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1"/>
  </p:notesMasterIdLst>
  <p:sldIdLst>
    <p:sldId id="256" r:id="rId2"/>
    <p:sldId id="257" r:id="rId3"/>
    <p:sldId id="258" r:id="rId4"/>
    <p:sldId id="264" r:id="rId5"/>
    <p:sldId id="262" r:id="rId6"/>
    <p:sldId id="259" r:id="rId7"/>
    <p:sldId id="263" r:id="rId8"/>
    <p:sldId id="261"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80" autoAdjust="0"/>
    <p:restoredTop sz="62418" autoAdjust="0"/>
  </p:normalViewPr>
  <p:slideViewPr>
    <p:cSldViewPr snapToGrid="0">
      <p:cViewPr varScale="1">
        <p:scale>
          <a:sx n="98" d="100"/>
          <a:sy n="98" d="100"/>
        </p:scale>
        <p:origin x="297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80AC3-F9FA-4715-929A-542B01C3506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DC7E04C-3649-49CF-9981-F65515A86FCB}">
      <dgm:prSet phldrT="[Text]"/>
      <dgm:spPr/>
      <dgm:t>
        <a:bodyPr/>
        <a:lstStyle/>
        <a:p>
          <a:r>
            <a:rPr lang="en-GB" b="1" dirty="0"/>
            <a:t>Cost optimization and strategic pricing</a:t>
          </a:r>
          <a:endParaRPr lang="en-US" dirty="0"/>
        </a:p>
      </dgm:t>
    </dgm:pt>
    <dgm:pt modelId="{80E28717-E1D5-440F-85D3-9FFB74C2C080}" type="parTrans" cxnId="{9E91AB12-FF90-4568-8FA1-96B5825002E6}">
      <dgm:prSet/>
      <dgm:spPr/>
      <dgm:t>
        <a:bodyPr/>
        <a:lstStyle/>
        <a:p>
          <a:endParaRPr lang="en-US"/>
        </a:p>
      </dgm:t>
    </dgm:pt>
    <dgm:pt modelId="{B842C4D8-35CC-4CBA-B105-9EA5FD5C046B}" type="sibTrans" cxnId="{9E91AB12-FF90-4568-8FA1-96B5825002E6}">
      <dgm:prSet/>
      <dgm:spPr/>
      <dgm:t>
        <a:bodyPr/>
        <a:lstStyle/>
        <a:p>
          <a:endParaRPr lang="en-US"/>
        </a:p>
      </dgm:t>
    </dgm:pt>
    <dgm:pt modelId="{B0A3FF19-27B4-43F1-9C6A-7178BC7C15BF}">
      <dgm:prSet phldrT="[Text]" custT="1"/>
      <dgm:spPr/>
      <dgm:t>
        <a:bodyPr/>
        <a:lstStyle/>
        <a:p>
          <a:r>
            <a:rPr lang="en-GB" sz="2400" dirty="0">
              <a:solidFill>
                <a:schemeClr val="tx1"/>
              </a:solidFill>
              <a:effectLst/>
              <a:latin typeface="+mn-lt"/>
              <a:ea typeface="+mn-ea"/>
              <a:cs typeface="+mn-cs"/>
            </a:rPr>
            <a:t>The higher inflation in the UK market is causing a lot of the problems for every business</a:t>
          </a:r>
          <a:endParaRPr lang="en-US" sz="2400" dirty="0"/>
        </a:p>
      </dgm:t>
    </dgm:pt>
    <dgm:pt modelId="{14201DE4-95B5-4E0D-BF14-90FF9FEB5C8F}" type="parTrans" cxnId="{87BC9E50-928A-4DFE-8335-200B7EEF59AB}">
      <dgm:prSet/>
      <dgm:spPr/>
      <dgm:t>
        <a:bodyPr/>
        <a:lstStyle/>
        <a:p>
          <a:endParaRPr lang="en-US"/>
        </a:p>
      </dgm:t>
    </dgm:pt>
    <dgm:pt modelId="{98328982-0592-4307-B0BD-6851DAA4CC6E}" type="sibTrans" cxnId="{87BC9E50-928A-4DFE-8335-200B7EEF59AB}">
      <dgm:prSet/>
      <dgm:spPr/>
      <dgm:t>
        <a:bodyPr/>
        <a:lstStyle/>
        <a:p>
          <a:endParaRPr lang="en-US"/>
        </a:p>
      </dgm:t>
    </dgm:pt>
    <dgm:pt modelId="{AA3EFFCC-8E22-4A78-A8BB-2987190B75A5}">
      <dgm:prSet phldrT="[Text]"/>
      <dgm:spPr/>
      <dgm:t>
        <a:bodyPr/>
        <a:lstStyle/>
        <a:p>
          <a:r>
            <a:rPr lang="en-GB" b="1" dirty="0"/>
            <a:t>Omni channel and store optimization</a:t>
          </a:r>
          <a:endParaRPr lang="en-US" dirty="0"/>
        </a:p>
      </dgm:t>
    </dgm:pt>
    <dgm:pt modelId="{AFD8FED7-87A1-4D8D-9226-471BE2835054}" type="parTrans" cxnId="{0DF7E43E-AAF1-4C08-8465-3FF9D0478554}">
      <dgm:prSet/>
      <dgm:spPr/>
      <dgm:t>
        <a:bodyPr/>
        <a:lstStyle/>
        <a:p>
          <a:endParaRPr lang="en-US"/>
        </a:p>
      </dgm:t>
    </dgm:pt>
    <dgm:pt modelId="{948B5EE8-DBCD-4007-A8C8-3F32875159DE}" type="sibTrans" cxnId="{0DF7E43E-AAF1-4C08-8465-3FF9D0478554}">
      <dgm:prSet/>
      <dgm:spPr/>
      <dgm:t>
        <a:bodyPr/>
        <a:lstStyle/>
        <a:p>
          <a:endParaRPr lang="en-US"/>
        </a:p>
      </dgm:t>
    </dgm:pt>
    <dgm:pt modelId="{76F51866-C46E-4B7F-88C8-8123CF36DCE6}">
      <dgm:prSet phldrT="[Text]" custT="1"/>
      <dgm:spPr/>
      <dgm:t>
        <a:bodyPr/>
        <a:lstStyle/>
        <a:p>
          <a:pPr>
            <a:buFont typeface="Arial" panose="020B0604020202020204" pitchFamily="34" charset="0"/>
            <a:buChar char="•"/>
          </a:pPr>
          <a:r>
            <a:rPr lang="en-GB" sz="2400" dirty="0">
              <a:solidFill>
                <a:schemeClr val="tx1"/>
              </a:solidFill>
              <a:effectLst/>
              <a:latin typeface="+mn-lt"/>
              <a:ea typeface="+mn-ea"/>
              <a:cs typeface="+mn-cs"/>
            </a:rPr>
            <a:t>A dynamic pricing method will be much beneficial because here not only the inflation will be considered but also competitors’ prices will be seen.</a:t>
          </a:r>
          <a:endParaRPr lang="en-US" sz="2400" dirty="0"/>
        </a:p>
      </dgm:t>
    </dgm:pt>
    <dgm:pt modelId="{4700529F-CAF2-48A6-BA52-AC4A50CA59E9}" type="parTrans" cxnId="{D80C8F8B-C41E-48CF-BC04-D10853616A0F}">
      <dgm:prSet/>
      <dgm:spPr/>
      <dgm:t>
        <a:bodyPr/>
        <a:lstStyle/>
        <a:p>
          <a:endParaRPr lang="en-US"/>
        </a:p>
      </dgm:t>
    </dgm:pt>
    <dgm:pt modelId="{250E16F8-35A2-4DEF-A39F-E81E65132E52}" type="sibTrans" cxnId="{D80C8F8B-C41E-48CF-BC04-D10853616A0F}">
      <dgm:prSet/>
      <dgm:spPr/>
      <dgm:t>
        <a:bodyPr/>
        <a:lstStyle/>
        <a:p>
          <a:endParaRPr lang="en-US"/>
        </a:p>
      </dgm:t>
    </dgm:pt>
    <dgm:pt modelId="{722D76E8-05BE-4278-A8D1-FD79DB04839A}" type="pres">
      <dgm:prSet presAssocID="{BF680AC3-F9FA-4715-929A-542B01C35068}" presName="linear" presStyleCnt="0">
        <dgm:presLayoutVars>
          <dgm:animLvl val="lvl"/>
          <dgm:resizeHandles val="exact"/>
        </dgm:presLayoutVars>
      </dgm:prSet>
      <dgm:spPr/>
    </dgm:pt>
    <dgm:pt modelId="{582868A3-8DBB-4D2D-A101-A68AFFEDD6FE}" type="pres">
      <dgm:prSet presAssocID="{6DC7E04C-3649-49CF-9981-F65515A86FCB}" presName="parentText" presStyleLbl="node1" presStyleIdx="0" presStyleCnt="2">
        <dgm:presLayoutVars>
          <dgm:chMax val="0"/>
          <dgm:bulletEnabled val="1"/>
        </dgm:presLayoutVars>
      </dgm:prSet>
      <dgm:spPr/>
    </dgm:pt>
    <dgm:pt modelId="{F2BB7DC3-F0D1-4BF1-A465-E066A44C8AEF}" type="pres">
      <dgm:prSet presAssocID="{6DC7E04C-3649-49CF-9981-F65515A86FCB}" presName="childText" presStyleLbl="revTx" presStyleIdx="0" presStyleCnt="1">
        <dgm:presLayoutVars>
          <dgm:bulletEnabled val="1"/>
        </dgm:presLayoutVars>
      </dgm:prSet>
      <dgm:spPr/>
    </dgm:pt>
    <dgm:pt modelId="{0251FB2F-A4B1-4C55-B669-A2F959849C28}" type="pres">
      <dgm:prSet presAssocID="{AA3EFFCC-8E22-4A78-A8BB-2987190B75A5}" presName="parentText" presStyleLbl="node1" presStyleIdx="1" presStyleCnt="2">
        <dgm:presLayoutVars>
          <dgm:chMax val="0"/>
          <dgm:bulletEnabled val="1"/>
        </dgm:presLayoutVars>
      </dgm:prSet>
      <dgm:spPr/>
    </dgm:pt>
  </dgm:ptLst>
  <dgm:cxnLst>
    <dgm:cxn modelId="{9E91AB12-FF90-4568-8FA1-96B5825002E6}" srcId="{BF680AC3-F9FA-4715-929A-542B01C35068}" destId="{6DC7E04C-3649-49CF-9981-F65515A86FCB}" srcOrd="0" destOrd="0" parTransId="{80E28717-E1D5-440F-85D3-9FFB74C2C080}" sibTransId="{B842C4D8-35CC-4CBA-B105-9EA5FD5C046B}"/>
    <dgm:cxn modelId="{EA1CC413-2142-43E1-9462-953538F4999D}" type="presOf" srcId="{6DC7E04C-3649-49CF-9981-F65515A86FCB}" destId="{582868A3-8DBB-4D2D-A101-A68AFFEDD6FE}" srcOrd="0" destOrd="0" presId="urn:microsoft.com/office/officeart/2005/8/layout/vList2"/>
    <dgm:cxn modelId="{D1B4E318-BB4F-4F5B-A41A-6411A9119E87}" type="presOf" srcId="{76F51866-C46E-4B7F-88C8-8123CF36DCE6}" destId="{F2BB7DC3-F0D1-4BF1-A465-E066A44C8AEF}" srcOrd="0" destOrd="1" presId="urn:microsoft.com/office/officeart/2005/8/layout/vList2"/>
    <dgm:cxn modelId="{22411321-D0C7-47C0-9CE8-2E982E956106}" type="presOf" srcId="{AA3EFFCC-8E22-4A78-A8BB-2987190B75A5}" destId="{0251FB2F-A4B1-4C55-B669-A2F959849C28}" srcOrd="0" destOrd="0" presId="urn:microsoft.com/office/officeart/2005/8/layout/vList2"/>
    <dgm:cxn modelId="{96C15B2E-77CD-4BEC-83AE-0E531BDF3852}" type="presOf" srcId="{B0A3FF19-27B4-43F1-9C6A-7178BC7C15BF}" destId="{F2BB7DC3-F0D1-4BF1-A465-E066A44C8AEF}" srcOrd="0" destOrd="0" presId="urn:microsoft.com/office/officeart/2005/8/layout/vList2"/>
    <dgm:cxn modelId="{0DF7E43E-AAF1-4C08-8465-3FF9D0478554}" srcId="{BF680AC3-F9FA-4715-929A-542B01C35068}" destId="{AA3EFFCC-8E22-4A78-A8BB-2987190B75A5}" srcOrd="1" destOrd="0" parTransId="{AFD8FED7-87A1-4D8D-9226-471BE2835054}" sibTransId="{948B5EE8-DBCD-4007-A8C8-3F32875159DE}"/>
    <dgm:cxn modelId="{87BC9E50-928A-4DFE-8335-200B7EEF59AB}" srcId="{6DC7E04C-3649-49CF-9981-F65515A86FCB}" destId="{B0A3FF19-27B4-43F1-9C6A-7178BC7C15BF}" srcOrd="0" destOrd="0" parTransId="{14201DE4-95B5-4E0D-BF14-90FF9FEB5C8F}" sibTransId="{98328982-0592-4307-B0BD-6851DAA4CC6E}"/>
    <dgm:cxn modelId="{D80C8F8B-C41E-48CF-BC04-D10853616A0F}" srcId="{6DC7E04C-3649-49CF-9981-F65515A86FCB}" destId="{76F51866-C46E-4B7F-88C8-8123CF36DCE6}" srcOrd="1" destOrd="0" parTransId="{4700529F-CAF2-48A6-BA52-AC4A50CA59E9}" sibTransId="{250E16F8-35A2-4DEF-A39F-E81E65132E52}"/>
    <dgm:cxn modelId="{BC4CEDAB-F9D9-48FE-B7BC-74823C58BF8B}" type="presOf" srcId="{BF680AC3-F9FA-4715-929A-542B01C35068}" destId="{722D76E8-05BE-4278-A8D1-FD79DB04839A}" srcOrd="0" destOrd="0" presId="urn:microsoft.com/office/officeart/2005/8/layout/vList2"/>
    <dgm:cxn modelId="{070756EE-390E-4104-AAC0-12ABB4CAADEF}" type="presParOf" srcId="{722D76E8-05BE-4278-A8D1-FD79DB04839A}" destId="{582868A3-8DBB-4D2D-A101-A68AFFEDD6FE}" srcOrd="0" destOrd="0" presId="urn:microsoft.com/office/officeart/2005/8/layout/vList2"/>
    <dgm:cxn modelId="{65CE221E-BA34-458D-A9FF-462238EF667A}" type="presParOf" srcId="{722D76E8-05BE-4278-A8D1-FD79DB04839A}" destId="{F2BB7DC3-F0D1-4BF1-A465-E066A44C8AEF}" srcOrd="1" destOrd="0" presId="urn:microsoft.com/office/officeart/2005/8/layout/vList2"/>
    <dgm:cxn modelId="{8061E86C-4CF1-49AD-9086-4B336C38BDF0}" type="presParOf" srcId="{722D76E8-05BE-4278-A8D1-FD79DB04839A}" destId="{0251FB2F-A4B1-4C55-B669-A2F959849C2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680AC3-F9FA-4715-929A-542B01C3506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A3EFFCC-8E22-4A78-A8BB-2987190B75A5}">
      <dgm:prSet phldrT="[Text]"/>
      <dgm:spPr/>
      <dgm:t>
        <a:bodyPr/>
        <a:lstStyle/>
        <a:p>
          <a:r>
            <a:rPr lang="en-GB" b="1" dirty="0"/>
            <a:t>Training and data driven decision making</a:t>
          </a:r>
          <a:endParaRPr lang="en-US" dirty="0"/>
        </a:p>
      </dgm:t>
    </dgm:pt>
    <dgm:pt modelId="{AFD8FED7-87A1-4D8D-9226-471BE2835054}" type="parTrans" cxnId="{0DF7E43E-AAF1-4C08-8465-3FF9D0478554}">
      <dgm:prSet/>
      <dgm:spPr/>
      <dgm:t>
        <a:bodyPr/>
        <a:lstStyle/>
        <a:p>
          <a:endParaRPr lang="en-US"/>
        </a:p>
      </dgm:t>
    </dgm:pt>
    <dgm:pt modelId="{948B5EE8-DBCD-4007-A8C8-3F32875159DE}" type="sibTrans" cxnId="{0DF7E43E-AAF1-4C08-8465-3FF9D0478554}">
      <dgm:prSet/>
      <dgm:spPr/>
      <dgm:t>
        <a:bodyPr/>
        <a:lstStyle/>
        <a:p>
          <a:endParaRPr lang="en-US"/>
        </a:p>
      </dgm:t>
    </dgm:pt>
    <dgm:pt modelId="{7DE6663D-940B-44DB-866B-5264E4836470}">
      <dgm:prSet phldrT="[Text]"/>
      <dgm:spPr/>
      <dgm:t>
        <a:bodyPr/>
        <a:lstStyle/>
        <a:p>
          <a:r>
            <a:rPr lang="en-GB" b="1" dirty="0"/>
            <a:t>Stabilizing financials</a:t>
          </a:r>
          <a:endParaRPr lang="en-US" dirty="0"/>
        </a:p>
      </dgm:t>
    </dgm:pt>
    <dgm:pt modelId="{6FD289F4-8AA4-4AF8-8976-4C4042F222E4}" type="parTrans" cxnId="{7D5A6D4F-93E8-4AE1-9BA6-60C385B3CE94}">
      <dgm:prSet/>
      <dgm:spPr/>
      <dgm:t>
        <a:bodyPr/>
        <a:lstStyle/>
        <a:p>
          <a:endParaRPr lang="en-US"/>
        </a:p>
      </dgm:t>
    </dgm:pt>
    <dgm:pt modelId="{A0CD0B41-4FF6-4055-B897-FC6E003B031E}" type="sibTrans" cxnId="{7D5A6D4F-93E8-4AE1-9BA6-60C385B3CE94}">
      <dgm:prSet/>
      <dgm:spPr/>
      <dgm:t>
        <a:bodyPr/>
        <a:lstStyle/>
        <a:p>
          <a:endParaRPr lang="en-US"/>
        </a:p>
      </dgm:t>
    </dgm:pt>
    <dgm:pt modelId="{EDD98630-66A0-4A74-B519-3DAD3FAB7AA1}">
      <dgm:prSet phldrT="[Text]" custT="1"/>
      <dgm:spPr/>
      <dgm:t>
        <a:bodyPr/>
        <a:lstStyle/>
        <a:p>
          <a:pPr>
            <a:buFont typeface="Arial" panose="020B0604020202020204" pitchFamily="34" charset="0"/>
            <a:buChar char="•"/>
          </a:pPr>
          <a:r>
            <a:rPr lang="en-GB" sz="1600" b="1" dirty="0"/>
            <a:t>A training program should be initiated for the top management here so they can be of more qualified and become a visionary leader. </a:t>
          </a:r>
          <a:endParaRPr lang="en-US" sz="1600" dirty="0"/>
        </a:p>
      </dgm:t>
    </dgm:pt>
    <dgm:pt modelId="{8B1ECA2E-0EC6-46BB-B0B4-CBB02B3F0539}" type="parTrans" cxnId="{0F8785D0-920D-44CB-9CE6-5D5D4209610C}">
      <dgm:prSet/>
      <dgm:spPr/>
      <dgm:t>
        <a:bodyPr/>
        <a:lstStyle/>
        <a:p>
          <a:endParaRPr lang="en-US"/>
        </a:p>
      </dgm:t>
    </dgm:pt>
    <dgm:pt modelId="{42BE6318-D04A-466A-BDD7-36E242A90744}" type="sibTrans" cxnId="{0F8785D0-920D-44CB-9CE6-5D5D4209610C}">
      <dgm:prSet/>
      <dgm:spPr/>
      <dgm:t>
        <a:bodyPr/>
        <a:lstStyle/>
        <a:p>
          <a:endParaRPr lang="en-US"/>
        </a:p>
      </dgm:t>
    </dgm:pt>
    <dgm:pt modelId="{00E781CD-C564-4883-8B3A-71B8746D2629}">
      <dgm:prSet custT="1"/>
      <dgm:spPr/>
      <dgm:t>
        <a:bodyPr/>
        <a:lstStyle/>
        <a:p>
          <a:r>
            <a:rPr lang="en-GB" sz="1600" b="1" dirty="0"/>
            <a:t>A data driven type of decision making also should be given focus like providing training to make decisions with less information also (By, 2021)</a:t>
          </a:r>
          <a:endParaRPr lang="en-US" sz="1600" b="1" dirty="0"/>
        </a:p>
      </dgm:t>
    </dgm:pt>
    <dgm:pt modelId="{D67DC437-EAFC-4C32-80DE-4FCFBE095933}" type="parTrans" cxnId="{12F23587-14DD-4A2B-B95A-7D6BF4898E0A}">
      <dgm:prSet/>
      <dgm:spPr/>
      <dgm:t>
        <a:bodyPr/>
        <a:lstStyle/>
        <a:p>
          <a:endParaRPr lang="en-US"/>
        </a:p>
      </dgm:t>
    </dgm:pt>
    <dgm:pt modelId="{295A74F4-E885-4AB1-913E-CBD7F6844135}" type="sibTrans" cxnId="{12F23587-14DD-4A2B-B95A-7D6BF4898E0A}">
      <dgm:prSet/>
      <dgm:spPr/>
      <dgm:t>
        <a:bodyPr/>
        <a:lstStyle/>
        <a:p>
          <a:endParaRPr lang="en-US"/>
        </a:p>
      </dgm:t>
    </dgm:pt>
    <dgm:pt modelId="{722D76E8-05BE-4278-A8D1-FD79DB04839A}" type="pres">
      <dgm:prSet presAssocID="{BF680AC3-F9FA-4715-929A-542B01C35068}" presName="linear" presStyleCnt="0">
        <dgm:presLayoutVars>
          <dgm:animLvl val="lvl"/>
          <dgm:resizeHandles val="exact"/>
        </dgm:presLayoutVars>
      </dgm:prSet>
      <dgm:spPr/>
    </dgm:pt>
    <dgm:pt modelId="{0251FB2F-A4B1-4C55-B669-A2F959849C28}" type="pres">
      <dgm:prSet presAssocID="{AA3EFFCC-8E22-4A78-A8BB-2987190B75A5}" presName="parentText" presStyleLbl="node1" presStyleIdx="0" presStyleCnt="2" custLinFactY="-39891" custLinFactNeighborY="-100000">
        <dgm:presLayoutVars>
          <dgm:chMax val="0"/>
          <dgm:bulletEnabled val="1"/>
        </dgm:presLayoutVars>
      </dgm:prSet>
      <dgm:spPr/>
    </dgm:pt>
    <dgm:pt modelId="{4088FF99-0FFF-445A-BB03-0CE8888445B2}" type="pres">
      <dgm:prSet presAssocID="{948B5EE8-DBCD-4007-A8C8-3F32875159DE}" presName="spacer" presStyleCnt="0"/>
      <dgm:spPr/>
    </dgm:pt>
    <dgm:pt modelId="{046BE9F3-AD39-49B2-9238-A508E573774C}" type="pres">
      <dgm:prSet presAssocID="{7DE6663D-940B-44DB-866B-5264E4836470}" presName="parentText" presStyleLbl="node1" presStyleIdx="1" presStyleCnt="2" custLinFactNeighborX="217" custLinFactNeighborY="58203">
        <dgm:presLayoutVars>
          <dgm:chMax val="0"/>
          <dgm:bulletEnabled val="1"/>
        </dgm:presLayoutVars>
      </dgm:prSet>
      <dgm:spPr/>
    </dgm:pt>
    <dgm:pt modelId="{2CD8C60E-2C2D-43E8-A414-F5173E0D5E63}" type="pres">
      <dgm:prSet presAssocID="{7DE6663D-940B-44DB-866B-5264E4836470}" presName="childText" presStyleLbl="revTx" presStyleIdx="0" presStyleCnt="1" custLinFactY="-47653" custLinFactNeighborY="-100000">
        <dgm:presLayoutVars>
          <dgm:bulletEnabled val="1"/>
        </dgm:presLayoutVars>
      </dgm:prSet>
      <dgm:spPr/>
    </dgm:pt>
  </dgm:ptLst>
  <dgm:cxnLst>
    <dgm:cxn modelId="{A28F7F07-06B6-467E-B0FE-6BDB3BE046F0}" type="presOf" srcId="{00E781CD-C564-4883-8B3A-71B8746D2629}" destId="{2CD8C60E-2C2D-43E8-A414-F5173E0D5E63}" srcOrd="0" destOrd="1" presId="urn:microsoft.com/office/officeart/2005/8/layout/vList2"/>
    <dgm:cxn modelId="{CDFF1812-6217-47B9-A7F3-E65DEAA4147D}" type="presOf" srcId="{7DE6663D-940B-44DB-866B-5264E4836470}" destId="{046BE9F3-AD39-49B2-9238-A508E573774C}" srcOrd="0" destOrd="0" presId="urn:microsoft.com/office/officeart/2005/8/layout/vList2"/>
    <dgm:cxn modelId="{78346B1C-276F-455E-90E7-76E788BE6088}" type="presOf" srcId="{EDD98630-66A0-4A74-B519-3DAD3FAB7AA1}" destId="{2CD8C60E-2C2D-43E8-A414-F5173E0D5E63}" srcOrd="0" destOrd="0" presId="urn:microsoft.com/office/officeart/2005/8/layout/vList2"/>
    <dgm:cxn modelId="{22411321-D0C7-47C0-9CE8-2E982E956106}" type="presOf" srcId="{AA3EFFCC-8E22-4A78-A8BB-2987190B75A5}" destId="{0251FB2F-A4B1-4C55-B669-A2F959849C28}" srcOrd="0" destOrd="0" presId="urn:microsoft.com/office/officeart/2005/8/layout/vList2"/>
    <dgm:cxn modelId="{0DF7E43E-AAF1-4C08-8465-3FF9D0478554}" srcId="{BF680AC3-F9FA-4715-929A-542B01C35068}" destId="{AA3EFFCC-8E22-4A78-A8BB-2987190B75A5}" srcOrd="0" destOrd="0" parTransId="{AFD8FED7-87A1-4D8D-9226-471BE2835054}" sibTransId="{948B5EE8-DBCD-4007-A8C8-3F32875159DE}"/>
    <dgm:cxn modelId="{7D5A6D4F-93E8-4AE1-9BA6-60C385B3CE94}" srcId="{BF680AC3-F9FA-4715-929A-542B01C35068}" destId="{7DE6663D-940B-44DB-866B-5264E4836470}" srcOrd="1" destOrd="0" parTransId="{6FD289F4-8AA4-4AF8-8976-4C4042F222E4}" sibTransId="{A0CD0B41-4FF6-4055-B897-FC6E003B031E}"/>
    <dgm:cxn modelId="{12F23587-14DD-4A2B-B95A-7D6BF4898E0A}" srcId="{7DE6663D-940B-44DB-866B-5264E4836470}" destId="{00E781CD-C564-4883-8B3A-71B8746D2629}" srcOrd="1" destOrd="0" parTransId="{D67DC437-EAFC-4C32-80DE-4FCFBE095933}" sibTransId="{295A74F4-E885-4AB1-913E-CBD7F6844135}"/>
    <dgm:cxn modelId="{BC4CEDAB-F9D9-48FE-B7BC-74823C58BF8B}" type="presOf" srcId="{BF680AC3-F9FA-4715-929A-542B01C35068}" destId="{722D76E8-05BE-4278-A8D1-FD79DB04839A}" srcOrd="0" destOrd="0" presId="urn:microsoft.com/office/officeart/2005/8/layout/vList2"/>
    <dgm:cxn modelId="{0F8785D0-920D-44CB-9CE6-5D5D4209610C}" srcId="{7DE6663D-940B-44DB-866B-5264E4836470}" destId="{EDD98630-66A0-4A74-B519-3DAD3FAB7AA1}" srcOrd="0" destOrd="0" parTransId="{8B1ECA2E-0EC6-46BB-B0B4-CBB02B3F0539}" sibTransId="{42BE6318-D04A-466A-BDD7-36E242A90744}"/>
    <dgm:cxn modelId="{8061E86C-4CF1-49AD-9086-4B336C38BDF0}" type="presParOf" srcId="{722D76E8-05BE-4278-A8D1-FD79DB04839A}" destId="{0251FB2F-A4B1-4C55-B669-A2F959849C28}" srcOrd="0" destOrd="0" presId="urn:microsoft.com/office/officeart/2005/8/layout/vList2"/>
    <dgm:cxn modelId="{0FA11696-C7D7-4159-899F-52214999868D}" type="presParOf" srcId="{722D76E8-05BE-4278-A8D1-FD79DB04839A}" destId="{4088FF99-0FFF-445A-BB03-0CE8888445B2}" srcOrd="1" destOrd="0" presId="urn:microsoft.com/office/officeart/2005/8/layout/vList2"/>
    <dgm:cxn modelId="{276011CC-938B-413D-AA42-AF73F4A594AA}" type="presParOf" srcId="{722D76E8-05BE-4278-A8D1-FD79DB04839A}" destId="{046BE9F3-AD39-49B2-9238-A508E573774C}" srcOrd="2" destOrd="0" presId="urn:microsoft.com/office/officeart/2005/8/layout/vList2"/>
    <dgm:cxn modelId="{AFC4E832-713A-4C53-8A17-079E9A4CBDDD}" type="presParOf" srcId="{722D76E8-05BE-4278-A8D1-FD79DB04839A}" destId="{2CD8C60E-2C2D-43E8-A414-F5173E0D5E63}"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98968E-760F-4A4F-A290-7428004793B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630F30F-E3E1-4DBE-9034-03173178550A}">
      <dgm:prSet phldrT="[Text]"/>
      <dgm:spPr/>
      <dgm:t>
        <a:bodyPr/>
        <a:lstStyle/>
        <a:p>
          <a:r>
            <a:rPr lang="en-GB" b="1" dirty="0"/>
            <a:t>Monitoring for high inflation</a:t>
          </a:r>
          <a:endParaRPr lang="en-US" dirty="0"/>
        </a:p>
      </dgm:t>
    </dgm:pt>
    <dgm:pt modelId="{9CD7A8D6-6CE4-4074-8747-AD1D1B8D9722}" type="parTrans" cxnId="{6D8CC2BF-632A-42FE-B1A2-2963955FDBCC}">
      <dgm:prSet/>
      <dgm:spPr/>
      <dgm:t>
        <a:bodyPr/>
        <a:lstStyle/>
        <a:p>
          <a:endParaRPr lang="en-US"/>
        </a:p>
      </dgm:t>
    </dgm:pt>
    <dgm:pt modelId="{8C18B43E-DCEE-49C6-87DC-312E0BE9AE5B}" type="sibTrans" cxnId="{6D8CC2BF-632A-42FE-B1A2-2963955FDBCC}">
      <dgm:prSet/>
      <dgm:spPr/>
      <dgm:t>
        <a:bodyPr/>
        <a:lstStyle/>
        <a:p>
          <a:endParaRPr lang="en-US"/>
        </a:p>
      </dgm:t>
    </dgm:pt>
    <dgm:pt modelId="{4DADFCE2-35A3-4DBE-930F-A49AD6394AFE}">
      <dgm:prSet phldrT="[Text]"/>
      <dgm:spPr/>
      <dgm:t>
        <a:bodyPr/>
        <a:lstStyle/>
        <a:p>
          <a:r>
            <a:rPr lang="en-GB" b="1" dirty="0"/>
            <a:t>Monitoring for store access</a:t>
          </a:r>
          <a:endParaRPr lang="en-US" dirty="0"/>
        </a:p>
      </dgm:t>
    </dgm:pt>
    <dgm:pt modelId="{9C710F6A-63D8-48F2-99B1-B3CBACAD1046}" type="parTrans" cxnId="{AC3029B7-66F1-4902-BD6E-B16054FF8494}">
      <dgm:prSet/>
      <dgm:spPr/>
      <dgm:t>
        <a:bodyPr/>
        <a:lstStyle/>
        <a:p>
          <a:endParaRPr lang="en-US"/>
        </a:p>
      </dgm:t>
    </dgm:pt>
    <dgm:pt modelId="{5B63C9BB-4566-497D-8193-B3CCBE0E088A}" type="sibTrans" cxnId="{AC3029B7-66F1-4902-BD6E-B16054FF8494}">
      <dgm:prSet/>
      <dgm:spPr/>
      <dgm:t>
        <a:bodyPr/>
        <a:lstStyle/>
        <a:p>
          <a:endParaRPr lang="en-US"/>
        </a:p>
      </dgm:t>
    </dgm:pt>
    <dgm:pt modelId="{372D6E74-5B6D-4672-A93A-C5CB81EA0B28}" type="pres">
      <dgm:prSet presAssocID="{5498968E-760F-4A4F-A290-7428004793B6}" presName="diagram" presStyleCnt="0">
        <dgm:presLayoutVars>
          <dgm:dir/>
          <dgm:resizeHandles val="exact"/>
        </dgm:presLayoutVars>
      </dgm:prSet>
      <dgm:spPr/>
    </dgm:pt>
    <dgm:pt modelId="{9C24605F-BF10-465C-88B1-2F2807DF8525}" type="pres">
      <dgm:prSet presAssocID="{D630F30F-E3E1-4DBE-9034-03173178550A}" presName="node" presStyleLbl="node1" presStyleIdx="0" presStyleCnt="2" custLinFactNeighborX="-4109" custLinFactNeighborY="-20347">
        <dgm:presLayoutVars>
          <dgm:bulletEnabled val="1"/>
        </dgm:presLayoutVars>
      </dgm:prSet>
      <dgm:spPr/>
    </dgm:pt>
    <dgm:pt modelId="{053784E1-E014-43CC-B67E-2F92157B8F41}" type="pres">
      <dgm:prSet presAssocID="{8C18B43E-DCEE-49C6-87DC-312E0BE9AE5B}" presName="sibTrans" presStyleCnt="0"/>
      <dgm:spPr/>
    </dgm:pt>
    <dgm:pt modelId="{746011F5-0C27-4593-92F4-C4F85C801563}" type="pres">
      <dgm:prSet presAssocID="{4DADFCE2-35A3-4DBE-930F-A49AD6394AFE}" presName="node" presStyleLbl="node1" presStyleIdx="1" presStyleCnt="2" custLinFactNeighborX="18719" custLinFactNeighborY="-20347">
        <dgm:presLayoutVars>
          <dgm:bulletEnabled val="1"/>
        </dgm:presLayoutVars>
      </dgm:prSet>
      <dgm:spPr/>
    </dgm:pt>
  </dgm:ptLst>
  <dgm:cxnLst>
    <dgm:cxn modelId="{EC9BD93B-8A97-4F16-8FD5-C60485B2E9E2}" type="presOf" srcId="{D630F30F-E3E1-4DBE-9034-03173178550A}" destId="{9C24605F-BF10-465C-88B1-2F2807DF8525}" srcOrd="0" destOrd="0" presId="urn:microsoft.com/office/officeart/2005/8/layout/default"/>
    <dgm:cxn modelId="{C9230455-D901-40B4-931B-BE96B797333B}" type="presOf" srcId="{5498968E-760F-4A4F-A290-7428004793B6}" destId="{372D6E74-5B6D-4672-A93A-C5CB81EA0B28}" srcOrd="0" destOrd="0" presId="urn:microsoft.com/office/officeart/2005/8/layout/default"/>
    <dgm:cxn modelId="{C2793676-B4D2-41F7-BBE1-E00B0F85D5D3}" type="presOf" srcId="{4DADFCE2-35A3-4DBE-930F-A49AD6394AFE}" destId="{746011F5-0C27-4593-92F4-C4F85C801563}" srcOrd="0" destOrd="0" presId="urn:microsoft.com/office/officeart/2005/8/layout/default"/>
    <dgm:cxn modelId="{AC3029B7-66F1-4902-BD6E-B16054FF8494}" srcId="{5498968E-760F-4A4F-A290-7428004793B6}" destId="{4DADFCE2-35A3-4DBE-930F-A49AD6394AFE}" srcOrd="1" destOrd="0" parTransId="{9C710F6A-63D8-48F2-99B1-B3CBACAD1046}" sibTransId="{5B63C9BB-4566-497D-8193-B3CCBE0E088A}"/>
    <dgm:cxn modelId="{6D8CC2BF-632A-42FE-B1A2-2963955FDBCC}" srcId="{5498968E-760F-4A4F-A290-7428004793B6}" destId="{D630F30F-E3E1-4DBE-9034-03173178550A}" srcOrd="0" destOrd="0" parTransId="{9CD7A8D6-6CE4-4074-8747-AD1D1B8D9722}" sibTransId="{8C18B43E-DCEE-49C6-87DC-312E0BE9AE5B}"/>
    <dgm:cxn modelId="{1536585C-C41E-484F-8FD8-85EDE5A24271}" type="presParOf" srcId="{372D6E74-5B6D-4672-A93A-C5CB81EA0B28}" destId="{9C24605F-BF10-465C-88B1-2F2807DF8525}" srcOrd="0" destOrd="0" presId="urn:microsoft.com/office/officeart/2005/8/layout/default"/>
    <dgm:cxn modelId="{1D4DC024-F072-4258-8218-67AE853DD48B}" type="presParOf" srcId="{372D6E74-5B6D-4672-A93A-C5CB81EA0B28}" destId="{053784E1-E014-43CC-B67E-2F92157B8F41}" srcOrd="1" destOrd="0" presId="urn:microsoft.com/office/officeart/2005/8/layout/default"/>
    <dgm:cxn modelId="{A6517B91-5A7D-4017-A520-C2E9CFD01627}" type="presParOf" srcId="{372D6E74-5B6D-4672-A93A-C5CB81EA0B28}" destId="{746011F5-0C27-4593-92F4-C4F85C80156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98968E-760F-4A4F-A290-7428004793B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F6DDE58-2415-4816-8125-E17C22BA5862}">
      <dgm:prSet phldrT="[Text]"/>
      <dgm:spPr/>
      <dgm:t>
        <a:bodyPr/>
        <a:lstStyle/>
        <a:p>
          <a:r>
            <a:rPr lang="en-GB" b="1" dirty="0"/>
            <a:t>Monitoring for decision making</a:t>
          </a:r>
          <a:endParaRPr lang="en-US" dirty="0"/>
        </a:p>
      </dgm:t>
    </dgm:pt>
    <dgm:pt modelId="{8FB40B69-544A-4A0F-B179-1018966C29C8}" type="parTrans" cxnId="{8133B153-4B4B-4074-868F-78638CE5AE44}">
      <dgm:prSet/>
      <dgm:spPr/>
      <dgm:t>
        <a:bodyPr/>
        <a:lstStyle/>
        <a:p>
          <a:endParaRPr lang="en-US"/>
        </a:p>
      </dgm:t>
    </dgm:pt>
    <dgm:pt modelId="{776CE110-DBF0-41C5-AD00-5A07B02A8EAF}" type="sibTrans" cxnId="{8133B153-4B4B-4074-868F-78638CE5AE44}">
      <dgm:prSet/>
      <dgm:spPr/>
      <dgm:t>
        <a:bodyPr/>
        <a:lstStyle/>
        <a:p>
          <a:endParaRPr lang="en-US"/>
        </a:p>
      </dgm:t>
    </dgm:pt>
    <dgm:pt modelId="{B44B5190-5800-45DB-B939-310C828B29B6}">
      <dgm:prSet/>
      <dgm:spPr/>
      <dgm:t>
        <a:bodyPr/>
        <a:lstStyle/>
        <a:p>
          <a:r>
            <a:rPr lang="en-GB" b="1"/>
            <a:t>Monitoring for financials</a:t>
          </a:r>
          <a:endParaRPr lang="en-US"/>
        </a:p>
      </dgm:t>
    </dgm:pt>
    <dgm:pt modelId="{0FB60649-600C-4ED7-8101-A4BADBA3925C}" type="parTrans" cxnId="{7364BF0E-BD95-48ED-9AD6-8D0A5CDC9027}">
      <dgm:prSet/>
      <dgm:spPr/>
      <dgm:t>
        <a:bodyPr/>
        <a:lstStyle/>
        <a:p>
          <a:endParaRPr lang="en-US"/>
        </a:p>
      </dgm:t>
    </dgm:pt>
    <dgm:pt modelId="{37B9AB48-9EFF-4AF0-B8CB-83E4B1030C82}" type="sibTrans" cxnId="{7364BF0E-BD95-48ED-9AD6-8D0A5CDC9027}">
      <dgm:prSet/>
      <dgm:spPr/>
      <dgm:t>
        <a:bodyPr/>
        <a:lstStyle/>
        <a:p>
          <a:endParaRPr lang="en-US"/>
        </a:p>
      </dgm:t>
    </dgm:pt>
    <dgm:pt modelId="{372D6E74-5B6D-4672-A93A-C5CB81EA0B28}" type="pres">
      <dgm:prSet presAssocID="{5498968E-760F-4A4F-A290-7428004793B6}" presName="diagram" presStyleCnt="0">
        <dgm:presLayoutVars>
          <dgm:dir/>
          <dgm:resizeHandles val="exact"/>
        </dgm:presLayoutVars>
      </dgm:prSet>
      <dgm:spPr/>
    </dgm:pt>
    <dgm:pt modelId="{728990E0-FBAA-49CF-B54D-0928CE072EE7}" type="pres">
      <dgm:prSet presAssocID="{EF6DDE58-2415-4816-8125-E17C22BA5862}" presName="node" presStyleLbl="node1" presStyleIdx="0" presStyleCnt="2" custLinFactNeighborX="-34" custLinFactNeighborY="-28732">
        <dgm:presLayoutVars>
          <dgm:bulletEnabled val="1"/>
        </dgm:presLayoutVars>
      </dgm:prSet>
      <dgm:spPr/>
    </dgm:pt>
    <dgm:pt modelId="{F8D46915-FF28-4160-98F6-E3BD5C70E70B}" type="pres">
      <dgm:prSet presAssocID="{776CE110-DBF0-41C5-AD00-5A07B02A8EAF}" presName="sibTrans" presStyleCnt="0"/>
      <dgm:spPr/>
    </dgm:pt>
    <dgm:pt modelId="{16E212A2-DB24-4DE8-872B-8FF8B245B3FC}" type="pres">
      <dgm:prSet presAssocID="{B44B5190-5800-45DB-B939-310C828B29B6}" presName="node" presStyleLbl="node1" presStyleIdx="1" presStyleCnt="2" custLinFactNeighborX="24" custLinFactNeighborY="-30216">
        <dgm:presLayoutVars>
          <dgm:bulletEnabled val="1"/>
        </dgm:presLayoutVars>
      </dgm:prSet>
      <dgm:spPr/>
    </dgm:pt>
  </dgm:ptLst>
  <dgm:cxnLst>
    <dgm:cxn modelId="{7364BF0E-BD95-48ED-9AD6-8D0A5CDC9027}" srcId="{5498968E-760F-4A4F-A290-7428004793B6}" destId="{B44B5190-5800-45DB-B939-310C828B29B6}" srcOrd="1" destOrd="0" parTransId="{0FB60649-600C-4ED7-8101-A4BADBA3925C}" sibTransId="{37B9AB48-9EFF-4AF0-B8CB-83E4B1030C82}"/>
    <dgm:cxn modelId="{38CA2D41-B18A-4555-88C7-672F4088C20C}" type="presOf" srcId="{EF6DDE58-2415-4816-8125-E17C22BA5862}" destId="{728990E0-FBAA-49CF-B54D-0928CE072EE7}" srcOrd="0" destOrd="0" presId="urn:microsoft.com/office/officeart/2005/8/layout/default"/>
    <dgm:cxn modelId="{8133B153-4B4B-4074-868F-78638CE5AE44}" srcId="{5498968E-760F-4A4F-A290-7428004793B6}" destId="{EF6DDE58-2415-4816-8125-E17C22BA5862}" srcOrd="0" destOrd="0" parTransId="{8FB40B69-544A-4A0F-B179-1018966C29C8}" sibTransId="{776CE110-DBF0-41C5-AD00-5A07B02A8EAF}"/>
    <dgm:cxn modelId="{C9230455-D901-40B4-931B-BE96B797333B}" type="presOf" srcId="{5498968E-760F-4A4F-A290-7428004793B6}" destId="{372D6E74-5B6D-4672-A93A-C5CB81EA0B28}" srcOrd="0" destOrd="0" presId="urn:microsoft.com/office/officeart/2005/8/layout/default"/>
    <dgm:cxn modelId="{85C86A74-58DB-46AA-A55E-DB2936D4ECCE}" type="presOf" srcId="{B44B5190-5800-45DB-B939-310C828B29B6}" destId="{16E212A2-DB24-4DE8-872B-8FF8B245B3FC}" srcOrd="0" destOrd="0" presId="urn:microsoft.com/office/officeart/2005/8/layout/default"/>
    <dgm:cxn modelId="{E411610E-5E2F-4B84-B4EF-26C087D50FA9}" type="presParOf" srcId="{372D6E74-5B6D-4672-A93A-C5CB81EA0B28}" destId="{728990E0-FBAA-49CF-B54D-0928CE072EE7}" srcOrd="0" destOrd="0" presId="urn:microsoft.com/office/officeart/2005/8/layout/default"/>
    <dgm:cxn modelId="{68CDA07B-D598-4F42-B433-EB4437BD45DA}" type="presParOf" srcId="{372D6E74-5B6D-4672-A93A-C5CB81EA0B28}" destId="{F8D46915-FF28-4160-98F6-E3BD5C70E70B}" srcOrd="1" destOrd="0" presId="urn:microsoft.com/office/officeart/2005/8/layout/default"/>
    <dgm:cxn modelId="{5C054051-BAAB-48FB-9082-EBB7C976BAB4}" type="presParOf" srcId="{372D6E74-5B6D-4672-A93A-C5CB81EA0B28}" destId="{16E212A2-DB24-4DE8-872B-8FF8B245B3F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868A3-8DBB-4D2D-A101-A68AFFEDD6FE}">
      <dsp:nvSpPr>
        <dsp:cNvPr id="0" name=""/>
        <dsp:cNvSpPr/>
      </dsp:nvSpPr>
      <dsp:spPr>
        <a:xfrm>
          <a:off x="0" y="315497"/>
          <a:ext cx="9783763" cy="10313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b="1" kern="1200" dirty="0"/>
            <a:t>Cost optimization and strategic pricing</a:t>
          </a:r>
          <a:endParaRPr lang="en-US" sz="4300" kern="1200" dirty="0"/>
        </a:p>
      </dsp:txBody>
      <dsp:txXfrm>
        <a:off x="50347" y="365844"/>
        <a:ext cx="9683069" cy="930660"/>
      </dsp:txXfrm>
    </dsp:sp>
    <dsp:sp modelId="{F2BB7DC3-F0D1-4BF1-A465-E066A44C8AEF}">
      <dsp:nvSpPr>
        <dsp:cNvPr id="0" name=""/>
        <dsp:cNvSpPr/>
      </dsp:nvSpPr>
      <dsp:spPr>
        <a:xfrm>
          <a:off x="0" y="1346852"/>
          <a:ext cx="9783763" cy="1513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0634"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solidFill>
                <a:schemeClr val="tx1"/>
              </a:solidFill>
              <a:effectLst/>
              <a:latin typeface="+mn-lt"/>
              <a:ea typeface="+mn-ea"/>
              <a:cs typeface="+mn-cs"/>
            </a:rPr>
            <a:t>The higher inflation in the UK market is causing a lot of the problems for every business</a:t>
          </a:r>
          <a:endParaRPr lang="en-US" sz="2400" kern="1200" dirty="0"/>
        </a:p>
        <a:p>
          <a:pPr marL="228600" lvl="1" indent="-228600" algn="l" defTabSz="1066800">
            <a:lnSpc>
              <a:spcPct val="90000"/>
            </a:lnSpc>
            <a:spcBef>
              <a:spcPct val="0"/>
            </a:spcBef>
            <a:spcAft>
              <a:spcPct val="20000"/>
            </a:spcAft>
            <a:buFont typeface="Arial" panose="020B0604020202020204" pitchFamily="34" charset="0"/>
            <a:buChar char="•"/>
          </a:pPr>
          <a:r>
            <a:rPr lang="en-GB" sz="2400" kern="1200" dirty="0">
              <a:solidFill>
                <a:schemeClr val="tx1"/>
              </a:solidFill>
              <a:effectLst/>
              <a:latin typeface="+mn-lt"/>
              <a:ea typeface="+mn-ea"/>
              <a:cs typeface="+mn-cs"/>
            </a:rPr>
            <a:t>A dynamic pricing method will be much beneficial because here not only the inflation will be considered but also competitors’ prices will be seen.</a:t>
          </a:r>
          <a:endParaRPr lang="en-US" sz="2400" kern="1200" dirty="0"/>
        </a:p>
      </dsp:txBody>
      <dsp:txXfrm>
        <a:off x="0" y="1346852"/>
        <a:ext cx="9783763" cy="1513170"/>
      </dsp:txXfrm>
    </dsp:sp>
    <dsp:sp modelId="{0251FB2F-A4B1-4C55-B669-A2F959849C28}">
      <dsp:nvSpPr>
        <dsp:cNvPr id="0" name=""/>
        <dsp:cNvSpPr/>
      </dsp:nvSpPr>
      <dsp:spPr>
        <a:xfrm>
          <a:off x="0" y="2860022"/>
          <a:ext cx="9783763" cy="10313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b="1" kern="1200" dirty="0"/>
            <a:t>Omni channel and store optimization</a:t>
          </a:r>
          <a:endParaRPr lang="en-US" sz="4300" kern="1200" dirty="0"/>
        </a:p>
      </dsp:txBody>
      <dsp:txXfrm>
        <a:off x="50347" y="2910369"/>
        <a:ext cx="9683069" cy="9306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1FB2F-A4B1-4C55-B669-A2F959849C28}">
      <dsp:nvSpPr>
        <dsp:cNvPr id="0" name=""/>
        <dsp:cNvSpPr/>
      </dsp:nvSpPr>
      <dsp:spPr>
        <a:xfrm>
          <a:off x="0" y="52039"/>
          <a:ext cx="9783763"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kern="1200" dirty="0"/>
            <a:t>Training and data driven decision making</a:t>
          </a:r>
          <a:endParaRPr lang="en-US" sz="4100" kern="1200" dirty="0"/>
        </a:p>
      </dsp:txBody>
      <dsp:txXfrm>
        <a:off x="48005" y="100044"/>
        <a:ext cx="9687753" cy="887374"/>
      </dsp:txXfrm>
    </dsp:sp>
    <dsp:sp modelId="{046BE9F3-AD39-49B2-9238-A508E573774C}">
      <dsp:nvSpPr>
        <dsp:cNvPr id="0" name=""/>
        <dsp:cNvSpPr/>
      </dsp:nvSpPr>
      <dsp:spPr>
        <a:xfrm>
          <a:off x="0" y="2244279"/>
          <a:ext cx="9783763"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kern="1200" dirty="0"/>
            <a:t>Stabilizing financials</a:t>
          </a:r>
          <a:endParaRPr lang="en-US" sz="4100" kern="1200" dirty="0"/>
        </a:p>
      </dsp:txBody>
      <dsp:txXfrm>
        <a:off x="48005" y="2292284"/>
        <a:ext cx="9687753" cy="887374"/>
      </dsp:txXfrm>
    </dsp:sp>
    <dsp:sp modelId="{2CD8C60E-2C2D-43E8-A414-F5173E0D5E63}">
      <dsp:nvSpPr>
        <dsp:cNvPr id="0" name=""/>
        <dsp:cNvSpPr/>
      </dsp:nvSpPr>
      <dsp:spPr>
        <a:xfrm>
          <a:off x="0" y="1188659"/>
          <a:ext cx="9783763" cy="997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0634" tIns="20320" rIns="113792" bIns="20320" numCol="1" spcCol="1270" anchor="t" anchorCtr="0">
          <a:noAutofit/>
        </a:bodyPr>
        <a:lstStyle/>
        <a:p>
          <a:pPr marL="171450" lvl="1" indent="-171450" algn="l" defTabSz="711200">
            <a:lnSpc>
              <a:spcPct val="90000"/>
            </a:lnSpc>
            <a:spcBef>
              <a:spcPct val="0"/>
            </a:spcBef>
            <a:spcAft>
              <a:spcPct val="20000"/>
            </a:spcAft>
            <a:buFont typeface="Arial" panose="020B0604020202020204" pitchFamily="34" charset="0"/>
            <a:buChar char="•"/>
          </a:pPr>
          <a:r>
            <a:rPr lang="en-GB" sz="1600" b="1" kern="1200" dirty="0"/>
            <a:t>A training program should be initiated for the top management here so they can be of more qualified and become a visionary leader. </a:t>
          </a:r>
          <a:endParaRPr lang="en-US" sz="1600" kern="1200" dirty="0"/>
        </a:p>
        <a:p>
          <a:pPr marL="171450" lvl="1" indent="-171450" algn="l" defTabSz="711200">
            <a:lnSpc>
              <a:spcPct val="90000"/>
            </a:lnSpc>
            <a:spcBef>
              <a:spcPct val="0"/>
            </a:spcBef>
            <a:spcAft>
              <a:spcPct val="20000"/>
            </a:spcAft>
            <a:buChar char="•"/>
          </a:pPr>
          <a:r>
            <a:rPr lang="en-GB" sz="1600" b="1" kern="1200" dirty="0"/>
            <a:t>A data driven type of decision making also should be given focus like providing training to make decisions with less information also (By, 2021)</a:t>
          </a:r>
          <a:endParaRPr lang="en-US" sz="1600" b="1" kern="1200" dirty="0"/>
        </a:p>
      </dsp:txBody>
      <dsp:txXfrm>
        <a:off x="0" y="1188659"/>
        <a:ext cx="9783763" cy="9972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4605F-BF10-465C-88B1-2F2807DF8525}">
      <dsp:nvSpPr>
        <dsp:cNvPr id="0" name=""/>
        <dsp:cNvSpPr/>
      </dsp:nvSpPr>
      <dsp:spPr>
        <a:xfrm>
          <a:off x="0" y="137465"/>
          <a:ext cx="4657797" cy="27946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b="1" kern="1200" dirty="0"/>
            <a:t>Monitoring for high inflation</a:t>
          </a:r>
          <a:endParaRPr lang="en-US" sz="5600" kern="1200" dirty="0"/>
        </a:p>
      </dsp:txBody>
      <dsp:txXfrm>
        <a:off x="0" y="137465"/>
        <a:ext cx="4657797" cy="2794678"/>
      </dsp:txXfrm>
    </dsp:sp>
    <dsp:sp modelId="{746011F5-0C27-4593-92F4-C4F85C801563}">
      <dsp:nvSpPr>
        <dsp:cNvPr id="0" name=""/>
        <dsp:cNvSpPr/>
      </dsp:nvSpPr>
      <dsp:spPr>
        <a:xfrm>
          <a:off x="5125965" y="137465"/>
          <a:ext cx="4657797" cy="27946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b="1" kern="1200" dirty="0"/>
            <a:t>Monitoring for store access</a:t>
          </a:r>
          <a:endParaRPr lang="en-US" sz="5600" kern="1200" dirty="0"/>
        </a:p>
      </dsp:txBody>
      <dsp:txXfrm>
        <a:off x="5125965" y="137465"/>
        <a:ext cx="4657797" cy="27946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990E0-FBAA-49CF-B54D-0928CE072EE7}">
      <dsp:nvSpPr>
        <dsp:cNvPr id="0" name=""/>
        <dsp:cNvSpPr/>
      </dsp:nvSpPr>
      <dsp:spPr>
        <a:xfrm>
          <a:off x="0" y="0"/>
          <a:ext cx="4657797" cy="27946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b="1" kern="1200" dirty="0"/>
            <a:t>Monitoring for decision making</a:t>
          </a:r>
          <a:endParaRPr lang="en-US" sz="5600" kern="1200" dirty="0"/>
        </a:p>
      </dsp:txBody>
      <dsp:txXfrm>
        <a:off x="0" y="0"/>
        <a:ext cx="4657797" cy="2794678"/>
      </dsp:txXfrm>
    </dsp:sp>
    <dsp:sp modelId="{16E212A2-DB24-4DE8-872B-8FF8B245B3FC}">
      <dsp:nvSpPr>
        <dsp:cNvPr id="0" name=""/>
        <dsp:cNvSpPr/>
      </dsp:nvSpPr>
      <dsp:spPr>
        <a:xfrm>
          <a:off x="5125889" y="0"/>
          <a:ext cx="4657797" cy="27946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b="1" kern="1200"/>
            <a:t>Monitoring for financials</a:t>
          </a:r>
          <a:endParaRPr lang="en-US" sz="5600" kern="1200"/>
        </a:p>
      </dsp:txBody>
      <dsp:txXfrm>
        <a:off x="5125889" y="0"/>
        <a:ext cx="4657797" cy="27946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2F12E-E096-4D9D-B135-908E519A9C2C}" type="datetimeFigureOut">
              <a:rPr lang="en-US" smtClean="0"/>
              <a:t>3/10/24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62E6A-AC6A-4985-B333-18CFBE10616D}" type="slidenum">
              <a:rPr lang="en-US" smtClean="0"/>
              <a:t>‹#›</a:t>
            </a:fld>
            <a:endParaRPr lang="en-US"/>
          </a:p>
        </p:txBody>
      </p:sp>
    </p:spTree>
    <p:extLst>
      <p:ext uri="{BB962C8B-B14F-4D97-AF65-F5344CB8AC3E}">
        <p14:creationId xmlns:p14="http://schemas.microsoft.com/office/powerpoint/2010/main" val="1011834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A62E6A-AC6A-4985-B333-18CFBE10616D}" type="slidenum">
              <a:rPr lang="en-US" smtClean="0"/>
              <a:t>1</a:t>
            </a:fld>
            <a:endParaRPr lang="en-US"/>
          </a:p>
        </p:txBody>
      </p:sp>
    </p:spTree>
    <p:extLst>
      <p:ext uri="{BB962C8B-B14F-4D97-AF65-F5344CB8AC3E}">
        <p14:creationId xmlns:p14="http://schemas.microsoft.com/office/powerpoint/2010/main" val="2354777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Wilko company one of the finest retail organizations operating in the UK did recently fallen into the problems related to administration. A lack of vision, higher rate of inflation, non-adaptation, unavailability of stores, financial problems etc. made the company to face a severe consequence. In this task the solutions are being provided along with that monitoring processes.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A62E6A-AC6A-4985-B333-18CFBE10616D}" type="slidenum">
              <a:rPr lang="en-US" smtClean="0"/>
              <a:t>2</a:t>
            </a:fld>
            <a:endParaRPr lang="en-US"/>
          </a:p>
        </p:txBody>
      </p:sp>
    </p:spTree>
    <p:extLst>
      <p:ext uri="{BB962C8B-B14F-4D97-AF65-F5344CB8AC3E}">
        <p14:creationId xmlns:p14="http://schemas.microsoft.com/office/powerpoint/2010/main" val="84200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the component one analysis with the PESTLE and SWOT tool various problems were being identified. Now here the recommendations for the business to deal with the elements are being provided;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Cost optimization and strategic pricing: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higher inflation in the UK market is causing a lot of the problems for every business. Wilko here with a proper cost optimization modelling can set things in an efficient way possible (Banks et al., 2022). Here negotiating with the suppliers along with that supply chain’s cost generating variables should be identified and excluded.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 dynamic pricing method will be much beneficial because here not only the inflation will be considered but also competitors’ prices will be seen.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Omni channel and store optimization: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To make the stores to be available in all of the places the convenience of online and offline both should be given so better reach can be maintained. When the click and collect service is going to be included from that time on more customers will be attracted towards the business.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 reviewing matrix should be implemented so a dedicated team to find the optimal location in several areas for the store opening can be done (</a:t>
            </a:r>
            <a:r>
              <a:rPr lang="en-US" sz="1200" kern="1200" dirty="0">
                <a:solidFill>
                  <a:schemeClr val="tx1"/>
                </a:solidFill>
                <a:effectLst/>
                <a:latin typeface="+mn-lt"/>
                <a:ea typeface="+mn-ea"/>
                <a:cs typeface="+mn-cs"/>
              </a:rPr>
              <a:t>Contreras et al., 2020</a:t>
            </a:r>
            <a:r>
              <a:rPr lang="en-GB" sz="1200" kern="1200" dirty="0">
                <a:solidFill>
                  <a:schemeClr val="tx1"/>
                </a:solidFill>
                <a:effectLst/>
                <a:latin typeface="+mn-lt"/>
                <a:ea typeface="+mn-ea"/>
                <a:cs typeface="+mn-cs"/>
              </a:rPr>
              <a:t>). This team is going to review and see all of the companies in a better way so a lot of the sales can be generated through a vast area serving.</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5A62E6A-AC6A-4985-B333-18CFBE10616D}" type="slidenum">
              <a:rPr lang="en-US" smtClean="0"/>
              <a:t>3</a:t>
            </a:fld>
            <a:endParaRPr lang="en-US"/>
          </a:p>
        </p:txBody>
      </p:sp>
    </p:spTree>
    <p:extLst>
      <p:ext uri="{BB962C8B-B14F-4D97-AF65-F5344CB8AC3E}">
        <p14:creationId xmlns:p14="http://schemas.microsoft.com/office/powerpoint/2010/main" val="1525915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A62E6A-AC6A-4985-B333-18CFBE10616D}" type="slidenum">
              <a:rPr lang="en-US" smtClean="0"/>
              <a:t>4</a:t>
            </a:fld>
            <a:endParaRPr lang="en-US"/>
          </a:p>
        </p:txBody>
      </p:sp>
    </p:spTree>
    <p:extLst>
      <p:ext uri="{BB962C8B-B14F-4D97-AF65-F5344CB8AC3E}">
        <p14:creationId xmlns:p14="http://schemas.microsoft.com/office/powerpoint/2010/main" val="1519153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Training and data driven decision making: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 training program should be initiated for the top management here so they can be of more qualified and become a visionary leader.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 data driven type of decision making also should be given focus like providing training to make decisions with less information also (By, 2021). Here, using the analytical tools, the customer dynamics should be understood so they can be helpful enough to make the informed decisions and structure the visions.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Stabilizing financials: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Elimination of the unnecessary cost generating variables is going to properly boost all sort of the elements thereon. Here properly integrating and streamlining the operations is going to make things in a proper manner possible (</a:t>
            </a:r>
            <a:r>
              <a:rPr lang="en-US" sz="1200" kern="1200" dirty="0">
                <a:solidFill>
                  <a:schemeClr val="tx1"/>
                </a:solidFill>
                <a:effectLst/>
                <a:latin typeface="+mn-lt"/>
                <a:ea typeface="+mn-ea"/>
                <a:cs typeface="+mn-cs"/>
              </a:rPr>
              <a:t>Christodoulou and Cullinane, 2019</a:t>
            </a:r>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efficiency within the operations and inventory management will be enough to cut the cost generating elements on a proper way possible. Here the company can even properly diversify its all of the investments so it can reduce the risk and take more advantage of increased amount of capital to invest.</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5A62E6A-AC6A-4985-B333-18CFBE10616D}" type="slidenum">
              <a:rPr lang="en-US" smtClean="0"/>
              <a:t>5</a:t>
            </a:fld>
            <a:endParaRPr lang="en-US"/>
          </a:p>
        </p:txBody>
      </p:sp>
    </p:spTree>
    <p:extLst>
      <p:ext uri="{BB962C8B-B14F-4D97-AF65-F5344CB8AC3E}">
        <p14:creationId xmlns:p14="http://schemas.microsoft.com/office/powerpoint/2010/main" val="629526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Monitoring for high inflation: </a:t>
            </a:r>
          </a:p>
          <a:p>
            <a:pPr marL="171450" indent="-171450">
              <a:buFont typeface="Arial" panose="020B0604020202020204" pitchFamily="34" charset="0"/>
              <a:buChar char="•"/>
            </a:pPr>
            <a:r>
              <a:rPr lang="en-GB" sz="1200" b="0" kern="1200" dirty="0">
                <a:solidFill>
                  <a:schemeClr val="tx1"/>
                </a:solidFill>
                <a:effectLst/>
                <a:latin typeface="+mn-lt"/>
                <a:ea typeface="+mn-ea"/>
                <a:cs typeface="+mn-cs"/>
              </a:rPr>
              <a:t>Here the inflation rates and competitor rates can be tracked via studying the industry reports and various digital tools. Here based on the internal level of data all of the elements can be properly known and things can be made thereon. </a:t>
            </a:r>
          </a:p>
          <a:p>
            <a:pPr marL="171450" indent="-171450">
              <a:buFont typeface="Arial" panose="020B0604020202020204" pitchFamily="34" charset="0"/>
              <a:buChar char="•"/>
            </a:pPr>
            <a:r>
              <a:rPr lang="en-GB" sz="1200" b="0" kern="1200" dirty="0">
                <a:solidFill>
                  <a:schemeClr val="tx1"/>
                </a:solidFill>
                <a:effectLst/>
                <a:latin typeface="+mn-lt"/>
                <a:ea typeface="+mn-ea"/>
                <a:cs typeface="+mn-cs"/>
              </a:rPr>
              <a:t>Evaluation of the customer responses is going to make sure that the changes are becoming effective </a:t>
            </a:r>
            <a:r>
              <a:rPr lang="en-GB" sz="1200" kern="1200" dirty="0">
                <a:solidFill>
                  <a:schemeClr val="tx1"/>
                </a:solidFill>
                <a:effectLst/>
                <a:latin typeface="+mn-lt"/>
                <a:ea typeface="+mn-ea"/>
                <a:cs typeface="+mn-cs"/>
              </a:rPr>
              <a:t>enough.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Monitoring for store access: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Tr</a:t>
            </a:r>
            <a:r>
              <a:rPr lang="en-GB" sz="1200" b="0" kern="1200" dirty="0">
                <a:solidFill>
                  <a:schemeClr val="tx1"/>
                </a:solidFill>
                <a:effectLst/>
                <a:latin typeface="+mn-lt"/>
                <a:ea typeface="+mn-ea"/>
                <a:cs typeface="+mn-cs"/>
              </a:rPr>
              <a:t>ack the foot traffic which are being generated through the online ways. This element here is going to provide much information regarding which element is hitting in the appropriate direction for Wilko. </a:t>
            </a:r>
          </a:p>
          <a:p>
            <a:pPr marL="171450" indent="-171450">
              <a:buFont typeface="Arial" panose="020B0604020202020204" pitchFamily="34" charset="0"/>
              <a:buChar char="•"/>
            </a:pPr>
            <a:r>
              <a:rPr lang="en-GB" sz="1200" b="0" kern="1200" dirty="0">
                <a:solidFill>
                  <a:schemeClr val="tx1"/>
                </a:solidFill>
                <a:effectLst/>
                <a:latin typeface="+mn-lt"/>
                <a:ea typeface="+mn-ea"/>
                <a:cs typeface="+mn-cs"/>
              </a:rPr>
              <a:t>Analyse the data properly so it can become much easy to identify the underperforming factors in a far better way possible (</a:t>
            </a:r>
            <a:r>
              <a:rPr lang="en-US" sz="1200" b="0" kern="1200" dirty="0" err="1">
                <a:solidFill>
                  <a:schemeClr val="tx1"/>
                </a:solidFill>
                <a:effectLst/>
                <a:latin typeface="+mn-lt"/>
                <a:ea typeface="+mn-ea"/>
                <a:cs typeface="+mn-cs"/>
              </a:rPr>
              <a:t>Cortellazzo</a:t>
            </a:r>
            <a:r>
              <a:rPr lang="en-US" sz="1200" b="0" kern="1200" dirty="0">
                <a:solidFill>
                  <a:schemeClr val="tx1"/>
                </a:solidFill>
                <a:effectLst/>
                <a:latin typeface="+mn-lt"/>
                <a:ea typeface="+mn-ea"/>
                <a:cs typeface="+mn-cs"/>
              </a:rPr>
              <a:t> et al., 2019</a:t>
            </a:r>
            <a:r>
              <a:rPr lang="en-GB" sz="1200" b="0" kern="1200" dirty="0">
                <a:solidFill>
                  <a:schemeClr val="tx1"/>
                </a:solidFill>
                <a:effectLst/>
                <a:latin typeface="+mn-lt"/>
                <a:ea typeface="+mn-ea"/>
                <a:cs typeface="+mn-cs"/>
              </a:rPr>
              <a:t>). Then on informing the relocations and store closures to the required people.</a:t>
            </a: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5A62E6A-AC6A-4985-B333-18CFBE10616D}" type="slidenum">
              <a:rPr lang="en-US" smtClean="0"/>
              <a:t>6</a:t>
            </a:fld>
            <a:endParaRPr lang="en-US"/>
          </a:p>
        </p:txBody>
      </p:sp>
    </p:spTree>
    <p:extLst>
      <p:ext uri="{BB962C8B-B14F-4D97-AF65-F5344CB8AC3E}">
        <p14:creationId xmlns:p14="http://schemas.microsoft.com/office/powerpoint/2010/main" val="4282932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Monitoring for decision making: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Using the key performance indicators properly knowing the elements on a proper way possible. Analysing the social media elements like for what decision how the customers or related people are reacting can be known.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Monitoring for financials: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Tracking all of the expenses and based on that preparing the financial projection so in f</a:t>
            </a:r>
            <a:r>
              <a:rPr lang="en-GB" sz="1200" b="0" kern="1200" dirty="0">
                <a:solidFill>
                  <a:schemeClr val="tx1"/>
                </a:solidFill>
                <a:effectLst/>
                <a:latin typeface="+mn-lt"/>
                <a:ea typeface="+mn-ea"/>
                <a:cs typeface="+mn-cs"/>
              </a:rPr>
              <a:t>uture how much cash is going to be required can be understood (Day et al., 2021). Regular monitoring of the financial data is going to make sure better consistency is being maintained or not. Here communicating all of the financial goals to the people so on a better alignment can be ensured.</a:t>
            </a:r>
            <a:endParaRPr lang="en-US" sz="1200" b="0" kern="1200" dirty="0">
              <a:solidFill>
                <a:schemeClr val="tx1"/>
              </a:solidFill>
              <a:effectLst/>
              <a:latin typeface="+mn-lt"/>
              <a:ea typeface="+mn-ea"/>
              <a:cs typeface="+mn-cs"/>
            </a:endParaRPr>
          </a:p>
          <a:p>
            <a:endParaRPr lang="en-US" dirty="0"/>
          </a:p>
          <a:p>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5A62E6A-AC6A-4985-B333-18CFBE10616D}" type="slidenum">
              <a:rPr lang="en-US" smtClean="0"/>
              <a:t>7</a:t>
            </a:fld>
            <a:endParaRPr lang="en-US"/>
          </a:p>
        </p:txBody>
      </p:sp>
    </p:spTree>
    <p:extLst>
      <p:ext uri="{BB962C8B-B14F-4D97-AF65-F5344CB8AC3E}">
        <p14:creationId xmlns:p14="http://schemas.microsoft.com/office/powerpoint/2010/main" val="2175303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task hence on the solutions are being mentioned. Here at first if the top management related solution is being taken cared of then on things will be much better in all ways possible. Then on the financials should be given focus to stabilize.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A62E6A-AC6A-4985-B333-18CFBE10616D}" type="slidenum">
              <a:rPr lang="en-US" smtClean="0"/>
              <a:t>8</a:t>
            </a:fld>
            <a:endParaRPr lang="en-US"/>
          </a:p>
        </p:txBody>
      </p:sp>
    </p:spTree>
    <p:extLst>
      <p:ext uri="{BB962C8B-B14F-4D97-AF65-F5344CB8AC3E}">
        <p14:creationId xmlns:p14="http://schemas.microsoft.com/office/powerpoint/2010/main" val="677259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A62E6A-AC6A-4985-B333-18CFBE10616D}" type="slidenum">
              <a:rPr lang="en-US" smtClean="0"/>
              <a:t>9</a:t>
            </a:fld>
            <a:endParaRPr lang="en-US"/>
          </a:p>
        </p:txBody>
      </p:sp>
    </p:spTree>
    <p:extLst>
      <p:ext uri="{BB962C8B-B14F-4D97-AF65-F5344CB8AC3E}">
        <p14:creationId xmlns:p14="http://schemas.microsoft.com/office/powerpoint/2010/main" val="1774814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3/10/24</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3/10/24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3/10/24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3/10/24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3/10/24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3/10/24</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3/10/24</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9142C-A3E8-4F9D-A1CF-3C40BE24FC09}"/>
              </a:ext>
            </a:extLst>
          </p:cNvPr>
          <p:cNvSpPr>
            <a:spLocks noGrp="1"/>
          </p:cNvSpPr>
          <p:nvPr>
            <p:ph type="ctrTitle"/>
          </p:nvPr>
        </p:nvSpPr>
        <p:spPr/>
        <p:txBody>
          <a:bodyPr>
            <a:normAutofit fontScale="90000"/>
          </a:bodyPr>
          <a:lstStyle/>
          <a:p>
            <a:r>
              <a:rPr lang="en-GB" b="1" dirty="0"/>
              <a:t>Problem Solving and Innovation</a:t>
            </a:r>
            <a:br>
              <a:rPr lang="en-US" dirty="0"/>
            </a:br>
            <a:endParaRPr lang="en-US" dirty="0"/>
          </a:p>
        </p:txBody>
      </p:sp>
      <p:sp>
        <p:nvSpPr>
          <p:cNvPr id="3" name="Subtitle 2">
            <a:extLst>
              <a:ext uri="{FF2B5EF4-FFF2-40B4-BE49-F238E27FC236}">
                <a16:creationId xmlns:a16="http://schemas.microsoft.com/office/drawing/2014/main" id="{22003088-38BB-4794-85E9-61E02D1FD659}"/>
              </a:ext>
            </a:extLst>
          </p:cNvPr>
          <p:cNvSpPr>
            <a:spLocks noGrp="1"/>
          </p:cNvSpPr>
          <p:nvPr>
            <p:ph type="subTitle" idx="1"/>
          </p:nvPr>
        </p:nvSpPr>
        <p:spPr>
          <a:xfrm>
            <a:off x="604157" y="3996250"/>
            <a:ext cx="10564586" cy="2453536"/>
          </a:xfrm>
        </p:spPr>
        <p:txBody>
          <a:bodyPr>
            <a:normAutofit/>
          </a:bodyPr>
          <a:lstStyle/>
          <a:p>
            <a:endParaRPr lang="en-US" dirty="0"/>
          </a:p>
          <a:p>
            <a:r>
              <a:rPr lang="en-GB" b="1" dirty="0"/>
              <a:t>Student Name and Id: 				 </a:t>
            </a:r>
            <a:r>
              <a:rPr lang="en-GB" sz="2000" dirty="0" err="1"/>
              <a:t>Atopa</a:t>
            </a:r>
            <a:r>
              <a:rPr lang="en-GB" sz="2000" dirty="0"/>
              <a:t> </a:t>
            </a:r>
            <a:r>
              <a:rPr lang="en-GB" sz="2000" dirty="0" err="1"/>
              <a:t>Sangida</a:t>
            </a:r>
            <a:r>
              <a:rPr lang="en-GB" sz="2000" dirty="0"/>
              <a:t>(2128179)</a:t>
            </a:r>
          </a:p>
          <a:p>
            <a:r>
              <a:rPr lang="en-GB" sz="2000" dirty="0"/>
              <a:t>					</a:t>
            </a:r>
            <a:r>
              <a:rPr lang="en-GB" dirty="0"/>
              <a:t>                </a:t>
            </a:r>
            <a:r>
              <a:rPr lang="en-GB" sz="2000" dirty="0"/>
              <a:t>Julia </a:t>
            </a:r>
            <a:r>
              <a:rPr lang="en-GB" sz="2000" dirty="0" err="1"/>
              <a:t>Zupkova</a:t>
            </a:r>
            <a:r>
              <a:rPr lang="en-GB" sz="2000" dirty="0"/>
              <a:t>(2314934)</a:t>
            </a:r>
          </a:p>
          <a:p>
            <a:r>
              <a:rPr lang="en-GB" sz="2000" dirty="0"/>
              <a:t>						   </a:t>
            </a:r>
            <a:r>
              <a:rPr lang="en-GB" sz="2000" dirty="0" err="1"/>
              <a:t>Zaneta</a:t>
            </a:r>
            <a:r>
              <a:rPr lang="en-GB" sz="2000" dirty="0"/>
              <a:t> </a:t>
            </a:r>
            <a:r>
              <a:rPr lang="en-GB" sz="2000" dirty="0" err="1"/>
              <a:t>Zupkova</a:t>
            </a:r>
            <a:r>
              <a:rPr lang="en-GB" sz="2000" dirty="0"/>
              <a:t>(2314065)</a:t>
            </a:r>
            <a:endParaRPr lang="en-US" sz="2000" dirty="0"/>
          </a:p>
          <a:p>
            <a:endParaRPr lang="en-US" dirty="0"/>
          </a:p>
          <a:p>
            <a:endParaRPr lang="en-US" dirty="0"/>
          </a:p>
        </p:txBody>
      </p:sp>
    </p:spTree>
    <p:extLst>
      <p:ext uri="{BB962C8B-B14F-4D97-AF65-F5344CB8AC3E}">
        <p14:creationId xmlns:p14="http://schemas.microsoft.com/office/powerpoint/2010/main" val="3758769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2BCC-DDAA-4428-BFC8-74FDBE38FD9A}"/>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7BCACB62-5467-4502-AB3D-FA09AD561058}"/>
              </a:ext>
            </a:extLst>
          </p:cNvPr>
          <p:cNvSpPr>
            <a:spLocks noGrp="1"/>
          </p:cNvSpPr>
          <p:nvPr>
            <p:ph idx="1"/>
          </p:nvPr>
        </p:nvSpPr>
        <p:spPr/>
        <p:txBody>
          <a:bodyPr/>
          <a:lstStyle/>
          <a:p>
            <a:pPr algn="just"/>
            <a:r>
              <a:rPr lang="en-GB" sz="3200" dirty="0"/>
              <a:t>Wilko company one of the finest retail organizations operating in the UK did recently fallen into the problems related to administration</a:t>
            </a:r>
          </a:p>
          <a:p>
            <a:pPr algn="just"/>
            <a:r>
              <a:rPr lang="en-US" sz="3200" dirty="0"/>
              <a:t> </a:t>
            </a:r>
            <a:r>
              <a:rPr lang="en-GB" sz="3200" dirty="0"/>
              <a:t>A lack of vision, higher rate of inflation, non-adaptation, unavailability of stores, financial problems etc. made the company to face a severe consequence. </a:t>
            </a:r>
          </a:p>
          <a:p>
            <a:r>
              <a:rPr lang="en-GB" dirty="0"/>
              <a:t> </a:t>
            </a:r>
            <a:endParaRPr lang="en-US" dirty="0"/>
          </a:p>
        </p:txBody>
      </p:sp>
    </p:spTree>
    <p:extLst>
      <p:ext uri="{BB962C8B-B14F-4D97-AF65-F5344CB8AC3E}">
        <p14:creationId xmlns:p14="http://schemas.microsoft.com/office/powerpoint/2010/main" val="3707696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8950-92BD-41F2-A96E-E1735942D9A8}"/>
              </a:ext>
            </a:extLst>
          </p:cNvPr>
          <p:cNvSpPr>
            <a:spLocks noGrp="1"/>
          </p:cNvSpPr>
          <p:nvPr>
            <p:ph type="title"/>
          </p:nvPr>
        </p:nvSpPr>
        <p:spPr/>
        <p:txBody>
          <a:bodyPr/>
          <a:lstStyle/>
          <a:p>
            <a:r>
              <a:rPr lang="en-GB" b="1" dirty="0"/>
              <a:t>Recommended solutions </a:t>
            </a:r>
            <a:br>
              <a:rPr lang="en-US" dirty="0"/>
            </a:br>
            <a:endParaRPr lang="en-US" dirty="0"/>
          </a:p>
        </p:txBody>
      </p:sp>
      <p:graphicFrame>
        <p:nvGraphicFramePr>
          <p:cNvPr id="4" name="Content Placeholder 3">
            <a:extLst>
              <a:ext uri="{FF2B5EF4-FFF2-40B4-BE49-F238E27FC236}">
                <a16:creationId xmlns:a16="http://schemas.microsoft.com/office/drawing/2014/main" id="{1B468933-D241-4313-A93D-6CDFF5DDFC0D}"/>
              </a:ext>
            </a:extLst>
          </p:cNvPr>
          <p:cNvGraphicFramePr>
            <a:graphicFrameLocks noGrp="1"/>
          </p:cNvGraphicFramePr>
          <p:nvPr>
            <p:ph idx="1"/>
            <p:extLst>
              <p:ext uri="{D42A27DB-BD31-4B8C-83A1-F6EECF244321}">
                <p14:modId xmlns:p14="http://schemas.microsoft.com/office/powerpoint/2010/main" val="3248201097"/>
              </p:ext>
            </p:extLst>
          </p:nvPr>
        </p:nvGraphicFramePr>
        <p:xfrm>
          <a:off x="1203236" y="1501000"/>
          <a:ext cx="9783763" cy="4206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BAB5057-0F32-486D-BA45-D7BD9190A236}"/>
              </a:ext>
            </a:extLst>
          </p:cNvPr>
          <p:cNvSpPr txBox="1"/>
          <p:nvPr/>
        </p:nvSpPr>
        <p:spPr>
          <a:xfrm>
            <a:off x="1559442" y="5323572"/>
            <a:ext cx="8591107" cy="1631216"/>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To make the stores to be available in all of the places the convenience of online and offline both should be given so better reach can be maintained. </a:t>
            </a:r>
            <a:endParaRPr lang="en-US" sz="2000" dirty="0"/>
          </a:p>
          <a:p>
            <a:pPr marL="342900" indent="-342900" algn="just">
              <a:buFont typeface="Arial" panose="020B0604020202020204" pitchFamily="34" charset="0"/>
              <a:buChar char="•"/>
            </a:pPr>
            <a:r>
              <a:rPr lang="en-GB" sz="2000" dirty="0"/>
              <a:t>A reviewing matrix should be implemented so a dedicated team to find the optimal location in several areas for the store opening can be done (</a:t>
            </a:r>
            <a:r>
              <a:rPr lang="en-US" sz="2000" dirty="0"/>
              <a:t>Contreras et al., 2020</a:t>
            </a:r>
            <a:r>
              <a:rPr lang="en-GB" sz="2000" dirty="0"/>
              <a:t>)</a:t>
            </a:r>
            <a:endParaRPr lang="en-US" sz="2000" dirty="0"/>
          </a:p>
        </p:txBody>
      </p:sp>
    </p:spTree>
    <p:extLst>
      <p:ext uri="{BB962C8B-B14F-4D97-AF65-F5344CB8AC3E}">
        <p14:creationId xmlns:p14="http://schemas.microsoft.com/office/powerpoint/2010/main" val="3026486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13FD7-C8C8-7306-7357-313E48A21602}"/>
              </a:ext>
            </a:extLst>
          </p:cNvPr>
          <p:cNvSpPr>
            <a:spLocks noGrp="1"/>
          </p:cNvSpPr>
          <p:nvPr>
            <p:ph type="title"/>
          </p:nvPr>
        </p:nvSpPr>
        <p:spPr/>
        <p:txBody>
          <a:bodyPr/>
          <a:lstStyle/>
          <a:p>
            <a:endParaRPr lang="en-US" dirty="0"/>
          </a:p>
        </p:txBody>
      </p:sp>
      <p:pic>
        <p:nvPicPr>
          <p:cNvPr id="5" name="Content Placeholder 4">
            <a:extLst>
              <a:ext uri="{FF2B5EF4-FFF2-40B4-BE49-F238E27FC236}">
                <a16:creationId xmlns:a16="http://schemas.microsoft.com/office/drawing/2014/main" id="{D38353F1-B358-39ED-34AF-480595270157}"/>
              </a:ext>
            </a:extLst>
          </p:cNvPr>
          <p:cNvPicPr>
            <a:picLocks noGrp="1" noChangeAspect="1"/>
          </p:cNvPicPr>
          <p:nvPr>
            <p:ph idx="1"/>
          </p:nvPr>
        </p:nvPicPr>
        <p:blipFill>
          <a:blip r:embed="rId3"/>
          <a:stretch>
            <a:fillRect/>
          </a:stretch>
        </p:blipFill>
        <p:spPr>
          <a:xfrm>
            <a:off x="1202919" y="2011363"/>
            <a:ext cx="9784080" cy="4562461"/>
          </a:xfrm>
        </p:spPr>
      </p:pic>
    </p:spTree>
    <p:extLst>
      <p:ext uri="{BB962C8B-B14F-4D97-AF65-F5344CB8AC3E}">
        <p14:creationId xmlns:p14="http://schemas.microsoft.com/office/powerpoint/2010/main" val="361572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8950-92BD-41F2-A96E-E1735942D9A8}"/>
              </a:ext>
            </a:extLst>
          </p:cNvPr>
          <p:cNvSpPr>
            <a:spLocks noGrp="1"/>
          </p:cNvSpPr>
          <p:nvPr>
            <p:ph type="title"/>
          </p:nvPr>
        </p:nvSpPr>
        <p:spPr/>
        <p:txBody>
          <a:bodyPr/>
          <a:lstStyle/>
          <a:p>
            <a:r>
              <a:rPr lang="en-GB" b="1" dirty="0"/>
              <a:t>Recommended solutions </a:t>
            </a:r>
            <a:br>
              <a:rPr lang="en-US" dirty="0"/>
            </a:br>
            <a:endParaRPr lang="en-US" dirty="0"/>
          </a:p>
        </p:txBody>
      </p:sp>
      <p:graphicFrame>
        <p:nvGraphicFramePr>
          <p:cNvPr id="4" name="Content Placeholder 3">
            <a:extLst>
              <a:ext uri="{FF2B5EF4-FFF2-40B4-BE49-F238E27FC236}">
                <a16:creationId xmlns:a16="http://schemas.microsoft.com/office/drawing/2014/main" id="{1B468933-D241-4313-A93D-6CDFF5DDFC0D}"/>
              </a:ext>
            </a:extLst>
          </p:cNvPr>
          <p:cNvGraphicFramePr>
            <a:graphicFrameLocks noGrp="1"/>
          </p:cNvGraphicFramePr>
          <p:nvPr>
            <p:ph idx="1"/>
            <p:extLst>
              <p:ext uri="{D42A27DB-BD31-4B8C-83A1-F6EECF244321}">
                <p14:modId xmlns:p14="http://schemas.microsoft.com/office/powerpoint/2010/main" val="2561634255"/>
              </p:ext>
            </p:extLst>
          </p:nvPr>
        </p:nvGraphicFramePr>
        <p:xfrm>
          <a:off x="940796" y="2011362"/>
          <a:ext cx="9783763" cy="4206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B2CB4FE-AAC0-45C2-8EA9-D5DC86763666}"/>
              </a:ext>
            </a:extLst>
          </p:cNvPr>
          <p:cNvSpPr txBox="1"/>
          <p:nvPr/>
        </p:nvSpPr>
        <p:spPr>
          <a:xfrm>
            <a:off x="1202919" y="5248741"/>
            <a:ext cx="10663016" cy="1938992"/>
          </a:xfrm>
          <a:prstGeom prst="rect">
            <a:avLst/>
          </a:prstGeom>
          <a:noFill/>
        </p:spPr>
        <p:txBody>
          <a:bodyPr wrap="square" rtlCol="0">
            <a:spAutoFit/>
          </a:bodyPr>
          <a:lstStyle/>
          <a:p>
            <a:pPr lvl="0"/>
            <a:r>
              <a:rPr lang="en-GB" sz="2000" dirty="0"/>
              <a:t>Elimination of the unnecessary cost generating variables is going to properly boost all sort of the elements thereon. </a:t>
            </a:r>
            <a:endParaRPr lang="en-US" sz="2000" dirty="0"/>
          </a:p>
          <a:p>
            <a:pPr lvl="0"/>
            <a:r>
              <a:rPr lang="en-GB" sz="2000" dirty="0"/>
              <a:t>The efficiency within the operations and inventory management will be enough to cut the cost generating elements on a proper way possible</a:t>
            </a:r>
            <a:endParaRPr lang="en-US" sz="2000" dirty="0"/>
          </a:p>
          <a:p>
            <a:pPr lvl="0"/>
            <a:endParaRPr lang="en-US" sz="2000" dirty="0"/>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1632037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361C8-0E9D-4002-8EC4-FC397BDB0DD5}"/>
              </a:ext>
            </a:extLst>
          </p:cNvPr>
          <p:cNvSpPr>
            <a:spLocks noGrp="1"/>
          </p:cNvSpPr>
          <p:nvPr>
            <p:ph type="title"/>
          </p:nvPr>
        </p:nvSpPr>
        <p:spPr>
          <a:xfrm>
            <a:off x="1202919" y="640080"/>
            <a:ext cx="9784080" cy="1508760"/>
          </a:xfrm>
        </p:spPr>
        <p:txBody>
          <a:bodyPr>
            <a:normAutofit fontScale="90000"/>
          </a:bodyPr>
          <a:lstStyle/>
          <a:p>
            <a:r>
              <a:rPr lang="en-GB" b="1" dirty="0"/>
              <a:t>Monitoring, Reviewing and communicating process of these solutions</a:t>
            </a:r>
            <a:br>
              <a:rPr lang="en-US" dirty="0"/>
            </a:br>
            <a:endParaRPr lang="en-US" dirty="0"/>
          </a:p>
        </p:txBody>
      </p:sp>
      <p:graphicFrame>
        <p:nvGraphicFramePr>
          <p:cNvPr id="4" name="Content Placeholder 3">
            <a:extLst>
              <a:ext uri="{FF2B5EF4-FFF2-40B4-BE49-F238E27FC236}">
                <a16:creationId xmlns:a16="http://schemas.microsoft.com/office/drawing/2014/main" id="{D0F9BAA8-709F-407B-B57B-30B49D7CBFB4}"/>
              </a:ext>
            </a:extLst>
          </p:cNvPr>
          <p:cNvGraphicFramePr>
            <a:graphicFrameLocks noGrp="1"/>
          </p:cNvGraphicFramePr>
          <p:nvPr>
            <p:ph idx="1"/>
            <p:extLst>
              <p:ext uri="{D42A27DB-BD31-4B8C-83A1-F6EECF244321}">
                <p14:modId xmlns:p14="http://schemas.microsoft.com/office/powerpoint/2010/main" val="2978376170"/>
              </p:ext>
            </p:extLst>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9225BBB-3114-4A2F-914D-4209668DFC09}"/>
              </a:ext>
            </a:extLst>
          </p:cNvPr>
          <p:cNvSpPr txBox="1"/>
          <p:nvPr/>
        </p:nvSpPr>
        <p:spPr>
          <a:xfrm>
            <a:off x="1382233" y="4978698"/>
            <a:ext cx="4210494" cy="2308324"/>
          </a:xfrm>
          <a:prstGeom prst="rect">
            <a:avLst/>
          </a:prstGeom>
          <a:noFill/>
        </p:spPr>
        <p:txBody>
          <a:bodyPr wrap="square" rtlCol="0">
            <a:spAutoFit/>
          </a:bodyPr>
          <a:lstStyle/>
          <a:p>
            <a:pPr marL="285750" indent="-285750" algn="just">
              <a:buFont typeface="Arial" panose="020B0604020202020204" pitchFamily="34" charset="0"/>
              <a:buChar char="•"/>
            </a:pPr>
            <a:r>
              <a:rPr lang="en-GB" dirty="0"/>
              <a:t>Here the inflation rates and competitor rates can be tracked via studying the industry reports and various digital tools</a:t>
            </a:r>
          </a:p>
          <a:p>
            <a:pPr marL="285750" indent="-285750" algn="just">
              <a:buFont typeface="Arial" panose="020B0604020202020204" pitchFamily="34" charset="0"/>
              <a:buChar char="•"/>
            </a:pPr>
            <a:r>
              <a:rPr lang="en-GB" dirty="0"/>
              <a:t>Evaluation of the customer responses is going to make sure that the changes are becoming effective enough. </a:t>
            </a:r>
            <a:endParaRPr lang="en-US" dirty="0"/>
          </a:p>
          <a:p>
            <a:pPr marL="285750" indent="-285750" algn="just">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73E62899-9C79-4A17-A460-A2C3600BC068}"/>
              </a:ext>
            </a:extLst>
          </p:cNvPr>
          <p:cNvSpPr txBox="1"/>
          <p:nvPr/>
        </p:nvSpPr>
        <p:spPr>
          <a:xfrm>
            <a:off x="6184660" y="4978698"/>
            <a:ext cx="4210494" cy="2031325"/>
          </a:xfrm>
          <a:prstGeom prst="rect">
            <a:avLst/>
          </a:prstGeom>
          <a:noFill/>
        </p:spPr>
        <p:txBody>
          <a:bodyPr wrap="square" rtlCol="0">
            <a:spAutoFit/>
          </a:bodyPr>
          <a:lstStyle/>
          <a:p>
            <a:pPr marL="285750" indent="-285750" algn="just">
              <a:buFont typeface="Arial" panose="020B0604020202020204" pitchFamily="34" charset="0"/>
              <a:buChar char="•"/>
            </a:pPr>
            <a:r>
              <a:rPr lang="en-GB" dirty="0"/>
              <a:t>Track the foot traffic which are being generated through the online ways.</a:t>
            </a:r>
          </a:p>
          <a:p>
            <a:pPr marL="285750" indent="-285750" algn="just">
              <a:buFont typeface="Arial" panose="020B0604020202020204" pitchFamily="34" charset="0"/>
              <a:buChar char="•"/>
            </a:pPr>
            <a:r>
              <a:rPr lang="en-GB" dirty="0"/>
              <a:t>Analyse the data properly so it can become much easy to identify the underperforming factors in a far better way possible (</a:t>
            </a:r>
            <a:r>
              <a:rPr lang="en-US" dirty="0" err="1"/>
              <a:t>Cortellazzo</a:t>
            </a:r>
            <a:r>
              <a:rPr lang="en-US" dirty="0"/>
              <a:t> et al., 2019</a:t>
            </a:r>
            <a:r>
              <a:rPr lang="en-GB" dirty="0"/>
              <a:t>). </a:t>
            </a:r>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2170398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361C8-0E9D-4002-8EC4-FC397BDB0DD5}"/>
              </a:ext>
            </a:extLst>
          </p:cNvPr>
          <p:cNvSpPr>
            <a:spLocks noGrp="1"/>
          </p:cNvSpPr>
          <p:nvPr>
            <p:ph type="title"/>
          </p:nvPr>
        </p:nvSpPr>
        <p:spPr>
          <a:xfrm>
            <a:off x="1202919" y="640080"/>
            <a:ext cx="9784080" cy="1508760"/>
          </a:xfrm>
        </p:spPr>
        <p:txBody>
          <a:bodyPr>
            <a:normAutofit fontScale="90000"/>
          </a:bodyPr>
          <a:lstStyle/>
          <a:p>
            <a:r>
              <a:rPr lang="en-GB" b="1" dirty="0"/>
              <a:t>Monitoring, Reviewing and communicating process of these solutions</a:t>
            </a:r>
            <a:br>
              <a:rPr lang="en-US" dirty="0"/>
            </a:br>
            <a:endParaRPr lang="en-US" dirty="0"/>
          </a:p>
        </p:txBody>
      </p:sp>
      <p:graphicFrame>
        <p:nvGraphicFramePr>
          <p:cNvPr id="4" name="Content Placeholder 3">
            <a:extLst>
              <a:ext uri="{FF2B5EF4-FFF2-40B4-BE49-F238E27FC236}">
                <a16:creationId xmlns:a16="http://schemas.microsoft.com/office/drawing/2014/main" id="{D0F9BAA8-709F-407B-B57B-30B49D7CBFB4}"/>
              </a:ext>
            </a:extLst>
          </p:cNvPr>
          <p:cNvGraphicFramePr>
            <a:graphicFrameLocks noGrp="1"/>
          </p:cNvGraphicFramePr>
          <p:nvPr>
            <p:ph idx="1"/>
            <p:extLst>
              <p:ext uri="{D42A27DB-BD31-4B8C-83A1-F6EECF244321}">
                <p14:modId xmlns:p14="http://schemas.microsoft.com/office/powerpoint/2010/main" val="615812758"/>
              </p:ext>
            </p:extLst>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A94A191-52D0-44CB-B072-D152812DA002}"/>
              </a:ext>
            </a:extLst>
          </p:cNvPr>
          <p:cNvSpPr txBox="1"/>
          <p:nvPr/>
        </p:nvSpPr>
        <p:spPr>
          <a:xfrm>
            <a:off x="1202919" y="4912243"/>
            <a:ext cx="4678327" cy="1569660"/>
          </a:xfrm>
          <a:prstGeom prst="rect">
            <a:avLst/>
          </a:prstGeom>
          <a:noFill/>
        </p:spPr>
        <p:txBody>
          <a:bodyPr wrap="square" rtlCol="0">
            <a:spAutoFit/>
          </a:bodyPr>
          <a:lstStyle/>
          <a:p>
            <a:pPr marL="342900" indent="-342900" algn="just">
              <a:buFont typeface="Arial" panose="020B0604020202020204" pitchFamily="34" charset="0"/>
              <a:buChar char="•"/>
            </a:pPr>
            <a:r>
              <a:rPr lang="en-GB" sz="2400" dirty="0"/>
              <a:t>Using the key performance indicators properly knowing the elements on a proper way possible. </a:t>
            </a:r>
            <a:endParaRPr lang="en-US" sz="2400" dirty="0"/>
          </a:p>
        </p:txBody>
      </p:sp>
      <p:sp>
        <p:nvSpPr>
          <p:cNvPr id="6" name="TextBox 5">
            <a:extLst>
              <a:ext uri="{FF2B5EF4-FFF2-40B4-BE49-F238E27FC236}">
                <a16:creationId xmlns:a16="http://schemas.microsoft.com/office/drawing/2014/main" id="{9D179F12-D1AF-4771-A357-A60638310AAD}"/>
              </a:ext>
            </a:extLst>
          </p:cNvPr>
          <p:cNvSpPr txBox="1"/>
          <p:nvPr/>
        </p:nvSpPr>
        <p:spPr>
          <a:xfrm>
            <a:off x="6308672" y="4964344"/>
            <a:ext cx="4678327" cy="1631216"/>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Tracking all of the expenses and based on that preparing the financial projection so in future how much cash is going to be required can be understood (Day et al., 2021)</a:t>
            </a:r>
            <a:endParaRPr lang="en-US" sz="2000" dirty="0"/>
          </a:p>
        </p:txBody>
      </p:sp>
    </p:spTree>
    <p:extLst>
      <p:ext uri="{BB962C8B-B14F-4D97-AF65-F5344CB8AC3E}">
        <p14:creationId xmlns:p14="http://schemas.microsoft.com/office/powerpoint/2010/main" val="576903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64138-28CC-4965-ACB8-0731F1A758FE}"/>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7D8BBF9-B329-420B-8567-C0A218DB5CA3}"/>
              </a:ext>
            </a:extLst>
          </p:cNvPr>
          <p:cNvSpPr>
            <a:spLocks noGrp="1"/>
          </p:cNvSpPr>
          <p:nvPr>
            <p:ph idx="1"/>
          </p:nvPr>
        </p:nvSpPr>
        <p:spPr/>
        <p:txBody>
          <a:bodyPr>
            <a:normAutofit/>
          </a:bodyPr>
          <a:lstStyle/>
          <a:p>
            <a:pPr algn="just"/>
            <a:r>
              <a:rPr lang="en-GB" sz="4000" dirty="0"/>
              <a:t>Here at first if the top management related solution is being taken cared of then on things will be much better in all ways possible. </a:t>
            </a:r>
          </a:p>
          <a:p>
            <a:pPr algn="just"/>
            <a:r>
              <a:rPr lang="en-GB" sz="4000" dirty="0"/>
              <a:t>Then on the financials should be given focus to stabilize.</a:t>
            </a:r>
            <a:endParaRPr lang="en-US" sz="3600" dirty="0"/>
          </a:p>
        </p:txBody>
      </p:sp>
    </p:spTree>
    <p:extLst>
      <p:ext uri="{BB962C8B-B14F-4D97-AF65-F5344CB8AC3E}">
        <p14:creationId xmlns:p14="http://schemas.microsoft.com/office/powerpoint/2010/main" val="478743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1D719-F823-48F5-B79D-D76FABF0822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7F406E1-285F-4ADF-90B0-BE2A2D3ACC6E}"/>
              </a:ext>
            </a:extLst>
          </p:cNvPr>
          <p:cNvSpPr>
            <a:spLocks noGrp="1"/>
          </p:cNvSpPr>
          <p:nvPr>
            <p:ph idx="1"/>
          </p:nvPr>
        </p:nvSpPr>
        <p:spPr>
          <a:xfrm>
            <a:off x="1202918" y="2011680"/>
            <a:ext cx="10566715" cy="4415246"/>
          </a:xfrm>
        </p:spPr>
        <p:txBody>
          <a:bodyPr>
            <a:normAutofit fontScale="55000" lnSpcReduction="20000"/>
          </a:bodyPr>
          <a:lstStyle/>
          <a:p>
            <a:r>
              <a:rPr lang="en-US" dirty="0"/>
              <a:t>Banks, G. C., Dionne, S. D., Mast, M. S., and </a:t>
            </a:r>
            <a:r>
              <a:rPr lang="en-US" dirty="0" err="1"/>
              <a:t>Sayama</a:t>
            </a:r>
            <a:r>
              <a:rPr lang="en-US" dirty="0"/>
              <a:t>, H. 2022. Leadership in the digital era: A review of who, what, when, where, and why. </a:t>
            </a:r>
            <a:r>
              <a:rPr lang="en-US" i="1" dirty="0"/>
              <a:t>The Leadership Quarterly</a:t>
            </a:r>
            <a:r>
              <a:rPr lang="en-US" dirty="0"/>
              <a:t>, 101634.</a:t>
            </a:r>
          </a:p>
          <a:p>
            <a:r>
              <a:rPr lang="en-US" dirty="0"/>
              <a:t>By, R. T. 2021. Leadership: In pursuit of purpose. </a:t>
            </a:r>
            <a:r>
              <a:rPr lang="en-US" i="1" dirty="0"/>
              <a:t>Journal of Change Management</a:t>
            </a:r>
            <a:r>
              <a:rPr lang="en-US" dirty="0"/>
              <a:t>, </a:t>
            </a:r>
            <a:r>
              <a:rPr lang="en-US" i="1" dirty="0"/>
              <a:t>21</a:t>
            </a:r>
            <a:r>
              <a:rPr lang="en-US" dirty="0"/>
              <a:t>(1), 30-44.</a:t>
            </a:r>
          </a:p>
          <a:p>
            <a:r>
              <a:rPr lang="en-US" dirty="0"/>
              <a:t>Christodoulou, A. and Cullinane, K., 2019. Identifying the main opportunities and challenges from the implementation of a port energy management system: A SWOT/PESTLE analysis. Sustainability, 11(21), p.6046.</a:t>
            </a:r>
          </a:p>
          <a:p>
            <a:r>
              <a:rPr lang="en-US" dirty="0"/>
              <a:t>Contreras, F., Baykal, E., and Abid, G. 2020. E-leadership and teleworking in times of COVID-19 and beyond: What we know and where do we go. </a:t>
            </a:r>
            <a:r>
              <a:rPr lang="en-US" i="1" dirty="0"/>
              <a:t>Frontiers in psychology</a:t>
            </a:r>
            <a:r>
              <a:rPr lang="en-US" dirty="0"/>
              <a:t>, </a:t>
            </a:r>
            <a:r>
              <a:rPr lang="en-US" i="1" dirty="0"/>
              <a:t>11</a:t>
            </a:r>
            <a:r>
              <a:rPr lang="en-US" dirty="0"/>
              <a:t>, 590271.</a:t>
            </a:r>
          </a:p>
          <a:p>
            <a:r>
              <a:rPr lang="en-US" dirty="0" err="1"/>
              <a:t>Cortellazzo</a:t>
            </a:r>
            <a:r>
              <a:rPr lang="en-US" dirty="0"/>
              <a:t>, L., Bruni, E., and </a:t>
            </a:r>
            <a:r>
              <a:rPr lang="en-US" dirty="0" err="1"/>
              <a:t>Zampieri</a:t>
            </a:r>
            <a:r>
              <a:rPr lang="en-US" dirty="0"/>
              <a:t>, R. 2019. The role of leadership in a digitalized world: A review. </a:t>
            </a:r>
            <a:r>
              <a:rPr lang="en-US" i="1" dirty="0"/>
              <a:t>Frontiers in psychology</a:t>
            </a:r>
            <a:r>
              <a:rPr lang="en-US" dirty="0"/>
              <a:t>, </a:t>
            </a:r>
            <a:r>
              <a:rPr lang="en-US" i="1" dirty="0"/>
              <a:t>10</a:t>
            </a:r>
            <a:r>
              <a:rPr lang="en-US" dirty="0"/>
              <a:t>, 1938.</a:t>
            </a:r>
          </a:p>
          <a:p>
            <a:r>
              <a:rPr lang="en-GB" b="0" i="0" dirty="0">
                <a:effectLst/>
                <a:latin typeface="Arial" panose="020B0604020202020204" pitchFamily="34" charset="0"/>
              </a:rPr>
              <a:t>BBC news. (2024). What is the UK inflation rate and how does it affect me?. BBC NEWS. [Online]. 14 February.</a:t>
            </a:r>
            <a:endParaRPr lang="en-US" dirty="0"/>
          </a:p>
          <a:p>
            <a:r>
              <a:rPr lang="en-US" dirty="0"/>
              <a:t>Day, D. V., Riggio, R. E., Tan, S. J., &amp; Conger, J. A. 2021. Advancing the science of 21st-century leadership development: Theory, research, and practice. </a:t>
            </a:r>
            <a:r>
              <a:rPr lang="en-US" i="1" dirty="0"/>
              <a:t>The Leadership Quarterly</a:t>
            </a:r>
            <a:r>
              <a:rPr lang="en-US" dirty="0"/>
              <a:t>, </a:t>
            </a:r>
            <a:r>
              <a:rPr lang="en-US" i="1" dirty="0"/>
              <a:t>32</a:t>
            </a:r>
            <a:r>
              <a:rPr lang="en-US" dirty="0"/>
              <a:t>(5), 101557.</a:t>
            </a:r>
          </a:p>
          <a:p>
            <a:r>
              <a:rPr lang="en-US" dirty="0"/>
              <a:t>Fuertes, G., Alfaro, M., Vargas, M., Gutierrez, S., </a:t>
            </a:r>
            <a:r>
              <a:rPr lang="en-US" dirty="0" err="1"/>
              <a:t>Ternero</a:t>
            </a:r>
            <a:r>
              <a:rPr lang="en-US" dirty="0"/>
              <a:t>, R. and </a:t>
            </a:r>
            <a:r>
              <a:rPr lang="en-US" dirty="0" err="1"/>
              <a:t>Sabattin</a:t>
            </a:r>
            <a:r>
              <a:rPr lang="en-US" dirty="0"/>
              <a:t>, J., 2020. Conceptual framework for the strategic management: a literature review—descriptive. Journal of Engineering, 2020.</a:t>
            </a:r>
          </a:p>
          <a:p>
            <a:r>
              <a:rPr lang="en-US" dirty="0"/>
              <a:t>Sharma, G.D., Thomas, A. and Paul, J., 2021. Reviving tourism industry post-COVID-19: A resilience-based framework. Tourism management perspectives, 37, p.100786.</a:t>
            </a:r>
          </a:p>
          <a:p>
            <a:r>
              <a:rPr lang="en-US" dirty="0"/>
              <a:t>Talwar, S., </a:t>
            </a:r>
            <a:r>
              <a:rPr lang="en-US" dirty="0" err="1"/>
              <a:t>Dhir</a:t>
            </a:r>
            <a:r>
              <a:rPr lang="en-US" dirty="0"/>
              <a:t>, A., Kaur, P. and </a:t>
            </a:r>
            <a:r>
              <a:rPr lang="en-US" dirty="0" err="1"/>
              <a:t>Mäntymäki</a:t>
            </a:r>
            <a:r>
              <a:rPr lang="en-US" dirty="0"/>
              <a:t>, M., 2020. Barriers toward purchasing from online travel agencies. International Journal of Hospitality Management, 89, p.102593.</a:t>
            </a:r>
          </a:p>
          <a:p>
            <a:r>
              <a:rPr lang="en-US" dirty="0"/>
              <a:t>Weed, M., 2020. The role of the interface of sport and tourism in the response to the COVID-19 pandemic. Journal of Sport &amp; Tourism, 24(2), pp.79-92.</a:t>
            </a:r>
            <a:r>
              <a:rPr lang="en-US" b="1" dirty="0"/>
              <a:t> </a:t>
            </a:r>
            <a:endParaRPr lang="en-US" dirty="0"/>
          </a:p>
          <a:p>
            <a:endParaRPr lang="en-US" dirty="0"/>
          </a:p>
        </p:txBody>
      </p:sp>
    </p:spTree>
    <p:extLst>
      <p:ext uri="{BB962C8B-B14F-4D97-AF65-F5344CB8AC3E}">
        <p14:creationId xmlns:p14="http://schemas.microsoft.com/office/powerpoint/2010/main" val="38429494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0</TotalTime>
  <Words>1762</Words>
  <Application>Microsoft Macintosh PowerPoint</Application>
  <PresentationFormat>Widescreen</PresentationFormat>
  <Paragraphs>84</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Corbel</vt:lpstr>
      <vt:lpstr>Wingdings</vt:lpstr>
      <vt:lpstr>Banded</vt:lpstr>
      <vt:lpstr>Problem Solving and Innovation </vt:lpstr>
      <vt:lpstr>introduction</vt:lpstr>
      <vt:lpstr>Recommended solutions  </vt:lpstr>
      <vt:lpstr>PowerPoint Presentation</vt:lpstr>
      <vt:lpstr>Recommended solutions  </vt:lpstr>
      <vt:lpstr>Monitoring, Reviewing and communicating process of these solutions </vt:lpstr>
      <vt:lpstr>Monitoring, Reviewing and communicating process of these solutions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2024-03-09T05:29:09Z</dcterms:created>
  <dcterms:modified xsi:type="dcterms:W3CDTF">2024-03-10T20:49:31Z</dcterms:modified>
</cp:coreProperties>
</file>