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6" r:id="rId1"/>
  </p:sldMasterIdLst>
  <p:notesMasterIdLst>
    <p:notesMasterId r:id="rId3"/>
  </p:notesMasterIdLst>
  <p:sldIdLst>
    <p:sldId id="256" r:id="rId2"/>
  </p:sldIdLst>
  <p:sldSz cx="30267275" cy="42794238"/>
  <p:notesSz cx="7315200" cy="9601200"/>
  <p:embeddedFontLst>
    <p:embeddedFont>
      <p:font typeface="Abadi" panose="020B0604020104020204" pitchFamily="34" charset="77"/>
      <p:regular r:id="rId4"/>
      <p:bold r:id="rId5"/>
      <p:italic r:id="rId6"/>
      <p:boldItalic r:id="rId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59">
          <p15:clr>
            <a:srgbClr val="A4A3A4"/>
          </p15:clr>
        </p15:guide>
        <p15:guide id="2" pos="18917">
          <p15:clr>
            <a:srgbClr val="A4A3A4"/>
          </p15:clr>
        </p15:guide>
        <p15:guide id="3" pos="149">
          <p15:clr>
            <a:srgbClr val="A4A3A4"/>
          </p15:clr>
        </p15:guide>
        <p15:guide id="4" orient="horz" pos="26799">
          <p15:clr>
            <a:srgbClr val="A4A3A4"/>
          </p15:clr>
        </p15:guide>
      </p15:sldGuideLst>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18" roundtripDataSignature="AMtx7mgPCjz59rNrgAvJIYjPC2Z+rVexX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335ACD13-F9DE-47EC-9CA6-75C41D32EC63}">
  <a:tblStyle styleId="{335ACD13-F9DE-47EC-9CA6-75C41D32EC63}" styleName="Table_0">
    <a:wholeTbl>
      <a:tcTxStyle b="off" i="off">
        <a:font>
          <a:latin typeface="Century Gothic"/>
          <a:ea typeface="Century Gothic"/>
          <a:cs typeface="Century Gothic"/>
        </a:font>
        <a:schemeClr val="dk1"/>
      </a:tcTxStyle>
      <a:tcStyle>
        <a:tcBdr>
          <a:left>
            <a:ln w="9525" cap="flat" cmpd="sng">
              <a:solidFill>
                <a:schemeClr val="accent6"/>
              </a:solidFill>
              <a:prstDash val="solid"/>
              <a:round/>
              <a:headEnd type="none" w="sm" len="sm"/>
              <a:tailEnd type="none" w="sm" len="sm"/>
            </a:ln>
          </a:left>
          <a:right>
            <a:ln w="9525" cap="flat" cmpd="sng">
              <a:solidFill>
                <a:schemeClr val="accent6"/>
              </a:solidFill>
              <a:prstDash val="solid"/>
              <a:round/>
              <a:headEnd type="none" w="sm" len="sm"/>
              <a:tailEnd type="none" w="sm" len="sm"/>
            </a:ln>
          </a:right>
          <a:top>
            <a:ln w="9525" cap="flat" cmpd="sng">
              <a:solidFill>
                <a:schemeClr val="accent6"/>
              </a:solidFill>
              <a:prstDash val="solid"/>
              <a:round/>
              <a:headEnd type="none" w="sm" len="sm"/>
              <a:tailEnd type="none" w="sm" len="sm"/>
            </a:ln>
          </a:top>
          <a:bottom>
            <a:ln w="9525" cap="flat" cmpd="sng">
              <a:solidFill>
                <a:schemeClr val="accent6"/>
              </a:solidFill>
              <a:prstDash val="solid"/>
              <a:round/>
              <a:headEnd type="none" w="sm" len="sm"/>
              <a:tailEnd type="none" w="sm" len="sm"/>
            </a:ln>
          </a:bottom>
          <a:insideH>
            <a:ln w="9525" cap="flat" cmpd="sng">
              <a:solidFill>
                <a:schemeClr val="accent6"/>
              </a:solidFill>
              <a:prstDash val="solid"/>
              <a:round/>
              <a:headEnd type="none" w="sm" len="sm"/>
              <a:tailEnd type="none" w="sm" len="sm"/>
            </a:ln>
          </a:insideH>
          <a:insideV>
            <a:ln w="9525" cap="flat" cmpd="sng">
              <a:solidFill>
                <a:schemeClr val="accent6"/>
              </a:solidFill>
              <a:prstDash val="solid"/>
              <a:round/>
              <a:headEnd type="none" w="sm" len="sm"/>
              <a:tailEnd type="none" w="sm" len="sm"/>
            </a:ln>
          </a:insideV>
        </a:tcBdr>
        <a:fill>
          <a:solidFill>
            <a:srgbClr val="FFFFFF">
              <a:alpha val="0"/>
            </a:srgbClr>
          </a:solidFill>
        </a:fill>
      </a:tcStyle>
    </a:wholeTbl>
    <a:band1H>
      <a:tcTxStyle/>
      <a:tcStyle>
        <a:tcBdr/>
        <a:fill>
          <a:solidFill>
            <a:schemeClr val="accent6">
              <a:alpha val="40000"/>
            </a:schemeClr>
          </a:solidFill>
        </a:fill>
      </a:tcStyle>
    </a:band1H>
    <a:band2H>
      <a:tcTxStyle/>
      <a:tcStyle>
        <a:tcBdr/>
      </a:tcStyle>
    </a:band2H>
    <a:band1V>
      <a:tcTxStyle/>
      <a:tcStyle>
        <a:tcBdr>
          <a:top>
            <a:ln w="9525" cap="flat" cmpd="sng">
              <a:solidFill>
                <a:schemeClr val="accent6"/>
              </a:solidFill>
              <a:prstDash val="solid"/>
              <a:round/>
              <a:headEnd type="none" w="sm" len="sm"/>
              <a:tailEnd type="none" w="sm" len="sm"/>
            </a:ln>
          </a:top>
          <a:bottom>
            <a:ln w="9525" cap="flat" cmpd="sng">
              <a:solidFill>
                <a:schemeClr val="accent6"/>
              </a:solidFill>
              <a:prstDash val="solid"/>
              <a:round/>
              <a:headEnd type="none" w="sm" len="sm"/>
              <a:tailEnd type="none" w="sm" len="sm"/>
            </a:ln>
          </a:bottom>
        </a:tcBdr>
        <a:fill>
          <a:solidFill>
            <a:schemeClr val="accent6">
              <a:alpha val="40000"/>
            </a:schemeClr>
          </a:solidFill>
        </a:fill>
      </a:tcStyle>
    </a:band1V>
    <a:band2V>
      <a:tcTxStyle/>
      <a:tcStyle>
        <a:tcBdr/>
      </a:tcStyle>
    </a:band2V>
    <a:lastCol>
      <a:tcTxStyle b="on" i="off"/>
      <a:tcStyle>
        <a:tcBdr>
          <a:left>
            <a:ln w="9525" cap="flat" cmpd="sng">
              <a:solidFill>
                <a:schemeClr val="accent6"/>
              </a:solidFill>
              <a:prstDash val="solid"/>
              <a:round/>
              <a:headEnd type="none" w="sm" len="sm"/>
              <a:tailEnd type="none" w="sm" len="sm"/>
            </a:ln>
          </a:left>
          <a:right>
            <a:ln w="9525" cap="flat" cmpd="sng">
              <a:solidFill>
                <a:schemeClr val="accent6"/>
              </a:solidFill>
              <a:prstDash val="solid"/>
              <a:round/>
              <a:headEnd type="none" w="sm" len="sm"/>
              <a:tailEnd type="none" w="sm" len="sm"/>
            </a:ln>
          </a:right>
          <a:top>
            <a:ln w="9525" cap="flat" cmpd="sng">
              <a:solidFill>
                <a:schemeClr val="accent6"/>
              </a:solidFill>
              <a:prstDash val="solid"/>
              <a:round/>
              <a:headEnd type="none" w="sm" len="sm"/>
              <a:tailEnd type="none" w="sm" len="sm"/>
            </a:ln>
          </a:top>
          <a:bottom>
            <a:ln w="9525" cap="flat" cmpd="sng">
              <a:solidFill>
                <a:schemeClr val="accent6"/>
              </a:solidFill>
              <a:prstDash val="solid"/>
              <a:round/>
              <a:headEnd type="none" w="sm" len="sm"/>
              <a:tailEnd type="none" w="sm" len="sm"/>
            </a:ln>
          </a:bottom>
          <a:insideH>
            <a:ln w="9525" cap="flat" cmpd="sng">
              <a:solidFill>
                <a:schemeClr val="accent6"/>
              </a:solidFill>
              <a:prstDash val="solid"/>
              <a:round/>
              <a:headEnd type="none" w="sm" len="sm"/>
              <a:tailEnd type="none" w="sm" len="sm"/>
            </a:ln>
          </a:insideH>
          <a:insideV>
            <a:ln w="9525" cap="flat" cmpd="sng">
              <a:solidFill>
                <a:srgbClr val="000000">
                  <a:alpha val="0"/>
                </a:srgbClr>
              </a:solidFill>
              <a:prstDash val="solid"/>
              <a:round/>
              <a:headEnd type="none" w="sm" len="sm"/>
              <a:tailEnd type="none" w="sm" len="sm"/>
            </a:ln>
          </a:insideV>
        </a:tcBdr>
      </a:tcStyle>
    </a:lastCol>
    <a:firstCol>
      <a:tcTxStyle b="on" i="off"/>
      <a:tcStyle>
        <a:tcBdr>
          <a:left>
            <a:ln w="9525" cap="flat" cmpd="sng">
              <a:solidFill>
                <a:schemeClr val="accent6"/>
              </a:solidFill>
              <a:prstDash val="solid"/>
              <a:round/>
              <a:headEnd type="none" w="sm" len="sm"/>
              <a:tailEnd type="none" w="sm" len="sm"/>
            </a:ln>
          </a:left>
          <a:right>
            <a:ln w="9525" cap="flat" cmpd="sng">
              <a:solidFill>
                <a:schemeClr val="accent6"/>
              </a:solidFill>
              <a:prstDash val="solid"/>
              <a:round/>
              <a:headEnd type="none" w="sm" len="sm"/>
              <a:tailEnd type="none" w="sm" len="sm"/>
            </a:ln>
          </a:right>
          <a:top>
            <a:ln w="9525" cap="flat" cmpd="sng">
              <a:solidFill>
                <a:schemeClr val="accent6"/>
              </a:solidFill>
              <a:prstDash val="solid"/>
              <a:round/>
              <a:headEnd type="none" w="sm" len="sm"/>
              <a:tailEnd type="none" w="sm" len="sm"/>
            </a:ln>
          </a:top>
          <a:bottom>
            <a:ln w="9525" cap="flat" cmpd="sng">
              <a:solidFill>
                <a:schemeClr val="accent6"/>
              </a:solidFill>
              <a:prstDash val="solid"/>
              <a:round/>
              <a:headEnd type="none" w="sm" len="sm"/>
              <a:tailEnd type="none" w="sm" len="sm"/>
            </a:ln>
          </a:bottom>
          <a:insideH>
            <a:ln w="9525" cap="flat" cmpd="sng">
              <a:solidFill>
                <a:schemeClr val="accent6"/>
              </a:solidFill>
              <a:prstDash val="solid"/>
              <a:round/>
              <a:headEnd type="none" w="sm" len="sm"/>
              <a:tailEnd type="none" w="sm" len="sm"/>
            </a:ln>
          </a:insideH>
          <a:insideV>
            <a:ln w="9525" cap="flat" cmpd="sng">
              <a:solidFill>
                <a:srgbClr val="000000">
                  <a:alpha val="0"/>
                </a:srgbClr>
              </a:solidFill>
              <a:prstDash val="solid"/>
              <a:round/>
              <a:headEnd type="none" w="sm" len="sm"/>
              <a:tailEnd type="none" w="sm" len="sm"/>
            </a:ln>
          </a:insideV>
        </a:tcBdr>
      </a:tcStyle>
    </a:firstCol>
    <a:lastRow>
      <a:tcTxStyle b="on" i="off"/>
      <a:tcStyle>
        <a:tcBdr>
          <a:left>
            <a:ln w="9525" cap="flat" cmpd="sng">
              <a:solidFill>
                <a:schemeClr val="accent6"/>
              </a:solidFill>
              <a:prstDash val="solid"/>
              <a:round/>
              <a:headEnd type="none" w="sm" len="sm"/>
              <a:tailEnd type="none" w="sm" len="sm"/>
            </a:ln>
          </a:left>
          <a:right>
            <a:ln w="9525" cap="flat" cmpd="sng">
              <a:solidFill>
                <a:schemeClr val="accent6"/>
              </a:solidFill>
              <a:prstDash val="solid"/>
              <a:round/>
              <a:headEnd type="none" w="sm" len="sm"/>
              <a:tailEnd type="none" w="sm" len="sm"/>
            </a:ln>
          </a:right>
          <a:top>
            <a:ln w="9525" cap="flat" cmpd="sng">
              <a:solidFill>
                <a:schemeClr val="accent6"/>
              </a:solidFill>
              <a:prstDash val="solid"/>
              <a:round/>
              <a:headEnd type="none" w="sm" len="sm"/>
              <a:tailEnd type="none" w="sm" len="sm"/>
            </a:ln>
          </a:top>
          <a:bottom>
            <a:ln w="9525" cap="flat" cmpd="sng">
              <a:solidFill>
                <a:schemeClr val="accent6"/>
              </a:solidFill>
              <a:prstDash val="solid"/>
              <a:round/>
              <a:headEnd type="none" w="sm" len="sm"/>
              <a:tailEnd type="none" w="sm" len="sm"/>
            </a:ln>
          </a:bottom>
          <a:insideH>
            <a:ln w="9525" cap="flat" cmpd="sng">
              <a:solidFill>
                <a:srgbClr val="000000">
                  <a:alpha val="0"/>
                </a:srgbClr>
              </a:solidFill>
              <a:prstDash val="solid"/>
              <a:round/>
              <a:headEnd type="none" w="sm" len="sm"/>
              <a:tailEnd type="none" w="sm" len="sm"/>
            </a:ln>
          </a:insideH>
          <a:insideV>
            <a:ln w="9525" cap="flat" cmpd="sng">
              <a:solidFill>
                <a:srgbClr val="000000">
                  <a:alpha val="0"/>
                </a:srgbClr>
              </a:solidFill>
              <a:prstDash val="solid"/>
              <a:round/>
              <a:headEnd type="none" w="sm" len="sm"/>
              <a:tailEnd type="none" w="sm" len="sm"/>
            </a:ln>
          </a:insideV>
        </a:tcBdr>
        <a:fill>
          <a:solidFill>
            <a:srgbClr val="FFFFFF">
              <a:alpha val="0"/>
            </a:srgbClr>
          </a:solidFill>
        </a:fill>
      </a:tcStyle>
    </a:lastRow>
    <a:seCell>
      <a:tcTxStyle/>
      <a:tcStyle>
        <a:tcBdr/>
      </a:tcStyle>
    </a:seCell>
    <a:swCell>
      <a:tcTxStyle/>
      <a:tcStyle>
        <a:tcBdr/>
      </a:tcStyle>
    </a:swCell>
    <a:firstRow>
      <a:tcTxStyle b="on" i="off">
        <a:font>
          <a:latin typeface="Century Gothic"/>
          <a:ea typeface="Century Gothic"/>
          <a:cs typeface="Century Gothic"/>
        </a:font>
        <a:schemeClr val="lt1"/>
      </a:tcTxStyle>
      <a:tcStyle>
        <a:tcBdr>
          <a:left>
            <a:ln w="9525" cap="flat" cmpd="sng">
              <a:solidFill>
                <a:schemeClr val="accent6"/>
              </a:solidFill>
              <a:prstDash val="solid"/>
              <a:round/>
              <a:headEnd type="none" w="sm" len="sm"/>
              <a:tailEnd type="none" w="sm" len="sm"/>
            </a:ln>
          </a:left>
          <a:right>
            <a:ln w="9525" cap="flat" cmpd="sng">
              <a:solidFill>
                <a:schemeClr val="accent6"/>
              </a:solidFill>
              <a:prstDash val="solid"/>
              <a:round/>
              <a:headEnd type="none" w="sm" len="sm"/>
              <a:tailEnd type="none" w="sm" len="sm"/>
            </a:ln>
          </a:right>
          <a:top>
            <a:ln w="9525" cap="flat" cmpd="sng">
              <a:solidFill>
                <a:schemeClr val="accent6"/>
              </a:solidFill>
              <a:prstDash val="solid"/>
              <a:round/>
              <a:headEnd type="none" w="sm" len="sm"/>
              <a:tailEnd type="none" w="sm" len="sm"/>
            </a:ln>
          </a:top>
          <a:bottom>
            <a:ln w="9525" cap="flat" cmpd="sng">
              <a:solidFill>
                <a:schemeClr val="lt1"/>
              </a:solidFill>
              <a:prstDash val="solid"/>
              <a:round/>
              <a:headEnd type="none" w="sm" len="sm"/>
              <a:tailEnd type="none" w="sm" len="sm"/>
            </a:ln>
          </a:bottom>
          <a:insideH>
            <a:ln w="9525" cap="flat" cmpd="sng">
              <a:solidFill>
                <a:srgbClr val="000000">
                  <a:alpha val="0"/>
                </a:srgbClr>
              </a:solidFill>
              <a:prstDash val="solid"/>
              <a:round/>
              <a:headEnd type="none" w="sm" len="sm"/>
              <a:tailEnd type="none" w="sm" len="sm"/>
            </a:ln>
          </a:insideH>
          <a:insideV>
            <a:ln w="9525" cap="flat" cmpd="sng">
              <a:solidFill>
                <a:srgbClr val="000000">
                  <a:alpha val="0"/>
                </a:srgbClr>
              </a:solidFill>
              <a:prstDash val="solid"/>
              <a:round/>
              <a:headEnd type="none" w="sm" len="sm"/>
              <a:tailEnd type="none" w="sm" len="sm"/>
            </a:ln>
          </a:insideV>
        </a:tcBdr>
        <a:fill>
          <a:solidFill>
            <a:schemeClr val="accent6"/>
          </a:solidFill>
        </a:fill>
      </a:tcStyle>
    </a:firstRow>
    <a:neCell>
      <a:tcTxStyle/>
      <a:tcStyle>
        <a:tcBdr/>
      </a:tcStyle>
    </a:neCell>
    <a:nwCell>
      <a:tcTxStyle/>
      <a:tcStyle>
        <a:tcBdr/>
      </a:tcStyle>
    </a:nwCell>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725" autoAdjust="0"/>
  </p:normalViewPr>
  <p:slideViewPr>
    <p:cSldViewPr snapToGrid="0">
      <p:cViewPr varScale="1">
        <p:scale>
          <a:sx n="18" d="100"/>
          <a:sy n="18" d="100"/>
        </p:scale>
        <p:origin x="3280" y="424"/>
      </p:cViewPr>
      <p:guideLst>
        <p:guide orient="horz" pos="159"/>
        <p:guide pos="18917"/>
        <p:guide pos="149"/>
        <p:guide orient="horz" pos="26799"/>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8" Type="http://customschemas.google.com/relationships/presentationmetadata" Target="metadata"/><Relationship Id="rId3" Type="http://schemas.openxmlformats.org/officeDocument/2006/relationships/notesMaster" Target="notesMasters/notesMaster1.xml"/><Relationship Id="rId21" Type="http://schemas.openxmlformats.org/officeDocument/2006/relationships/theme" Target="theme/theme1.xml"/><Relationship Id="rId7" Type="http://schemas.openxmlformats.org/officeDocument/2006/relationships/font" Target="fonts/font4.fntdata"/><Relationship Id="rId2" Type="http://schemas.openxmlformats.org/officeDocument/2006/relationships/slide" Target="slides/slide1.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font" Target="fonts/font3.fntdata"/><Relationship Id="rId5" Type="http://schemas.openxmlformats.org/officeDocument/2006/relationships/font" Target="fonts/font2.fntdata"/><Relationship Id="rId19" Type="http://schemas.openxmlformats.org/officeDocument/2006/relationships/presProps" Target="presProps.xml"/><Relationship Id="rId4" Type="http://schemas.openxmlformats.org/officeDocument/2006/relationships/font" Target="fonts/font1.fntdata"/><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3169920" cy="481727"/>
          </a:xfrm>
          <a:prstGeom prst="rect">
            <a:avLst/>
          </a:prstGeom>
          <a:noFill/>
          <a:ln>
            <a:noFill/>
          </a:ln>
        </p:spPr>
        <p:txBody>
          <a:bodyPr spcFirstLastPara="1" wrap="square" lIns="96650" tIns="48325" rIns="96650" bIns="48325" anchor="t" anchorCtr="0">
            <a:noAutofit/>
          </a:bodyPr>
          <a:lstStyle>
            <a:lvl1pPr marR="0" lvl="0" algn="l" rtl="0">
              <a:spcBef>
                <a:spcPts val="0"/>
              </a:spcBef>
              <a:spcAft>
                <a:spcPts val="0"/>
              </a:spcAft>
              <a:buSzPts val="1400"/>
              <a:buNone/>
              <a:defRPr sz="13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6903"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6903"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6903"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6903"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6903"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6903"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6903"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6903"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4143587" y="0"/>
            <a:ext cx="3169920" cy="481727"/>
          </a:xfrm>
          <a:prstGeom prst="rect">
            <a:avLst/>
          </a:prstGeom>
          <a:noFill/>
          <a:ln>
            <a:noFill/>
          </a:ln>
        </p:spPr>
        <p:txBody>
          <a:bodyPr spcFirstLastPara="1" wrap="square" lIns="96650" tIns="48325" rIns="96650" bIns="48325" anchor="t" anchorCtr="0">
            <a:noAutofit/>
          </a:bodyPr>
          <a:lstStyle>
            <a:lvl1pPr marR="0" lvl="0" algn="r" rtl="0">
              <a:spcBef>
                <a:spcPts val="0"/>
              </a:spcBef>
              <a:spcAft>
                <a:spcPts val="0"/>
              </a:spcAft>
              <a:buSzPts val="1400"/>
              <a:buNone/>
              <a:defRPr sz="13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6903"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6903"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6903"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6903"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6903"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6903"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6903"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6903"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2511425" y="1200150"/>
            <a:ext cx="2292350" cy="32400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731520" y="4620577"/>
            <a:ext cx="5852160" cy="3780473"/>
          </a:xfrm>
          <a:prstGeom prst="rect">
            <a:avLst/>
          </a:prstGeom>
          <a:noFill/>
          <a:ln>
            <a:noFill/>
          </a:ln>
        </p:spPr>
        <p:txBody>
          <a:bodyPr spcFirstLastPara="1" wrap="square" lIns="96650" tIns="48325" rIns="96650" bIns="48325" anchor="t" anchorCtr="0">
            <a:noAutofit/>
          </a:bodyPr>
          <a:lstStyle>
            <a:lvl1pPr marL="457200" marR="0" lvl="0" indent="-228600" algn="l" rtl="0">
              <a:spcBef>
                <a:spcPts val="0"/>
              </a:spcBef>
              <a:spcAft>
                <a:spcPts val="0"/>
              </a:spcAft>
              <a:buSzPts val="1400"/>
              <a:buNone/>
              <a:defRPr sz="4602"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4602"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4602"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4602"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4602"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4602"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4602"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4602"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4602"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9119474"/>
            <a:ext cx="3169920" cy="481726"/>
          </a:xfrm>
          <a:prstGeom prst="rect">
            <a:avLst/>
          </a:prstGeom>
          <a:noFill/>
          <a:ln>
            <a:noFill/>
          </a:ln>
        </p:spPr>
        <p:txBody>
          <a:bodyPr spcFirstLastPara="1" wrap="square" lIns="96650" tIns="48325" rIns="96650" bIns="48325" anchor="b" anchorCtr="0">
            <a:noAutofit/>
          </a:bodyPr>
          <a:lstStyle>
            <a:lvl1pPr marR="0" lvl="0" algn="l" rtl="0">
              <a:spcBef>
                <a:spcPts val="0"/>
              </a:spcBef>
              <a:spcAft>
                <a:spcPts val="0"/>
              </a:spcAft>
              <a:buSzPts val="1400"/>
              <a:buNone/>
              <a:defRPr sz="13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6903"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6903"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6903"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6903"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6903"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6903"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6903"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6903"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4143587" y="9119474"/>
            <a:ext cx="3169920" cy="481726"/>
          </a:xfrm>
          <a:prstGeom prst="rect">
            <a:avLst/>
          </a:prstGeom>
          <a:noFill/>
          <a:ln>
            <a:noFill/>
          </a:ln>
        </p:spPr>
        <p:txBody>
          <a:bodyPr spcFirstLastPara="1" wrap="square" lIns="96650" tIns="48325" rIns="96650" bIns="48325" anchor="b" anchorCtr="0">
            <a:noAutofit/>
          </a:bodyPr>
          <a:lstStyle/>
          <a:p>
            <a:pPr marL="0" marR="0" lvl="0" indent="0" algn="r" rtl="0">
              <a:spcBef>
                <a:spcPts val="0"/>
              </a:spcBef>
              <a:spcAft>
                <a:spcPts val="0"/>
              </a:spcAft>
              <a:buNone/>
            </a:pPr>
            <a:fld id="{00000000-1234-1234-1234-123412341234}" type="slidenum">
              <a:rPr lang="en-IN" sz="1300" b="0" i="0" u="none" strike="noStrike" cap="none">
                <a:solidFill>
                  <a:schemeClr val="dk1"/>
                </a:solidFill>
                <a:latin typeface="Calibri"/>
                <a:ea typeface="Calibri"/>
                <a:cs typeface="Calibri"/>
                <a:sym typeface="Calibri"/>
              </a:rPr>
              <a:t>‹#›</a:t>
            </a:fld>
            <a:endParaRPr sz="13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2"/>
        <p:cNvGrpSpPr/>
        <p:nvPr/>
      </p:nvGrpSpPr>
      <p:grpSpPr>
        <a:xfrm>
          <a:off x="0" y="0"/>
          <a:ext cx="0" cy="0"/>
          <a:chOff x="0" y="0"/>
          <a:chExt cx="0" cy="0"/>
        </a:xfrm>
      </p:grpSpPr>
      <p:sp>
        <p:nvSpPr>
          <p:cNvPr id="223" name="Google Shape;223;p1:notes"/>
          <p:cNvSpPr>
            <a:spLocks noGrp="1" noRot="1" noChangeAspect="1"/>
          </p:cNvSpPr>
          <p:nvPr>
            <p:ph type="sldImg" idx="2"/>
          </p:nvPr>
        </p:nvSpPr>
        <p:spPr>
          <a:xfrm>
            <a:off x="2511425" y="1200150"/>
            <a:ext cx="2292350" cy="32400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24" name="Google Shape;224;p1:notes"/>
          <p:cNvSpPr txBox="1">
            <a:spLocks noGrp="1"/>
          </p:cNvSpPr>
          <p:nvPr>
            <p:ph type="body" idx="1"/>
          </p:nvPr>
        </p:nvSpPr>
        <p:spPr>
          <a:xfrm>
            <a:off x="731520" y="4620577"/>
            <a:ext cx="5852160" cy="3780473"/>
          </a:xfrm>
          <a:prstGeom prst="rect">
            <a:avLst/>
          </a:prstGeom>
          <a:noFill/>
          <a:ln>
            <a:noFill/>
          </a:ln>
        </p:spPr>
        <p:txBody>
          <a:bodyPr spcFirstLastPara="1" wrap="square" lIns="96650" tIns="48325" rIns="96650" bIns="48325" anchor="t" anchorCtr="0">
            <a:noAutofit/>
          </a:bodyPr>
          <a:lstStyle/>
          <a:p>
            <a:pPr marL="0" lvl="0" indent="0" algn="l" rtl="0">
              <a:spcBef>
                <a:spcPts val="0"/>
              </a:spcBef>
              <a:spcAft>
                <a:spcPts val="0"/>
              </a:spcAft>
              <a:buNone/>
            </a:pPr>
            <a:endParaRPr dirty="0"/>
          </a:p>
        </p:txBody>
      </p:sp>
      <p:sp>
        <p:nvSpPr>
          <p:cNvPr id="225" name="Google Shape;225;p1:notes"/>
          <p:cNvSpPr txBox="1">
            <a:spLocks noGrp="1"/>
          </p:cNvSpPr>
          <p:nvPr>
            <p:ph type="sldNum" idx="12"/>
          </p:nvPr>
        </p:nvSpPr>
        <p:spPr>
          <a:xfrm>
            <a:off x="4143587" y="9119474"/>
            <a:ext cx="3169920" cy="481726"/>
          </a:xfrm>
          <a:prstGeom prst="rect">
            <a:avLst/>
          </a:prstGeom>
          <a:noFill/>
          <a:ln>
            <a:noFill/>
          </a:ln>
        </p:spPr>
        <p:txBody>
          <a:bodyPr spcFirstLastPara="1" wrap="square" lIns="96650" tIns="48325" rIns="96650" bIns="48325" anchor="b" anchorCtr="0">
            <a:noAutofit/>
          </a:bodyPr>
          <a:lstStyle/>
          <a:p>
            <a:pPr marL="0" lvl="0" indent="0" algn="r" rtl="0">
              <a:spcBef>
                <a:spcPts val="0"/>
              </a:spcBef>
              <a:spcAft>
                <a:spcPts val="0"/>
              </a:spcAft>
              <a:buNone/>
            </a:pPr>
            <a:fld id="{00000000-1234-1234-1234-123412341234}" type="slidenum">
              <a:rPr lang="en-IN"/>
              <a:t>1</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53"/>
        <p:cNvGrpSpPr/>
        <p:nvPr/>
      </p:nvGrpSpPr>
      <p:grpSpPr>
        <a:xfrm>
          <a:off x="0" y="0"/>
          <a:ext cx="0" cy="0"/>
          <a:chOff x="0" y="0"/>
          <a:chExt cx="0" cy="0"/>
        </a:xfrm>
      </p:grpSpPr>
      <p:sp>
        <p:nvSpPr>
          <p:cNvPr id="154" name="Google Shape;154;p21"/>
          <p:cNvSpPr txBox="1">
            <a:spLocks noGrp="1"/>
          </p:cNvSpPr>
          <p:nvPr>
            <p:ph type="ctrTitle"/>
          </p:nvPr>
        </p:nvSpPr>
        <p:spPr>
          <a:xfrm>
            <a:off x="3783013" y="7004050"/>
            <a:ext cx="22701250" cy="14898688"/>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55" name="Google Shape;155;p21"/>
          <p:cNvSpPr txBox="1">
            <a:spLocks noGrp="1"/>
          </p:cNvSpPr>
          <p:nvPr>
            <p:ph type="subTitle" idx="1"/>
          </p:nvPr>
        </p:nvSpPr>
        <p:spPr>
          <a:xfrm>
            <a:off x="3783013" y="22477413"/>
            <a:ext cx="22701250" cy="10331450"/>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56" name="Google Shape;156;p21"/>
          <p:cNvSpPr txBox="1">
            <a:spLocks noGrp="1"/>
          </p:cNvSpPr>
          <p:nvPr>
            <p:ph type="dt" idx="10"/>
          </p:nvPr>
        </p:nvSpPr>
        <p:spPr>
          <a:xfrm>
            <a:off x="2081213" y="39663688"/>
            <a:ext cx="6810375" cy="2278062"/>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7" name="Google Shape;157;p21"/>
          <p:cNvSpPr txBox="1">
            <a:spLocks noGrp="1"/>
          </p:cNvSpPr>
          <p:nvPr>
            <p:ph type="ftr" idx="11"/>
          </p:nvPr>
        </p:nvSpPr>
        <p:spPr>
          <a:xfrm>
            <a:off x="10026650" y="39663688"/>
            <a:ext cx="10213975" cy="2278062"/>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8" name="Google Shape;158;p21"/>
          <p:cNvSpPr txBox="1">
            <a:spLocks noGrp="1"/>
          </p:cNvSpPr>
          <p:nvPr>
            <p:ph type="sldNum" idx="12"/>
          </p:nvPr>
        </p:nvSpPr>
        <p:spPr>
          <a:xfrm>
            <a:off x="21375688" y="39663688"/>
            <a:ext cx="6810375" cy="2278062"/>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I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59"/>
        <p:cNvGrpSpPr/>
        <p:nvPr/>
      </p:nvGrpSpPr>
      <p:grpSpPr>
        <a:xfrm>
          <a:off x="0" y="0"/>
          <a:ext cx="0" cy="0"/>
          <a:chOff x="0" y="0"/>
          <a:chExt cx="0" cy="0"/>
        </a:xfrm>
      </p:grpSpPr>
      <p:sp>
        <p:nvSpPr>
          <p:cNvPr id="160" name="Google Shape;160;p22"/>
          <p:cNvSpPr txBox="1">
            <a:spLocks noGrp="1"/>
          </p:cNvSpPr>
          <p:nvPr>
            <p:ph type="title"/>
          </p:nvPr>
        </p:nvSpPr>
        <p:spPr>
          <a:xfrm>
            <a:off x="2081213" y="2278063"/>
            <a:ext cx="26104850" cy="8272462"/>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61" name="Google Shape;161;p22"/>
          <p:cNvSpPr txBox="1">
            <a:spLocks noGrp="1"/>
          </p:cNvSpPr>
          <p:nvPr>
            <p:ph type="body" idx="1"/>
          </p:nvPr>
        </p:nvSpPr>
        <p:spPr>
          <a:xfrm>
            <a:off x="2081213" y="11391900"/>
            <a:ext cx="26104850" cy="27152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62" name="Google Shape;162;p22"/>
          <p:cNvSpPr txBox="1">
            <a:spLocks noGrp="1"/>
          </p:cNvSpPr>
          <p:nvPr>
            <p:ph type="dt" idx="10"/>
          </p:nvPr>
        </p:nvSpPr>
        <p:spPr>
          <a:xfrm>
            <a:off x="2081213" y="39663688"/>
            <a:ext cx="6810375" cy="2278062"/>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3" name="Google Shape;163;p22"/>
          <p:cNvSpPr txBox="1">
            <a:spLocks noGrp="1"/>
          </p:cNvSpPr>
          <p:nvPr>
            <p:ph type="ftr" idx="11"/>
          </p:nvPr>
        </p:nvSpPr>
        <p:spPr>
          <a:xfrm>
            <a:off x="10026650" y="39663688"/>
            <a:ext cx="10213975" cy="2278062"/>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4" name="Google Shape;164;p22"/>
          <p:cNvSpPr txBox="1">
            <a:spLocks noGrp="1"/>
          </p:cNvSpPr>
          <p:nvPr>
            <p:ph type="sldNum" idx="12"/>
          </p:nvPr>
        </p:nvSpPr>
        <p:spPr>
          <a:xfrm>
            <a:off x="21375688" y="39663688"/>
            <a:ext cx="6810375" cy="2278062"/>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I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65"/>
        <p:cNvGrpSpPr/>
        <p:nvPr/>
      </p:nvGrpSpPr>
      <p:grpSpPr>
        <a:xfrm>
          <a:off x="0" y="0"/>
          <a:ext cx="0" cy="0"/>
          <a:chOff x="0" y="0"/>
          <a:chExt cx="0" cy="0"/>
        </a:xfrm>
      </p:grpSpPr>
      <p:sp>
        <p:nvSpPr>
          <p:cNvPr id="166" name="Google Shape;166;p23"/>
          <p:cNvSpPr txBox="1">
            <a:spLocks noGrp="1"/>
          </p:cNvSpPr>
          <p:nvPr>
            <p:ph type="title"/>
          </p:nvPr>
        </p:nvSpPr>
        <p:spPr>
          <a:xfrm>
            <a:off x="2065338" y="10669588"/>
            <a:ext cx="26104850" cy="178006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67" name="Google Shape;167;p23"/>
          <p:cNvSpPr txBox="1">
            <a:spLocks noGrp="1"/>
          </p:cNvSpPr>
          <p:nvPr>
            <p:ph type="body" idx="1"/>
          </p:nvPr>
        </p:nvSpPr>
        <p:spPr>
          <a:xfrm>
            <a:off x="2065338" y="28638500"/>
            <a:ext cx="26104850" cy="93614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168" name="Google Shape;168;p23"/>
          <p:cNvSpPr txBox="1">
            <a:spLocks noGrp="1"/>
          </p:cNvSpPr>
          <p:nvPr>
            <p:ph type="dt" idx="10"/>
          </p:nvPr>
        </p:nvSpPr>
        <p:spPr>
          <a:xfrm>
            <a:off x="2081213" y="39663688"/>
            <a:ext cx="6810375" cy="2278062"/>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9" name="Google Shape;169;p23"/>
          <p:cNvSpPr txBox="1">
            <a:spLocks noGrp="1"/>
          </p:cNvSpPr>
          <p:nvPr>
            <p:ph type="ftr" idx="11"/>
          </p:nvPr>
        </p:nvSpPr>
        <p:spPr>
          <a:xfrm>
            <a:off x="10026650" y="39663688"/>
            <a:ext cx="10213975" cy="2278062"/>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70" name="Google Shape;170;p23"/>
          <p:cNvSpPr txBox="1">
            <a:spLocks noGrp="1"/>
          </p:cNvSpPr>
          <p:nvPr>
            <p:ph type="sldNum" idx="12"/>
          </p:nvPr>
        </p:nvSpPr>
        <p:spPr>
          <a:xfrm>
            <a:off x="21375688" y="39663688"/>
            <a:ext cx="6810375" cy="2278062"/>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I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171"/>
        <p:cNvGrpSpPr/>
        <p:nvPr/>
      </p:nvGrpSpPr>
      <p:grpSpPr>
        <a:xfrm>
          <a:off x="0" y="0"/>
          <a:ext cx="0" cy="0"/>
          <a:chOff x="0" y="0"/>
          <a:chExt cx="0" cy="0"/>
        </a:xfrm>
      </p:grpSpPr>
      <p:sp>
        <p:nvSpPr>
          <p:cNvPr id="172" name="Google Shape;172;p24"/>
          <p:cNvSpPr txBox="1">
            <a:spLocks noGrp="1"/>
          </p:cNvSpPr>
          <p:nvPr>
            <p:ph type="title"/>
          </p:nvPr>
        </p:nvSpPr>
        <p:spPr>
          <a:xfrm>
            <a:off x="2081213" y="2278063"/>
            <a:ext cx="26104850" cy="8272462"/>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3" name="Google Shape;173;p24"/>
          <p:cNvSpPr txBox="1">
            <a:spLocks noGrp="1"/>
          </p:cNvSpPr>
          <p:nvPr>
            <p:ph type="body" idx="1"/>
          </p:nvPr>
        </p:nvSpPr>
        <p:spPr>
          <a:xfrm>
            <a:off x="2081213" y="11391900"/>
            <a:ext cx="12976225" cy="27152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74" name="Google Shape;174;p24"/>
          <p:cNvSpPr txBox="1">
            <a:spLocks noGrp="1"/>
          </p:cNvSpPr>
          <p:nvPr>
            <p:ph type="body" idx="2"/>
          </p:nvPr>
        </p:nvSpPr>
        <p:spPr>
          <a:xfrm>
            <a:off x="15209838" y="11391900"/>
            <a:ext cx="12976225" cy="27152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75" name="Google Shape;175;p24"/>
          <p:cNvSpPr txBox="1">
            <a:spLocks noGrp="1"/>
          </p:cNvSpPr>
          <p:nvPr>
            <p:ph type="dt" idx="10"/>
          </p:nvPr>
        </p:nvSpPr>
        <p:spPr>
          <a:xfrm>
            <a:off x="2081213" y="39663688"/>
            <a:ext cx="6810375" cy="2278062"/>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76" name="Google Shape;176;p24"/>
          <p:cNvSpPr txBox="1">
            <a:spLocks noGrp="1"/>
          </p:cNvSpPr>
          <p:nvPr>
            <p:ph type="ftr" idx="11"/>
          </p:nvPr>
        </p:nvSpPr>
        <p:spPr>
          <a:xfrm>
            <a:off x="10026650" y="39663688"/>
            <a:ext cx="10213975" cy="2278062"/>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77" name="Google Shape;177;p24"/>
          <p:cNvSpPr txBox="1">
            <a:spLocks noGrp="1"/>
          </p:cNvSpPr>
          <p:nvPr>
            <p:ph type="sldNum" idx="12"/>
          </p:nvPr>
        </p:nvSpPr>
        <p:spPr>
          <a:xfrm>
            <a:off x="21375688" y="39663688"/>
            <a:ext cx="6810375" cy="2278062"/>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I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178"/>
        <p:cNvGrpSpPr/>
        <p:nvPr/>
      </p:nvGrpSpPr>
      <p:grpSpPr>
        <a:xfrm>
          <a:off x="0" y="0"/>
          <a:ext cx="0" cy="0"/>
          <a:chOff x="0" y="0"/>
          <a:chExt cx="0" cy="0"/>
        </a:xfrm>
      </p:grpSpPr>
      <p:sp>
        <p:nvSpPr>
          <p:cNvPr id="179" name="Google Shape;179;p25"/>
          <p:cNvSpPr txBox="1">
            <a:spLocks noGrp="1"/>
          </p:cNvSpPr>
          <p:nvPr>
            <p:ph type="title"/>
          </p:nvPr>
        </p:nvSpPr>
        <p:spPr>
          <a:xfrm>
            <a:off x="2084388" y="2278063"/>
            <a:ext cx="26106437" cy="8272462"/>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80" name="Google Shape;180;p25"/>
          <p:cNvSpPr txBox="1">
            <a:spLocks noGrp="1"/>
          </p:cNvSpPr>
          <p:nvPr>
            <p:ph type="body" idx="1"/>
          </p:nvPr>
        </p:nvSpPr>
        <p:spPr>
          <a:xfrm>
            <a:off x="2084388" y="10490200"/>
            <a:ext cx="12804775" cy="5141913"/>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81" name="Google Shape;181;p25"/>
          <p:cNvSpPr txBox="1">
            <a:spLocks noGrp="1"/>
          </p:cNvSpPr>
          <p:nvPr>
            <p:ph type="body" idx="2"/>
          </p:nvPr>
        </p:nvSpPr>
        <p:spPr>
          <a:xfrm>
            <a:off x="2084388" y="15632113"/>
            <a:ext cx="12804775" cy="22991762"/>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82" name="Google Shape;182;p25"/>
          <p:cNvSpPr txBox="1">
            <a:spLocks noGrp="1"/>
          </p:cNvSpPr>
          <p:nvPr>
            <p:ph type="body" idx="3"/>
          </p:nvPr>
        </p:nvSpPr>
        <p:spPr>
          <a:xfrm>
            <a:off x="15322550" y="10490200"/>
            <a:ext cx="12868275" cy="5141913"/>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83" name="Google Shape;183;p25"/>
          <p:cNvSpPr txBox="1">
            <a:spLocks noGrp="1"/>
          </p:cNvSpPr>
          <p:nvPr>
            <p:ph type="body" idx="4"/>
          </p:nvPr>
        </p:nvSpPr>
        <p:spPr>
          <a:xfrm>
            <a:off x="15322550" y="15632113"/>
            <a:ext cx="12868275" cy="22991762"/>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84" name="Google Shape;184;p25"/>
          <p:cNvSpPr txBox="1">
            <a:spLocks noGrp="1"/>
          </p:cNvSpPr>
          <p:nvPr>
            <p:ph type="dt" idx="10"/>
          </p:nvPr>
        </p:nvSpPr>
        <p:spPr>
          <a:xfrm>
            <a:off x="2081213" y="39663688"/>
            <a:ext cx="6810375" cy="2278062"/>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85" name="Google Shape;185;p25"/>
          <p:cNvSpPr txBox="1">
            <a:spLocks noGrp="1"/>
          </p:cNvSpPr>
          <p:nvPr>
            <p:ph type="ftr" idx="11"/>
          </p:nvPr>
        </p:nvSpPr>
        <p:spPr>
          <a:xfrm>
            <a:off x="10026650" y="39663688"/>
            <a:ext cx="10213975" cy="2278062"/>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86" name="Google Shape;186;p25"/>
          <p:cNvSpPr txBox="1">
            <a:spLocks noGrp="1"/>
          </p:cNvSpPr>
          <p:nvPr>
            <p:ph type="sldNum" idx="12"/>
          </p:nvPr>
        </p:nvSpPr>
        <p:spPr>
          <a:xfrm>
            <a:off x="21375688" y="39663688"/>
            <a:ext cx="6810375" cy="2278062"/>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I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187"/>
        <p:cNvGrpSpPr/>
        <p:nvPr/>
      </p:nvGrpSpPr>
      <p:grpSpPr>
        <a:xfrm>
          <a:off x="0" y="0"/>
          <a:ext cx="0" cy="0"/>
          <a:chOff x="0" y="0"/>
          <a:chExt cx="0" cy="0"/>
        </a:xfrm>
      </p:grpSpPr>
      <p:sp>
        <p:nvSpPr>
          <p:cNvPr id="188" name="Google Shape;188;p26"/>
          <p:cNvSpPr txBox="1">
            <a:spLocks noGrp="1"/>
          </p:cNvSpPr>
          <p:nvPr>
            <p:ph type="title"/>
          </p:nvPr>
        </p:nvSpPr>
        <p:spPr>
          <a:xfrm>
            <a:off x="2081213" y="2278063"/>
            <a:ext cx="26104850" cy="8272462"/>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89" name="Google Shape;189;p26"/>
          <p:cNvSpPr txBox="1">
            <a:spLocks noGrp="1"/>
          </p:cNvSpPr>
          <p:nvPr>
            <p:ph type="dt" idx="10"/>
          </p:nvPr>
        </p:nvSpPr>
        <p:spPr>
          <a:xfrm>
            <a:off x="2081213" y="39663688"/>
            <a:ext cx="6810375" cy="2278062"/>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0" name="Google Shape;190;p26"/>
          <p:cNvSpPr txBox="1">
            <a:spLocks noGrp="1"/>
          </p:cNvSpPr>
          <p:nvPr>
            <p:ph type="ftr" idx="11"/>
          </p:nvPr>
        </p:nvSpPr>
        <p:spPr>
          <a:xfrm>
            <a:off x="10026650" y="39663688"/>
            <a:ext cx="10213975" cy="2278062"/>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1" name="Google Shape;191;p26"/>
          <p:cNvSpPr txBox="1">
            <a:spLocks noGrp="1"/>
          </p:cNvSpPr>
          <p:nvPr>
            <p:ph type="sldNum" idx="12"/>
          </p:nvPr>
        </p:nvSpPr>
        <p:spPr>
          <a:xfrm>
            <a:off x="21375688" y="39663688"/>
            <a:ext cx="6810375" cy="2278062"/>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I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92"/>
        <p:cNvGrpSpPr/>
        <p:nvPr/>
      </p:nvGrpSpPr>
      <p:grpSpPr>
        <a:xfrm>
          <a:off x="0" y="0"/>
          <a:ext cx="0" cy="0"/>
          <a:chOff x="0" y="0"/>
          <a:chExt cx="0" cy="0"/>
        </a:xfrm>
      </p:grpSpPr>
      <p:sp>
        <p:nvSpPr>
          <p:cNvPr id="193" name="Google Shape;193;p27"/>
          <p:cNvSpPr txBox="1">
            <a:spLocks noGrp="1"/>
          </p:cNvSpPr>
          <p:nvPr>
            <p:ph type="dt" idx="10"/>
          </p:nvPr>
        </p:nvSpPr>
        <p:spPr>
          <a:xfrm>
            <a:off x="2081213" y="39663688"/>
            <a:ext cx="6810375" cy="2278062"/>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4" name="Google Shape;194;p27"/>
          <p:cNvSpPr txBox="1">
            <a:spLocks noGrp="1"/>
          </p:cNvSpPr>
          <p:nvPr>
            <p:ph type="ftr" idx="11"/>
          </p:nvPr>
        </p:nvSpPr>
        <p:spPr>
          <a:xfrm>
            <a:off x="10026650" y="39663688"/>
            <a:ext cx="10213975" cy="2278062"/>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5" name="Google Shape;195;p27"/>
          <p:cNvSpPr txBox="1">
            <a:spLocks noGrp="1"/>
          </p:cNvSpPr>
          <p:nvPr>
            <p:ph type="sldNum" idx="12"/>
          </p:nvPr>
        </p:nvSpPr>
        <p:spPr>
          <a:xfrm>
            <a:off x="21375688" y="39663688"/>
            <a:ext cx="6810375" cy="2278062"/>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I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196"/>
        <p:cNvGrpSpPr/>
        <p:nvPr/>
      </p:nvGrpSpPr>
      <p:grpSpPr>
        <a:xfrm>
          <a:off x="0" y="0"/>
          <a:ext cx="0" cy="0"/>
          <a:chOff x="0" y="0"/>
          <a:chExt cx="0" cy="0"/>
        </a:xfrm>
      </p:grpSpPr>
      <p:sp>
        <p:nvSpPr>
          <p:cNvPr id="197" name="Google Shape;197;p28"/>
          <p:cNvSpPr txBox="1">
            <a:spLocks noGrp="1"/>
          </p:cNvSpPr>
          <p:nvPr>
            <p:ph type="title"/>
          </p:nvPr>
        </p:nvSpPr>
        <p:spPr>
          <a:xfrm>
            <a:off x="2084388" y="2852738"/>
            <a:ext cx="9763125" cy="9985375"/>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8" name="Google Shape;198;p28"/>
          <p:cNvSpPr txBox="1">
            <a:spLocks noGrp="1"/>
          </p:cNvSpPr>
          <p:nvPr>
            <p:ph type="body" idx="1"/>
          </p:nvPr>
        </p:nvSpPr>
        <p:spPr>
          <a:xfrm>
            <a:off x="12868275" y="6161088"/>
            <a:ext cx="15322550" cy="30411737"/>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199" name="Google Shape;199;p28"/>
          <p:cNvSpPr txBox="1">
            <a:spLocks noGrp="1"/>
          </p:cNvSpPr>
          <p:nvPr>
            <p:ph type="body" idx="2"/>
          </p:nvPr>
        </p:nvSpPr>
        <p:spPr>
          <a:xfrm>
            <a:off x="2084388" y="12838113"/>
            <a:ext cx="9763125" cy="23783925"/>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200" name="Google Shape;200;p28"/>
          <p:cNvSpPr txBox="1">
            <a:spLocks noGrp="1"/>
          </p:cNvSpPr>
          <p:nvPr>
            <p:ph type="dt" idx="10"/>
          </p:nvPr>
        </p:nvSpPr>
        <p:spPr>
          <a:xfrm>
            <a:off x="2081213" y="39663688"/>
            <a:ext cx="6810375" cy="2278062"/>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1" name="Google Shape;201;p28"/>
          <p:cNvSpPr txBox="1">
            <a:spLocks noGrp="1"/>
          </p:cNvSpPr>
          <p:nvPr>
            <p:ph type="ftr" idx="11"/>
          </p:nvPr>
        </p:nvSpPr>
        <p:spPr>
          <a:xfrm>
            <a:off x="10026650" y="39663688"/>
            <a:ext cx="10213975" cy="2278062"/>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2" name="Google Shape;202;p28"/>
          <p:cNvSpPr txBox="1">
            <a:spLocks noGrp="1"/>
          </p:cNvSpPr>
          <p:nvPr>
            <p:ph type="sldNum" idx="12"/>
          </p:nvPr>
        </p:nvSpPr>
        <p:spPr>
          <a:xfrm>
            <a:off x="21375688" y="39663688"/>
            <a:ext cx="6810375" cy="2278062"/>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I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203"/>
        <p:cNvGrpSpPr/>
        <p:nvPr/>
      </p:nvGrpSpPr>
      <p:grpSpPr>
        <a:xfrm>
          <a:off x="0" y="0"/>
          <a:ext cx="0" cy="0"/>
          <a:chOff x="0" y="0"/>
          <a:chExt cx="0" cy="0"/>
        </a:xfrm>
      </p:grpSpPr>
      <p:sp>
        <p:nvSpPr>
          <p:cNvPr id="204" name="Google Shape;204;p29"/>
          <p:cNvSpPr txBox="1">
            <a:spLocks noGrp="1"/>
          </p:cNvSpPr>
          <p:nvPr>
            <p:ph type="title"/>
          </p:nvPr>
        </p:nvSpPr>
        <p:spPr>
          <a:xfrm>
            <a:off x="2084388" y="2852738"/>
            <a:ext cx="9763125" cy="9985375"/>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05" name="Google Shape;205;p29"/>
          <p:cNvSpPr>
            <a:spLocks noGrp="1"/>
          </p:cNvSpPr>
          <p:nvPr>
            <p:ph type="pic" idx="2"/>
          </p:nvPr>
        </p:nvSpPr>
        <p:spPr>
          <a:xfrm>
            <a:off x="12868275" y="6161088"/>
            <a:ext cx="15322550" cy="30411737"/>
          </a:xfrm>
          <a:prstGeom prst="rect">
            <a:avLst/>
          </a:prstGeom>
          <a:noFill/>
          <a:ln>
            <a:noFill/>
          </a:ln>
        </p:spPr>
      </p:sp>
      <p:sp>
        <p:nvSpPr>
          <p:cNvPr id="206" name="Google Shape;206;p29"/>
          <p:cNvSpPr txBox="1">
            <a:spLocks noGrp="1"/>
          </p:cNvSpPr>
          <p:nvPr>
            <p:ph type="body" idx="1"/>
          </p:nvPr>
        </p:nvSpPr>
        <p:spPr>
          <a:xfrm>
            <a:off x="2084388" y="12838113"/>
            <a:ext cx="9763125" cy="23783925"/>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207" name="Google Shape;207;p29"/>
          <p:cNvSpPr txBox="1">
            <a:spLocks noGrp="1"/>
          </p:cNvSpPr>
          <p:nvPr>
            <p:ph type="dt" idx="10"/>
          </p:nvPr>
        </p:nvSpPr>
        <p:spPr>
          <a:xfrm>
            <a:off x="2081213" y="39663688"/>
            <a:ext cx="6810375" cy="2278062"/>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8" name="Google Shape;208;p29"/>
          <p:cNvSpPr txBox="1">
            <a:spLocks noGrp="1"/>
          </p:cNvSpPr>
          <p:nvPr>
            <p:ph type="ftr" idx="11"/>
          </p:nvPr>
        </p:nvSpPr>
        <p:spPr>
          <a:xfrm>
            <a:off x="10026650" y="39663688"/>
            <a:ext cx="10213975" cy="2278062"/>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9" name="Google Shape;209;p29"/>
          <p:cNvSpPr txBox="1">
            <a:spLocks noGrp="1"/>
          </p:cNvSpPr>
          <p:nvPr>
            <p:ph type="sldNum" idx="12"/>
          </p:nvPr>
        </p:nvSpPr>
        <p:spPr>
          <a:xfrm>
            <a:off x="21375688" y="39663688"/>
            <a:ext cx="6810375" cy="2278062"/>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I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210"/>
        <p:cNvGrpSpPr/>
        <p:nvPr/>
      </p:nvGrpSpPr>
      <p:grpSpPr>
        <a:xfrm>
          <a:off x="0" y="0"/>
          <a:ext cx="0" cy="0"/>
          <a:chOff x="0" y="0"/>
          <a:chExt cx="0" cy="0"/>
        </a:xfrm>
      </p:grpSpPr>
      <p:sp>
        <p:nvSpPr>
          <p:cNvPr id="211" name="Google Shape;211;p30"/>
          <p:cNvSpPr txBox="1">
            <a:spLocks noGrp="1"/>
          </p:cNvSpPr>
          <p:nvPr>
            <p:ph type="title"/>
          </p:nvPr>
        </p:nvSpPr>
        <p:spPr>
          <a:xfrm>
            <a:off x="2081213" y="2278063"/>
            <a:ext cx="26104850" cy="8272462"/>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12" name="Google Shape;212;p30"/>
          <p:cNvSpPr txBox="1">
            <a:spLocks noGrp="1"/>
          </p:cNvSpPr>
          <p:nvPr>
            <p:ph type="body" idx="1"/>
          </p:nvPr>
        </p:nvSpPr>
        <p:spPr>
          <a:xfrm rot="5400000">
            <a:off x="1557338" y="11915775"/>
            <a:ext cx="27152600" cy="2610485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13" name="Google Shape;213;p30"/>
          <p:cNvSpPr txBox="1">
            <a:spLocks noGrp="1"/>
          </p:cNvSpPr>
          <p:nvPr>
            <p:ph type="dt" idx="10"/>
          </p:nvPr>
        </p:nvSpPr>
        <p:spPr>
          <a:xfrm>
            <a:off x="2081213" y="39663688"/>
            <a:ext cx="6810375" cy="2278062"/>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14" name="Google Shape;214;p30"/>
          <p:cNvSpPr txBox="1">
            <a:spLocks noGrp="1"/>
          </p:cNvSpPr>
          <p:nvPr>
            <p:ph type="ftr" idx="11"/>
          </p:nvPr>
        </p:nvSpPr>
        <p:spPr>
          <a:xfrm>
            <a:off x="10026650" y="39663688"/>
            <a:ext cx="10213975" cy="2278062"/>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15" name="Google Shape;215;p30"/>
          <p:cNvSpPr txBox="1">
            <a:spLocks noGrp="1"/>
          </p:cNvSpPr>
          <p:nvPr>
            <p:ph type="sldNum" idx="12"/>
          </p:nvPr>
        </p:nvSpPr>
        <p:spPr>
          <a:xfrm>
            <a:off x="21375688" y="39663688"/>
            <a:ext cx="6810375" cy="2278062"/>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I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216"/>
        <p:cNvGrpSpPr/>
        <p:nvPr/>
      </p:nvGrpSpPr>
      <p:grpSpPr>
        <a:xfrm>
          <a:off x="0" y="0"/>
          <a:ext cx="0" cy="0"/>
          <a:chOff x="0" y="0"/>
          <a:chExt cx="0" cy="0"/>
        </a:xfrm>
      </p:grpSpPr>
      <p:sp>
        <p:nvSpPr>
          <p:cNvPr id="217" name="Google Shape;217;p31"/>
          <p:cNvSpPr txBox="1">
            <a:spLocks noGrp="1"/>
          </p:cNvSpPr>
          <p:nvPr>
            <p:ph type="title"/>
          </p:nvPr>
        </p:nvSpPr>
        <p:spPr>
          <a:xfrm rot="5400000">
            <a:off x="6789738" y="17148175"/>
            <a:ext cx="36266437" cy="652621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18" name="Google Shape;218;p31"/>
          <p:cNvSpPr txBox="1">
            <a:spLocks noGrp="1"/>
          </p:cNvSpPr>
          <p:nvPr>
            <p:ph type="body" idx="1"/>
          </p:nvPr>
        </p:nvSpPr>
        <p:spPr>
          <a:xfrm rot="5400000">
            <a:off x="-6338887" y="10698163"/>
            <a:ext cx="36266437" cy="19426237"/>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19" name="Google Shape;219;p31"/>
          <p:cNvSpPr txBox="1">
            <a:spLocks noGrp="1"/>
          </p:cNvSpPr>
          <p:nvPr>
            <p:ph type="dt" idx="10"/>
          </p:nvPr>
        </p:nvSpPr>
        <p:spPr>
          <a:xfrm>
            <a:off x="2081213" y="39663688"/>
            <a:ext cx="6810375" cy="2278062"/>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20" name="Google Shape;220;p31"/>
          <p:cNvSpPr txBox="1">
            <a:spLocks noGrp="1"/>
          </p:cNvSpPr>
          <p:nvPr>
            <p:ph type="ftr" idx="11"/>
          </p:nvPr>
        </p:nvSpPr>
        <p:spPr>
          <a:xfrm>
            <a:off x="10026650" y="39663688"/>
            <a:ext cx="10213975" cy="2278062"/>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21" name="Google Shape;221;p31"/>
          <p:cNvSpPr txBox="1">
            <a:spLocks noGrp="1"/>
          </p:cNvSpPr>
          <p:nvPr>
            <p:ph type="sldNum" idx="12"/>
          </p:nvPr>
        </p:nvSpPr>
        <p:spPr>
          <a:xfrm>
            <a:off x="21375688" y="39663688"/>
            <a:ext cx="6810375" cy="2278062"/>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I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47"/>
        <p:cNvGrpSpPr/>
        <p:nvPr/>
      </p:nvGrpSpPr>
      <p:grpSpPr>
        <a:xfrm>
          <a:off x="0" y="0"/>
          <a:ext cx="0" cy="0"/>
          <a:chOff x="0" y="0"/>
          <a:chExt cx="0" cy="0"/>
        </a:xfrm>
      </p:grpSpPr>
      <p:sp>
        <p:nvSpPr>
          <p:cNvPr id="148" name="Google Shape;148;p20"/>
          <p:cNvSpPr txBox="1">
            <a:spLocks noGrp="1"/>
          </p:cNvSpPr>
          <p:nvPr>
            <p:ph type="title"/>
          </p:nvPr>
        </p:nvSpPr>
        <p:spPr>
          <a:xfrm>
            <a:off x="2081213" y="2278063"/>
            <a:ext cx="26104850" cy="8272462"/>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49" name="Google Shape;149;p20"/>
          <p:cNvSpPr txBox="1">
            <a:spLocks noGrp="1"/>
          </p:cNvSpPr>
          <p:nvPr>
            <p:ph type="body" idx="1"/>
          </p:nvPr>
        </p:nvSpPr>
        <p:spPr>
          <a:xfrm>
            <a:off x="2081213" y="11391900"/>
            <a:ext cx="26104850" cy="27152600"/>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50" name="Google Shape;150;p20"/>
          <p:cNvSpPr txBox="1">
            <a:spLocks noGrp="1"/>
          </p:cNvSpPr>
          <p:nvPr>
            <p:ph type="dt" idx="10"/>
          </p:nvPr>
        </p:nvSpPr>
        <p:spPr>
          <a:xfrm>
            <a:off x="2081213" y="39663688"/>
            <a:ext cx="6810375" cy="2278062"/>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a:solidFill>
                  <a:srgbClr val="888888"/>
                </a:solidFill>
                <a:latin typeface="Calibri"/>
                <a:ea typeface="Calibri"/>
                <a:cs typeface="Calibri"/>
                <a:sym typeface="Calibri"/>
              </a:defRPr>
            </a:lvl1pPr>
            <a:lvl2pPr marR="0" lvl="1" algn="l" rtl="0">
              <a:spcBef>
                <a:spcPts val="0"/>
              </a:spcBef>
              <a:spcAft>
                <a:spcPts val="0"/>
              </a:spcAft>
              <a:buSzPts val="1400"/>
              <a:buNone/>
              <a:defRPr sz="6903"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6903"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6903"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6903"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6903"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6903"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6903"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6903" b="0" i="0" u="none" strike="noStrike" cap="none">
                <a:solidFill>
                  <a:schemeClr val="dk1"/>
                </a:solidFill>
                <a:latin typeface="Calibri"/>
                <a:ea typeface="Calibri"/>
                <a:cs typeface="Calibri"/>
                <a:sym typeface="Calibri"/>
              </a:defRPr>
            </a:lvl9pPr>
          </a:lstStyle>
          <a:p>
            <a:endParaRPr/>
          </a:p>
        </p:txBody>
      </p:sp>
      <p:sp>
        <p:nvSpPr>
          <p:cNvPr id="151" name="Google Shape;151;p20"/>
          <p:cNvSpPr txBox="1">
            <a:spLocks noGrp="1"/>
          </p:cNvSpPr>
          <p:nvPr>
            <p:ph type="ftr" idx="11"/>
          </p:nvPr>
        </p:nvSpPr>
        <p:spPr>
          <a:xfrm>
            <a:off x="10026650" y="39663688"/>
            <a:ext cx="10213975" cy="2278062"/>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a:solidFill>
                  <a:srgbClr val="888888"/>
                </a:solidFill>
                <a:latin typeface="Calibri"/>
                <a:ea typeface="Calibri"/>
                <a:cs typeface="Calibri"/>
                <a:sym typeface="Calibri"/>
              </a:defRPr>
            </a:lvl1pPr>
            <a:lvl2pPr marR="0" lvl="1" algn="l" rtl="0">
              <a:spcBef>
                <a:spcPts val="0"/>
              </a:spcBef>
              <a:spcAft>
                <a:spcPts val="0"/>
              </a:spcAft>
              <a:buSzPts val="1400"/>
              <a:buNone/>
              <a:defRPr sz="6903"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6903"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6903"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6903"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6903"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6903"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6903"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6903" b="0" i="0" u="none" strike="noStrike" cap="none">
                <a:solidFill>
                  <a:schemeClr val="dk1"/>
                </a:solidFill>
                <a:latin typeface="Calibri"/>
                <a:ea typeface="Calibri"/>
                <a:cs typeface="Calibri"/>
                <a:sym typeface="Calibri"/>
              </a:defRPr>
            </a:lvl9pPr>
          </a:lstStyle>
          <a:p>
            <a:endParaRPr/>
          </a:p>
        </p:txBody>
      </p:sp>
      <p:sp>
        <p:nvSpPr>
          <p:cNvPr id="152" name="Google Shape;152;p20"/>
          <p:cNvSpPr txBox="1">
            <a:spLocks noGrp="1"/>
          </p:cNvSpPr>
          <p:nvPr>
            <p:ph type="sldNum" idx="12"/>
          </p:nvPr>
        </p:nvSpPr>
        <p:spPr>
          <a:xfrm>
            <a:off x="21375688" y="39663688"/>
            <a:ext cx="6810375" cy="2278062"/>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a:solidFill>
                  <a:srgbClr val="888888"/>
                </a:solidFill>
                <a:latin typeface="Calibri"/>
                <a:ea typeface="Calibri"/>
                <a:cs typeface="Calibri"/>
                <a:sym typeface="Calibri"/>
              </a:defRPr>
            </a:lvl1pPr>
            <a:lvl2pPr marL="0" marR="0" lvl="1" indent="0" algn="r" rtl="0">
              <a:spcBef>
                <a:spcPts val="0"/>
              </a:spcBef>
              <a:buNone/>
              <a:defRPr sz="1200">
                <a:solidFill>
                  <a:srgbClr val="888888"/>
                </a:solidFill>
                <a:latin typeface="Calibri"/>
                <a:ea typeface="Calibri"/>
                <a:cs typeface="Calibri"/>
                <a:sym typeface="Calibri"/>
              </a:defRPr>
            </a:lvl2pPr>
            <a:lvl3pPr marL="0" marR="0" lvl="2" indent="0" algn="r" rtl="0">
              <a:spcBef>
                <a:spcPts val="0"/>
              </a:spcBef>
              <a:buNone/>
              <a:defRPr sz="1200">
                <a:solidFill>
                  <a:srgbClr val="888888"/>
                </a:solidFill>
                <a:latin typeface="Calibri"/>
                <a:ea typeface="Calibri"/>
                <a:cs typeface="Calibri"/>
                <a:sym typeface="Calibri"/>
              </a:defRPr>
            </a:lvl3pPr>
            <a:lvl4pPr marL="0" marR="0" lvl="3" indent="0" algn="r" rtl="0">
              <a:spcBef>
                <a:spcPts val="0"/>
              </a:spcBef>
              <a:buNone/>
              <a:defRPr sz="1200">
                <a:solidFill>
                  <a:srgbClr val="888888"/>
                </a:solidFill>
                <a:latin typeface="Calibri"/>
                <a:ea typeface="Calibri"/>
                <a:cs typeface="Calibri"/>
                <a:sym typeface="Calibri"/>
              </a:defRPr>
            </a:lvl4pPr>
            <a:lvl5pPr marL="0" marR="0" lvl="4" indent="0" algn="r" rtl="0">
              <a:spcBef>
                <a:spcPts val="0"/>
              </a:spcBef>
              <a:buNone/>
              <a:defRPr sz="1200">
                <a:solidFill>
                  <a:srgbClr val="888888"/>
                </a:solidFill>
                <a:latin typeface="Calibri"/>
                <a:ea typeface="Calibri"/>
                <a:cs typeface="Calibri"/>
                <a:sym typeface="Calibri"/>
              </a:defRPr>
            </a:lvl5pPr>
            <a:lvl6pPr marL="0" marR="0" lvl="5" indent="0" algn="r" rtl="0">
              <a:spcBef>
                <a:spcPts val="0"/>
              </a:spcBef>
              <a:buNone/>
              <a:defRPr sz="1200">
                <a:solidFill>
                  <a:srgbClr val="888888"/>
                </a:solidFill>
                <a:latin typeface="Calibri"/>
                <a:ea typeface="Calibri"/>
                <a:cs typeface="Calibri"/>
                <a:sym typeface="Calibri"/>
              </a:defRPr>
            </a:lvl6pPr>
            <a:lvl7pPr marL="0" marR="0" lvl="6" indent="0" algn="r" rtl="0">
              <a:spcBef>
                <a:spcPts val="0"/>
              </a:spcBef>
              <a:buNone/>
              <a:defRPr sz="1200">
                <a:solidFill>
                  <a:srgbClr val="888888"/>
                </a:solidFill>
                <a:latin typeface="Calibri"/>
                <a:ea typeface="Calibri"/>
                <a:cs typeface="Calibri"/>
                <a:sym typeface="Calibri"/>
              </a:defRPr>
            </a:lvl7pPr>
            <a:lvl8pPr marL="0" marR="0" lvl="7" indent="0" algn="r" rtl="0">
              <a:spcBef>
                <a:spcPts val="0"/>
              </a:spcBef>
              <a:buNone/>
              <a:defRPr sz="1200">
                <a:solidFill>
                  <a:srgbClr val="888888"/>
                </a:solidFill>
                <a:latin typeface="Calibri"/>
                <a:ea typeface="Calibri"/>
                <a:cs typeface="Calibri"/>
                <a:sym typeface="Calibri"/>
              </a:defRPr>
            </a:lvl8pPr>
            <a:lvl9pPr marL="0" marR="0" lvl="8" indent="0" algn="r" rtl="0">
              <a:spcBef>
                <a:spcPts val="0"/>
              </a:spcBef>
              <a:buNone/>
              <a:defRPr sz="1200">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IN"/>
              <a:t>‹#›</a:t>
            </a:fld>
            <a:endParaRPr/>
          </a:p>
        </p:txBody>
      </p:sp>
    </p:spTree>
  </p:cSld>
  <p:clrMap bg1="lt1" tx1="dk1" bg2="dk2" tx2="lt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path path="circle">
            <a:fillToRect l="100000" t="100000"/>
          </a:path>
          <a:tileRect r="-100000" b="-100000"/>
        </a:gradFill>
        <a:effectLst/>
      </p:bgPr>
    </p:bg>
    <p:spTree>
      <p:nvGrpSpPr>
        <p:cNvPr id="1" name="Shape 226"/>
        <p:cNvGrpSpPr/>
        <p:nvPr/>
      </p:nvGrpSpPr>
      <p:grpSpPr>
        <a:xfrm>
          <a:off x="0" y="0"/>
          <a:ext cx="0" cy="0"/>
          <a:chOff x="0" y="0"/>
          <a:chExt cx="0" cy="0"/>
        </a:xfrm>
      </p:grpSpPr>
      <p:sp>
        <p:nvSpPr>
          <p:cNvPr id="3" name="Rectangle: Top Corners One Rounded and One Snipped 2">
            <a:extLst>
              <a:ext uri="{FF2B5EF4-FFF2-40B4-BE49-F238E27FC236}">
                <a16:creationId xmlns:a16="http://schemas.microsoft.com/office/drawing/2014/main" id="{C15B4A27-BFD7-4F65-98D2-A8DB0863D53C}"/>
              </a:ext>
            </a:extLst>
          </p:cNvPr>
          <p:cNvSpPr/>
          <p:nvPr/>
        </p:nvSpPr>
        <p:spPr>
          <a:xfrm>
            <a:off x="265471" y="412954"/>
            <a:ext cx="29762246" cy="1799303"/>
          </a:xfrm>
          <a:prstGeom prst="snipRoundRect">
            <a:avLst/>
          </a:prstGeom>
          <a:solidFill>
            <a:srgbClr val="FF0000"/>
          </a:solidFill>
          <a:ln w="57150">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800" dirty="0">
              <a:solidFill>
                <a:schemeClr val="tx1"/>
              </a:solidFill>
              <a:latin typeface="Abadi" panose="020B0604020104020204" pitchFamily="34" charset="0"/>
            </a:endParaRPr>
          </a:p>
        </p:txBody>
      </p:sp>
      <p:sp>
        <p:nvSpPr>
          <p:cNvPr id="11" name="Rectangle 10">
            <a:extLst>
              <a:ext uri="{FF2B5EF4-FFF2-40B4-BE49-F238E27FC236}">
                <a16:creationId xmlns:a16="http://schemas.microsoft.com/office/drawing/2014/main" id="{BFF6F4E2-B038-4527-89B9-3155B372A757}"/>
              </a:ext>
            </a:extLst>
          </p:cNvPr>
          <p:cNvSpPr/>
          <p:nvPr/>
        </p:nvSpPr>
        <p:spPr>
          <a:xfrm>
            <a:off x="256329" y="3188471"/>
            <a:ext cx="10809204" cy="7445659"/>
          </a:xfrm>
          <a:prstGeom prst="rect">
            <a:avLst/>
          </a:prstGeom>
          <a:solidFill>
            <a:schemeClr val="accent2">
              <a:lumMod val="40000"/>
              <a:lumOff val="60000"/>
            </a:schemeClr>
          </a:solid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sz="2800" dirty="0">
                <a:solidFill>
                  <a:schemeClr val="tx1"/>
                </a:solidFill>
                <a:latin typeface="Abadi" panose="020B0604020104020204" pitchFamily="34" charset="0"/>
              </a:rPr>
              <a:t>Anxiety, stress, along with sleep disturbance are considered a global burden. Those are known for adversely affecting the personal well-being and professional performance of millions of individuals (</a:t>
            </a:r>
            <a:r>
              <a:rPr lang="en-US" sz="2800" dirty="0" err="1">
                <a:solidFill>
                  <a:schemeClr val="tx1"/>
                </a:solidFill>
                <a:latin typeface="Abadi" panose="020B0604020104020204" pitchFamily="34" charset="0"/>
              </a:rPr>
              <a:t>Alwhaibi</a:t>
            </a:r>
            <a:r>
              <a:rPr lang="en-US" sz="2800" dirty="0">
                <a:solidFill>
                  <a:schemeClr val="tx1"/>
                </a:solidFill>
                <a:latin typeface="Abadi" panose="020B0604020104020204" pitchFamily="34" charset="0"/>
              </a:rPr>
              <a:t> and Al </a:t>
            </a:r>
            <a:r>
              <a:rPr lang="en-US" sz="2800" dirty="0" err="1">
                <a:solidFill>
                  <a:schemeClr val="tx1"/>
                </a:solidFill>
                <a:latin typeface="Abadi" panose="020B0604020104020204" pitchFamily="34" charset="0"/>
              </a:rPr>
              <a:t>Aloola</a:t>
            </a:r>
            <a:r>
              <a:rPr lang="en-US" sz="2800" dirty="0">
                <a:solidFill>
                  <a:schemeClr val="tx1"/>
                </a:solidFill>
                <a:latin typeface="Abadi" panose="020B0604020104020204" pitchFamily="34" charset="0"/>
              </a:rPr>
              <a:t>, 2023). Traditional psychological services are also known to remain inaccessible due to several factors, such as higher costs, longer waiting lists, along with stigma (Cohen et al., 2021; </a:t>
            </a:r>
            <a:r>
              <a:rPr lang="en-US" sz="2800" dirty="0" err="1">
                <a:solidFill>
                  <a:schemeClr val="tx1"/>
                </a:solidFill>
                <a:latin typeface="Abadi" panose="020B0604020104020204" pitchFamily="34" charset="0"/>
              </a:rPr>
              <a:t>Wainberg</a:t>
            </a:r>
            <a:r>
              <a:rPr lang="en-US" sz="2800" dirty="0">
                <a:solidFill>
                  <a:schemeClr val="tx1"/>
                </a:solidFill>
                <a:latin typeface="Abadi" panose="020B0604020104020204" pitchFamily="34" charset="0"/>
              </a:rPr>
              <a:t> et al., 2017). E-health offerings are rapidly expanding, along with presenting promising opportunities and alternatives (</a:t>
            </a:r>
            <a:r>
              <a:rPr lang="en-US" sz="2800" dirty="0" err="1">
                <a:solidFill>
                  <a:schemeClr val="tx1"/>
                </a:solidFill>
                <a:latin typeface="Abadi" panose="020B0604020104020204" pitchFamily="34" charset="0"/>
              </a:rPr>
              <a:t>Löchner</a:t>
            </a:r>
            <a:r>
              <a:rPr lang="en-US" sz="2800" dirty="0">
                <a:solidFill>
                  <a:schemeClr val="tx1"/>
                </a:solidFill>
                <a:latin typeface="Abadi" panose="020B0604020104020204" pitchFamily="34" charset="0"/>
              </a:rPr>
              <a:t> et al., 2025). The mental health apps market size is known to have grown from $5.19 billion in 2020 to $9.84 billion in 2024 and is projected to grow to $26.36 billion by 2030 (Patel, 2023). Calm is considered one of the leading mindfulness apps alongside sleep apps. It is known for offering various features such as guided meditations, breathing exercises, sleep stories, movement sessions, and music tracks that are mainly designed for reducing overall stress and improving the quality of sleep (Calm, 2025).</a:t>
            </a:r>
          </a:p>
        </p:txBody>
      </p:sp>
      <p:sp>
        <p:nvSpPr>
          <p:cNvPr id="7" name="TextBox 6">
            <a:extLst>
              <a:ext uri="{FF2B5EF4-FFF2-40B4-BE49-F238E27FC236}">
                <a16:creationId xmlns:a16="http://schemas.microsoft.com/office/drawing/2014/main" id="{4785433C-C8DD-4F06-9CE2-EBE1786FA4D4}"/>
              </a:ext>
            </a:extLst>
          </p:cNvPr>
          <p:cNvSpPr txBox="1"/>
          <p:nvPr/>
        </p:nvSpPr>
        <p:spPr>
          <a:xfrm>
            <a:off x="9093962" y="493389"/>
            <a:ext cx="11349344" cy="769441"/>
          </a:xfrm>
          <a:prstGeom prst="rect">
            <a:avLst/>
          </a:prstGeom>
          <a:noFill/>
        </p:spPr>
        <p:txBody>
          <a:bodyPr wrap="square">
            <a:spAutoFit/>
          </a:bodyPr>
          <a:lstStyle/>
          <a:p>
            <a:pPr algn="ctr"/>
            <a:r>
              <a:rPr lang="en-US" sz="4400" b="1" i="0" u="none" strike="noStrike" dirty="0">
                <a:solidFill>
                  <a:schemeClr val="bg1"/>
                </a:solidFill>
                <a:effectLst/>
                <a:latin typeface="Abadi" panose="020B0604020104020204" pitchFamily="34" charset="0"/>
              </a:rPr>
              <a:t>Evaluation of Calm App in Health Promotion</a:t>
            </a:r>
          </a:p>
        </p:txBody>
      </p:sp>
      <p:sp>
        <p:nvSpPr>
          <p:cNvPr id="8" name="Rectangle 7">
            <a:extLst>
              <a:ext uri="{FF2B5EF4-FFF2-40B4-BE49-F238E27FC236}">
                <a16:creationId xmlns:a16="http://schemas.microsoft.com/office/drawing/2014/main" id="{2B258AF9-FCC9-4B5D-92F7-0B453A4FFA64}"/>
              </a:ext>
            </a:extLst>
          </p:cNvPr>
          <p:cNvSpPr/>
          <p:nvPr/>
        </p:nvSpPr>
        <p:spPr>
          <a:xfrm>
            <a:off x="290565" y="18103481"/>
            <a:ext cx="10809204" cy="12514331"/>
          </a:xfrm>
          <a:prstGeom prst="rect">
            <a:avLst/>
          </a:prstGeom>
          <a:solidFill>
            <a:srgbClr val="00B0F0"/>
          </a:solid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numCol="1" rtlCol="0" anchor="t"/>
          <a:lstStyle/>
          <a:p>
            <a:r>
              <a:rPr lang="en-US" sz="2800" dirty="0">
                <a:solidFill>
                  <a:schemeClr val="tx1"/>
                </a:solidFill>
                <a:latin typeface="Abadi" panose="020B0604020104020204" pitchFamily="34" charset="0"/>
              </a:rPr>
              <a:t>Health promotion is known for being the process of enabling people to increase control over, and to improve their overall health (WHO, 2025). Calm is known for aligning with various core values. The app focuses on supporting autonomy, mainly by allowing users to select their preferred content along with duration and timing that suit their schedules and preferences (Calm, 2025). This helps in developing a sense of volition, compared to external pressure. The app is also able to promote self-efficacy through various structured programs, such as the “7 Days of Calm” (</a:t>
            </a:r>
            <a:r>
              <a:rPr lang="en-US" sz="2800" dirty="0" err="1">
                <a:solidFill>
                  <a:schemeClr val="tx1"/>
                </a:solidFill>
                <a:latin typeface="Abadi" panose="020B0604020104020204" pitchFamily="34" charset="0"/>
              </a:rPr>
              <a:t>Huberty</a:t>
            </a:r>
            <a:r>
              <a:rPr lang="en-US" sz="2800" dirty="0">
                <a:solidFill>
                  <a:schemeClr val="tx1"/>
                </a:solidFill>
                <a:latin typeface="Abadi" panose="020B0604020104020204" pitchFamily="34" charset="0"/>
              </a:rPr>
              <a:t> et al., 2019). The program includes the basics of mindfulness meditation, with brief segments that help individuals with busy schedules (Levitt, 2025). This also helps in providing transparent skill-building pathways in mindfulness alongside relaxation techniques.</a:t>
            </a:r>
          </a:p>
          <a:p>
            <a:r>
              <a:rPr lang="en-US" sz="2800" dirty="0">
                <a:solidFill>
                  <a:schemeClr val="tx1"/>
                </a:solidFill>
                <a:latin typeface="Abadi" panose="020B0604020104020204" pitchFamily="34" charset="0"/>
              </a:rPr>
              <a:t>However, one major concern is overall equity. The platform is known for operating on a freemium model, along with having its high-quality content being only accessible to users with an annual subscription, which is quite high (Calm, 2024). This results in developing a financial barrier for users with low income. On the other hand, the app also has a limited cultural representation as several of its narrators, alongside examples, are known for reflecting Western perspectives. This results in reducing overall relevance for diverse populations. The app also requires a reliable internet connection alongside smartphone access, despite having various free content. This results in excluding individuals with low-resource settings (Calm, 2024). It is essential to note that legitimate health promotion is known for requiring addressing such structural inequalities for ensuring that overall benefits reach even to various </a:t>
            </a:r>
            <a:r>
              <a:rPr lang="en-US" sz="2800" dirty="0" err="1">
                <a:solidFill>
                  <a:schemeClr val="tx1"/>
                </a:solidFill>
                <a:latin typeface="Abadi" panose="020B0604020104020204" pitchFamily="34" charset="0"/>
              </a:rPr>
              <a:t>marginalised</a:t>
            </a:r>
            <a:r>
              <a:rPr lang="en-US" sz="2800" dirty="0">
                <a:solidFill>
                  <a:schemeClr val="tx1"/>
                </a:solidFill>
                <a:latin typeface="Abadi" panose="020B0604020104020204" pitchFamily="34" charset="0"/>
              </a:rPr>
              <a:t> groups (Mamun and </a:t>
            </a:r>
            <a:r>
              <a:rPr lang="en-US" sz="2800" dirty="0" err="1">
                <a:solidFill>
                  <a:schemeClr val="tx1"/>
                </a:solidFill>
                <a:latin typeface="Abadi" panose="020B0604020104020204" pitchFamily="34" charset="0"/>
              </a:rPr>
              <a:t>Alam</a:t>
            </a:r>
            <a:r>
              <a:rPr lang="en-US" sz="2800" dirty="0">
                <a:solidFill>
                  <a:schemeClr val="tx1"/>
                </a:solidFill>
                <a:latin typeface="Abadi" panose="020B0604020104020204" pitchFamily="34" charset="0"/>
              </a:rPr>
              <a:t>, 2025).</a:t>
            </a:r>
          </a:p>
          <a:p>
            <a:endParaRPr lang="en-US" sz="2800" dirty="0">
              <a:solidFill>
                <a:schemeClr val="tx1"/>
              </a:solidFill>
              <a:latin typeface="Abadi" panose="020B0604020104020204" pitchFamily="34" charset="0"/>
            </a:endParaRPr>
          </a:p>
        </p:txBody>
      </p:sp>
      <p:sp>
        <p:nvSpPr>
          <p:cNvPr id="9" name="Rectangle 8">
            <a:extLst>
              <a:ext uri="{FF2B5EF4-FFF2-40B4-BE49-F238E27FC236}">
                <a16:creationId xmlns:a16="http://schemas.microsoft.com/office/drawing/2014/main" id="{999B72C1-6A86-4B63-851F-4EAA7EF35313}"/>
              </a:ext>
            </a:extLst>
          </p:cNvPr>
          <p:cNvSpPr/>
          <p:nvPr/>
        </p:nvSpPr>
        <p:spPr>
          <a:xfrm>
            <a:off x="11468534" y="9028896"/>
            <a:ext cx="18264213" cy="9396423"/>
          </a:xfrm>
          <a:prstGeom prst="rect">
            <a:avLst/>
          </a:prstGeom>
          <a:solidFill>
            <a:schemeClr val="accent6">
              <a:lumMod val="60000"/>
              <a:lumOff val="40000"/>
            </a:schemeClr>
          </a:solidFill>
          <a:ln w="571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sz="2800" dirty="0">
                <a:solidFill>
                  <a:schemeClr val="tx1"/>
                </a:solidFill>
                <a:latin typeface="Abadi" panose="020B0604020104020204" pitchFamily="34" charset="0"/>
              </a:rPr>
              <a:t>Self-Determination Theory is known for representing a wider framework for the study of human motivation, alongside personality. It is known as a formal theory, defining both intrinsic and varied extrinsic sources of motivation. The theory states that sustained </a:t>
            </a:r>
            <a:r>
              <a:rPr lang="en-US" sz="2800" dirty="0" err="1">
                <a:solidFill>
                  <a:schemeClr val="tx1"/>
                </a:solidFill>
                <a:latin typeface="Abadi" panose="020B0604020104020204" pitchFamily="34" charset="0"/>
              </a:rPr>
              <a:t>behaviour</a:t>
            </a:r>
            <a:r>
              <a:rPr lang="en-US" sz="2800" dirty="0">
                <a:solidFill>
                  <a:schemeClr val="tx1"/>
                </a:solidFill>
                <a:latin typeface="Abadi" panose="020B0604020104020204" pitchFamily="34" charset="0"/>
              </a:rPr>
              <a:t> change occurs when autonomy, competence, and relatedness are satisfied (SDT, 2025). Various interventions that are known for meeting such needs result in fostering intrinsic motivation and long-term adherence. Calm is known for showcasing significant strengths in supporting autonomy alongside competence. However, the app lacks overall relatedness.</a:t>
            </a:r>
          </a:p>
          <a:p>
            <a:pPr marL="285750" indent="-285750">
              <a:buFont typeface="Arial" panose="020B0604020202020204" pitchFamily="34" charset="0"/>
              <a:buChar char="•"/>
            </a:pPr>
            <a:r>
              <a:rPr lang="en-US" sz="2800" b="1" i="1" dirty="0">
                <a:solidFill>
                  <a:schemeClr val="tx1"/>
                </a:solidFill>
                <a:highlight>
                  <a:srgbClr val="FFFF00"/>
                </a:highlight>
                <a:latin typeface="Abadi" panose="020B0604020104020204" pitchFamily="34" charset="0"/>
              </a:rPr>
              <a:t>Autonomy:</a:t>
            </a:r>
            <a:r>
              <a:rPr lang="en-US" sz="2800" b="1" i="1" dirty="0">
                <a:solidFill>
                  <a:schemeClr val="tx1"/>
                </a:solidFill>
                <a:latin typeface="Abadi" panose="020B0604020104020204" pitchFamily="34" charset="0"/>
              </a:rPr>
              <a:t> </a:t>
            </a:r>
            <a:r>
              <a:rPr lang="en-US" sz="2800" dirty="0">
                <a:solidFill>
                  <a:schemeClr val="tx1"/>
                </a:solidFill>
                <a:latin typeface="Abadi" panose="020B0604020104020204" pitchFamily="34" charset="0"/>
              </a:rPr>
              <a:t>Users are able to choose from a wide range of medications along with sleep stories and masterclasses across several categories. The categories range from anxiety to gratitude, among many more. Overall, sessions are known for ranging from long (1 hour) to short (2 minutes) (Calm, 2023). Users are also able to control overall frequency alongside goals without </a:t>
            </a:r>
            <a:r>
              <a:rPr lang="en-US" sz="2800" dirty="0" err="1">
                <a:solidFill>
                  <a:schemeClr val="tx1"/>
                </a:solidFill>
                <a:latin typeface="Abadi" panose="020B0604020104020204" pitchFamily="34" charset="0"/>
              </a:rPr>
              <a:t>prescribptive</a:t>
            </a:r>
            <a:r>
              <a:rPr lang="en-US" sz="2800" dirty="0">
                <a:solidFill>
                  <a:schemeClr val="tx1"/>
                </a:solidFill>
                <a:latin typeface="Abadi" panose="020B0604020104020204" pitchFamily="34" charset="0"/>
              </a:rPr>
              <a:t> schedules. This results in contrasting with directive clinical interventions, along with also align with the emphasis of SDT on self-endorsed activity.</a:t>
            </a:r>
          </a:p>
          <a:p>
            <a:pPr marL="285750" indent="-285750">
              <a:buFont typeface="Arial" panose="020B0604020202020204" pitchFamily="34" charset="0"/>
              <a:buChar char="•"/>
            </a:pPr>
            <a:r>
              <a:rPr lang="en-US" sz="2800" b="1" i="1" dirty="0">
                <a:solidFill>
                  <a:schemeClr val="tx1"/>
                </a:solidFill>
                <a:highlight>
                  <a:srgbClr val="FFFF00"/>
                </a:highlight>
                <a:latin typeface="Abadi" panose="020B0604020104020204" pitchFamily="34" charset="0"/>
              </a:rPr>
              <a:t>Competence: </a:t>
            </a:r>
            <a:r>
              <a:rPr lang="en-US" sz="2800" dirty="0">
                <a:solidFill>
                  <a:schemeClr val="tx1"/>
                </a:solidFill>
                <a:latin typeface="Abadi" panose="020B0604020104020204" pitchFamily="34" charset="0"/>
              </a:rPr>
              <a:t>The app is known for having a structured series. For example, it </a:t>
            </a:r>
            <a:r>
              <a:rPr lang="en-US" sz="2800" dirty="0" err="1">
                <a:solidFill>
                  <a:schemeClr val="tx1"/>
                </a:solidFill>
                <a:latin typeface="Abadi" panose="020B0604020104020204" pitchFamily="34" charset="0"/>
              </a:rPr>
              <a:t>utilises</a:t>
            </a:r>
            <a:r>
              <a:rPr lang="en-US" sz="2800" dirty="0">
                <a:solidFill>
                  <a:schemeClr val="tx1"/>
                </a:solidFill>
                <a:latin typeface="Abadi" panose="020B0604020104020204" pitchFamily="34" charset="0"/>
              </a:rPr>
              <a:t> </a:t>
            </a:r>
            <a:r>
              <a:rPr lang="en-US" sz="2800" i="1" dirty="0">
                <a:solidFill>
                  <a:schemeClr val="tx1"/>
                </a:solidFill>
                <a:latin typeface="Abadi" panose="020B0604020104020204" pitchFamily="34" charset="0"/>
              </a:rPr>
              <a:t>“Daily Calm,” </a:t>
            </a:r>
            <a:r>
              <a:rPr lang="en-US" sz="2800" dirty="0">
                <a:solidFill>
                  <a:schemeClr val="tx1"/>
                </a:solidFill>
                <a:latin typeface="Abadi" panose="020B0604020104020204" pitchFamily="34" charset="0"/>
              </a:rPr>
              <a:t>which is a mindfulness for beginners, found free on YouTube (Calm, 2016). After that, users are able to explore more. This also helps in providing a gradual difficulty progression and immediate feedback. There are also various celebratory animations alongside mastery-focused language that significantly help in improving perceived capability. This is essential due to it being an essential driver of continued practice (Li, 2024).</a:t>
            </a:r>
          </a:p>
          <a:p>
            <a:pPr marL="285750" indent="-285750">
              <a:buFont typeface="Arial" panose="020B0604020202020204" pitchFamily="34" charset="0"/>
              <a:buChar char="•"/>
            </a:pPr>
            <a:r>
              <a:rPr lang="en-US" sz="2800" b="1" i="1" dirty="0">
                <a:solidFill>
                  <a:schemeClr val="tx1"/>
                </a:solidFill>
                <a:highlight>
                  <a:srgbClr val="FFFF00"/>
                </a:highlight>
                <a:latin typeface="Abadi" panose="020B0604020104020204" pitchFamily="34" charset="0"/>
              </a:rPr>
              <a:t>Relatedness:</a:t>
            </a:r>
            <a:r>
              <a:rPr lang="en-US" sz="2800" dirty="0">
                <a:solidFill>
                  <a:schemeClr val="tx1"/>
                </a:solidFill>
                <a:latin typeface="Abadi" panose="020B0604020104020204" pitchFamily="34" charset="0"/>
              </a:rPr>
              <a:t> The app’s weakest area is relatedness. The app does not have an in-app community, along with live group sessions or social accountability features. Compared to Calm, its major competitors, such as Insight Timer, have such features, which proves as a greater advantage (Insight Timer, 2025). Although sharing options exist, they are external. It is essential to note that mindfulness plays an essential role in human connection, and without shared experiences, it is challenging to </a:t>
            </a:r>
            <a:r>
              <a:rPr lang="en-US" sz="2800" dirty="0" err="1">
                <a:solidFill>
                  <a:schemeClr val="tx1"/>
                </a:solidFill>
                <a:latin typeface="Abadi" panose="020B0604020104020204" pitchFamily="34" charset="0"/>
              </a:rPr>
              <a:t>normalise</a:t>
            </a:r>
            <a:r>
              <a:rPr lang="en-US" sz="2800" dirty="0">
                <a:solidFill>
                  <a:schemeClr val="tx1"/>
                </a:solidFill>
                <a:latin typeface="Abadi" panose="020B0604020104020204" pitchFamily="34" charset="0"/>
              </a:rPr>
              <a:t> struggles and provide emotional support (Weave the People, 2018).</a:t>
            </a:r>
          </a:p>
        </p:txBody>
      </p:sp>
      <p:sp>
        <p:nvSpPr>
          <p:cNvPr id="12" name="Rectangle 11">
            <a:extLst>
              <a:ext uri="{FF2B5EF4-FFF2-40B4-BE49-F238E27FC236}">
                <a16:creationId xmlns:a16="http://schemas.microsoft.com/office/drawing/2014/main" id="{5BA1F657-DBC8-4DF2-B8FF-378BB75F8FAC}"/>
              </a:ext>
            </a:extLst>
          </p:cNvPr>
          <p:cNvSpPr/>
          <p:nvPr/>
        </p:nvSpPr>
        <p:spPr>
          <a:xfrm>
            <a:off x="11468534" y="19499062"/>
            <a:ext cx="18264213" cy="7382153"/>
          </a:xfrm>
          <a:prstGeom prst="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sz="2800" dirty="0">
                <a:solidFill>
                  <a:schemeClr val="tx1"/>
                </a:solidFill>
                <a:latin typeface="Abadi" panose="020B0604020104020204" pitchFamily="34" charset="0"/>
              </a:rPr>
              <a:t>By applying SDT, clear and evidence-informed opportunities are revealed regarding Calm for evolving from a strong autonomy into a platform that could satisfy all three above-mentioned psychological needs:</a:t>
            </a:r>
          </a:p>
          <a:p>
            <a:pPr marL="285750" indent="-285750">
              <a:buFont typeface="Arial" panose="020B0604020202020204" pitchFamily="34" charset="0"/>
              <a:buChar char="•"/>
            </a:pPr>
            <a:r>
              <a:rPr lang="en-US" sz="2800" b="1" i="1" dirty="0">
                <a:solidFill>
                  <a:schemeClr val="tx1"/>
                </a:solidFill>
                <a:highlight>
                  <a:srgbClr val="FFFF00"/>
                </a:highlight>
                <a:latin typeface="Abadi" panose="020B0604020104020204" pitchFamily="34" charset="0"/>
              </a:rPr>
              <a:t>Social Features:</a:t>
            </a:r>
            <a:r>
              <a:rPr lang="en-US" sz="2800" b="1" i="1" dirty="0">
                <a:solidFill>
                  <a:schemeClr val="tx1"/>
                </a:solidFill>
                <a:latin typeface="Abadi" panose="020B0604020104020204" pitchFamily="34" charset="0"/>
              </a:rPr>
              <a:t> </a:t>
            </a:r>
            <a:r>
              <a:rPr lang="en-US" sz="2800" dirty="0">
                <a:solidFill>
                  <a:schemeClr val="tx1"/>
                </a:solidFill>
                <a:latin typeface="Abadi" panose="020B0604020104020204" pitchFamily="34" charset="0"/>
              </a:rPr>
              <a:t>In order to address the present relatedness challenge, the platform is recommended to introduce optional along with moderated community forums. The platform could also implement a “mindfulness buddy” matching system for connecting with other individuals with the same match. Calm could also implement live guided group meditations, scheduling according to various time zones. Such features will be able to develop a sense of belonging. It is essential to note that social support and interaction features help in predicting sustained engagement in various digital </a:t>
            </a:r>
            <a:r>
              <a:rPr lang="en-US" sz="2800" dirty="0" err="1">
                <a:solidFill>
                  <a:schemeClr val="tx1"/>
                </a:solidFill>
                <a:latin typeface="Abadi" panose="020B0604020104020204" pitchFamily="34" charset="0"/>
              </a:rPr>
              <a:t>behaviour</a:t>
            </a:r>
            <a:r>
              <a:rPr lang="en-US" sz="2800" dirty="0">
                <a:solidFill>
                  <a:schemeClr val="tx1"/>
                </a:solidFill>
                <a:latin typeface="Abadi" panose="020B0604020104020204" pitchFamily="34" charset="0"/>
              </a:rPr>
              <a:t>-change interventions (Saleem et al., 2021)</a:t>
            </a:r>
          </a:p>
          <a:p>
            <a:pPr marL="285750" indent="-285750">
              <a:buFont typeface="Arial" panose="020B0604020202020204" pitchFamily="34" charset="0"/>
              <a:buChar char="•"/>
            </a:pPr>
            <a:r>
              <a:rPr lang="en-US" sz="2800" b="1" i="1" dirty="0" err="1">
                <a:solidFill>
                  <a:schemeClr val="tx1"/>
                </a:solidFill>
                <a:highlight>
                  <a:srgbClr val="FFFF00"/>
                </a:highlight>
                <a:latin typeface="Abadi" panose="020B0604020104020204" pitchFamily="34" charset="0"/>
              </a:rPr>
              <a:t>Personalised</a:t>
            </a:r>
            <a:r>
              <a:rPr lang="en-US" sz="2800" b="1" i="1" dirty="0">
                <a:solidFill>
                  <a:schemeClr val="tx1"/>
                </a:solidFill>
                <a:highlight>
                  <a:srgbClr val="FFFF00"/>
                </a:highlight>
                <a:latin typeface="Abadi" panose="020B0604020104020204" pitchFamily="34" charset="0"/>
              </a:rPr>
              <a:t> Pathways:</a:t>
            </a:r>
            <a:r>
              <a:rPr lang="en-US" sz="2800" b="1" i="1" dirty="0">
                <a:solidFill>
                  <a:schemeClr val="tx1"/>
                </a:solidFill>
                <a:latin typeface="Abadi" panose="020B0604020104020204" pitchFamily="34" charset="0"/>
              </a:rPr>
              <a:t> </a:t>
            </a:r>
            <a:r>
              <a:rPr lang="en-US" sz="2800" dirty="0">
                <a:solidFill>
                  <a:schemeClr val="tx1"/>
                </a:solidFill>
                <a:latin typeface="Abadi" panose="020B0604020104020204" pitchFamily="34" charset="0"/>
              </a:rPr>
              <a:t>By implementing machine learning and focusing on deeper </a:t>
            </a:r>
            <a:r>
              <a:rPr lang="en-US" sz="2800" dirty="0" err="1">
                <a:solidFill>
                  <a:schemeClr val="tx1"/>
                </a:solidFill>
                <a:latin typeface="Abadi" panose="020B0604020104020204" pitchFamily="34" charset="0"/>
              </a:rPr>
              <a:t>personalisation</a:t>
            </a:r>
            <a:r>
              <a:rPr lang="en-US" sz="2800" dirty="0">
                <a:solidFill>
                  <a:schemeClr val="tx1"/>
                </a:solidFill>
                <a:latin typeface="Abadi" panose="020B0604020104020204" pitchFamily="34" charset="0"/>
              </a:rPr>
              <a:t>, it will be possible to improve autonomy alongside competence. The app could provide adaptive pathways that will be able to recommend content-based suggestions to users, which will be based on their mood-check-ins, sleep data, and listening history. Users will also be able to accept, modify or even reject such recommendations, which will help in preserving overall volition while at the same time also enhancing perceived relevance and mastery.</a:t>
            </a:r>
          </a:p>
          <a:p>
            <a:pPr marL="285750" indent="-285750">
              <a:buFont typeface="Arial" panose="020B0604020202020204" pitchFamily="34" charset="0"/>
              <a:buChar char="•"/>
            </a:pPr>
            <a:r>
              <a:rPr lang="en-US" sz="2800" b="1" i="1" dirty="0">
                <a:solidFill>
                  <a:schemeClr val="tx1"/>
                </a:solidFill>
                <a:highlight>
                  <a:srgbClr val="FFFF00"/>
                </a:highlight>
                <a:latin typeface="Abadi" panose="020B0604020104020204" pitchFamily="34" charset="0"/>
              </a:rPr>
              <a:t>Culturally Tailored Voices/Content:</a:t>
            </a:r>
            <a:r>
              <a:rPr lang="en-US" sz="2800" b="1" i="1" dirty="0">
                <a:solidFill>
                  <a:schemeClr val="tx1"/>
                </a:solidFill>
                <a:latin typeface="Abadi" panose="020B0604020104020204" pitchFamily="34" charset="0"/>
              </a:rPr>
              <a:t> </a:t>
            </a:r>
            <a:r>
              <a:rPr lang="en-US" sz="2800" dirty="0">
                <a:solidFill>
                  <a:schemeClr val="tx1"/>
                </a:solidFill>
                <a:latin typeface="Abadi" panose="020B0604020104020204" pitchFamily="34" charset="0"/>
              </a:rPr>
              <a:t>The app could focus on expanding narrator diversity, along with offering various medications in additional languages. It could also incorporate various contemplative traditions that are non-Western in nature. This will significantly help in improving overall Equity and cultural relatedness (</a:t>
            </a:r>
            <a:r>
              <a:rPr lang="en-US" sz="2800" dirty="0" err="1">
                <a:solidFill>
                  <a:schemeClr val="tx1"/>
                </a:solidFill>
                <a:latin typeface="Abadi" panose="020B0604020104020204" pitchFamily="34" charset="0"/>
              </a:rPr>
              <a:t>Manganello</a:t>
            </a:r>
            <a:r>
              <a:rPr lang="en-US" sz="2800" dirty="0">
                <a:solidFill>
                  <a:schemeClr val="tx1"/>
                </a:solidFill>
                <a:latin typeface="Abadi" panose="020B0604020104020204" pitchFamily="34" charset="0"/>
              </a:rPr>
              <a:t> and Baldacci, 2024).</a:t>
            </a:r>
          </a:p>
        </p:txBody>
      </p:sp>
      <p:sp>
        <p:nvSpPr>
          <p:cNvPr id="13" name="Rectangle 12">
            <a:extLst>
              <a:ext uri="{FF2B5EF4-FFF2-40B4-BE49-F238E27FC236}">
                <a16:creationId xmlns:a16="http://schemas.microsoft.com/office/drawing/2014/main" id="{269B7F72-431D-4C97-96BF-457C27377145}"/>
              </a:ext>
            </a:extLst>
          </p:cNvPr>
          <p:cNvSpPr/>
          <p:nvPr/>
        </p:nvSpPr>
        <p:spPr>
          <a:xfrm>
            <a:off x="22181574" y="27934086"/>
            <a:ext cx="7551173" cy="7946040"/>
          </a:xfrm>
          <a:prstGeom prst="rect">
            <a:avLst/>
          </a:prstGeom>
          <a:solidFill>
            <a:srgbClr val="00B0F0"/>
          </a:solidFill>
          <a:ln w="5715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sz="2400" dirty="0">
                <a:solidFill>
                  <a:schemeClr val="tx1"/>
                </a:solidFill>
                <a:latin typeface="Abadi" panose="020B0604020104020204" pitchFamily="34" charset="0"/>
              </a:rPr>
              <a:t>By improving autonomy alongside competence through already existing and refined features, it is expected that the app will be able to deliver improvements in sleep quality, anxiety symptoms and also perceived stress. It is also expected that long-term retention, along with depth of practice, will also be improved via improving overall relatedness, which could be accomplished via social connection tools (Holt‐</a:t>
            </a:r>
            <a:r>
              <a:rPr lang="en-US" sz="2400" dirty="0" err="1">
                <a:solidFill>
                  <a:schemeClr val="tx1"/>
                </a:solidFill>
                <a:latin typeface="Abadi" panose="020B0604020104020204" pitchFamily="34" charset="0"/>
              </a:rPr>
              <a:t>Lunstad</a:t>
            </a:r>
            <a:r>
              <a:rPr lang="en-US" sz="2400" dirty="0">
                <a:solidFill>
                  <a:schemeClr val="tx1"/>
                </a:solidFill>
                <a:latin typeface="Abadi" panose="020B0604020104020204" pitchFamily="34" charset="0"/>
              </a:rPr>
              <a:t>, 2024). This will help users to feel supported rather than isolated. Achieving greater cultural inclusivity, along with expanding low-cost tiers or free tiers, will also be able to improve overall equity (</a:t>
            </a:r>
            <a:r>
              <a:rPr lang="en-US" sz="2400" dirty="0" err="1">
                <a:solidFill>
                  <a:schemeClr val="tx1"/>
                </a:solidFill>
                <a:latin typeface="Abadi" panose="020B0604020104020204" pitchFamily="34" charset="0"/>
              </a:rPr>
              <a:t>Bernat</a:t>
            </a:r>
            <a:r>
              <a:rPr lang="en-US" sz="2400" dirty="0">
                <a:solidFill>
                  <a:schemeClr val="tx1"/>
                </a:solidFill>
                <a:latin typeface="Abadi" panose="020B0604020104020204" pitchFamily="34" charset="0"/>
              </a:rPr>
              <a:t>, 2025). This will also help in expanding the wider population reach, along with also reducing various health disparities. As per SDT, by satisfying all three psychological needs, it will be possible to transform extrinsic motivation (SDT, 2025). For example, an individual would go from “I should meditate” to “Meditation is meaningful to me, that is why I do it.” This will also result in achieving more sustainable mental health </a:t>
            </a:r>
            <a:r>
              <a:rPr lang="en-US" sz="2400" dirty="0" err="1">
                <a:solidFill>
                  <a:schemeClr val="tx1"/>
                </a:solidFill>
                <a:latin typeface="Abadi" panose="020B0604020104020204" pitchFamily="34" charset="0"/>
              </a:rPr>
              <a:t>behaviour</a:t>
            </a:r>
            <a:r>
              <a:rPr lang="en-US" sz="2400" dirty="0">
                <a:solidFill>
                  <a:schemeClr val="tx1"/>
                </a:solidFill>
                <a:latin typeface="Abadi" panose="020B0604020104020204" pitchFamily="34" charset="0"/>
              </a:rPr>
              <a:t> change across a diverse range of groups.</a:t>
            </a:r>
          </a:p>
        </p:txBody>
      </p:sp>
      <p:sp>
        <p:nvSpPr>
          <p:cNvPr id="14" name="Rectangle 13">
            <a:extLst>
              <a:ext uri="{FF2B5EF4-FFF2-40B4-BE49-F238E27FC236}">
                <a16:creationId xmlns:a16="http://schemas.microsoft.com/office/drawing/2014/main" id="{A2D54ECC-0669-47F4-9233-E6859DB9287F}"/>
              </a:ext>
            </a:extLst>
          </p:cNvPr>
          <p:cNvSpPr/>
          <p:nvPr/>
        </p:nvSpPr>
        <p:spPr>
          <a:xfrm>
            <a:off x="11230673" y="27569676"/>
            <a:ext cx="10809205" cy="8310450"/>
          </a:xfrm>
          <a:prstGeom prst="rect">
            <a:avLst/>
          </a:prstGeom>
          <a:solidFill>
            <a:srgbClr val="92D050"/>
          </a:solidFill>
          <a:ln w="571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t">
            <a:noAutofit/>
          </a:bodyPr>
          <a:lstStyle/>
          <a:p>
            <a:r>
              <a:rPr lang="en-US" sz="2700" dirty="0">
                <a:solidFill>
                  <a:schemeClr val="tx1"/>
                </a:solidFill>
                <a:latin typeface="Abadi" panose="020B0604020104020204" pitchFamily="34" charset="0"/>
              </a:rPr>
              <a:t>It can be stated that Calm significantly represents a promising digital health promotion tool. It also has significantly strong foundations in both competence support and autonomy, which is also backed by various mental health benefits along with sleep benefits. However, the app has several limitations, such as its limited relatedness features along with subscription barriers and also insufficient cultural diversity. These result in restricting its overall long-term impact along with equitable reach. By applying the Self-Determination Theory, various methods are highlighted that could be </a:t>
            </a:r>
            <a:r>
              <a:rPr lang="en-US" sz="2700" dirty="0" err="1">
                <a:solidFill>
                  <a:schemeClr val="tx1"/>
                </a:solidFill>
                <a:latin typeface="Abadi" panose="020B0604020104020204" pitchFamily="34" charset="0"/>
              </a:rPr>
              <a:t>utilised</a:t>
            </a:r>
            <a:r>
              <a:rPr lang="en-US" sz="2700" dirty="0">
                <a:solidFill>
                  <a:schemeClr val="tx1"/>
                </a:solidFill>
                <a:latin typeface="Abadi" panose="020B0604020104020204" pitchFamily="34" charset="0"/>
              </a:rPr>
              <a:t> for improving such limitations. The app is suggested to integrate social connection elements along with implementing deep </a:t>
            </a:r>
            <a:r>
              <a:rPr lang="en-US" sz="2700" dirty="0" err="1">
                <a:solidFill>
                  <a:schemeClr val="tx1"/>
                </a:solidFill>
                <a:latin typeface="Abadi" panose="020B0604020104020204" pitchFamily="34" charset="0"/>
              </a:rPr>
              <a:t>personalisation</a:t>
            </a:r>
            <a:r>
              <a:rPr lang="en-US" sz="2700" dirty="0">
                <a:solidFill>
                  <a:schemeClr val="tx1"/>
                </a:solidFill>
                <a:latin typeface="Abadi" panose="020B0604020104020204" pitchFamily="34" charset="0"/>
              </a:rPr>
              <a:t> and also expand its accessible and inclusive content. A strong priority should be placed upon </a:t>
            </a:r>
            <a:r>
              <a:rPr lang="en-US" sz="2700" dirty="0" err="1">
                <a:solidFill>
                  <a:schemeClr val="tx1"/>
                </a:solidFill>
                <a:latin typeface="Abadi" panose="020B0604020104020204" pitchFamily="34" charset="0"/>
              </a:rPr>
              <a:t>subsidised</a:t>
            </a:r>
            <a:r>
              <a:rPr lang="en-US" sz="2700" dirty="0">
                <a:solidFill>
                  <a:schemeClr val="tx1"/>
                </a:solidFill>
                <a:latin typeface="Abadi" panose="020B0604020104020204" pitchFamily="34" charset="0"/>
              </a:rPr>
              <a:t> or free access models. The app is also suggested to integrate with various public health services, along with clinical signposting for cases that are severe in nature. However, it is essential to note that future research will require evaluating long-term outcomes alongside diverse populations to confirm whether or not the informed redesigns of SDT will be able to result in sustained real-world outcomes.</a:t>
            </a:r>
          </a:p>
        </p:txBody>
      </p:sp>
      <p:pic>
        <p:nvPicPr>
          <p:cNvPr id="1028" name="Picture 4">
            <a:extLst>
              <a:ext uri="{FF2B5EF4-FFF2-40B4-BE49-F238E27FC236}">
                <a16:creationId xmlns:a16="http://schemas.microsoft.com/office/drawing/2014/main" id="{95FDEA7D-52A1-4E11-BC79-4D4BD155290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0564" y="10693348"/>
            <a:ext cx="10809205" cy="6080178"/>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Calm (company) - Wikipedia">
            <a:extLst>
              <a:ext uri="{FF2B5EF4-FFF2-40B4-BE49-F238E27FC236}">
                <a16:creationId xmlns:a16="http://schemas.microsoft.com/office/drawing/2014/main" id="{73142D8A-D4AB-4123-A5D8-26406BC3844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0565" y="30787264"/>
            <a:ext cx="4642278" cy="4642278"/>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16">
            <a:extLst>
              <a:ext uri="{FF2B5EF4-FFF2-40B4-BE49-F238E27FC236}">
                <a16:creationId xmlns:a16="http://schemas.microsoft.com/office/drawing/2014/main" id="{C92D106A-1021-4D30-86D9-63A93D9E6E94}"/>
              </a:ext>
            </a:extLst>
          </p:cNvPr>
          <p:cNvPicPr>
            <a:picLocks noChangeAspect="1"/>
          </p:cNvPicPr>
          <p:nvPr/>
        </p:nvPicPr>
        <p:blipFill rotWithShape="1">
          <a:blip r:embed="rId5"/>
          <a:srcRect b="14270"/>
          <a:stretch/>
        </p:blipFill>
        <p:spPr>
          <a:xfrm>
            <a:off x="14779913" y="3453574"/>
            <a:ext cx="11382259" cy="5488878"/>
          </a:xfrm>
          <a:prstGeom prst="rect">
            <a:avLst/>
          </a:prstGeom>
        </p:spPr>
      </p:pic>
      <p:sp>
        <p:nvSpPr>
          <p:cNvPr id="21" name="Rectangle 20">
            <a:extLst>
              <a:ext uri="{FF2B5EF4-FFF2-40B4-BE49-F238E27FC236}">
                <a16:creationId xmlns:a16="http://schemas.microsoft.com/office/drawing/2014/main" id="{60951143-552B-4EFF-9AE6-0799A474A7D9}"/>
              </a:ext>
            </a:extLst>
          </p:cNvPr>
          <p:cNvSpPr/>
          <p:nvPr/>
        </p:nvSpPr>
        <p:spPr>
          <a:xfrm>
            <a:off x="0" y="36155327"/>
            <a:ext cx="30267275" cy="6638911"/>
          </a:xfrm>
          <a:prstGeom prst="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000" b="1" dirty="0">
              <a:solidFill>
                <a:schemeClr val="tx1"/>
              </a:solidFill>
              <a:latin typeface="Abadi" panose="020B0604020104020204" pitchFamily="34" charset="0"/>
            </a:endParaRPr>
          </a:p>
          <a:p>
            <a:pPr marL="285750" indent="-285750">
              <a:buFont typeface="Arial" panose="020B0604020202020204" pitchFamily="34" charset="0"/>
              <a:buChar char="•"/>
            </a:pPr>
            <a:r>
              <a:rPr lang="en-US" sz="1800" dirty="0" err="1">
                <a:solidFill>
                  <a:schemeClr val="tx1"/>
                </a:solidFill>
                <a:latin typeface="Abadi" panose="020B0604020104020204" pitchFamily="34" charset="0"/>
              </a:rPr>
              <a:t>Alwhaibi</a:t>
            </a:r>
            <a:r>
              <a:rPr lang="en-US" sz="1800" dirty="0">
                <a:solidFill>
                  <a:schemeClr val="tx1"/>
                </a:solidFill>
                <a:latin typeface="Abadi" panose="020B0604020104020204" pitchFamily="34" charset="0"/>
              </a:rPr>
              <a:t>, M. and Al </a:t>
            </a:r>
            <a:r>
              <a:rPr lang="en-US" sz="1800" dirty="0" err="1">
                <a:solidFill>
                  <a:schemeClr val="tx1"/>
                </a:solidFill>
                <a:latin typeface="Abadi" panose="020B0604020104020204" pitchFamily="34" charset="0"/>
              </a:rPr>
              <a:t>Aloola</a:t>
            </a:r>
            <a:r>
              <a:rPr lang="en-US" sz="1800" dirty="0">
                <a:solidFill>
                  <a:schemeClr val="tx1"/>
                </a:solidFill>
                <a:latin typeface="Abadi" panose="020B0604020104020204" pitchFamily="34" charset="0"/>
              </a:rPr>
              <a:t>, N.A. (2023). Associations between Stress, Anxiety, Depression and Sleep Quality among Healthcare Students. Journal of Clinical Medicine, [online] 12(13), p.4340. </a:t>
            </a:r>
            <a:r>
              <a:rPr lang="en-US" sz="1800" dirty="0" err="1">
                <a:solidFill>
                  <a:schemeClr val="tx1"/>
                </a:solidFill>
                <a:latin typeface="Abadi" panose="020B0604020104020204" pitchFamily="34" charset="0"/>
              </a:rPr>
              <a:t>doi:https</a:t>
            </a:r>
            <a:r>
              <a:rPr lang="en-US" sz="1800" dirty="0">
                <a:solidFill>
                  <a:schemeClr val="tx1"/>
                </a:solidFill>
                <a:latin typeface="Abadi" panose="020B0604020104020204" pitchFamily="34" charset="0"/>
              </a:rPr>
              <a:t>://doi.org/10.3390/jcm12134340.</a:t>
            </a:r>
          </a:p>
          <a:p>
            <a:pPr marL="285750" indent="-285750">
              <a:buFont typeface="Arial" panose="020B0604020202020204" pitchFamily="34" charset="0"/>
              <a:buChar char="•"/>
            </a:pPr>
            <a:r>
              <a:rPr lang="en-US" sz="1800" dirty="0" err="1">
                <a:solidFill>
                  <a:schemeClr val="tx1"/>
                </a:solidFill>
                <a:latin typeface="Abadi" panose="020B0604020104020204" pitchFamily="34" charset="0"/>
              </a:rPr>
              <a:t>Bernat</a:t>
            </a:r>
            <a:r>
              <a:rPr lang="en-US" sz="1800" dirty="0">
                <a:solidFill>
                  <a:schemeClr val="tx1"/>
                </a:solidFill>
                <a:latin typeface="Abadi" panose="020B0604020104020204" pitchFamily="34" charset="0"/>
              </a:rPr>
              <a:t>, K. (2025). The Importance of Cultural Diversity and How it Impacts Advertising. [online] Ocean Media. Available at: https://www.oceanmediainc.com/cultural-diversity-advertising/ [Accessed 19 Nov. 2025].</a:t>
            </a:r>
          </a:p>
          <a:p>
            <a:pPr marL="285750" indent="-285750">
              <a:buFont typeface="Arial" panose="020B0604020202020204" pitchFamily="34" charset="0"/>
              <a:buChar char="•"/>
            </a:pPr>
            <a:r>
              <a:rPr lang="en-US" sz="1800" dirty="0">
                <a:solidFill>
                  <a:schemeClr val="tx1"/>
                </a:solidFill>
                <a:latin typeface="Abadi" panose="020B0604020104020204" pitchFamily="34" charset="0"/>
              </a:rPr>
              <a:t>Calm (2016). Daily Calm | 10 Minute Mindfulness Meditation | Be Present. YouTube. Available at: https://www.youtube.com/watch?v=ZToicYcHIOU [Accessed 19 Nov. 2025].</a:t>
            </a:r>
          </a:p>
          <a:p>
            <a:pPr marL="285750" indent="-285750">
              <a:buFont typeface="Arial" panose="020B0604020202020204" pitchFamily="34" charset="0"/>
              <a:buChar char="•"/>
            </a:pPr>
            <a:r>
              <a:rPr lang="en-US" sz="1800" dirty="0">
                <a:solidFill>
                  <a:schemeClr val="tx1"/>
                </a:solidFill>
                <a:latin typeface="Abadi" panose="020B0604020104020204" pitchFamily="34" charset="0"/>
              </a:rPr>
              <a:t>Calm (2023). Long and Short Meditations. [online] Calm Help Center. Available at: https://support.calm.com/hc/en-us/articles/360000084794-Long-and-Short-Meditations [Accessed 19 Nov. 2025].</a:t>
            </a:r>
          </a:p>
          <a:p>
            <a:pPr marL="285750" indent="-285750">
              <a:buFont typeface="Arial" panose="020B0604020202020204" pitchFamily="34" charset="0"/>
              <a:buChar char="•"/>
            </a:pPr>
            <a:r>
              <a:rPr lang="en-US" sz="1800" dirty="0">
                <a:solidFill>
                  <a:schemeClr val="tx1"/>
                </a:solidFill>
                <a:latin typeface="Abadi" panose="020B0604020104020204" pitchFamily="34" charset="0"/>
              </a:rPr>
              <a:t>Calm (2024). Calm - Subscription Plans. [online] www.calm.com. Available at: https://www.calm.com/freetrial/plans [Accessed 19 Nov. 2025].</a:t>
            </a:r>
          </a:p>
          <a:p>
            <a:pPr marL="285750" indent="-285750">
              <a:buFont typeface="Arial" panose="020B0604020202020204" pitchFamily="34" charset="0"/>
              <a:buChar char="•"/>
            </a:pPr>
            <a:r>
              <a:rPr lang="en-US" sz="1800" dirty="0">
                <a:solidFill>
                  <a:schemeClr val="tx1"/>
                </a:solidFill>
                <a:latin typeface="Abadi" panose="020B0604020104020204" pitchFamily="34" charset="0"/>
              </a:rPr>
              <a:t>Calm (2025). Calm your mind. Change your life. [online] Calm. Available at: https://www.calm.com/ [Accessed 19 Nov. 2025].</a:t>
            </a:r>
          </a:p>
          <a:p>
            <a:pPr marL="285750" indent="-285750">
              <a:buFont typeface="Arial" panose="020B0604020202020204" pitchFamily="34" charset="0"/>
              <a:buChar char="•"/>
            </a:pPr>
            <a:r>
              <a:rPr lang="en-US" sz="1800" dirty="0">
                <a:solidFill>
                  <a:schemeClr val="tx1"/>
                </a:solidFill>
                <a:latin typeface="Abadi" panose="020B0604020104020204" pitchFamily="34" charset="0"/>
              </a:rPr>
              <a:t>Cohen, K.A., Stiles-Shields, C., Winquist, N. and </a:t>
            </a:r>
            <a:r>
              <a:rPr lang="en-US" sz="1800" dirty="0" err="1">
                <a:solidFill>
                  <a:schemeClr val="tx1"/>
                </a:solidFill>
                <a:latin typeface="Abadi" panose="020B0604020104020204" pitchFamily="34" charset="0"/>
              </a:rPr>
              <a:t>Lattie</a:t>
            </a:r>
            <a:r>
              <a:rPr lang="en-US" sz="1800" dirty="0">
                <a:solidFill>
                  <a:schemeClr val="tx1"/>
                </a:solidFill>
                <a:latin typeface="Abadi" panose="020B0604020104020204" pitchFamily="34" charset="0"/>
              </a:rPr>
              <a:t>, E.G. (2021). Traditional and Nontraditional Mental Healthcare Services: Usage and Preferences Among Adolescents and Younger Adults. The Journal of Behavioral Health Services &amp; Research, 48(4), pp.537–553. </a:t>
            </a:r>
            <a:r>
              <a:rPr lang="en-US" sz="1800" dirty="0" err="1">
                <a:solidFill>
                  <a:schemeClr val="tx1"/>
                </a:solidFill>
                <a:latin typeface="Abadi" panose="020B0604020104020204" pitchFamily="34" charset="0"/>
              </a:rPr>
              <a:t>doi:https</a:t>
            </a:r>
            <a:r>
              <a:rPr lang="en-US" sz="1800" dirty="0">
                <a:solidFill>
                  <a:schemeClr val="tx1"/>
                </a:solidFill>
                <a:latin typeface="Abadi" panose="020B0604020104020204" pitchFamily="34" charset="0"/>
              </a:rPr>
              <a:t>://doi.org/10.1007/s11414-020-09746-w.</a:t>
            </a:r>
          </a:p>
          <a:p>
            <a:pPr marL="285750" indent="-285750">
              <a:buFont typeface="Arial" panose="020B0604020202020204" pitchFamily="34" charset="0"/>
              <a:buChar char="•"/>
            </a:pPr>
            <a:r>
              <a:rPr lang="en-US" sz="1800" dirty="0">
                <a:solidFill>
                  <a:schemeClr val="tx1"/>
                </a:solidFill>
                <a:latin typeface="Abadi" panose="020B0604020104020204" pitchFamily="34" charset="0"/>
              </a:rPr>
              <a:t>Holt‐</a:t>
            </a:r>
            <a:r>
              <a:rPr lang="en-US" sz="1800" dirty="0" err="1">
                <a:solidFill>
                  <a:schemeClr val="tx1"/>
                </a:solidFill>
                <a:latin typeface="Abadi" panose="020B0604020104020204" pitchFamily="34" charset="0"/>
              </a:rPr>
              <a:t>Lunstad</a:t>
            </a:r>
            <a:r>
              <a:rPr lang="en-US" sz="1800" dirty="0">
                <a:solidFill>
                  <a:schemeClr val="tx1"/>
                </a:solidFill>
                <a:latin typeface="Abadi" panose="020B0604020104020204" pitchFamily="34" charset="0"/>
              </a:rPr>
              <a:t>, J. (2024). Social connection as a critical factor for mental and physical health: evidence, trends, challenges, and future implications. World Psychiatry, [online] 23(3), pp.312–332. </a:t>
            </a:r>
            <a:r>
              <a:rPr lang="en-US" sz="1800" dirty="0" err="1">
                <a:solidFill>
                  <a:schemeClr val="tx1"/>
                </a:solidFill>
                <a:latin typeface="Abadi" panose="020B0604020104020204" pitchFamily="34" charset="0"/>
              </a:rPr>
              <a:t>doi:https</a:t>
            </a:r>
            <a:r>
              <a:rPr lang="en-US" sz="1800" dirty="0">
                <a:solidFill>
                  <a:schemeClr val="tx1"/>
                </a:solidFill>
                <a:latin typeface="Abadi" panose="020B0604020104020204" pitchFamily="34" charset="0"/>
              </a:rPr>
              <a:t>://doi.org/10.1002/wps.21224.</a:t>
            </a:r>
          </a:p>
          <a:p>
            <a:pPr marL="285750" indent="-285750">
              <a:buFont typeface="Arial" panose="020B0604020202020204" pitchFamily="34" charset="0"/>
              <a:buChar char="•"/>
            </a:pPr>
            <a:r>
              <a:rPr lang="en-US" sz="1800" dirty="0" err="1">
                <a:solidFill>
                  <a:schemeClr val="tx1"/>
                </a:solidFill>
                <a:latin typeface="Abadi" panose="020B0604020104020204" pitchFamily="34" charset="0"/>
              </a:rPr>
              <a:t>Huberty</a:t>
            </a:r>
            <a:r>
              <a:rPr lang="en-US" sz="1800" dirty="0">
                <a:solidFill>
                  <a:schemeClr val="tx1"/>
                </a:solidFill>
                <a:latin typeface="Abadi" panose="020B0604020104020204" pitchFamily="34" charset="0"/>
              </a:rPr>
              <a:t>, J., Green, J., </a:t>
            </a:r>
            <a:r>
              <a:rPr lang="en-US" sz="1800" dirty="0" err="1">
                <a:solidFill>
                  <a:schemeClr val="tx1"/>
                </a:solidFill>
                <a:latin typeface="Abadi" panose="020B0604020104020204" pitchFamily="34" charset="0"/>
              </a:rPr>
              <a:t>Glissmann</a:t>
            </a:r>
            <a:r>
              <a:rPr lang="en-US" sz="1800" dirty="0">
                <a:solidFill>
                  <a:schemeClr val="tx1"/>
                </a:solidFill>
                <a:latin typeface="Abadi" panose="020B0604020104020204" pitchFamily="34" charset="0"/>
              </a:rPr>
              <a:t>, C., </a:t>
            </a:r>
            <a:r>
              <a:rPr lang="en-US" sz="1800" dirty="0" err="1">
                <a:solidFill>
                  <a:schemeClr val="tx1"/>
                </a:solidFill>
                <a:latin typeface="Abadi" panose="020B0604020104020204" pitchFamily="34" charset="0"/>
              </a:rPr>
              <a:t>Larkey</a:t>
            </a:r>
            <a:r>
              <a:rPr lang="en-US" sz="1800" dirty="0">
                <a:solidFill>
                  <a:schemeClr val="tx1"/>
                </a:solidFill>
                <a:latin typeface="Abadi" panose="020B0604020104020204" pitchFamily="34" charset="0"/>
              </a:rPr>
              <a:t>, L., </a:t>
            </a:r>
            <a:r>
              <a:rPr lang="en-US" sz="1800" dirty="0" err="1">
                <a:solidFill>
                  <a:schemeClr val="tx1"/>
                </a:solidFill>
                <a:latin typeface="Abadi" panose="020B0604020104020204" pitchFamily="34" charset="0"/>
              </a:rPr>
              <a:t>Puzia</a:t>
            </a:r>
            <a:r>
              <a:rPr lang="en-US" sz="1800" dirty="0">
                <a:solidFill>
                  <a:schemeClr val="tx1"/>
                </a:solidFill>
                <a:latin typeface="Abadi" panose="020B0604020104020204" pitchFamily="34" charset="0"/>
              </a:rPr>
              <a:t>, M. and Lee, C. (2019). Efficacy of the Mindfulness Meditation Mobile App ‘Calm’ to Reduce Stress among College Students: Randomized Controlled Trial. JMIR mHealth and </a:t>
            </a:r>
            <a:r>
              <a:rPr lang="en-US" sz="1800" dirty="0" err="1">
                <a:solidFill>
                  <a:schemeClr val="tx1"/>
                </a:solidFill>
                <a:latin typeface="Abadi" panose="020B0604020104020204" pitchFamily="34" charset="0"/>
              </a:rPr>
              <a:t>uHealth</a:t>
            </a:r>
            <a:r>
              <a:rPr lang="en-US" sz="1800" dirty="0">
                <a:solidFill>
                  <a:schemeClr val="tx1"/>
                </a:solidFill>
                <a:latin typeface="Abadi" panose="020B0604020104020204" pitchFamily="34" charset="0"/>
              </a:rPr>
              <a:t>, [online] 7(6), p.e14273. </a:t>
            </a:r>
            <a:r>
              <a:rPr lang="en-US" sz="1800" dirty="0" err="1">
                <a:solidFill>
                  <a:schemeClr val="tx1"/>
                </a:solidFill>
                <a:latin typeface="Abadi" panose="020B0604020104020204" pitchFamily="34" charset="0"/>
              </a:rPr>
              <a:t>doi:https</a:t>
            </a:r>
            <a:r>
              <a:rPr lang="en-US" sz="1800" dirty="0">
                <a:solidFill>
                  <a:schemeClr val="tx1"/>
                </a:solidFill>
                <a:latin typeface="Abadi" panose="020B0604020104020204" pitchFamily="34" charset="0"/>
              </a:rPr>
              <a:t>://doi.org/10.2196/14273.</a:t>
            </a:r>
          </a:p>
          <a:p>
            <a:pPr marL="285750" indent="-285750">
              <a:buFont typeface="Arial" panose="020B0604020202020204" pitchFamily="34" charset="0"/>
              <a:buChar char="•"/>
            </a:pPr>
            <a:r>
              <a:rPr lang="en-US" sz="1800" dirty="0">
                <a:solidFill>
                  <a:schemeClr val="tx1"/>
                </a:solidFill>
                <a:latin typeface="Abadi" panose="020B0604020104020204" pitchFamily="34" charset="0"/>
              </a:rPr>
              <a:t>Insight Timer (2025). Insight Timer - #1 Free Meditation App for Sleep, Relax &amp; More. [online] Insighttimer.com. Available at: https://insighttimer.com/hashtag/community [Accessed 19 Nov. 2025].</a:t>
            </a:r>
          </a:p>
          <a:p>
            <a:pPr marL="285750" indent="-285750">
              <a:buFont typeface="Arial" panose="020B0604020202020204" pitchFamily="34" charset="0"/>
              <a:buChar char="•"/>
            </a:pPr>
            <a:r>
              <a:rPr lang="en-US" sz="1800" dirty="0">
                <a:solidFill>
                  <a:schemeClr val="tx1"/>
                </a:solidFill>
                <a:latin typeface="Abadi" panose="020B0604020104020204" pitchFamily="34" charset="0"/>
              </a:rPr>
              <a:t>Levitt, T. (2025). Listen to 7 Days of Calm by Tamara Levitt. [online] @calm. Available at: https://www.calm.com/app/program/qK3IeqhiJP [Accessed 19 Nov. 2025].</a:t>
            </a:r>
          </a:p>
          <a:p>
            <a:pPr marL="285750" indent="-285750">
              <a:buFont typeface="Arial" panose="020B0604020202020204" pitchFamily="34" charset="0"/>
              <a:buChar char="•"/>
            </a:pPr>
            <a:r>
              <a:rPr lang="en-US" sz="1800" dirty="0">
                <a:solidFill>
                  <a:schemeClr val="tx1"/>
                </a:solidFill>
                <a:latin typeface="Abadi" panose="020B0604020104020204" pitchFamily="34" charset="0"/>
              </a:rPr>
              <a:t>Li, L. (2024). What are the Key Drivers to Promote Continuance Intention of Undergraduates in Mobile Learning? A Multi-perspective Framework. Sage Open, 14(4). </a:t>
            </a:r>
            <a:r>
              <a:rPr lang="en-US" sz="1800" dirty="0" err="1">
                <a:solidFill>
                  <a:schemeClr val="tx1"/>
                </a:solidFill>
                <a:latin typeface="Abadi" panose="020B0604020104020204" pitchFamily="34" charset="0"/>
              </a:rPr>
              <a:t>doi:https</a:t>
            </a:r>
            <a:r>
              <a:rPr lang="en-US" sz="1800" dirty="0">
                <a:solidFill>
                  <a:schemeClr val="tx1"/>
                </a:solidFill>
                <a:latin typeface="Abadi" panose="020B0604020104020204" pitchFamily="34" charset="0"/>
              </a:rPr>
              <a:t>://doi.org/10.1177/21582440241280656.</a:t>
            </a:r>
          </a:p>
          <a:p>
            <a:pPr marL="285750" indent="-285750">
              <a:buFont typeface="Arial" panose="020B0604020202020204" pitchFamily="34" charset="0"/>
              <a:buChar char="•"/>
            </a:pPr>
            <a:r>
              <a:rPr lang="en-US" sz="1800" dirty="0" err="1">
                <a:solidFill>
                  <a:schemeClr val="tx1"/>
                </a:solidFill>
                <a:latin typeface="Abadi" panose="020B0604020104020204" pitchFamily="34" charset="0"/>
              </a:rPr>
              <a:t>Löchner</a:t>
            </a:r>
            <a:r>
              <a:rPr lang="en-US" sz="1800" dirty="0">
                <a:solidFill>
                  <a:schemeClr val="tx1"/>
                </a:solidFill>
                <a:latin typeface="Abadi" panose="020B0604020104020204" pitchFamily="34" charset="0"/>
              </a:rPr>
              <a:t>, J., </a:t>
            </a:r>
            <a:r>
              <a:rPr lang="en-US" sz="1800" dirty="0" err="1">
                <a:solidFill>
                  <a:schemeClr val="tx1"/>
                </a:solidFill>
                <a:latin typeface="Abadi" panose="020B0604020104020204" pitchFamily="34" charset="0"/>
              </a:rPr>
              <a:t>Carlbring</a:t>
            </a:r>
            <a:r>
              <a:rPr lang="en-US" sz="1800" dirty="0">
                <a:solidFill>
                  <a:schemeClr val="tx1"/>
                </a:solidFill>
                <a:latin typeface="Abadi" panose="020B0604020104020204" pitchFamily="34" charset="0"/>
              </a:rPr>
              <a:t>, P., Schuller, B., </a:t>
            </a:r>
            <a:r>
              <a:rPr lang="en-US" sz="1800" dirty="0" err="1">
                <a:solidFill>
                  <a:schemeClr val="tx1"/>
                </a:solidFill>
                <a:latin typeface="Abadi" panose="020B0604020104020204" pitchFamily="34" charset="0"/>
              </a:rPr>
              <a:t>Torous</a:t>
            </a:r>
            <a:r>
              <a:rPr lang="en-US" sz="1800" dirty="0">
                <a:solidFill>
                  <a:schemeClr val="tx1"/>
                </a:solidFill>
                <a:latin typeface="Abadi" panose="020B0604020104020204" pitchFamily="34" charset="0"/>
              </a:rPr>
              <a:t>, J. and Sander, L. (2025). Digital interventions in mental health: An overview and future perspectives. Internet Interventions, [online] 40(100824), p.100824. </a:t>
            </a:r>
            <a:r>
              <a:rPr lang="en-US" sz="1800" dirty="0" err="1">
                <a:solidFill>
                  <a:schemeClr val="tx1"/>
                </a:solidFill>
                <a:latin typeface="Abadi" panose="020B0604020104020204" pitchFamily="34" charset="0"/>
              </a:rPr>
              <a:t>doi:https</a:t>
            </a:r>
            <a:r>
              <a:rPr lang="en-US" sz="1800" dirty="0">
                <a:solidFill>
                  <a:schemeClr val="tx1"/>
                </a:solidFill>
                <a:latin typeface="Abadi" panose="020B0604020104020204" pitchFamily="34" charset="0"/>
              </a:rPr>
              <a:t>://doi.org/10.1016/j.invent.2025.100824.</a:t>
            </a:r>
          </a:p>
          <a:p>
            <a:pPr marL="285750" indent="-285750">
              <a:buFont typeface="Arial" panose="020B0604020202020204" pitchFamily="34" charset="0"/>
              <a:buChar char="•"/>
            </a:pPr>
            <a:r>
              <a:rPr lang="en-US" sz="1800" dirty="0">
                <a:solidFill>
                  <a:schemeClr val="tx1"/>
                </a:solidFill>
                <a:latin typeface="Abadi" panose="020B0604020104020204" pitchFamily="34" charset="0"/>
              </a:rPr>
              <a:t>Mamun, A.A. and </a:t>
            </a:r>
            <a:r>
              <a:rPr lang="en-US" sz="1800" dirty="0" err="1">
                <a:solidFill>
                  <a:schemeClr val="tx1"/>
                </a:solidFill>
                <a:latin typeface="Abadi" panose="020B0604020104020204" pitchFamily="34" charset="0"/>
              </a:rPr>
              <a:t>Alam</a:t>
            </a:r>
            <a:r>
              <a:rPr lang="en-US" sz="1800" dirty="0">
                <a:solidFill>
                  <a:schemeClr val="tx1"/>
                </a:solidFill>
                <a:latin typeface="Abadi" panose="020B0604020104020204" pitchFamily="34" charset="0"/>
              </a:rPr>
              <a:t>, M. (2025). Promoting Equity in Public Health: Addressing Inequality and Social Disparities. Health science reports, [online] 8(5), p.e70821. </a:t>
            </a:r>
            <a:r>
              <a:rPr lang="en-US" sz="1800" dirty="0" err="1">
                <a:solidFill>
                  <a:schemeClr val="tx1"/>
                </a:solidFill>
                <a:latin typeface="Abadi" panose="020B0604020104020204" pitchFamily="34" charset="0"/>
              </a:rPr>
              <a:t>doi:https</a:t>
            </a:r>
            <a:r>
              <a:rPr lang="en-US" sz="1800" dirty="0">
                <a:solidFill>
                  <a:schemeClr val="tx1"/>
                </a:solidFill>
                <a:latin typeface="Abadi" panose="020B0604020104020204" pitchFamily="34" charset="0"/>
              </a:rPr>
              <a:t>://doi.org/10.1002/hsr2.70821.</a:t>
            </a:r>
          </a:p>
          <a:p>
            <a:pPr marL="285750" indent="-285750">
              <a:buFont typeface="Arial" panose="020B0604020202020204" pitchFamily="34" charset="0"/>
              <a:buChar char="•"/>
            </a:pPr>
            <a:r>
              <a:rPr lang="en-US" sz="1800" dirty="0" err="1">
                <a:solidFill>
                  <a:schemeClr val="tx1"/>
                </a:solidFill>
                <a:latin typeface="Abadi" panose="020B0604020104020204" pitchFamily="34" charset="0"/>
              </a:rPr>
              <a:t>Manganello</a:t>
            </a:r>
            <a:r>
              <a:rPr lang="en-US" sz="1800" dirty="0">
                <a:solidFill>
                  <a:schemeClr val="tx1"/>
                </a:solidFill>
                <a:latin typeface="Abadi" panose="020B0604020104020204" pitchFamily="34" charset="0"/>
              </a:rPr>
              <a:t>, F. and Baldacci, M. (2024). Digital Stories and Inclusive Cultures at School: A Research Study in an Italian Primary Multicultural Classroom. Education Sciences, 14(10), p.1108. </a:t>
            </a:r>
            <a:r>
              <a:rPr lang="en-US" sz="1800" dirty="0" err="1">
                <a:solidFill>
                  <a:schemeClr val="tx1"/>
                </a:solidFill>
                <a:latin typeface="Abadi" panose="020B0604020104020204" pitchFamily="34" charset="0"/>
              </a:rPr>
              <a:t>doi:https</a:t>
            </a:r>
            <a:r>
              <a:rPr lang="en-US" sz="1800" dirty="0">
                <a:solidFill>
                  <a:schemeClr val="tx1"/>
                </a:solidFill>
                <a:latin typeface="Abadi" panose="020B0604020104020204" pitchFamily="34" charset="0"/>
              </a:rPr>
              <a:t>://doi.org/10.3390/educsci14101108.</a:t>
            </a:r>
          </a:p>
          <a:p>
            <a:pPr marL="285750" indent="-285750">
              <a:buFont typeface="Arial" panose="020B0604020202020204" pitchFamily="34" charset="0"/>
              <a:buChar char="•"/>
            </a:pPr>
            <a:r>
              <a:rPr lang="en-US" sz="1800" dirty="0">
                <a:solidFill>
                  <a:schemeClr val="tx1"/>
                </a:solidFill>
                <a:latin typeface="Abadi" panose="020B0604020104020204" pitchFamily="34" charset="0"/>
              </a:rPr>
              <a:t>Patel, S. (2023). 7 Trending Mental Health App Ideas for Startups. [online] </a:t>
            </a:r>
            <a:r>
              <a:rPr lang="en-US" sz="1800" dirty="0" err="1">
                <a:solidFill>
                  <a:schemeClr val="tx1"/>
                </a:solidFill>
                <a:latin typeface="Abadi" panose="020B0604020104020204" pitchFamily="34" charset="0"/>
              </a:rPr>
              <a:t>VLink</a:t>
            </a:r>
            <a:r>
              <a:rPr lang="en-US" sz="1800" dirty="0">
                <a:solidFill>
                  <a:schemeClr val="tx1"/>
                </a:solidFill>
                <a:latin typeface="Abadi" panose="020B0604020104020204" pitchFamily="34" charset="0"/>
              </a:rPr>
              <a:t>. Available at: https://vlinkinfo.com/blog/trending-mental-health-app-ideas-for-startups [Accessed 19 Nov. 2025].</a:t>
            </a:r>
          </a:p>
          <a:p>
            <a:pPr marL="285750" indent="-285750">
              <a:buFont typeface="Arial" panose="020B0604020202020204" pitchFamily="34" charset="0"/>
              <a:buChar char="•"/>
            </a:pPr>
            <a:r>
              <a:rPr lang="en-US" sz="1800" dirty="0">
                <a:solidFill>
                  <a:schemeClr val="tx1"/>
                </a:solidFill>
                <a:latin typeface="Abadi" panose="020B0604020104020204" pitchFamily="34" charset="0"/>
              </a:rPr>
              <a:t>Saleem, M., </a:t>
            </a:r>
            <a:r>
              <a:rPr lang="en-US" sz="1800" dirty="0" err="1">
                <a:solidFill>
                  <a:schemeClr val="tx1"/>
                </a:solidFill>
                <a:latin typeface="Abadi" panose="020B0604020104020204" pitchFamily="34" charset="0"/>
              </a:rPr>
              <a:t>Kühne</a:t>
            </a:r>
            <a:r>
              <a:rPr lang="en-US" sz="1800" dirty="0">
                <a:solidFill>
                  <a:schemeClr val="tx1"/>
                </a:solidFill>
                <a:latin typeface="Abadi" panose="020B0604020104020204" pitchFamily="34" charset="0"/>
              </a:rPr>
              <a:t>, L., De </a:t>
            </a:r>
            <a:r>
              <a:rPr lang="en-US" sz="1800" dirty="0" err="1">
                <a:solidFill>
                  <a:schemeClr val="tx1"/>
                </a:solidFill>
                <a:latin typeface="Abadi" panose="020B0604020104020204" pitchFamily="34" charset="0"/>
              </a:rPr>
              <a:t>Santis</a:t>
            </a:r>
            <a:r>
              <a:rPr lang="en-US" sz="1800" dirty="0">
                <a:solidFill>
                  <a:schemeClr val="tx1"/>
                </a:solidFill>
                <a:latin typeface="Abadi" panose="020B0604020104020204" pitchFamily="34" charset="0"/>
              </a:rPr>
              <a:t>, K.K., Brand, T. and </a:t>
            </a:r>
            <a:r>
              <a:rPr lang="en-US" sz="1800" dirty="0" err="1">
                <a:solidFill>
                  <a:schemeClr val="tx1"/>
                </a:solidFill>
                <a:latin typeface="Abadi" panose="020B0604020104020204" pitchFamily="34" charset="0"/>
              </a:rPr>
              <a:t>Busse</a:t>
            </a:r>
            <a:r>
              <a:rPr lang="en-US" sz="1800" dirty="0">
                <a:solidFill>
                  <a:schemeClr val="tx1"/>
                </a:solidFill>
                <a:latin typeface="Abadi" panose="020B0604020104020204" pitchFamily="34" charset="0"/>
              </a:rPr>
              <a:t>, H. (2021). Understanding Engagement Strategies in Digital Interventions for Mental Health Promotion: A Scoping Review (Preprint). JMIR Mental Health, 8(12). </a:t>
            </a:r>
            <a:r>
              <a:rPr lang="en-US" sz="1800" dirty="0" err="1">
                <a:solidFill>
                  <a:schemeClr val="tx1"/>
                </a:solidFill>
                <a:latin typeface="Abadi" panose="020B0604020104020204" pitchFamily="34" charset="0"/>
              </a:rPr>
              <a:t>doi:https</a:t>
            </a:r>
            <a:r>
              <a:rPr lang="en-US" sz="1800" dirty="0">
                <a:solidFill>
                  <a:schemeClr val="tx1"/>
                </a:solidFill>
                <a:latin typeface="Abadi" panose="020B0604020104020204" pitchFamily="34" charset="0"/>
              </a:rPr>
              <a:t>://doi.org/10.2196/30000.</a:t>
            </a:r>
          </a:p>
          <a:p>
            <a:pPr marL="285750" indent="-285750">
              <a:buFont typeface="Arial" panose="020B0604020202020204" pitchFamily="34" charset="0"/>
              <a:buChar char="•"/>
            </a:pPr>
            <a:r>
              <a:rPr lang="en-US" sz="1800" dirty="0">
                <a:solidFill>
                  <a:schemeClr val="tx1"/>
                </a:solidFill>
                <a:latin typeface="Abadi" panose="020B0604020104020204" pitchFamily="34" charset="0"/>
              </a:rPr>
              <a:t>SDT (2025). Self-Determination Theory. [online] Selfdeterminationtheory.org. Available at: https://selfdeterminationtheory.org/theory/ [Accessed 19 Nov. 2025].</a:t>
            </a:r>
          </a:p>
          <a:p>
            <a:pPr marL="285750" indent="-285750">
              <a:buFont typeface="Arial" panose="020B0604020202020204" pitchFamily="34" charset="0"/>
              <a:buChar char="•"/>
            </a:pPr>
            <a:r>
              <a:rPr lang="en-US" sz="1800" dirty="0" err="1">
                <a:solidFill>
                  <a:schemeClr val="tx1"/>
                </a:solidFill>
                <a:latin typeface="Abadi" panose="020B0604020104020204" pitchFamily="34" charset="0"/>
              </a:rPr>
              <a:t>Wainberg</a:t>
            </a:r>
            <a:r>
              <a:rPr lang="en-US" sz="1800" dirty="0">
                <a:solidFill>
                  <a:schemeClr val="tx1"/>
                </a:solidFill>
                <a:latin typeface="Abadi" panose="020B0604020104020204" pitchFamily="34" charset="0"/>
              </a:rPr>
              <a:t>, M.L., </a:t>
            </a:r>
            <a:r>
              <a:rPr lang="en-US" sz="1800" dirty="0" err="1">
                <a:solidFill>
                  <a:schemeClr val="tx1"/>
                </a:solidFill>
                <a:latin typeface="Abadi" panose="020B0604020104020204" pitchFamily="34" charset="0"/>
              </a:rPr>
              <a:t>Scorza</a:t>
            </a:r>
            <a:r>
              <a:rPr lang="en-US" sz="1800" dirty="0">
                <a:solidFill>
                  <a:schemeClr val="tx1"/>
                </a:solidFill>
                <a:latin typeface="Abadi" panose="020B0604020104020204" pitchFamily="34" charset="0"/>
              </a:rPr>
              <a:t>, P., Shultz, J.M., </a:t>
            </a:r>
            <a:r>
              <a:rPr lang="en-US" sz="1800" dirty="0" err="1">
                <a:solidFill>
                  <a:schemeClr val="tx1"/>
                </a:solidFill>
                <a:latin typeface="Abadi" panose="020B0604020104020204" pitchFamily="34" charset="0"/>
              </a:rPr>
              <a:t>Helpman</a:t>
            </a:r>
            <a:r>
              <a:rPr lang="en-US" sz="1800" dirty="0">
                <a:solidFill>
                  <a:schemeClr val="tx1"/>
                </a:solidFill>
                <a:latin typeface="Abadi" panose="020B0604020104020204" pitchFamily="34" charset="0"/>
              </a:rPr>
              <a:t>, L., Mootz, J.J., Johnson, K.A., </a:t>
            </a:r>
            <a:r>
              <a:rPr lang="en-US" sz="1800" dirty="0" err="1">
                <a:solidFill>
                  <a:schemeClr val="tx1"/>
                </a:solidFill>
                <a:latin typeface="Abadi" panose="020B0604020104020204" pitchFamily="34" charset="0"/>
              </a:rPr>
              <a:t>Neria</a:t>
            </a:r>
            <a:r>
              <a:rPr lang="en-US" sz="1800" dirty="0">
                <a:solidFill>
                  <a:schemeClr val="tx1"/>
                </a:solidFill>
                <a:latin typeface="Abadi" panose="020B0604020104020204" pitchFamily="34" charset="0"/>
              </a:rPr>
              <a:t>, Y., Bradford, J.-M.E., Oquendo, M.A. and Arbuckle, M.R. (2017). Challenges and Opportunities in Global Mental Health: a Research-to-Practice Perspective. Current Psychiatry Reports, [online] 19(5). </a:t>
            </a:r>
            <a:r>
              <a:rPr lang="en-US" sz="1800" dirty="0" err="1">
                <a:solidFill>
                  <a:schemeClr val="tx1"/>
                </a:solidFill>
                <a:latin typeface="Abadi" panose="020B0604020104020204" pitchFamily="34" charset="0"/>
              </a:rPr>
              <a:t>doi:https</a:t>
            </a:r>
            <a:r>
              <a:rPr lang="en-US" sz="1800" dirty="0">
                <a:solidFill>
                  <a:schemeClr val="tx1"/>
                </a:solidFill>
                <a:latin typeface="Abadi" panose="020B0604020104020204" pitchFamily="34" charset="0"/>
              </a:rPr>
              <a:t>://doi.org/10.1007/s11920-017-0780-z.</a:t>
            </a:r>
          </a:p>
          <a:p>
            <a:pPr marL="285750" indent="-285750">
              <a:buFont typeface="Arial" panose="020B0604020202020204" pitchFamily="34" charset="0"/>
              <a:buChar char="•"/>
            </a:pPr>
            <a:r>
              <a:rPr lang="en-US" sz="1800" dirty="0">
                <a:solidFill>
                  <a:schemeClr val="tx1"/>
                </a:solidFill>
                <a:latin typeface="Abadi" panose="020B0604020104020204" pitchFamily="34" charset="0"/>
              </a:rPr>
              <a:t>Weave the People (2018). How Mindfulness Helps Us Connect - Weave The People. [online] Weave The People. Available at: https://weavethepeople.com/wisdomposts/mindfulness-helps-us-connect/ [Accessed 19 Nov. 2025].</a:t>
            </a:r>
          </a:p>
          <a:p>
            <a:pPr marL="285750" indent="-285750">
              <a:buFont typeface="Arial" panose="020B0604020202020204" pitchFamily="34" charset="0"/>
              <a:buChar char="•"/>
            </a:pPr>
            <a:r>
              <a:rPr lang="en-US" sz="1800" dirty="0">
                <a:solidFill>
                  <a:schemeClr val="tx1"/>
                </a:solidFill>
                <a:latin typeface="Abadi" panose="020B0604020104020204" pitchFamily="34" charset="0"/>
              </a:rPr>
              <a:t>WHO (2025). Health Promotion. [online] World Health Organization. Available at: https://www.who.int/health-topics/health-promotion#tab=tab_1 [Accessed 19 Nov. 2025].</a:t>
            </a:r>
          </a:p>
        </p:txBody>
      </p:sp>
      <p:sp>
        <p:nvSpPr>
          <p:cNvPr id="19" name="TextBox 18">
            <a:extLst>
              <a:ext uri="{FF2B5EF4-FFF2-40B4-BE49-F238E27FC236}">
                <a16:creationId xmlns:a16="http://schemas.microsoft.com/office/drawing/2014/main" id="{66BF4411-B413-4F4A-A9C2-2F461CFB8767}"/>
              </a:ext>
            </a:extLst>
          </p:cNvPr>
          <p:cNvSpPr txBox="1"/>
          <p:nvPr/>
        </p:nvSpPr>
        <p:spPr>
          <a:xfrm>
            <a:off x="3792624" y="16844491"/>
            <a:ext cx="3805084" cy="369332"/>
          </a:xfrm>
          <a:prstGeom prst="rect">
            <a:avLst/>
          </a:prstGeom>
          <a:noFill/>
        </p:spPr>
        <p:txBody>
          <a:bodyPr wrap="square" rtlCol="0">
            <a:spAutoFit/>
          </a:bodyPr>
          <a:lstStyle/>
          <a:p>
            <a:pPr algn="ctr"/>
            <a:r>
              <a:rPr lang="en-US" sz="1800" dirty="0">
                <a:latin typeface="Abadi" panose="020B0604020104020204" pitchFamily="34" charset="0"/>
              </a:rPr>
              <a:t>(Source: Patel, 2023)</a:t>
            </a:r>
          </a:p>
        </p:txBody>
      </p:sp>
      <p:sp>
        <p:nvSpPr>
          <p:cNvPr id="26" name="Rectangle 25">
            <a:extLst>
              <a:ext uri="{FF2B5EF4-FFF2-40B4-BE49-F238E27FC236}">
                <a16:creationId xmlns:a16="http://schemas.microsoft.com/office/drawing/2014/main" id="{23DB33C1-1916-4E7D-8A41-DFDF8578498E}"/>
              </a:ext>
            </a:extLst>
          </p:cNvPr>
          <p:cNvSpPr/>
          <p:nvPr/>
        </p:nvSpPr>
        <p:spPr>
          <a:xfrm>
            <a:off x="1497891" y="2311811"/>
            <a:ext cx="8326079" cy="777106"/>
          </a:xfrm>
          <a:prstGeom prst="rect">
            <a:avLst/>
          </a:prstGeom>
          <a:ln w="12700">
            <a:solidFill>
              <a:schemeClr val="tx1"/>
            </a:solid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en-US" sz="3200" b="1" dirty="0">
                <a:solidFill>
                  <a:schemeClr val="tx1"/>
                </a:solidFill>
                <a:latin typeface="Abadi" panose="020B0604020104020204" pitchFamily="34" charset="0"/>
              </a:rPr>
              <a:t>Background</a:t>
            </a:r>
            <a:endParaRPr lang="en-US" sz="2800" dirty="0">
              <a:solidFill>
                <a:schemeClr val="tx1"/>
              </a:solidFill>
              <a:latin typeface="Abadi" panose="020B0604020104020204" pitchFamily="34" charset="0"/>
            </a:endParaRPr>
          </a:p>
        </p:txBody>
      </p:sp>
      <p:sp>
        <p:nvSpPr>
          <p:cNvPr id="27" name="Rectangle 26">
            <a:extLst>
              <a:ext uri="{FF2B5EF4-FFF2-40B4-BE49-F238E27FC236}">
                <a16:creationId xmlns:a16="http://schemas.microsoft.com/office/drawing/2014/main" id="{AD9FAD04-C1E3-4769-B7F4-3E89991E1C58}"/>
              </a:ext>
            </a:extLst>
          </p:cNvPr>
          <p:cNvSpPr/>
          <p:nvPr/>
        </p:nvSpPr>
        <p:spPr>
          <a:xfrm>
            <a:off x="1532126" y="17233889"/>
            <a:ext cx="8326079" cy="777106"/>
          </a:xfrm>
          <a:prstGeom prst="rect">
            <a:avLst/>
          </a:prstGeom>
          <a:ln w="12700">
            <a:solidFill>
              <a:schemeClr val="tx1"/>
            </a:solid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en-US" sz="3200" b="1" dirty="0">
                <a:solidFill>
                  <a:schemeClr val="tx1"/>
                </a:solidFill>
                <a:latin typeface="Abadi" panose="020B0604020104020204" pitchFamily="34" charset="0"/>
              </a:rPr>
              <a:t>Health Promotion Values and Principles</a:t>
            </a:r>
          </a:p>
        </p:txBody>
      </p:sp>
      <p:sp>
        <p:nvSpPr>
          <p:cNvPr id="29" name="Rectangle 28">
            <a:extLst>
              <a:ext uri="{FF2B5EF4-FFF2-40B4-BE49-F238E27FC236}">
                <a16:creationId xmlns:a16="http://schemas.microsoft.com/office/drawing/2014/main" id="{CF4B6FFB-39C6-4A2A-A3A4-CBF6E59FA6D7}"/>
              </a:ext>
            </a:extLst>
          </p:cNvPr>
          <p:cNvSpPr/>
          <p:nvPr/>
        </p:nvSpPr>
        <p:spPr>
          <a:xfrm>
            <a:off x="16186879" y="2277591"/>
            <a:ext cx="8326079" cy="974306"/>
          </a:xfrm>
          <a:prstGeom prst="rect">
            <a:avLst/>
          </a:prstGeom>
          <a:ln w="12700">
            <a:solidFill>
              <a:schemeClr val="tx1"/>
            </a:solid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en-US" sz="3200" b="1" dirty="0" err="1">
                <a:solidFill>
                  <a:schemeClr val="tx1"/>
                </a:solidFill>
                <a:latin typeface="Abadi" panose="020B0604020104020204" pitchFamily="34" charset="0"/>
              </a:rPr>
              <a:t>Behaviour</a:t>
            </a:r>
            <a:r>
              <a:rPr lang="en-US" sz="3200" b="1" dirty="0">
                <a:solidFill>
                  <a:schemeClr val="tx1"/>
                </a:solidFill>
                <a:latin typeface="Abadi" panose="020B0604020104020204" pitchFamily="34" charset="0"/>
              </a:rPr>
              <a:t> Change Theory – Self-Determination Theory</a:t>
            </a:r>
          </a:p>
        </p:txBody>
      </p:sp>
      <p:sp>
        <p:nvSpPr>
          <p:cNvPr id="30" name="Rectangle 29">
            <a:extLst>
              <a:ext uri="{FF2B5EF4-FFF2-40B4-BE49-F238E27FC236}">
                <a16:creationId xmlns:a16="http://schemas.microsoft.com/office/drawing/2014/main" id="{6EF1D5FA-BCBF-47C2-ABBF-5FAFB4F9EA88}"/>
              </a:ext>
            </a:extLst>
          </p:cNvPr>
          <p:cNvSpPr/>
          <p:nvPr/>
        </p:nvSpPr>
        <p:spPr>
          <a:xfrm>
            <a:off x="14618553" y="26792570"/>
            <a:ext cx="4033443" cy="777106"/>
          </a:xfrm>
          <a:prstGeom prst="rect">
            <a:avLst/>
          </a:prstGeom>
          <a:ln w="12700">
            <a:solidFill>
              <a:schemeClr val="tx1"/>
            </a:solid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en-US" sz="3600" b="1" dirty="0">
                <a:solidFill>
                  <a:schemeClr val="tx1"/>
                </a:solidFill>
                <a:latin typeface="Abadi" panose="020B0604020104020204" pitchFamily="34" charset="0"/>
              </a:rPr>
              <a:t>Conclusion</a:t>
            </a:r>
          </a:p>
        </p:txBody>
      </p:sp>
      <p:sp>
        <p:nvSpPr>
          <p:cNvPr id="33" name="Rectangle 32">
            <a:extLst>
              <a:ext uri="{FF2B5EF4-FFF2-40B4-BE49-F238E27FC236}">
                <a16:creationId xmlns:a16="http://schemas.microsoft.com/office/drawing/2014/main" id="{A7142EF9-A31E-4854-BD30-66D3C97FE3CA}"/>
              </a:ext>
            </a:extLst>
          </p:cNvPr>
          <p:cNvSpPr/>
          <p:nvPr/>
        </p:nvSpPr>
        <p:spPr>
          <a:xfrm>
            <a:off x="16437600" y="18526753"/>
            <a:ext cx="8326079" cy="777106"/>
          </a:xfrm>
          <a:prstGeom prst="rect">
            <a:avLst/>
          </a:prstGeom>
          <a:ln w="12700">
            <a:solidFill>
              <a:schemeClr val="tx1"/>
            </a:solid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en-US" sz="3200" b="1" dirty="0">
                <a:solidFill>
                  <a:schemeClr val="tx1"/>
                </a:solidFill>
                <a:latin typeface="Abadi" panose="020B0604020104020204" pitchFamily="34" charset="0"/>
              </a:rPr>
              <a:t>Applying SDT suggests targeted Enhancements</a:t>
            </a:r>
          </a:p>
        </p:txBody>
      </p:sp>
      <p:sp>
        <p:nvSpPr>
          <p:cNvPr id="34" name="Rectangle 33">
            <a:extLst>
              <a:ext uri="{FF2B5EF4-FFF2-40B4-BE49-F238E27FC236}">
                <a16:creationId xmlns:a16="http://schemas.microsoft.com/office/drawing/2014/main" id="{6FF6F8A1-5014-42CA-8DAE-BE5FE1334E64}"/>
              </a:ext>
            </a:extLst>
          </p:cNvPr>
          <p:cNvSpPr/>
          <p:nvPr/>
        </p:nvSpPr>
        <p:spPr>
          <a:xfrm>
            <a:off x="22181574" y="26999383"/>
            <a:ext cx="7551173" cy="777106"/>
          </a:xfrm>
          <a:prstGeom prst="rect">
            <a:avLst/>
          </a:prstGeom>
          <a:ln w="12700">
            <a:solidFill>
              <a:schemeClr val="tx1"/>
            </a:solid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en-US" sz="3200" b="1" dirty="0">
                <a:solidFill>
                  <a:schemeClr val="tx1"/>
                </a:solidFill>
                <a:latin typeface="Abadi" panose="020B0604020104020204" pitchFamily="34" charset="0"/>
              </a:rPr>
              <a:t>Expected Outcome</a:t>
            </a:r>
          </a:p>
        </p:txBody>
      </p:sp>
      <p:sp>
        <p:nvSpPr>
          <p:cNvPr id="28" name="Rectangle 27">
            <a:extLst>
              <a:ext uri="{FF2B5EF4-FFF2-40B4-BE49-F238E27FC236}">
                <a16:creationId xmlns:a16="http://schemas.microsoft.com/office/drawing/2014/main" id="{A1B39717-8F73-4F2D-B594-C7C4C39E73F3}"/>
              </a:ext>
            </a:extLst>
          </p:cNvPr>
          <p:cNvSpPr/>
          <p:nvPr/>
        </p:nvSpPr>
        <p:spPr>
          <a:xfrm>
            <a:off x="256329" y="35451255"/>
            <a:ext cx="10149063" cy="777106"/>
          </a:xfrm>
          <a:prstGeom prst="rect">
            <a:avLst/>
          </a:prstGeom>
          <a:ln w="12700">
            <a:solidFill>
              <a:schemeClr val="tx1"/>
            </a:solid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en-US" sz="3200" b="1" dirty="0">
                <a:solidFill>
                  <a:schemeClr val="tx1"/>
                </a:solidFill>
                <a:latin typeface="Abadi" panose="020B0604020104020204" pitchFamily="34" charset="0"/>
              </a:rPr>
              <a:t>References</a:t>
            </a:r>
          </a:p>
        </p:txBody>
      </p:sp>
      <p:pic>
        <p:nvPicPr>
          <p:cNvPr id="4" name="Picture 3">
            <a:extLst>
              <a:ext uri="{FF2B5EF4-FFF2-40B4-BE49-F238E27FC236}">
                <a16:creationId xmlns:a16="http://schemas.microsoft.com/office/drawing/2014/main" id="{1357BFD6-3E6A-4CBA-A1F5-CC7203A9C255}"/>
              </a:ext>
            </a:extLst>
          </p:cNvPr>
          <p:cNvPicPr>
            <a:picLocks noChangeAspect="1"/>
          </p:cNvPicPr>
          <p:nvPr/>
        </p:nvPicPr>
        <p:blipFill>
          <a:blip r:embed="rId6">
            <a:duotone>
              <a:prstClr val="black"/>
              <a:schemeClr val="accent5">
                <a:tint val="45000"/>
                <a:satMod val="400000"/>
              </a:schemeClr>
            </a:duotone>
          </a:blip>
          <a:stretch>
            <a:fillRect/>
          </a:stretch>
        </p:blipFill>
        <p:spPr>
          <a:xfrm>
            <a:off x="5763114" y="30798120"/>
            <a:ext cx="4642278" cy="4642278"/>
          </a:xfrm>
          <a:prstGeom prst="rect">
            <a:avLst/>
          </a:prstGeom>
          <a:ln>
            <a:solidFill>
              <a:schemeClr val="tx1"/>
            </a:solidFill>
          </a:ln>
        </p:spPr>
      </p:pic>
      <p:pic>
        <p:nvPicPr>
          <p:cNvPr id="6" name="Picture 5">
            <a:extLst>
              <a:ext uri="{FF2B5EF4-FFF2-40B4-BE49-F238E27FC236}">
                <a16:creationId xmlns:a16="http://schemas.microsoft.com/office/drawing/2014/main" id="{ED3862E4-0F73-4CCC-A617-86A1A5D43B95}"/>
              </a:ext>
            </a:extLst>
          </p:cNvPr>
          <p:cNvPicPr>
            <a:picLocks noChangeAspect="1"/>
          </p:cNvPicPr>
          <p:nvPr/>
        </p:nvPicPr>
        <p:blipFill rotWithShape="1">
          <a:blip r:embed="rId7"/>
          <a:srcRect r="67909"/>
          <a:stretch/>
        </p:blipFill>
        <p:spPr>
          <a:xfrm>
            <a:off x="27551641" y="147096"/>
            <a:ext cx="2082663" cy="2553268"/>
          </a:xfrm>
          <a:prstGeom prst="rect">
            <a:avLst/>
          </a:prstGeom>
        </p:spPr>
      </p:pic>
      <p:pic>
        <p:nvPicPr>
          <p:cNvPr id="20" name="Picture 19">
            <a:extLst>
              <a:ext uri="{FF2B5EF4-FFF2-40B4-BE49-F238E27FC236}">
                <a16:creationId xmlns:a16="http://schemas.microsoft.com/office/drawing/2014/main" id="{7401C620-59E5-4BD0-ABBC-DAAC8FC8053B}"/>
              </a:ext>
            </a:extLst>
          </p:cNvPr>
          <p:cNvPicPr>
            <a:picLocks noChangeAspect="1"/>
          </p:cNvPicPr>
          <p:nvPr/>
        </p:nvPicPr>
        <p:blipFill>
          <a:blip r:embed="rId8">
            <a:biLevel thresh="25000"/>
          </a:blip>
          <a:stretch>
            <a:fillRect/>
          </a:stretch>
        </p:blipFill>
        <p:spPr>
          <a:xfrm>
            <a:off x="632971" y="215843"/>
            <a:ext cx="5045881" cy="1996414"/>
          </a:xfrm>
          <a:prstGeom prst="rect">
            <a:avLst/>
          </a:prstGeom>
        </p:spPr>
      </p:pic>
    </p:spTree>
  </p:cSld>
  <p:clrMapOvr>
    <a:masterClrMapping/>
  </p:clrMapOvr>
</p:sld>
</file>

<file path=ppt/theme/theme1.xml><?xml version="1.0" encoding="utf-8"?>
<a:theme xmlns:a="http://schemas.openxmlformats.org/drawingml/2006/main" name="Custom Design">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517</TotalTime>
  <Words>2665</Words>
  <Application>Microsoft Macintosh PowerPoint</Application>
  <PresentationFormat>Custom</PresentationFormat>
  <Paragraphs>45</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Abadi</vt:lpstr>
      <vt:lpstr>Custom Design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ModifiedBy>17563</cp:lastModifiedBy>
  <cp:revision>1</cp:revision>
  <dcterms:created xsi:type="dcterms:W3CDTF">2017-09-05T21:15:12Z</dcterms:created>
  <dcterms:modified xsi:type="dcterms:W3CDTF">2025-11-20T08:16:49Z</dcterms:modified>
</cp:coreProperties>
</file>