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8"/>
  </p:notesMasterIdLst>
  <p:handoutMasterIdLst>
    <p:handoutMasterId r:id="rId59"/>
  </p:handoutMasterIdLst>
  <p:sldIdLst>
    <p:sldId id="256" r:id="rId5"/>
    <p:sldId id="266" r:id="rId6"/>
    <p:sldId id="267" r:id="rId7"/>
    <p:sldId id="268" r:id="rId8"/>
    <p:sldId id="324" r:id="rId9"/>
    <p:sldId id="314" r:id="rId10"/>
    <p:sldId id="315" r:id="rId11"/>
    <p:sldId id="316" r:id="rId12"/>
    <p:sldId id="323" r:id="rId13"/>
    <p:sldId id="317" r:id="rId14"/>
    <p:sldId id="320" r:id="rId15"/>
    <p:sldId id="318" r:id="rId16"/>
    <p:sldId id="275" r:id="rId17"/>
    <p:sldId id="272" r:id="rId18"/>
    <p:sldId id="273" r:id="rId19"/>
    <p:sldId id="311" r:id="rId20"/>
    <p:sldId id="279" r:id="rId21"/>
    <p:sldId id="276" r:id="rId22"/>
    <p:sldId id="280" r:id="rId23"/>
    <p:sldId id="278" r:id="rId24"/>
    <p:sldId id="281" r:id="rId25"/>
    <p:sldId id="282" r:id="rId26"/>
    <p:sldId id="283" r:id="rId27"/>
    <p:sldId id="300" r:id="rId28"/>
    <p:sldId id="301" r:id="rId29"/>
    <p:sldId id="302" r:id="rId30"/>
    <p:sldId id="303" r:id="rId31"/>
    <p:sldId id="304" r:id="rId32"/>
    <p:sldId id="305" r:id="rId33"/>
    <p:sldId id="306" r:id="rId34"/>
    <p:sldId id="307" r:id="rId35"/>
    <p:sldId id="308" r:id="rId36"/>
    <p:sldId id="309" r:id="rId37"/>
    <p:sldId id="264" r:id="rId38"/>
    <p:sldId id="284" r:id="rId39"/>
    <p:sldId id="285" r:id="rId40"/>
    <p:sldId id="286" r:id="rId41"/>
    <p:sldId id="287" r:id="rId42"/>
    <p:sldId id="288" r:id="rId43"/>
    <p:sldId id="289" r:id="rId44"/>
    <p:sldId id="290" r:id="rId45"/>
    <p:sldId id="291" r:id="rId46"/>
    <p:sldId id="292" r:id="rId47"/>
    <p:sldId id="293" r:id="rId48"/>
    <p:sldId id="294" r:id="rId49"/>
    <p:sldId id="295" r:id="rId50"/>
    <p:sldId id="265" r:id="rId51"/>
    <p:sldId id="310" r:id="rId52"/>
    <p:sldId id="296" r:id="rId53"/>
    <p:sldId id="297" r:id="rId54"/>
    <p:sldId id="298" r:id="rId55"/>
    <p:sldId id="262" r:id="rId56"/>
    <p:sldId id="321" r:id="rId57"/>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1210" autoAdjust="0"/>
  </p:normalViewPr>
  <p:slideViewPr>
    <p:cSldViewPr snapToGrid="0" snapToObjects="1">
      <p:cViewPr varScale="1">
        <p:scale>
          <a:sx n="61" d="100"/>
          <a:sy n="61" d="100"/>
        </p:scale>
        <p:origin x="1680" y="7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18/01/2021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1557185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245268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400677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531181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2628478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18730192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3903160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3401150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704016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1886464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18049745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3206779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16658236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39893061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40410892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3180107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9420207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40998900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33364324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36567754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21326959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16474782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1636740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32968703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31210306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30403093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37637231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42313260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42906167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35701139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9320400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703C78D4-3E6E-7541-B5CD-7881E3C09CC6}" type="slidenum">
              <a:rPr lang="en-GB" smtClean="0"/>
              <a:t>37</a:t>
            </a:fld>
            <a:endParaRPr lang="en-GB"/>
          </a:p>
        </p:txBody>
      </p:sp>
    </p:spTree>
    <p:extLst>
      <p:ext uri="{BB962C8B-B14F-4D97-AF65-F5344CB8AC3E}">
        <p14:creationId xmlns:p14="http://schemas.microsoft.com/office/powerpoint/2010/main" val="28826328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38</a:t>
            </a:fld>
            <a:endParaRPr lang="en-GB"/>
          </a:p>
        </p:txBody>
      </p:sp>
    </p:spTree>
    <p:extLst>
      <p:ext uri="{BB962C8B-B14F-4D97-AF65-F5344CB8AC3E}">
        <p14:creationId xmlns:p14="http://schemas.microsoft.com/office/powerpoint/2010/main" val="16124650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a:p>
        </p:txBody>
      </p:sp>
    </p:spTree>
    <p:extLst>
      <p:ext uri="{BB962C8B-B14F-4D97-AF65-F5344CB8AC3E}">
        <p14:creationId xmlns:p14="http://schemas.microsoft.com/office/powerpoint/2010/main" val="10749031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40</a:t>
            </a:fld>
            <a:endParaRPr lang="en-GB"/>
          </a:p>
        </p:txBody>
      </p:sp>
    </p:spTree>
    <p:extLst>
      <p:ext uri="{BB962C8B-B14F-4D97-AF65-F5344CB8AC3E}">
        <p14:creationId xmlns:p14="http://schemas.microsoft.com/office/powerpoint/2010/main" val="6762868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a:p>
        </p:txBody>
      </p:sp>
    </p:spTree>
    <p:extLst>
      <p:ext uri="{BB962C8B-B14F-4D97-AF65-F5344CB8AC3E}">
        <p14:creationId xmlns:p14="http://schemas.microsoft.com/office/powerpoint/2010/main" val="19561742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a:p>
        </p:txBody>
      </p:sp>
    </p:spTree>
    <p:extLst>
      <p:ext uri="{BB962C8B-B14F-4D97-AF65-F5344CB8AC3E}">
        <p14:creationId xmlns:p14="http://schemas.microsoft.com/office/powerpoint/2010/main" val="38295936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a:p>
        </p:txBody>
      </p:sp>
    </p:spTree>
    <p:extLst>
      <p:ext uri="{BB962C8B-B14F-4D97-AF65-F5344CB8AC3E}">
        <p14:creationId xmlns:p14="http://schemas.microsoft.com/office/powerpoint/2010/main" val="335995497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a:p>
        </p:txBody>
      </p:sp>
    </p:spTree>
    <p:extLst>
      <p:ext uri="{BB962C8B-B14F-4D97-AF65-F5344CB8AC3E}">
        <p14:creationId xmlns:p14="http://schemas.microsoft.com/office/powerpoint/2010/main" val="714058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a:p>
        </p:txBody>
      </p:sp>
    </p:spTree>
    <p:extLst>
      <p:ext uri="{BB962C8B-B14F-4D97-AF65-F5344CB8AC3E}">
        <p14:creationId xmlns:p14="http://schemas.microsoft.com/office/powerpoint/2010/main" val="3556205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a:p>
        </p:txBody>
      </p:sp>
    </p:spTree>
    <p:extLst>
      <p:ext uri="{BB962C8B-B14F-4D97-AF65-F5344CB8AC3E}">
        <p14:creationId xmlns:p14="http://schemas.microsoft.com/office/powerpoint/2010/main" val="34444108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347969023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17559600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30042801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a:p>
        </p:txBody>
      </p:sp>
    </p:spTree>
    <p:extLst>
      <p:ext uri="{BB962C8B-B14F-4D97-AF65-F5344CB8AC3E}">
        <p14:creationId xmlns:p14="http://schemas.microsoft.com/office/powerpoint/2010/main" val="4043306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a:p>
        </p:txBody>
      </p:sp>
    </p:spTree>
    <p:extLst>
      <p:ext uri="{BB962C8B-B14F-4D97-AF65-F5344CB8AC3E}">
        <p14:creationId xmlns:p14="http://schemas.microsoft.com/office/powerpoint/2010/main" val="37023913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570382/Equality_Act_2010-disability_definition.pdf" TargetMode="External"/><Relationship Id="rId2" Type="http://schemas.openxmlformats.org/officeDocument/2006/relationships/notesSlide" Target="../notesSlides/notesSlide46.xml"/><Relationship Id="rId1" Type="http://schemas.openxmlformats.org/officeDocument/2006/relationships/slideLayout" Target="../slideLayouts/slideLayout12.xml"/><Relationship Id="rId5" Type="http://schemas.openxmlformats.org/officeDocument/2006/relationships/hyperlink" Target="https://www.equalityhumanrights.com/en/publication-download/employment-statutory-code-practice" TargetMode="External"/><Relationship Id="rId4" Type="http://schemas.openxmlformats.org/officeDocument/2006/relationships/hyperlink" Target="https://archive.acas.org.uk/dis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603516"/>
            <a:ext cx="8168098" cy="2038635"/>
          </a:xfrm>
        </p:spPr>
        <p:txBody>
          <a:bodyPr/>
          <a:lstStyle/>
          <a:p>
            <a:r>
              <a:rPr lang="en-GB" dirty="0"/>
              <a:t>Employment Law</a:t>
            </a:r>
            <a:br>
              <a:rPr lang="en-GB" dirty="0"/>
            </a:br>
            <a:r>
              <a:rPr lang="en-GB" dirty="0"/>
              <a:t>MA/PGDip in HRM</a:t>
            </a:r>
            <a:br>
              <a:rPr lang="en-GB" dirty="0"/>
            </a:br>
            <a:r>
              <a:rPr lang="en-GB" dirty="0"/>
              <a:t>-Level 7</a:t>
            </a:r>
          </a:p>
        </p:txBody>
      </p:sp>
      <p:pic>
        <p:nvPicPr>
          <p:cNvPr id="4" name="Picture 2" descr="University of Wales Trinity Saint David (@UWTSD) | Twitter">
            <a:extLst>
              <a:ext uri="{FF2B5EF4-FFF2-40B4-BE49-F238E27FC236}">
                <a16:creationId xmlns:a16="http://schemas.microsoft.com/office/drawing/2014/main" id="{AF4382F4-03C9-4A94-BDA9-EAA74E67B88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92661" y="1979613"/>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7B6FEA-D694-4189-B505-5E9584E965FF}"/>
              </a:ext>
            </a:extLst>
          </p:cNvPr>
          <p:cNvPicPr>
            <a:picLocks noChangeAspect="1"/>
          </p:cNvPicPr>
          <p:nvPr/>
        </p:nvPicPr>
        <p:blipFill>
          <a:blip r:embed="rId3"/>
          <a:stretch>
            <a:fillRect/>
          </a:stretch>
        </p:blipFill>
        <p:spPr>
          <a:xfrm>
            <a:off x="12194363" y="2885153"/>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19.01.2021</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Rebecca Mahon</a:t>
            </a:r>
          </a:p>
          <a:p>
            <a:pPr lvl="1"/>
            <a:r>
              <a:rPr lang="en-GB" dirty="0"/>
              <a:t>Solicitor</a:t>
            </a:r>
          </a:p>
          <a:p>
            <a:pPr lvl="2"/>
            <a:r>
              <a:rPr lang="en-GB" dirty="0"/>
              <a:t>Employment</a:t>
            </a:r>
          </a:p>
          <a:p>
            <a:pPr lvl="2"/>
            <a:r>
              <a:rPr lang="en-GB" dirty="0"/>
              <a:t>Capital Law Ltd</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2983867"/>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33685" y="3724585"/>
            <a:ext cx="8157142" cy="679545"/>
          </a:xfrm>
        </p:spPr>
        <p:txBody>
          <a:bodyPr/>
          <a:lstStyle/>
          <a:p>
            <a:r>
              <a:rPr lang="en-GB" dirty="0"/>
              <a:t>Disability discrimination</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3204920"/>
          </a:xfrm>
        </p:spPr>
        <p:txBody>
          <a:bodyPr spcCol="360000"/>
          <a:lstStyle/>
          <a:p>
            <a:pPr>
              <a:spcAft>
                <a:spcPts val="1400"/>
              </a:spcAft>
            </a:pPr>
            <a:r>
              <a:rPr lang="en-GB" dirty="0">
                <a:solidFill>
                  <a:schemeClr val="accent3"/>
                </a:solidFill>
              </a:rPr>
              <a:t>01</a:t>
            </a:r>
            <a:r>
              <a:rPr lang="en-GB" dirty="0"/>
              <a:t> 	Disability</a:t>
            </a:r>
          </a:p>
          <a:p>
            <a:r>
              <a:rPr lang="en-GB" dirty="0">
                <a:solidFill>
                  <a:schemeClr val="accent3"/>
                </a:solidFill>
              </a:rPr>
              <a:t>02 </a:t>
            </a:r>
            <a:r>
              <a:rPr lang="en-GB" dirty="0"/>
              <a:t>	Who is protected?</a:t>
            </a:r>
          </a:p>
          <a:p>
            <a:r>
              <a:rPr lang="en-GB" dirty="0">
                <a:solidFill>
                  <a:schemeClr val="accent3"/>
                </a:solidFill>
              </a:rPr>
              <a:t>03</a:t>
            </a:r>
            <a:r>
              <a:rPr lang="en-GB" dirty="0"/>
              <a:t>	Types of discrimination</a:t>
            </a:r>
          </a:p>
          <a:p>
            <a:r>
              <a:rPr lang="en-GB" dirty="0">
                <a:solidFill>
                  <a:schemeClr val="accent3"/>
                </a:solidFill>
              </a:rPr>
              <a:t>04 </a:t>
            </a:r>
            <a:r>
              <a:rPr lang="en-GB" dirty="0"/>
              <a:t>	Direct discrimination</a:t>
            </a:r>
          </a:p>
          <a:p>
            <a:r>
              <a:rPr lang="en-GB" dirty="0">
                <a:solidFill>
                  <a:schemeClr val="accent3"/>
                </a:solidFill>
              </a:rPr>
              <a:t>05 </a:t>
            </a:r>
            <a:r>
              <a:rPr lang="en-GB" dirty="0"/>
              <a:t>	Discrimination arising from disability</a:t>
            </a:r>
          </a:p>
          <a:p>
            <a:r>
              <a:rPr lang="en-GB" dirty="0">
                <a:solidFill>
                  <a:schemeClr val="accent3"/>
                </a:solidFill>
              </a:rPr>
              <a:t>06 </a:t>
            </a:r>
            <a:r>
              <a:rPr lang="en-GB" dirty="0"/>
              <a:t>	Objective justification</a:t>
            </a:r>
          </a:p>
          <a:p>
            <a:r>
              <a:rPr lang="en-GB" dirty="0">
                <a:solidFill>
                  <a:schemeClr val="accent3"/>
                </a:solidFill>
              </a:rPr>
              <a:t>07 </a:t>
            </a:r>
            <a:r>
              <a:rPr lang="en-GB" dirty="0"/>
              <a:t>	Harassment</a:t>
            </a:r>
          </a:p>
          <a:p>
            <a:r>
              <a:rPr lang="en-GB" dirty="0">
                <a:solidFill>
                  <a:schemeClr val="accent3"/>
                </a:solidFill>
              </a:rPr>
              <a:t>08</a:t>
            </a:r>
            <a:r>
              <a:rPr lang="en-GB" dirty="0"/>
              <a:t> 	Victimisation</a:t>
            </a:r>
          </a:p>
          <a:p>
            <a:r>
              <a:rPr lang="en-GB" dirty="0">
                <a:solidFill>
                  <a:schemeClr val="accent3"/>
                </a:solidFill>
              </a:rPr>
              <a:t>09 </a:t>
            </a:r>
            <a:r>
              <a:rPr lang="en-GB" dirty="0"/>
              <a:t>	Association and perception</a:t>
            </a:r>
          </a:p>
          <a:p>
            <a:pPr>
              <a:buAutoNum type="arabicPlain" startAt="10"/>
            </a:pPr>
            <a:r>
              <a:rPr lang="en-GB" dirty="0"/>
              <a:t>Pre-employment questions</a:t>
            </a:r>
          </a:p>
          <a:p>
            <a:pPr>
              <a:buAutoNum type="arabicPlain" startAt="10"/>
            </a:pPr>
            <a:r>
              <a:rPr lang="en-GB" dirty="0"/>
              <a:t>Reasonable adjustments</a:t>
            </a:r>
          </a:p>
          <a:p>
            <a:pPr>
              <a:buAutoNum type="arabicPlain" startAt="12"/>
            </a:pPr>
            <a:r>
              <a:rPr lang="en-GB" dirty="0"/>
              <a:t>Conflicting rights</a:t>
            </a:r>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b="1" dirty="0"/>
              <a:t>01</a:t>
            </a:r>
          </a:p>
          <a:p>
            <a:pPr lvl="1"/>
            <a:r>
              <a:rPr lang="en-US" dirty="0"/>
              <a:t>Disability</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r>
              <a:rPr lang="en-GB" sz="3600" dirty="0"/>
              <a:t>A person (P) has a disability if P has a </a:t>
            </a:r>
            <a:r>
              <a:rPr lang="en-GB" sz="3600" b="1" dirty="0"/>
              <a:t>physical or mental impairment</a:t>
            </a:r>
            <a:r>
              <a:rPr lang="en-GB" sz="3600" dirty="0"/>
              <a:t>, that has a </a:t>
            </a:r>
            <a:r>
              <a:rPr lang="en-GB" sz="3600" b="1" dirty="0"/>
              <a:t>substantial</a:t>
            </a:r>
            <a:r>
              <a:rPr lang="en-GB" sz="3600" dirty="0"/>
              <a:t> and </a:t>
            </a:r>
            <a:r>
              <a:rPr lang="en-GB" sz="3600" b="1" dirty="0"/>
              <a:t>long-term adverse effect </a:t>
            </a:r>
            <a:r>
              <a:rPr lang="en-GB" sz="3600" dirty="0"/>
              <a:t>on his ability to carry out </a:t>
            </a:r>
            <a:r>
              <a:rPr lang="en-GB" sz="3600" b="1" dirty="0"/>
              <a:t>normal day-to-day </a:t>
            </a:r>
            <a:r>
              <a:rPr lang="en-GB" sz="3600" dirty="0"/>
              <a:t>activities.</a:t>
            </a:r>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Disability – meaning of “impairment”</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endParaRPr lang="en-GB" dirty="0"/>
          </a:p>
          <a:p>
            <a:endParaRPr lang="en-GB" dirty="0"/>
          </a:p>
        </p:txBody>
      </p:sp>
      <p:sp>
        <p:nvSpPr>
          <p:cNvPr id="2" name="TextBox 1">
            <a:extLst>
              <a:ext uri="{FF2B5EF4-FFF2-40B4-BE49-F238E27FC236}">
                <a16:creationId xmlns:a16="http://schemas.microsoft.com/office/drawing/2014/main" id="{289090F7-89F1-48F7-A4E5-8C202D7BAA44}"/>
              </a:ext>
            </a:extLst>
          </p:cNvPr>
          <p:cNvSpPr txBox="1"/>
          <p:nvPr/>
        </p:nvSpPr>
        <p:spPr>
          <a:xfrm>
            <a:off x="631257" y="3655046"/>
            <a:ext cx="8718331" cy="2308324"/>
          </a:xfrm>
          <a:prstGeom prst="rect">
            <a:avLst/>
          </a:prstGeom>
          <a:noFill/>
        </p:spPr>
        <p:txBody>
          <a:bodyPr wrap="square" rtlCol="0">
            <a:spAutoFit/>
          </a:bodyPr>
          <a:lstStyle/>
          <a:p>
            <a:r>
              <a:rPr lang="en-GB" i="1" dirty="0" err="1"/>
              <a:t>McNicol</a:t>
            </a:r>
            <a:r>
              <a:rPr lang="en-GB" i="1" dirty="0"/>
              <a:t> v Balfour Beatty [2002] IRLR 711</a:t>
            </a:r>
            <a:r>
              <a:rPr lang="en-GB" dirty="0"/>
              <a:t>, impairment in this context bears "its ordinary and natural meaning… It is left to the good sense of the tribunal to make a decision in each case on whether the evidence available establishes that the applicant has a physical or mental impairment with the stated effects"</a:t>
            </a:r>
          </a:p>
        </p:txBody>
      </p:sp>
    </p:spTree>
    <p:extLst>
      <p:ext uri="{BB962C8B-B14F-4D97-AF65-F5344CB8AC3E}">
        <p14:creationId xmlns:p14="http://schemas.microsoft.com/office/powerpoint/2010/main" val="653564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Disability – meaning of “substantial”</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endParaRPr lang="en-GB" dirty="0"/>
          </a:p>
          <a:p>
            <a:endParaRPr lang="en-GB" dirty="0"/>
          </a:p>
        </p:txBody>
      </p:sp>
      <p:sp>
        <p:nvSpPr>
          <p:cNvPr id="2" name="TextBox 1">
            <a:extLst>
              <a:ext uri="{FF2B5EF4-FFF2-40B4-BE49-F238E27FC236}">
                <a16:creationId xmlns:a16="http://schemas.microsoft.com/office/drawing/2014/main" id="{289090F7-89F1-48F7-A4E5-8C202D7BAA44}"/>
              </a:ext>
            </a:extLst>
          </p:cNvPr>
          <p:cNvSpPr txBox="1"/>
          <p:nvPr/>
        </p:nvSpPr>
        <p:spPr>
          <a:xfrm>
            <a:off x="-589537" y="4248255"/>
            <a:ext cx="8718331" cy="830997"/>
          </a:xfrm>
          <a:prstGeom prst="rect">
            <a:avLst/>
          </a:prstGeom>
          <a:noFill/>
        </p:spPr>
        <p:txBody>
          <a:bodyPr wrap="square" rtlCol="0">
            <a:spAutoFit/>
          </a:bodyPr>
          <a:lstStyle/>
          <a:p>
            <a:pPr lvl="2"/>
            <a:r>
              <a:rPr lang="en-GB" b="1" dirty="0"/>
              <a:t>Substantial</a:t>
            </a:r>
            <a:r>
              <a:rPr lang="en-GB" dirty="0"/>
              <a:t> = more than minor or trivial</a:t>
            </a:r>
          </a:p>
          <a:p>
            <a:endParaRPr lang="en-GB" dirty="0"/>
          </a:p>
        </p:txBody>
      </p:sp>
    </p:spTree>
    <p:extLst>
      <p:ext uri="{BB962C8B-B14F-4D97-AF65-F5344CB8AC3E}">
        <p14:creationId xmlns:p14="http://schemas.microsoft.com/office/powerpoint/2010/main" val="4226165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Disability – meaning of “long term”</a:t>
            </a:r>
          </a:p>
          <a:p>
            <a:pPr lvl="1"/>
            <a:endParaRPr lang="en-US" dirty="0"/>
          </a:p>
          <a:p>
            <a:pPr lvl="1"/>
            <a:endParaRPr lang="en-US" dirty="0"/>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endParaRPr lang="en-GB" dirty="0"/>
          </a:p>
          <a:p>
            <a:endParaRPr lang="en-GB" dirty="0"/>
          </a:p>
        </p:txBody>
      </p:sp>
      <p:sp>
        <p:nvSpPr>
          <p:cNvPr id="9" name="TextBox 8">
            <a:extLst>
              <a:ext uri="{FF2B5EF4-FFF2-40B4-BE49-F238E27FC236}">
                <a16:creationId xmlns:a16="http://schemas.microsoft.com/office/drawing/2014/main" id="{AEF01EAB-FD6C-4AEC-AC24-65AB678D41A8}"/>
              </a:ext>
            </a:extLst>
          </p:cNvPr>
          <p:cNvSpPr txBox="1"/>
          <p:nvPr/>
        </p:nvSpPr>
        <p:spPr>
          <a:xfrm>
            <a:off x="-571500" y="3720663"/>
            <a:ext cx="8127124" cy="3046988"/>
          </a:xfrm>
          <a:prstGeom prst="rect">
            <a:avLst/>
          </a:prstGeom>
          <a:noFill/>
        </p:spPr>
        <p:txBody>
          <a:bodyPr wrap="square">
            <a:spAutoFit/>
          </a:bodyPr>
          <a:lstStyle/>
          <a:p>
            <a:pPr lvl="2"/>
            <a:r>
              <a:rPr lang="en-GB" b="1" dirty="0"/>
              <a:t>Long-term effect </a:t>
            </a:r>
            <a:r>
              <a:rPr lang="en-GB" dirty="0"/>
              <a:t>= lasted at least 12 months; likely to last 12 months; or likely to last for the rest of the life of the person affected.</a:t>
            </a:r>
          </a:p>
          <a:p>
            <a:pPr lvl="2"/>
            <a:endParaRPr lang="en-GB" dirty="0"/>
          </a:p>
          <a:p>
            <a:pPr lvl="2"/>
            <a:r>
              <a:rPr lang="en-GB" dirty="0"/>
              <a:t>Likely = could well happen (</a:t>
            </a:r>
            <a:r>
              <a:rPr lang="en-GB" i="1" dirty="0"/>
              <a:t>SCA Packing Ltd v Boyle</a:t>
            </a:r>
            <a:r>
              <a:rPr lang="en-GB" dirty="0"/>
              <a:t>)</a:t>
            </a:r>
          </a:p>
          <a:p>
            <a:pPr lvl="2"/>
            <a:endParaRPr lang="en-GB" dirty="0"/>
          </a:p>
          <a:p>
            <a:pPr lvl="2"/>
            <a:r>
              <a:rPr lang="en-GB" dirty="0"/>
              <a:t>Note: past disabilities and reoccurring conditions</a:t>
            </a:r>
          </a:p>
        </p:txBody>
      </p:sp>
    </p:spTree>
    <p:extLst>
      <p:ext uri="{BB962C8B-B14F-4D97-AF65-F5344CB8AC3E}">
        <p14:creationId xmlns:p14="http://schemas.microsoft.com/office/powerpoint/2010/main" val="2975839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Disability – meaning of “normal day-to-day”</a:t>
            </a:r>
          </a:p>
          <a:p>
            <a:pPr lvl="1"/>
            <a:endParaRPr lang="en-US" dirty="0"/>
          </a:p>
          <a:p>
            <a:pPr lvl="1"/>
            <a:endParaRPr lang="en-US" dirty="0"/>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endParaRPr lang="en-GB" dirty="0"/>
          </a:p>
          <a:p>
            <a:endParaRPr lang="en-GB" dirty="0"/>
          </a:p>
        </p:txBody>
      </p:sp>
      <p:sp>
        <p:nvSpPr>
          <p:cNvPr id="9" name="TextBox 8">
            <a:extLst>
              <a:ext uri="{FF2B5EF4-FFF2-40B4-BE49-F238E27FC236}">
                <a16:creationId xmlns:a16="http://schemas.microsoft.com/office/drawing/2014/main" id="{AEF01EAB-FD6C-4AEC-AC24-65AB678D41A8}"/>
              </a:ext>
            </a:extLst>
          </p:cNvPr>
          <p:cNvSpPr txBox="1"/>
          <p:nvPr/>
        </p:nvSpPr>
        <p:spPr>
          <a:xfrm>
            <a:off x="-686409" y="4209393"/>
            <a:ext cx="8127124" cy="2677656"/>
          </a:xfrm>
          <a:prstGeom prst="rect">
            <a:avLst/>
          </a:prstGeom>
          <a:noFill/>
        </p:spPr>
        <p:txBody>
          <a:bodyPr wrap="square">
            <a:spAutoFit/>
          </a:bodyPr>
          <a:lstStyle/>
          <a:p>
            <a:pPr lvl="2"/>
            <a:r>
              <a:rPr lang="en-GB" dirty="0"/>
              <a:t>Examples include: shopping, reading and writing, having a conversation or using the telephone, watching television, getting washed and dressed, preparing and eating food, carrying out household tasks, walking and travelling by various forms of transport, and taking part in social activities </a:t>
            </a:r>
          </a:p>
        </p:txBody>
      </p:sp>
    </p:spTree>
    <p:extLst>
      <p:ext uri="{BB962C8B-B14F-4D97-AF65-F5344CB8AC3E}">
        <p14:creationId xmlns:p14="http://schemas.microsoft.com/office/powerpoint/2010/main" val="3727449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7231-B5B3-415D-8A1C-185088874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FF8478-2C9A-4589-B2E0-B9C3AA519380}"/>
              </a:ext>
            </a:extLst>
          </p:cNvPr>
          <p:cNvSpPr>
            <a:spLocks noGrp="1"/>
          </p:cNvSpPr>
          <p:nvPr>
            <p:ph idx="1"/>
          </p:nvPr>
        </p:nvSpPr>
        <p:spPr/>
        <p:txBody>
          <a:bodyPr/>
          <a:lstStyle/>
          <a:p>
            <a:r>
              <a:rPr lang="en-GB" b="1" dirty="0"/>
              <a:t>Case Study</a:t>
            </a:r>
          </a:p>
          <a:p>
            <a:r>
              <a:rPr lang="en-GB" b="1" dirty="0" err="1"/>
              <a:t>Khorochilova</a:t>
            </a:r>
            <a:r>
              <a:rPr lang="en-GB" b="1" dirty="0"/>
              <a:t> v Euro Rep Ltd</a:t>
            </a:r>
          </a:p>
        </p:txBody>
      </p:sp>
      <p:sp>
        <p:nvSpPr>
          <p:cNvPr id="4" name="Footer Placeholder 3">
            <a:extLst>
              <a:ext uri="{FF2B5EF4-FFF2-40B4-BE49-F238E27FC236}">
                <a16:creationId xmlns:a16="http://schemas.microsoft.com/office/drawing/2014/main" id="{C6E562F7-7357-4F20-84F6-053F331D5E4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18CC27A-4BA9-4CC1-B48F-D107F619246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18BD9CD-AF39-4723-9433-9B5EF39BEA81}"/>
              </a:ext>
            </a:extLst>
          </p:cNvPr>
          <p:cNvSpPr>
            <a:spLocks noGrp="1"/>
          </p:cNvSpPr>
          <p:nvPr>
            <p:ph type="body" sz="quarter" idx="14"/>
          </p:nvPr>
        </p:nvSpPr>
        <p:spPr>
          <a:xfrm>
            <a:off x="7300913" y="1659862"/>
            <a:ext cx="8343900" cy="6754824"/>
          </a:xfrm>
        </p:spPr>
        <p:txBody>
          <a:bodyPr/>
          <a:lstStyle/>
          <a:p>
            <a:pPr marL="342900" indent="-342900">
              <a:buFont typeface="Arial" panose="020B0604020202020204" pitchFamily="34" charset="0"/>
              <a:buChar char="•"/>
            </a:pPr>
            <a:r>
              <a:rPr lang="en-GB" b="0" dirty="0"/>
              <a:t>Tribunal should not apply a rigid sequential approach. In cases where a mental impairment is disputed, the focus of the tribunal's enquiry should be on the effect the impairment has on an employee's day-to-day activities.</a:t>
            </a:r>
          </a:p>
          <a:p>
            <a:pPr marL="342900" indent="-342900">
              <a:buFont typeface="Arial" panose="020B0604020202020204" pitchFamily="34" charset="0"/>
              <a:buChar char="•"/>
            </a:pPr>
            <a:r>
              <a:rPr lang="en-GB" b="0" dirty="0"/>
              <a:t>If the tribunal finds a long-term substantial adverse effect, it will, in most cases, follow "as a matter of common sense inference" that the claimant is suffering from an impairment which has produced that effect. </a:t>
            </a:r>
          </a:p>
          <a:p>
            <a:pPr marL="342900" indent="-342900">
              <a:buFont typeface="Arial" panose="020B0604020202020204" pitchFamily="34" charset="0"/>
              <a:buChar char="•"/>
            </a:pPr>
            <a:r>
              <a:rPr lang="en-GB" b="0" dirty="0"/>
              <a:t>However: “</a:t>
            </a:r>
            <a:r>
              <a:rPr lang="en-GB" b="0" i="1" dirty="0"/>
              <a:t>there can be no error of law in seeking to identify whether or not a person has an impairment as that is what the statute expressly requires</a:t>
            </a:r>
            <a:r>
              <a:rPr lang="en-GB" b="0" dirty="0"/>
              <a:t>”</a:t>
            </a:r>
          </a:p>
          <a:p>
            <a:pPr marL="342900" indent="-342900">
              <a:buFont typeface="Arial" panose="020B0604020202020204" pitchFamily="34" charset="0"/>
              <a:buChar char="•"/>
            </a:pPr>
            <a:r>
              <a:rPr lang="en-GB" b="0" dirty="0"/>
              <a:t>In </a:t>
            </a:r>
            <a:r>
              <a:rPr lang="en-GB" b="0" dirty="0" err="1"/>
              <a:t>Khorochilova</a:t>
            </a:r>
            <a:r>
              <a:rPr lang="en-GB" b="0" dirty="0"/>
              <a:t>, claimant said she had “mixed personality disorder”. Tribunal considered impairment first, decided that she didn’t have one. Claimant argued that they didn’t then properly consider the effect of the disorder. </a:t>
            </a:r>
          </a:p>
          <a:p>
            <a:pPr marL="342900" indent="-342900">
              <a:buFont typeface="Arial" panose="020B0604020202020204" pitchFamily="34" charset="0"/>
              <a:buChar char="•"/>
            </a:pPr>
            <a:r>
              <a:rPr lang="en-GB" b="0" dirty="0"/>
              <a:t>EAT said approach was fine.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24305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Deemed disabilities vs excluded conditions</a:t>
            </a:r>
          </a:p>
          <a:p>
            <a:pPr lvl="1"/>
            <a:endParaRPr lang="en-US" dirty="0"/>
          </a:p>
          <a:p>
            <a:pPr lvl="1"/>
            <a:endParaRPr lang="en-US" dirty="0"/>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r>
              <a:rPr lang="en-GB" dirty="0"/>
              <a:t>Excluded conditions (but careful to consider disabilities arising out of these conditions - </a:t>
            </a:r>
            <a:r>
              <a:rPr lang="en-GB" i="1" dirty="0"/>
              <a:t>Power v Panasonic [2003] IRLR 151)</a:t>
            </a:r>
            <a:endParaRPr lang="en-GB" dirty="0"/>
          </a:p>
          <a:p>
            <a:pPr lvl="2">
              <a:buFont typeface="Arial" panose="020B0604020202020204" pitchFamily="34" charset="0"/>
              <a:buChar char="•"/>
            </a:pPr>
            <a:r>
              <a:rPr lang="en-GB" dirty="0"/>
              <a:t>Addiction to alcohol, nicotine or any other substance (although this does not apply where the addiction was originally the result of the administration of medically prescribed drugs or other medical treatment) Tendency to set fires, steal or to commit physical or sexual abuse</a:t>
            </a:r>
          </a:p>
          <a:p>
            <a:pPr lvl="2">
              <a:buFont typeface="Arial" panose="020B0604020202020204" pitchFamily="34" charset="0"/>
              <a:buChar char="•"/>
            </a:pPr>
            <a:r>
              <a:rPr lang="en-GB" dirty="0"/>
              <a:t>Exhibitionism</a:t>
            </a:r>
          </a:p>
          <a:p>
            <a:pPr lvl="2">
              <a:buFont typeface="Arial" panose="020B0604020202020204" pitchFamily="34" charset="0"/>
              <a:buChar char="•"/>
            </a:pPr>
            <a:r>
              <a:rPr lang="en-GB" dirty="0"/>
              <a:t>Voyeurism</a:t>
            </a:r>
          </a:p>
          <a:p>
            <a:pPr lvl="2">
              <a:buFont typeface="Arial" panose="020B0604020202020204" pitchFamily="34" charset="0"/>
              <a:buChar char="•"/>
            </a:pPr>
            <a:r>
              <a:rPr lang="en-GB" dirty="0"/>
              <a:t>Tattoos and body piercings</a:t>
            </a:r>
          </a:p>
          <a:p>
            <a:pPr lvl="2">
              <a:buFont typeface="Arial" panose="020B0604020202020204" pitchFamily="34" charset="0"/>
              <a:buChar char="•"/>
            </a:pPr>
            <a:r>
              <a:rPr lang="en-GB" dirty="0"/>
              <a:t>Seasonal allergic rhinitis (i.e. </a:t>
            </a:r>
            <a:r>
              <a:rPr lang="en-GB" dirty="0" err="1"/>
              <a:t>hayfever</a:t>
            </a:r>
            <a:r>
              <a:rPr lang="en-GB" dirty="0"/>
              <a:t>)</a:t>
            </a:r>
          </a:p>
          <a:p>
            <a:endParaRPr lang="en-GB" dirty="0"/>
          </a:p>
        </p:txBody>
      </p:sp>
      <p:sp>
        <p:nvSpPr>
          <p:cNvPr id="9" name="TextBox 8">
            <a:extLst>
              <a:ext uri="{FF2B5EF4-FFF2-40B4-BE49-F238E27FC236}">
                <a16:creationId xmlns:a16="http://schemas.microsoft.com/office/drawing/2014/main" id="{AEF01EAB-FD6C-4AEC-AC24-65AB678D41A8}"/>
              </a:ext>
            </a:extLst>
          </p:cNvPr>
          <p:cNvSpPr txBox="1"/>
          <p:nvPr/>
        </p:nvSpPr>
        <p:spPr>
          <a:xfrm>
            <a:off x="-686409" y="4729655"/>
            <a:ext cx="8127124" cy="2677656"/>
          </a:xfrm>
          <a:prstGeom prst="rect">
            <a:avLst/>
          </a:prstGeom>
          <a:noFill/>
        </p:spPr>
        <p:txBody>
          <a:bodyPr wrap="square">
            <a:spAutoFit/>
          </a:bodyPr>
          <a:lstStyle/>
          <a:p>
            <a:pPr lvl="2"/>
            <a:r>
              <a:rPr lang="en-GB" dirty="0"/>
              <a:t>Deemed disabilities (automatic protection):</a:t>
            </a:r>
          </a:p>
          <a:p>
            <a:pPr marL="1562100" lvl="2" indent="-342900">
              <a:buFont typeface="Arial" panose="020B0604020202020204" pitchFamily="34" charset="0"/>
              <a:buChar char="•"/>
            </a:pPr>
            <a:r>
              <a:rPr lang="en-GB" dirty="0"/>
              <a:t>Blindness, severe sight impairment, sight impairment and partial sightedness (not colour blindness)</a:t>
            </a:r>
          </a:p>
          <a:p>
            <a:pPr marL="1562100" lvl="2" indent="-342900">
              <a:buFont typeface="Arial" panose="020B0604020202020204" pitchFamily="34" charset="0"/>
              <a:buChar char="•"/>
            </a:pPr>
            <a:r>
              <a:rPr lang="en-GB" dirty="0"/>
              <a:t>Severe disfigurements, with the exception of unremoved tattoos and piercings</a:t>
            </a:r>
          </a:p>
          <a:p>
            <a:pPr marL="1562100" lvl="2" indent="-342900">
              <a:buFont typeface="Arial" panose="020B0604020202020204" pitchFamily="34" charset="0"/>
              <a:buChar char="•"/>
            </a:pPr>
            <a:r>
              <a:rPr lang="en-GB" dirty="0"/>
              <a:t>Cancer, HIV infection and multiple sclerosis</a:t>
            </a:r>
          </a:p>
        </p:txBody>
      </p:sp>
    </p:spTree>
    <p:extLst>
      <p:ext uri="{BB962C8B-B14F-4D97-AF65-F5344CB8AC3E}">
        <p14:creationId xmlns:p14="http://schemas.microsoft.com/office/powerpoint/2010/main" val="2540515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7231-B5B3-415D-8A1C-185088874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FF8478-2C9A-4589-B2E0-B9C3AA519380}"/>
              </a:ext>
            </a:extLst>
          </p:cNvPr>
          <p:cNvSpPr>
            <a:spLocks noGrp="1"/>
          </p:cNvSpPr>
          <p:nvPr>
            <p:ph idx="1"/>
          </p:nvPr>
        </p:nvSpPr>
        <p:spPr/>
        <p:txBody>
          <a:bodyPr/>
          <a:lstStyle/>
          <a:p>
            <a:r>
              <a:rPr lang="en-GB" b="1" dirty="0"/>
              <a:t>Case Study</a:t>
            </a:r>
          </a:p>
          <a:p>
            <a:r>
              <a:rPr lang="en-GB" b="1" dirty="0"/>
              <a:t>Lofty v </a:t>
            </a:r>
            <a:r>
              <a:rPr lang="en-GB" b="1" dirty="0" err="1"/>
              <a:t>Hamis</a:t>
            </a:r>
            <a:endParaRPr lang="en-GB" b="1" dirty="0"/>
          </a:p>
          <a:p>
            <a:endParaRPr lang="en-GB" b="1" dirty="0"/>
          </a:p>
        </p:txBody>
      </p:sp>
      <p:sp>
        <p:nvSpPr>
          <p:cNvPr id="4" name="Footer Placeholder 3">
            <a:extLst>
              <a:ext uri="{FF2B5EF4-FFF2-40B4-BE49-F238E27FC236}">
                <a16:creationId xmlns:a16="http://schemas.microsoft.com/office/drawing/2014/main" id="{C6E562F7-7357-4F20-84F6-053F331D5E4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18CC27A-4BA9-4CC1-B48F-D107F619246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18BD9CD-AF39-4723-9433-9B5EF39BEA81}"/>
              </a:ext>
            </a:extLst>
          </p:cNvPr>
          <p:cNvSpPr>
            <a:spLocks noGrp="1"/>
          </p:cNvSpPr>
          <p:nvPr>
            <p:ph type="body" sz="quarter" idx="14"/>
          </p:nvPr>
        </p:nvSpPr>
        <p:spPr>
          <a:xfrm>
            <a:off x="7300913" y="1659862"/>
            <a:ext cx="8343900" cy="6754824"/>
          </a:xfrm>
        </p:spPr>
        <p:txBody>
          <a:bodyPr/>
          <a:lstStyle/>
          <a:p>
            <a:pPr marL="342900" indent="-342900">
              <a:buFont typeface="Georgia" panose="02040502050405020303" pitchFamily="18" charset="0"/>
              <a:buChar char="─"/>
            </a:pPr>
            <a:r>
              <a:rPr lang="en-GB" b="0" dirty="0"/>
              <a:t>Employee has “lentigo </a:t>
            </a:r>
            <a:r>
              <a:rPr lang="en-GB" b="0" dirty="0" err="1"/>
              <a:t>maligna</a:t>
            </a:r>
            <a:r>
              <a:rPr lang="en-GB" b="0" dirty="0"/>
              <a:t>”. Described variously by her doctors as “pre-cancerous” or “in-situ cancer”.</a:t>
            </a:r>
          </a:p>
          <a:p>
            <a:endParaRPr lang="en-GB" b="0" dirty="0"/>
          </a:p>
        </p:txBody>
      </p:sp>
      <p:sp>
        <p:nvSpPr>
          <p:cNvPr id="7" name="TextBox 6">
            <a:extLst>
              <a:ext uri="{FF2B5EF4-FFF2-40B4-BE49-F238E27FC236}">
                <a16:creationId xmlns:a16="http://schemas.microsoft.com/office/drawing/2014/main" id="{352414F6-30CD-4AAA-88C4-FCFC970E00CA}"/>
              </a:ext>
            </a:extLst>
          </p:cNvPr>
          <p:cNvSpPr txBox="1"/>
          <p:nvPr/>
        </p:nvSpPr>
        <p:spPr>
          <a:xfrm>
            <a:off x="9033641" y="2579300"/>
            <a:ext cx="6117022" cy="769441"/>
          </a:xfrm>
          <a:prstGeom prst="rect">
            <a:avLst/>
          </a:prstGeom>
          <a:noFill/>
        </p:spPr>
        <p:txBody>
          <a:bodyPr wrap="square" rtlCol="0">
            <a:spAutoFit/>
          </a:bodyPr>
          <a:lstStyle/>
          <a:p>
            <a:r>
              <a:rPr lang="en-GB" sz="4400" dirty="0"/>
              <a:t>What is your approach?</a:t>
            </a:r>
          </a:p>
        </p:txBody>
      </p:sp>
    </p:spTree>
    <p:extLst>
      <p:ext uri="{BB962C8B-B14F-4D97-AF65-F5344CB8AC3E}">
        <p14:creationId xmlns:p14="http://schemas.microsoft.com/office/powerpoint/2010/main" val="3106855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pPr lvl="1"/>
            <a:r>
              <a:rPr lang="en-US" dirty="0"/>
              <a:t>“Invisible” disabilities</a:t>
            </a:r>
          </a:p>
          <a:p>
            <a:pPr lvl="1"/>
            <a:endParaRPr lang="en-US" dirty="0"/>
          </a:p>
          <a:p>
            <a:pPr lvl="1"/>
            <a:endParaRPr lang="en-US" dirty="0"/>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7982857" y="1596571"/>
            <a:ext cx="7661956" cy="1682657"/>
          </a:xfrm>
        </p:spPr>
        <p:txBody>
          <a:bodyPr/>
          <a:lstStyle/>
          <a:p>
            <a:pPr marL="0" lvl="2" indent="0">
              <a:buNone/>
            </a:pPr>
            <a:endParaRPr lang="en-GB" dirty="0"/>
          </a:p>
          <a:p>
            <a:endParaRPr lang="en-GB" dirty="0"/>
          </a:p>
        </p:txBody>
      </p:sp>
      <p:sp>
        <p:nvSpPr>
          <p:cNvPr id="9" name="TextBox 8">
            <a:extLst>
              <a:ext uri="{FF2B5EF4-FFF2-40B4-BE49-F238E27FC236}">
                <a16:creationId xmlns:a16="http://schemas.microsoft.com/office/drawing/2014/main" id="{AEF01EAB-FD6C-4AEC-AC24-65AB678D41A8}"/>
              </a:ext>
            </a:extLst>
          </p:cNvPr>
          <p:cNvSpPr txBox="1"/>
          <p:nvPr/>
        </p:nvSpPr>
        <p:spPr>
          <a:xfrm>
            <a:off x="-677918" y="3531476"/>
            <a:ext cx="7409793" cy="3785652"/>
          </a:xfrm>
          <a:prstGeom prst="rect">
            <a:avLst/>
          </a:prstGeom>
          <a:noFill/>
        </p:spPr>
        <p:txBody>
          <a:bodyPr wrap="square">
            <a:spAutoFit/>
          </a:bodyPr>
          <a:lstStyle/>
          <a:p>
            <a:pPr lvl="2"/>
            <a:r>
              <a:rPr lang="en-GB" dirty="0"/>
              <a:t>You cannot be liable for disability discrimination unless you knew or ought to have known about the existence of the disability.</a:t>
            </a:r>
          </a:p>
          <a:p>
            <a:pPr lvl="2"/>
            <a:endParaRPr lang="en-GB" dirty="0"/>
          </a:p>
          <a:p>
            <a:pPr lvl="2"/>
            <a:r>
              <a:rPr lang="en-GB" dirty="0"/>
              <a:t>Be particularly alert to the possibility that the employee themselves is not fully aware of their disability: </a:t>
            </a:r>
            <a:r>
              <a:rPr lang="en-GB" i="1" dirty="0"/>
              <a:t>Fotheringham v Perth &amp; Kinross Council/ET/114087/11</a:t>
            </a:r>
          </a:p>
          <a:p>
            <a:pPr lvl="2"/>
            <a:endParaRPr lang="en-GB" dirty="0"/>
          </a:p>
        </p:txBody>
      </p:sp>
      <p:sp>
        <p:nvSpPr>
          <p:cNvPr id="2" name="TextBox 1">
            <a:extLst>
              <a:ext uri="{FF2B5EF4-FFF2-40B4-BE49-F238E27FC236}">
                <a16:creationId xmlns:a16="http://schemas.microsoft.com/office/drawing/2014/main" id="{462D61ED-F6FB-493F-9C62-4D3C71E72C2C}"/>
              </a:ext>
            </a:extLst>
          </p:cNvPr>
          <p:cNvSpPr txBox="1"/>
          <p:nvPr/>
        </p:nvSpPr>
        <p:spPr>
          <a:xfrm>
            <a:off x="7614745" y="1596571"/>
            <a:ext cx="7661956" cy="6001643"/>
          </a:xfrm>
          <a:prstGeom prst="rect">
            <a:avLst/>
          </a:prstGeom>
          <a:noFill/>
        </p:spPr>
        <p:txBody>
          <a:bodyPr wrap="square" rtlCol="0">
            <a:spAutoFit/>
          </a:bodyPr>
          <a:lstStyle/>
          <a:p>
            <a:pPr lvl="2"/>
            <a:r>
              <a:rPr lang="en-GB" dirty="0"/>
              <a:t>Examples of so-called "hidden" or "invisible" disabilities include:</a:t>
            </a:r>
          </a:p>
          <a:p>
            <a:pPr lvl="2"/>
            <a:endParaRPr lang="en-GB" dirty="0"/>
          </a:p>
          <a:p>
            <a:pPr lvl="2"/>
            <a:r>
              <a:rPr lang="en-GB" dirty="0"/>
              <a:t>Asperger's syndrome</a:t>
            </a:r>
          </a:p>
          <a:p>
            <a:pPr lvl="2"/>
            <a:r>
              <a:rPr lang="en-GB" dirty="0"/>
              <a:t>Autism spectrum disorder (ASD)</a:t>
            </a:r>
          </a:p>
          <a:p>
            <a:pPr lvl="2"/>
            <a:r>
              <a:rPr lang="en-GB" dirty="0"/>
              <a:t>Attention deficit hyperactivity disorder (ADHD)</a:t>
            </a:r>
          </a:p>
          <a:p>
            <a:pPr lvl="2"/>
            <a:r>
              <a:rPr lang="en-GB" dirty="0"/>
              <a:t>Dyslexia</a:t>
            </a:r>
          </a:p>
          <a:p>
            <a:pPr lvl="2"/>
            <a:r>
              <a:rPr lang="en-GB" dirty="0"/>
              <a:t>Dyspraxia</a:t>
            </a:r>
          </a:p>
          <a:p>
            <a:pPr lvl="2"/>
            <a:r>
              <a:rPr lang="en-GB" dirty="0"/>
              <a:t>Obsessive compulsive disorder (OCD)</a:t>
            </a:r>
          </a:p>
          <a:p>
            <a:pPr lvl="2"/>
            <a:r>
              <a:rPr lang="en-GB" dirty="0"/>
              <a:t>Post-traumatic stress disorder (PTSD)</a:t>
            </a:r>
          </a:p>
          <a:p>
            <a:pPr lvl="2"/>
            <a:r>
              <a:rPr lang="en-GB" dirty="0"/>
              <a:t>Diabetes</a:t>
            </a:r>
          </a:p>
          <a:p>
            <a:pPr lvl="2"/>
            <a:r>
              <a:rPr lang="en-GB" dirty="0"/>
              <a:t>Epilepsy</a:t>
            </a:r>
          </a:p>
          <a:p>
            <a:pPr lvl="2"/>
            <a:r>
              <a:rPr lang="en-GB" dirty="0"/>
              <a:t>Depression and other mental health conditions</a:t>
            </a:r>
          </a:p>
          <a:p>
            <a:endParaRPr lang="en-GB" dirty="0"/>
          </a:p>
        </p:txBody>
      </p:sp>
    </p:spTree>
    <p:extLst>
      <p:ext uri="{BB962C8B-B14F-4D97-AF65-F5344CB8AC3E}">
        <p14:creationId xmlns:p14="http://schemas.microsoft.com/office/powerpoint/2010/main" val="2479235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F7231-B5B3-415D-8A1C-1850888743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FF8478-2C9A-4589-B2E0-B9C3AA519380}"/>
              </a:ext>
            </a:extLst>
          </p:cNvPr>
          <p:cNvSpPr>
            <a:spLocks noGrp="1"/>
          </p:cNvSpPr>
          <p:nvPr>
            <p:ph idx="1"/>
          </p:nvPr>
        </p:nvSpPr>
        <p:spPr/>
        <p:txBody>
          <a:bodyPr/>
          <a:lstStyle/>
          <a:p>
            <a:r>
              <a:rPr lang="en-GB" b="1" dirty="0"/>
              <a:t>Case Study</a:t>
            </a:r>
          </a:p>
          <a:p>
            <a:r>
              <a:rPr lang="en-GB" b="1" dirty="0"/>
              <a:t>Sherbourne v N Power Ltd</a:t>
            </a:r>
          </a:p>
          <a:p>
            <a:endParaRPr lang="en-GB" b="1" dirty="0"/>
          </a:p>
        </p:txBody>
      </p:sp>
      <p:sp>
        <p:nvSpPr>
          <p:cNvPr id="4" name="Footer Placeholder 3">
            <a:extLst>
              <a:ext uri="{FF2B5EF4-FFF2-40B4-BE49-F238E27FC236}">
                <a16:creationId xmlns:a16="http://schemas.microsoft.com/office/drawing/2014/main" id="{C6E562F7-7357-4F20-84F6-053F331D5E4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18CC27A-4BA9-4CC1-B48F-D107F619246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18BD9CD-AF39-4723-9433-9B5EF39BEA81}"/>
              </a:ext>
            </a:extLst>
          </p:cNvPr>
          <p:cNvSpPr>
            <a:spLocks noGrp="1"/>
          </p:cNvSpPr>
          <p:nvPr>
            <p:ph type="body" sz="quarter" idx="14"/>
          </p:nvPr>
        </p:nvSpPr>
        <p:spPr>
          <a:xfrm>
            <a:off x="7300913" y="1659862"/>
            <a:ext cx="8343900" cy="6754824"/>
          </a:xfrm>
        </p:spPr>
        <p:txBody>
          <a:bodyPr/>
          <a:lstStyle/>
          <a:p>
            <a:pPr marL="342900" indent="-342900">
              <a:buFont typeface="Georgia" panose="02040502050405020303" pitchFamily="18" charset="0"/>
              <a:buChar char="─"/>
            </a:pPr>
            <a:r>
              <a:rPr lang="en-GB" b="0" dirty="0"/>
              <a:t>Autistic employee worked in an open plan setting.</a:t>
            </a:r>
          </a:p>
          <a:p>
            <a:pPr marL="342900" indent="-342900">
              <a:buFont typeface="Georgia" panose="02040502050405020303" pitchFamily="18" charset="0"/>
              <a:buChar char="─"/>
            </a:pPr>
            <a:r>
              <a:rPr lang="en-GB" b="0" dirty="0"/>
              <a:t>There was a busy walkway behind him; he said this caused him to feel “overwhelmed and distracted”. </a:t>
            </a:r>
          </a:p>
          <a:p>
            <a:pPr marL="342900" indent="-342900">
              <a:buFont typeface="Georgia" panose="02040502050405020303" pitchFamily="18" charset="0"/>
              <a:buChar char="─"/>
            </a:pPr>
            <a:r>
              <a:rPr lang="en-GB" b="0" dirty="0"/>
              <a:t>He became distressed and had a breakdown at work. </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
        <p:nvSpPr>
          <p:cNvPr id="7" name="TextBox 6">
            <a:extLst>
              <a:ext uri="{FF2B5EF4-FFF2-40B4-BE49-F238E27FC236}">
                <a16:creationId xmlns:a16="http://schemas.microsoft.com/office/drawing/2014/main" id="{352414F6-30CD-4AAA-88C4-FCFC970E00CA}"/>
              </a:ext>
            </a:extLst>
          </p:cNvPr>
          <p:cNvSpPr txBox="1"/>
          <p:nvPr/>
        </p:nvSpPr>
        <p:spPr>
          <a:xfrm>
            <a:off x="12092151" y="3730183"/>
            <a:ext cx="3184635" cy="769441"/>
          </a:xfrm>
          <a:prstGeom prst="rect">
            <a:avLst/>
          </a:prstGeom>
          <a:noFill/>
        </p:spPr>
        <p:txBody>
          <a:bodyPr wrap="square" rtlCol="0">
            <a:spAutoFit/>
          </a:bodyPr>
          <a:lstStyle/>
          <a:p>
            <a:r>
              <a:rPr lang="en-GB" sz="4400" dirty="0"/>
              <a:t>Thoughts?</a:t>
            </a:r>
          </a:p>
        </p:txBody>
      </p:sp>
    </p:spTree>
    <p:extLst>
      <p:ext uri="{BB962C8B-B14F-4D97-AF65-F5344CB8AC3E}">
        <p14:creationId xmlns:p14="http://schemas.microsoft.com/office/powerpoint/2010/main" val="1432927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DC13-9846-4F6E-AF24-1A99F5C48A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595C79-B842-4CFE-A5B8-80C69F765E92}"/>
              </a:ext>
            </a:extLst>
          </p:cNvPr>
          <p:cNvSpPr>
            <a:spLocks noGrp="1"/>
          </p:cNvSpPr>
          <p:nvPr>
            <p:ph idx="1"/>
          </p:nvPr>
        </p:nvSpPr>
        <p:spPr/>
        <p:txBody>
          <a:bodyPr/>
          <a:lstStyle/>
          <a:p>
            <a:r>
              <a:rPr lang="en-GB" b="1" dirty="0"/>
              <a:t>02</a:t>
            </a:r>
          </a:p>
          <a:p>
            <a:r>
              <a:rPr lang="en-GB" b="1" dirty="0"/>
              <a:t>Who is protected?</a:t>
            </a:r>
          </a:p>
        </p:txBody>
      </p:sp>
      <p:sp>
        <p:nvSpPr>
          <p:cNvPr id="4" name="Footer Placeholder 3">
            <a:extLst>
              <a:ext uri="{FF2B5EF4-FFF2-40B4-BE49-F238E27FC236}">
                <a16:creationId xmlns:a16="http://schemas.microsoft.com/office/drawing/2014/main" id="{D3F92B1B-0DA9-4A76-A8A3-3FF6EF25B12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8F55BC0-9BB5-4D6F-9018-CCEC51F780E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3EB2E61F-4619-4374-8B1D-73A87563E533}"/>
              </a:ext>
            </a:extLst>
          </p:cNvPr>
          <p:cNvSpPr>
            <a:spLocks noGrp="1"/>
          </p:cNvSpPr>
          <p:nvPr>
            <p:ph type="body" sz="quarter" idx="14"/>
          </p:nvPr>
        </p:nvSpPr>
        <p:spPr>
          <a:xfrm>
            <a:off x="7765143" y="1972385"/>
            <a:ext cx="7879670" cy="5729640"/>
          </a:xfrm>
        </p:spPr>
        <p:txBody>
          <a:bodyPr/>
          <a:lstStyle/>
          <a:p>
            <a:pPr marL="342900" indent="-342900">
              <a:buFont typeface="Georgia" panose="02040502050405020303" pitchFamily="18" charset="0"/>
              <a:buChar char="─"/>
            </a:pPr>
            <a:r>
              <a:rPr lang="en-GB" b="0" dirty="0"/>
              <a:t>Protects job applicants and those “in employment”. </a:t>
            </a:r>
          </a:p>
          <a:p>
            <a:pPr marL="342900" indent="-342900">
              <a:buFont typeface="Georgia" panose="02040502050405020303" pitchFamily="18" charset="0"/>
              <a:buChar char="─"/>
            </a:pPr>
            <a:r>
              <a:rPr lang="en-GB" b="0" dirty="0"/>
              <a:t>If an employee discriminates against or harasses another, the employer will be liable for any discrimination or harassment unless it has taken </a:t>
            </a:r>
            <a:r>
              <a:rPr lang="en-GB" dirty="0"/>
              <a:t>reasonable steps </a:t>
            </a:r>
            <a:r>
              <a:rPr lang="en-GB" b="0" dirty="0"/>
              <a:t>to prevent such conduct. The offending employee may also be liable.</a:t>
            </a:r>
          </a:p>
          <a:p>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650689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8F833-C18C-4875-AE32-AFEBA52A36E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2C272D-CA42-49FC-BC26-F8DEBDED88F9}"/>
              </a:ext>
            </a:extLst>
          </p:cNvPr>
          <p:cNvSpPr>
            <a:spLocks noGrp="1"/>
          </p:cNvSpPr>
          <p:nvPr>
            <p:ph idx="1"/>
          </p:nvPr>
        </p:nvSpPr>
        <p:spPr/>
        <p:txBody>
          <a:bodyPr/>
          <a:lstStyle/>
          <a:p>
            <a:r>
              <a:rPr lang="en-GB" b="1" dirty="0"/>
              <a:t>03</a:t>
            </a:r>
          </a:p>
          <a:p>
            <a:r>
              <a:rPr lang="en-GB" b="1" dirty="0"/>
              <a:t>Types of discrimination</a:t>
            </a:r>
          </a:p>
        </p:txBody>
      </p:sp>
      <p:sp>
        <p:nvSpPr>
          <p:cNvPr id="4" name="Footer Placeholder 3">
            <a:extLst>
              <a:ext uri="{FF2B5EF4-FFF2-40B4-BE49-F238E27FC236}">
                <a16:creationId xmlns:a16="http://schemas.microsoft.com/office/drawing/2014/main" id="{D4E027C5-8391-464E-B572-C91F0F7216A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B274AA-19DF-4717-BB1C-0ADCA3E3FF67}"/>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6D36DC02-DD02-489F-B6DA-EAD938636087}"/>
              </a:ext>
            </a:extLst>
          </p:cNvPr>
          <p:cNvSpPr>
            <a:spLocks noGrp="1"/>
          </p:cNvSpPr>
          <p:nvPr>
            <p:ph type="body" sz="quarter" idx="14"/>
          </p:nvPr>
        </p:nvSpPr>
        <p:spPr>
          <a:xfrm>
            <a:off x="7613716" y="1465971"/>
            <a:ext cx="8010299" cy="5747204"/>
          </a:xfrm>
        </p:spPr>
        <p:txBody>
          <a:bodyPr/>
          <a:lstStyle/>
          <a:p>
            <a:r>
              <a:rPr lang="en-GB" b="0" dirty="0"/>
              <a:t>Normal direct and indirect discrimination, harassment and victimisation, plus:</a:t>
            </a:r>
          </a:p>
          <a:p>
            <a:pPr marL="342900" indent="-342900">
              <a:buFont typeface="Georgia" panose="02040502050405020303" pitchFamily="18" charset="0"/>
              <a:buChar char="─"/>
            </a:pPr>
            <a:r>
              <a:rPr lang="en-GB" b="0" dirty="0"/>
              <a:t>Treating applicants/employees unfavourably </a:t>
            </a:r>
            <a:r>
              <a:rPr lang="en-GB" dirty="0"/>
              <a:t>because of something arising out of </a:t>
            </a:r>
            <a:r>
              <a:rPr lang="en-GB" b="0" dirty="0"/>
              <a:t>disability without objective justification</a:t>
            </a:r>
          </a:p>
          <a:p>
            <a:pPr marL="342900" indent="-342900">
              <a:buFont typeface="Georgia" panose="02040502050405020303" pitchFamily="18" charset="0"/>
              <a:buChar char="─"/>
            </a:pPr>
            <a:r>
              <a:rPr lang="en-GB" b="0" dirty="0"/>
              <a:t>Failing to comply with the duty to make reasonable adjustments</a:t>
            </a:r>
          </a:p>
          <a:p>
            <a:pPr marL="342900" indent="-342900">
              <a:buFont typeface="Georgia" panose="02040502050405020303" pitchFamily="18" charset="0"/>
              <a:buChar char="─"/>
            </a:pPr>
            <a:r>
              <a:rPr lang="en-GB" b="0" dirty="0"/>
              <a:t>Asking applicants pre-employment health questions other than for a prescribed reason </a:t>
            </a:r>
          </a:p>
          <a:p>
            <a:endParaRPr lang="en-GB" b="0" dirty="0"/>
          </a:p>
        </p:txBody>
      </p:sp>
    </p:spTree>
    <p:extLst>
      <p:ext uri="{BB962C8B-B14F-4D97-AF65-F5344CB8AC3E}">
        <p14:creationId xmlns:p14="http://schemas.microsoft.com/office/powerpoint/2010/main" val="1155981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D78F1-DCCD-4A28-8F83-1119606F8941}"/>
              </a:ext>
            </a:extLst>
          </p:cNvPr>
          <p:cNvSpPr>
            <a:spLocks noGrp="1"/>
          </p:cNvSpPr>
          <p:nvPr>
            <p:ph type="ctrTitle"/>
          </p:nvPr>
        </p:nvSpPr>
        <p:spPr/>
        <p:txBody>
          <a:bodyPr/>
          <a:lstStyle/>
          <a:p>
            <a:r>
              <a:rPr lang="en-GB" dirty="0"/>
              <a:t>Direct discrimination</a:t>
            </a:r>
          </a:p>
        </p:txBody>
      </p:sp>
    </p:spTree>
    <p:extLst>
      <p:ext uri="{BB962C8B-B14F-4D97-AF65-F5344CB8AC3E}">
        <p14:creationId xmlns:p14="http://schemas.microsoft.com/office/powerpoint/2010/main" val="3925055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2D15-6B9F-4651-BC88-630BBDBA47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532C92-4D79-45C7-A27C-0514DFFBF269}"/>
              </a:ext>
            </a:extLst>
          </p:cNvPr>
          <p:cNvSpPr>
            <a:spLocks noGrp="1"/>
          </p:cNvSpPr>
          <p:nvPr>
            <p:ph idx="1"/>
          </p:nvPr>
        </p:nvSpPr>
        <p:spPr/>
        <p:txBody>
          <a:bodyPr/>
          <a:lstStyle/>
          <a:p>
            <a:r>
              <a:rPr lang="en-GB" b="1" dirty="0"/>
              <a:t>05</a:t>
            </a:r>
          </a:p>
          <a:p>
            <a:r>
              <a:rPr lang="en-GB" b="1" dirty="0"/>
              <a:t>Direct Discrimination</a:t>
            </a:r>
          </a:p>
        </p:txBody>
      </p:sp>
      <p:sp>
        <p:nvSpPr>
          <p:cNvPr id="4" name="Footer Placeholder 3">
            <a:extLst>
              <a:ext uri="{FF2B5EF4-FFF2-40B4-BE49-F238E27FC236}">
                <a16:creationId xmlns:a16="http://schemas.microsoft.com/office/drawing/2014/main" id="{01D0CEBE-4CBD-4A2C-BCB4-A018B829CD9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1EB9452-C0BB-4C4D-87CC-7D7D7680CD6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A7FFB24-75E8-41A3-A6FF-11FD1919684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Direct disability discrimination occurs where, because of disability, a person (A) treats another (B) less favourably than A treats or would treat others</a:t>
            </a:r>
          </a:p>
          <a:p>
            <a:pPr marL="342900" indent="-342900">
              <a:buFont typeface="Georgia" panose="02040502050405020303" pitchFamily="18" charset="0"/>
              <a:buChar char="─"/>
            </a:pPr>
            <a:r>
              <a:rPr lang="en-GB" b="0" dirty="0"/>
              <a:t>It is not direct discrimination for an employer to treat a disabled person more favourably than it treats or would treat a non-disabled person.</a:t>
            </a:r>
          </a:p>
          <a:p>
            <a:pPr marL="342900" indent="-342900">
              <a:buFont typeface="Georgia" panose="02040502050405020303" pitchFamily="18" charset="0"/>
              <a:buChar char="─"/>
            </a:pPr>
            <a:r>
              <a:rPr lang="en-GB" b="0" dirty="0"/>
              <a:t>Direct disability discrimination cannot be objectively justified.</a:t>
            </a:r>
          </a:p>
        </p:txBody>
      </p:sp>
    </p:spTree>
    <p:extLst>
      <p:ext uri="{BB962C8B-B14F-4D97-AF65-F5344CB8AC3E}">
        <p14:creationId xmlns:p14="http://schemas.microsoft.com/office/powerpoint/2010/main" val="3056438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B2F3-8730-4DD8-AD8B-5DD8EFE82D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780759-334D-42B8-9535-853FDF7F3DD3}"/>
              </a:ext>
            </a:extLst>
          </p:cNvPr>
          <p:cNvSpPr>
            <a:spLocks noGrp="1"/>
          </p:cNvSpPr>
          <p:nvPr>
            <p:ph idx="1"/>
          </p:nvPr>
        </p:nvSpPr>
        <p:spPr/>
        <p:txBody>
          <a:bodyPr/>
          <a:lstStyle/>
          <a:p>
            <a:r>
              <a:rPr lang="en-GB" b="1" dirty="0"/>
              <a:t>Comparator</a:t>
            </a:r>
            <a:r>
              <a:rPr lang="en-GB" dirty="0"/>
              <a:t> </a:t>
            </a:r>
          </a:p>
        </p:txBody>
      </p:sp>
      <p:sp>
        <p:nvSpPr>
          <p:cNvPr id="4" name="Footer Placeholder 3">
            <a:extLst>
              <a:ext uri="{FF2B5EF4-FFF2-40B4-BE49-F238E27FC236}">
                <a16:creationId xmlns:a16="http://schemas.microsoft.com/office/drawing/2014/main" id="{65015262-F85D-4C64-847A-61032A331EC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6A69061-A0CE-4B23-9933-80A8724279D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FCD68A0-3E26-4022-944D-F104127B17FA}"/>
              </a:ext>
            </a:extLst>
          </p:cNvPr>
          <p:cNvSpPr>
            <a:spLocks noGrp="1"/>
          </p:cNvSpPr>
          <p:nvPr>
            <p:ph type="body" sz="quarter" idx="14"/>
          </p:nvPr>
        </p:nvSpPr>
        <p:spPr>
          <a:xfrm>
            <a:off x="7584688" y="1548684"/>
            <a:ext cx="8039327" cy="6453479"/>
          </a:xfrm>
        </p:spPr>
        <p:txBody>
          <a:bodyPr/>
          <a:lstStyle/>
          <a:p>
            <a:pPr marL="342900" indent="-342900">
              <a:buFont typeface="Georgia" panose="02040502050405020303" pitchFamily="18" charset="0"/>
              <a:buChar char="─"/>
            </a:pPr>
            <a:r>
              <a:rPr lang="en-GB" b="0" dirty="0"/>
              <a:t>E</a:t>
            </a:r>
            <a:r>
              <a:rPr lang="en-GB" b="0" i="0" dirty="0">
                <a:effectLst/>
              </a:rPr>
              <a:t>mployees must show that they have been treated less favourably than a real/hypothetical comparator whose circumstances are not materially different to theirs.</a:t>
            </a:r>
          </a:p>
          <a:p>
            <a:pPr marL="342900" indent="-342900">
              <a:buFont typeface="Georgia" panose="02040502050405020303" pitchFamily="18" charset="0"/>
              <a:buChar char="─"/>
            </a:pPr>
            <a:r>
              <a:rPr lang="en-GB" b="0" i="0" dirty="0">
                <a:effectLst/>
              </a:rPr>
              <a:t>The reason must be the disability itself, not merely something related to the disability.</a:t>
            </a:r>
          </a:p>
          <a:p>
            <a:pPr marL="342900" indent="-342900">
              <a:buFont typeface="Georgia" panose="02040502050405020303" pitchFamily="18" charset="0"/>
              <a:buChar char="─"/>
            </a:pPr>
            <a:r>
              <a:rPr lang="en-GB" b="0" dirty="0"/>
              <a:t>T</a:t>
            </a:r>
            <a:r>
              <a:rPr lang="en-GB" b="0" i="0" dirty="0">
                <a:effectLst/>
              </a:rPr>
              <a:t>he disability must be the conscious/subconscious reason for the treatment, therefore there must be evidence that the employer knew of the disability.</a:t>
            </a:r>
          </a:p>
          <a:p>
            <a:pPr marL="342900" indent="-342900">
              <a:buFont typeface="Georgia" panose="02040502050405020303" pitchFamily="18" charset="0"/>
              <a:buChar char="─"/>
            </a:pPr>
            <a:endParaRPr lang="en-GB" b="0" i="0" dirty="0">
              <a:solidFill>
                <a:srgbClr val="3D3D3D"/>
              </a:solidFill>
              <a:effectLst/>
            </a:endParaRPr>
          </a:p>
          <a:p>
            <a:r>
              <a:rPr lang="en-GB" b="0" dirty="0"/>
              <a:t>An employer withdraws a job offer made to a disabled applicant. The costs of the support necessary to enable her to do her job are too high.</a:t>
            </a:r>
          </a:p>
          <a:p>
            <a:pPr algn="r"/>
            <a:r>
              <a:rPr lang="en-GB" sz="3600" b="0" dirty="0"/>
              <a:t>Is this direct discrimination? </a:t>
            </a:r>
          </a:p>
          <a:p>
            <a:endParaRPr lang="en-GB" b="0" i="0" dirty="0">
              <a:solidFill>
                <a:srgbClr val="3D3D3D"/>
              </a:solidFill>
              <a:effectLst/>
            </a:endParaRPr>
          </a:p>
          <a:p>
            <a:pPr marL="342900" indent="-342900">
              <a:buFont typeface="Georgia" panose="02040502050405020303" pitchFamily="18" charset="0"/>
              <a:buChar char="─"/>
            </a:pPr>
            <a:endParaRPr lang="en-GB" b="0" i="0" dirty="0">
              <a:solidFill>
                <a:srgbClr val="3D3D3D"/>
              </a:solidFill>
              <a:effectLst/>
            </a:endParaRP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3719793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40656-AA57-4C0B-AE6E-2369D574D3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D5A428E-09CD-42D5-8205-1AABC61E90ED}"/>
              </a:ext>
            </a:extLst>
          </p:cNvPr>
          <p:cNvSpPr>
            <a:spLocks noGrp="1"/>
          </p:cNvSpPr>
          <p:nvPr>
            <p:ph idx="1"/>
          </p:nvPr>
        </p:nvSpPr>
        <p:spPr/>
        <p:txBody>
          <a:bodyPr/>
          <a:lstStyle/>
          <a:p>
            <a:r>
              <a:rPr lang="en-GB" b="1" dirty="0"/>
              <a:t>Indissociability</a:t>
            </a:r>
          </a:p>
        </p:txBody>
      </p:sp>
      <p:sp>
        <p:nvSpPr>
          <p:cNvPr id="4" name="Footer Placeholder 3">
            <a:extLst>
              <a:ext uri="{FF2B5EF4-FFF2-40B4-BE49-F238E27FC236}">
                <a16:creationId xmlns:a16="http://schemas.microsoft.com/office/drawing/2014/main" id="{1CD63A44-CA8A-4311-94D1-254F377FF61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A3C0F2-53C3-4CF0-8878-4E669426AF1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C97696D-FC83-4B57-B068-982F01EF996C}"/>
              </a:ext>
            </a:extLst>
          </p:cNvPr>
          <p:cNvSpPr>
            <a:spLocks noGrp="1"/>
          </p:cNvSpPr>
          <p:nvPr>
            <p:ph type="body" sz="quarter" idx="14"/>
          </p:nvPr>
        </p:nvSpPr>
        <p:spPr>
          <a:xfrm>
            <a:off x="8258175" y="1800225"/>
            <a:ext cx="7386638" cy="5543550"/>
          </a:xfrm>
        </p:spPr>
        <p:txBody>
          <a:bodyPr/>
          <a:lstStyle/>
          <a:p>
            <a:r>
              <a:rPr lang="en-GB" b="0" dirty="0"/>
              <a:t>Employee with multiple health issues is denied the opportunity to be posted overseas following medical concerns raised in an occupational health assessment. The employee argues that the reason the employer did not allow him to be posted overseas was </a:t>
            </a:r>
            <a:r>
              <a:rPr lang="en-GB" dirty="0"/>
              <a:t>indissociable</a:t>
            </a:r>
            <a:r>
              <a:rPr lang="en-GB" b="0" dirty="0"/>
              <a:t> from his disabilities. </a:t>
            </a:r>
          </a:p>
          <a:p>
            <a:r>
              <a:rPr lang="en-GB" b="0" dirty="0"/>
              <a:t>This argument, and his direct discrimination claim, failed.</a:t>
            </a:r>
          </a:p>
        </p:txBody>
      </p:sp>
    </p:spTree>
    <p:extLst>
      <p:ext uri="{BB962C8B-B14F-4D97-AF65-F5344CB8AC3E}">
        <p14:creationId xmlns:p14="http://schemas.microsoft.com/office/powerpoint/2010/main" val="1164046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CD641-B33A-48DD-A2B4-CC5D298B47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FEEAB-4E94-4558-95CF-0B2CAC263E23}"/>
              </a:ext>
            </a:extLst>
          </p:cNvPr>
          <p:cNvSpPr>
            <a:spLocks noGrp="1"/>
          </p:cNvSpPr>
          <p:nvPr>
            <p:ph idx="1"/>
          </p:nvPr>
        </p:nvSpPr>
        <p:spPr/>
        <p:txBody>
          <a:bodyPr/>
          <a:lstStyle/>
          <a:p>
            <a:r>
              <a:rPr lang="en-GB" b="1" dirty="0"/>
              <a:t>Discrimination arising from disability </a:t>
            </a:r>
          </a:p>
        </p:txBody>
      </p:sp>
      <p:sp>
        <p:nvSpPr>
          <p:cNvPr id="4" name="Footer Placeholder 3">
            <a:extLst>
              <a:ext uri="{FF2B5EF4-FFF2-40B4-BE49-F238E27FC236}">
                <a16:creationId xmlns:a16="http://schemas.microsoft.com/office/drawing/2014/main" id="{0EFABCF6-8C88-4EBD-B4E2-4BE7F073966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24542C2-5F79-4ACA-A9BC-068CDFDA51C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D6D452B-A180-4C25-9605-A199D73D084C}"/>
              </a:ext>
            </a:extLst>
          </p:cNvPr>
          <p:cNvSpPr>
            <a:spLocks noGrp="1"/>
          </p:cNvSpPr>
          <p:nvPr>
            <p:ph type="body" sz="quarter" idx="14"/>
          </p:nvPr>
        </p:nvSpPr>
        <p:spPr>
          <a:xfrm>
            <a:off x="8128794" y="1726129"/>
            <a:ext cx="7386638" cy="6443339"/>
          </a:xfrm>
        </p:spPr>
        <p:txBody>
          <a:bodyPr/>
          <a:lstStyle/>
          <a:p>
            <a:pPr marL="342900" indent="-342900">
              <a:buFont typeface="Georgia" panose="02040502050405020303" pitchFamily="18" charset="0"/>
              <a:buChar char="─"/>
            </a:pPr>
            <a:r>
              <a:rPr lang="en-GB" b="0" dirty="0"/>
              <a:t>A treats B </a:t>
            </a:r>
            <a:r>
              <a:rPr lang="en-GB" dirty="0"/>
              <a:t>unfavourably</a:t>
            </a:r>
            <a:r>
              <a:rPr lang="en-GB" b="0" dirty="0"/>
              <a:t> because of </a:t>
            </a:r>
            <a:r>
              <a:rPr lang="en-GB" dirty="0"/>
              <a:t>something arising </a:t>
            </a:r>
            <a:r>
              <a:rPr lang="en-GB" b="0" dirty="0"/>
              <a:t>in consequence of B's disability and A cannot show that the treatment is a proportionate means of achieving a </a:t>
            </a:r>
            <a:r>
              <a:rPr lang="en-GB" dirty="0"/>
              <a:t>legitimate aim</a:t>
            </a:r>
            <a:r>
              <a:rPr lang="en-GB" b="0" dirty="0"/>
              <a:t>.</a:t>
            </a:r>
          </a:p>
          <a:p>
            <a:pPr marL="342900" indent="-342900">
              <a:buFont typeface="Georgia" panose="02040502050405020303" pitchFamily="18" charset="0"/>
              <a:buChar char="─"/>
            </a:pPr>
            <a:r>
              <a:rPr lang="en-GB" b="0" dirty="0"/>
              <a:t>An employer cannot be liable unless it knew (</a:t>
            </a:r>
            <a:r>
              <a:rPr lang="en-GB" dirty="0"/>
              <a:t>or should have known</a:t>
            </a:r>
            <a:r>
              <a:rPr lang="en-GB" b="0" dirty="0"/>
              <a:t>) about the claimant's disability.</a:t>
            </a:r>
          </a:p>
          <a:p>
            <a:pPr marL="342900" indent="-342900">
              <a:buFont typeface="Georgia" panose="02040502050405020303" pitchFamily="18" charset="0"/>
              <a:buChar char="─"/>
            </a:pPr>
            <a:r>
              <a:rPr lang="en-GB" b="0" dirty="0"/>
              <a:t>Employers must take reasonable steps to find out if a worker is disabled.</a:t>
            </a:r>
          </a:p>
        </p:txBody>
      </p:sp>
    </p:spTree>
    <p:extLst>
      <p:ext uri="{BB962C8B-B14F-4D97-AF65-F5344CB8AC3E}">
        <p14:creationId xmlns:p14="http://schemas.microsoft.com/office/powerpoint/2010/main" val="3455473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AA528-7699-4101-A59B-1EC2DF6F1D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01C040-5109-4CC3-87CC-44B89B3715F1}"/>
              </a:ext>
            </a:extLst>
          </p:cNvPr>
          <p:cNvSpPr>
            <a:spLocks noGrp="1"/>
          </p:cNvSpPr>
          <p:nvPr>
            <p:ph idx="1"/>
          </p:nvPr>
        </p:nvSpPr>
        <p:spPr/>
        <p:txBody>
          <a:bodyPr/>
          <a:lstStyle/>
          <a:p>
            <a:r>
              <a:rPr lang="en-GB" b="1" dirty="0"/>
              <a:t>Unfavourably, not less favourably</a:t>
            </a:r>
          </a:p>
        </p:txBody>
      </p:sp>
      <p:sp>
        <p:nvSpPr>
          <p:cNvPr id="4" name="Footer Placeholder 3">
            <a:extLst>
              <a:ext uri="{FF2B5EF4-FFF2-40B4-BE49-F238E27FC236}">
                <a16:creationId xmlns:a16="http://schemas.microsoft.com/office/drawing/2014/main" id="{5EEC595F-A6EC-4E76-B5D7-3927208007E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BDBC066-292A-4350-852C-C4734EF835E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49BB2A6-A016-438D-83CF-FA0101F9997D}"/>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No comparator required.</a:t>
            </a:r>
          </a:p>
          <a:p>
            <a:pPr marL="342900" indent="-342900">
              <a:buFont typeface="Georgia" panose="02040502050405020303" pitchFamily="18" charset="0"/>
              <a:buChar char="─"/>
            </a:pPr>
            <a:r>
              <a:rPr lang="en-GB" b="0" dirty="0"/>
              <a:t>No statutory definition. </a:t>
            </a:r>
          </a:p>
          <a:p>
            <a:pPr marL="342900" indent="-342900">
              <a:buFont typeface="Georgia" panose="02040502050405020303" pitchFamily="18" charset="0"/>
              <a:buChar char="─"/>
            </a:pPr>
            <a:r>
              <a:rPr lang="en-GB" b="0" dirty="0"/>
              <a:t>It is enough that the worker can reasonably say that they would have preferred to be treated differently.</a:t>
            </a:r>
          </a:p>
          <a:p>
            <a:pPr marL="342900" indent="-342900">
              <a:buFont typeface="Georgia" panose="02040502050405020303" pitchFamily="18" charset="0"/>
              <a:buChar char="─"/>
            </a:pPr>
            <a:r>
              <a:rPr lang="en-GB" b="0" dirty="0"/>
              <a:t>Employees cannot make claims for associative discrimination arising from disability.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0837983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8B7D-E36C-44FF-AB6B-B2B683B215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C1835D-8911-4527-B040-613B27F877FE}"/>
              </a:ext>
            </a:extLst>
          </p:cNvPr>
          <p:cNvSpPr>
            <a:spLocks noGrp="1"/>
          </p:cNvSpPr>
          <p:nvPr>
            <p:ph idx="1"/>
          </p:nvPr>
        </p:nvSpPr>
        <p:spPr/>
        <p:txBody>
          <a:bodyPr/>
          <a:lstStyle/>
          <a:p>
            <a:r>
              <a:rPr lang="en-GB" b="1" dirty="0"/>
              <a:t>Treatment "because of something arising in consequence of B's disability"</a:t>
            </a:r>
          </a:p>
        </p:txBody>
      </p:sp>
      <p:sp>
        <p:nvSpPr>
          <p:cNvPr id="4" name="Footer Placeholder 3">
            <a:extLst>
              <a:ext uri="{FF2B5EF4-FFF2-40B4-BE49-F238E27FC236}">
                <a16:creationId xmlns:a16="http://schemas.microsoft.com/office/drawing/2014/main" id="{E646059A-56FF-4049-B52F-204512A79A8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D8EF868-3FB9-492D-A7CF-07A4B744237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1E65C4A-ECB4-4A6C-A5AD-78DA6C683226}"/>
              </a:ext>
            </a:extLst>
          </p:cNvPr>
          <p:cNvSpPr>
            <a:spLocks noGrp="1"/>
          </p:cNvSpPr>
          <p:nvPr>
            <p:ph type="body" sz="quarter" idx="14"/>
          </p:nvPr>
        </p:nvSpPr>
        <p:spPr>
          <a:xfrm>
            <a:off x="8258175" y="1465971"/>
            <a:ext cx="7386638" cy="5754336"/>
          </a:xfrm>
        </p:spPr>
        <p:txBody>
          <a:bodyPr/>
          <a:lstStyle/>
          <a:p>
            <a:pPr marL="342900" indent="-342900">
              <a:buFont typeface="Georgia" panose="02040502050405020303" pitchFamily="18" charset="0"/>
              <a:buChar char="─"/>
            </a:pPr>
            <a:r>
              <a:rPr lang="en-GB" b="0" dirty="0"/>
              <a:t>The unfavourable treatment must be because of something that arises in consequence of the employee's disability. </a:t>
            </a:r>
          </a:p>
          <a:p>
            <a:pPr marL="342900" indent="-342900">
              <a:buFont typeface="Georgia" panose="02040502050405020303" pitchFamily="18" charset="0"/>
              <a:buChar char="─"/>
            </a:pPr>
            <a:r>
              <a:rPr lang="en-GB" b="0" dirty="0"/>
              <a:t>The consequences of a disability include anything which is the result, effect or outcome of a disabled person's disability, e.g.</a:t>
            </a:r>
          </a:p>
          <a:p>
            <a:pPr marL="666900" lvl="2" indent="-342900">
              <a:buFont typeface="Georgia" panose="02040502050405020303" pitchFamily="18" charset="0"/>
              <a:buChar char="─"/>
            </a:pPr>
            <a:r>
              <a:rPr lang="en-GB" b="0" dirty="0"/>
              <a:t>An inability to work unaided or a need for regular rest breaks or toilet breaks</a:t>
            </a:r>
          </a:p>
          <a:p>
            <a:pPr marL="666900" lvl="2" indent="-342900">
              <a:buFont typeface="Georgia" panose="02040502050405020303" pitchFamily="18" charset="0"/>
              <a:buChar char="─"/>
            </a:pPr>
            <a:r>
              <a:rPr lang="en-GB" b="0" dirty="0"/>
              <a:t>Restricted diet</a:t>
            </a:r>
          </a:p>
          <a:p>
            <a:pPr marL="666900" lvl="2" indent="-342900">
              <a:buFont typeface="Georgia" panose="02040502050405020303" pitchFamily="18" charset="0"/>
              <a:buChar char="─"/>
            </a:pPr>
            <a:r>
              <a:rPr lang="en-GB" b="0" dirty="0"/>
              <a:t>Slower typing speeds</a:t>
            </a:r>
          </a:p>
          <a:p>
            <a:pPr marL="666900" lvl="2" indent="-342900">
              <a:buFont typeface="Georgia" panose="02040502050405020303" pitchFamily="18" charset="0"/>
              <a:buChar char="─"/>
            </a:pPr>
            <a:r>
              <a:rPr lang="en-GB" b="0" dirty="0"/>
              <a:t>Regular hospital appointments</a:t>
            </a:r>
          </a:p>
          <a:p>
            <a:pPr marL="666900" lvl="2" indent="-342900">
              <a:buFont typeface="Georgia" panose="02040502050405020303" pitchFamily="18" charset="0"/>
              <a:buChar char="─"/>
            </a:pPr>
            <a:r>
              <a:rPr lang="en-GB" b="0" dirty="0"/>
              <a:t>Difficulties in using public transport</a:t>
            </a:r>
          </a:p>
          <a:p>
            <a:pPr marL="666900" lvl="2" indent="-342900">
              <a:buFont typeface="Georgia" panose="02040502050405020303" pitchFamily="18" charset="0"/>
              <a:buChar char="─"/>
            </a:pPr>
            <a:r>
              <a:rPr lang="en-GB" b="0" dirty="0"/>
              <a:t>A need for specialist computer equipment</a:t>
            </a:r>
          </a:p>
          <a:p>
            <a:pPr marL="666900" lvl="2" indent="-342900">
              <a:buFont typeface="Georgia" panose="02040502050405020303" pitchFamily="18" charset="0"/>
              <a:buChar char="─"/>
            </a:pPr>
            <a:r>
              <a:rPr lang="en-GB" b="0" dirty="0"/>
              <a:t>A need for private and/or quiet working environment</a:t>
            </a:r>
          </a:p>
        </p:txBody>
      </p:sp>
    </p:spTree>
    <p:extLst>
      <p:ext uri="{BB962C8B-B14F-4D97-AF65-F5344CB8AC3E}">
        <p14:creationId xmlns:p14="http://schemas.microsoft.com/office/powerpoint/2010/main" val="32165496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2BF39-8392-4F82-AB5E-9CA30D4B20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F37BA2-F160-4954-9DBB-ACA5EFDDF4C7}"/>
              </a:ext>
            </a:extLst>
          </p:cNvPr>
          <p:cNvSpPr>
            <a:spLocks noGrp="1"/>
          </p:cNvSpPr>
          <p:nvPr>
            <p:ph idx="1"/>
          </p:nvPr>
        </p:nvSpPr>
        <p:spPr/>
        <p:txBody>
          <a:bodyPr/>
          <a:lstStyle/>
          <a:p>
            <a:r>
              <a:rPr lang="en-GB" b="1" dirty="0"/>
              <a:t>Objective Justification</a:t>
            </a:r>
          </a:p>
        </p:txBody>
      </p:sp>
      <p:sp>
        <p:nvSpPr>
          <p:cNvPr id="4" name="Footer Placeholder 3">
            <a:extLst>
              <a:ext uri="{FF2B5EF4-FFF2-40B4-BE49-F238E27FC236}">
                <a16:creationId xmlns:a16="http://schemas.microsoft.com/office/drawing/2014/main" id="{066D4AB7-A293-417A-A83D-237719F9F8A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14637EE-04AF-4948-AEFC-58D31304BCC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FFCCBE5-C202-48A0-9B24-8F45FA4181D8}"/>
              </a:ext>
            </a:extLst>
          </p:cNvPr>
          <p:cNvSpPr>
            <a:spLocks noGrp="1"/>
          </p:cNvSpPr>
          <p:nvPr>
            <p:ph type="body" sz="quarter" idx="14"/>
          </p:nvPr>
        </p:nvSpPr>
        <p:spPr>
          <a:xfrm>
            <a:off x="8237377" y="1800225"/>
            <a:ext cx="7386638" cy="5543550"/>
          </a:xfrm>
        </p:spPr>
        <p:txBody>
          <a:bodyPr/>
          <a:lstStyle/>
          <a:p>
            <a:pPr marL="342900" indent="-342900">
              <a:buFont typeface="Georgia" panose="02040502050405020303" pitchFamily="18" charset="0"/>
              <a:buChar char="─"/>
            </a:pPr>
            <a:r>
              <a:rPr lang="en-GB" b="0" dirty="0"/>
              <a:t>The unfavourable treatment must be a proportionate means of achieving a legitimate aim.</a:t>
            </a:r>
          </a:p>
          <a:p>
            <a:pPr marL="342900" indent="-342900">
              <a:buFont typeface="Georgia" panose="02040502050405020303" pitchFamily="18" charset="0"/>
              <a:buChar char="─"/>
            </a:pPr>
            <a:r>
              <a:rPr lang="en-GB" b="0" dirty="0"/>
              <a:t>To be proportionate, the unfavourable treatment has to be both an appropriate means of achieving the legitimate aim and a reasonably necessary means of doing so.</a:t>
            </a:r>
          </a:p>
          <a:p>
            <a:pPr marL="342900" indent="-342900">
              <a:buFont typeface="Georgia" panose="02040502050405020303" pitchFamily="18" charset="0"/>
              <a:buChar char="─"/>
            </a:pPr>
            <a:r>
              <a:rPr lang="en-GB" b="0" dirty="0"/>
              <a:t>Tribunals will consider whether a lesser measure could have achieved the employers legitimate aim.</a:t>
            </a:r>
          </a:p>
          <a:p>
            <a:pPr marL="342900" indent="-342900">
              <a:buFont typeface="Georgia" panose="02040502050405020303" pitchFamily="18" charset="0"/>
              <a:buChar char="─"/>
            </a:pPr>
            <a:r>
              <a:rPr lang="en-GB" b="0" dirty="0"/>
              <a:t>The Tribunal will consider whether the measure taken was proportionate at the time the unfavourable treatment was applied.</a:t>
            </a:r>
          </a:p>
          <a:p>
            <a:pPr marL="342900" indent="-342900">
              <a:buFont typeface="Georgia" panose="02040502050405020303" pitchFamily="18" charset="0"/>
              <a:buChar char="─"/>
            </a:pPr>
            <a:r>
              <a:rPr lang="en-GB" b="0" dirty="0"/>
              <a:t> It is good practice to weigh up the options available and be ready to explain your reasoning for implementing a particular measure.</a:t>
            </a:r>
          </a:p>
          <a:p>
            <a:pPr marL="342900" indent="-342900">
              <a:buFont typeface="Georgia" panose="02040502050405020303" pitchFamily="18" charset="0"/>
              <a:buChar char="─"/>
            </a:pPr>
            <a:endParaRPr lang="en-GB" b="0" dirty="0"/>
          </a:p>
        </p:txBody>
      </p:sp>
      <p:sp>
        <p:nvSpPr>
          <p:cNvPr id="7" name="TextBox 6">
            <a:extLst>
              <a:ext uri="{FF2B5EF4-FFF2-40B4-BE49-F238E27FC236}">
                <a16:creationId xmlns:a16="http://schemas.microsoft.com/office/drawing/2014/main" id="{CA0BEB5F-4518-4A7B-9B59-763F105CE139}"/>
              </a:ext>
            </a:extLst>
          </p:cNvPr>
          <p:cNvSpPr txBox="1"/>
          <p:nvPr/>
        </p:nvSpPr>
        <p:spPr>
          <a:xfrm>
            <a:off x="1072055" y="3799490"/>
            <a:ext cx="4493173" cy="830997"/>
          </a:xfrm>
          <a:prstGeom prst="rect">
            <a:avLst/>
          </a:prstGeom>
          <a:noFill/>
        </p:spPr>
        <p:txBody>
          <a:bodyPr wrap="square" rtlCol="0">
            <a:spAutoFit/>
          </a:bodyPr>
          <a:lstStyle/>
          <a:p>
            <a:r>
              <a:rPr lang="en-GB" dirty="0"/>
              <a:t>Is the unfavourable treatment objectively justifiable?</a:t>
            </a:r>
          </a:p>
        </p:txBody>
      </p:sp>
    </p:spTree>
    <p:extLst>
      <p:ext uri="{BB962C8B-B14F-4D97-AF65-F5344CB8AC3E}">
        <p14:creationId xmlns:p14="http://schemas.microsoft.com/office/powerpoint/2010/main" val="1824471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62E17-5FB2-4A52-AD77-906ECD43F81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AD69CB-D4A5-4A79-8D50-552EBC4109B4}"/>
              </a:ext>
            </a:extLst>
          </p:cNvPr>
          <p:cNvSpPr>
            <a:spLocks noGrp="1"/>
          </p:cNvSpPr>
          <p:nvPr>
            <p:ph idx="1"/>
          </p:nvPr>
        </p:nvSpPr>
        <p:spPr/>
        <p:txBody>
          <a:bodyPr/>
          <a:lstStyle/>
          <a:p>
            <a:r>
              <a:rPr lang="en-GB" b="1" dirty="0"/>
              <a:t>Harassment</a:t>
            </a:r>
          </a:p>
        </p:txBody>
      </p:sp>
      <p:sp>
        <p:nvSpPr>
          <p:cNvPr id="4" name="Footer Placeholder 3">
            <a:extLst>
              <a:ext uri="{FF2B5EF4-FFF2-40B4-BE49-F238E27FC236}">
                <a16:creationId xmlns:a16="http://schemas.microsoft.com/office/drawing/2014/main" id="{79008BF1-91D1-4080-9247-9DC815D5ECC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F8DF4C0-DC81-4937-8109-F83C025BD1E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2EB7CBB-01E9-4382-A1AF-ACEABA399247}"/>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 engages in unwanted conduct related to disability.</a:t>
            </a:r>
          </a:p>
          <a:p>
            <a:pPr marL="457200" indent="-457200">
              <a:buFont typeface="Georgia" panose="02040502050405020303" pitchFamily="18" charset="0"/>
              <a:buChar char="─"/>
            </a:pPr>
            <a:r>
              <a:rPr lang="en-GB" b="0" dirty="0"/>
              <a:t>The conduct has the purpose or effect of violating B's dignity, or creating an intimidating, hostile, degrading, humiliating or offensive environment for B.</a:t>
            </a:r>
          </a:p>
          <a:p>
            <a:pPr marL="457200" indent="-457200">
              <a:buFont typeface="Georgia" panose="02040502050405020303" pitchFamily="18" charset="0"/>
              <a:buChar char="─"/>
            </a:pPr>
            <a:r>
              <a:rPr lang="en-GB" b="0" dirty="0"/>
              <a:t>Deciding whether conduct has the effect referred to above, each of the following must be considered:</a:t>
            </a:r>
          </a:p>
          <a:p>
            <a:pPr marL="457200" indent="-457200">
              <a:buFont typeface="Georgia" panose="02040502050405020303" pitchFamily="18" charset="0"/>
              <a:buChar char="─"/>
            </a:pPr>
            <a:r>
              <a:rPr lang="en-GB" b="0" dirty="0"/>
              <a:t>B's perception.</a:t>
            </a:r>
          </a:p>
          <a:p>
            <a:pPr marL="457200" indent="-457200">
              <a:buFont typeface="Georgia" panose="02040502050405020303" pitchFamily="18" charset="0"/>
              <a:buChar char="─"/>
            </a:pPr>
            <a:r>
              <a:rPr lang="en-GB" b="0" dirty="0"/>
              <a:t>The other circumstances of the case.</a:t>
            </a:r>
          </a:p>
          <a:p>
            <a:pPr marL="457200" indent="-457200">
              <a:buFont typeface="Georgia" panose="02040502050405020303" pitchFamily="18" charset="0"/>
              <a:buChar char="─"/>
            </a:pPr>
            <a:r>
              <a:rPr lang="en-GB" b="0" dirty="0"/>
              <a:t>Whether it is reasonable for the conduct to have that effect.</a:t>
            </a:r>
          </a:p>
        </p:txBody>
      </p:sp>
    </p:spTree>
    <p:extLst>
      <p:ext uri="{BB962C8B-B14F-4D97-AF65-F5344CB8AC3E}">
        <p14:creationId xmlns:p14="http://schemas.microsoft.com/office/powerpoint/2010/main" val="1650626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33056-441C-4F54-B392-008058D272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824C94-8322-4C39-859F-2F5986C3ABE5}"/>
              </a:ext>
            </a:extLst>
          </p:cNvPr>
          <p:cNvSpPr>
            <a:spLocks noGrp="1"/>
          </p:cNvSpPr>
          <p:nvPr>
            <p:ph idx="1"/>
          </p:nvPr>
        </p:nvSpPr>
        <p:spPr/>
        <p:txBody>
          <a:bodyPr/>
          <a:lstStyle/>
          <a:p>
            <a:r>
              <a:rPr lang="en-GB" b="1" dirty="0"/>
              <a:t>Victimisation</a:t>
            </a:r>
          </a:p>
        </p:txBody>
      </p:sp>
      <p:sp>
        <p:nvSpPr>
          <p:cNvPr id="4" name="Footer Placeholder 3">
            <a:extLst>
              <a:ext uri="{FF2B5EF4-FFF2-40B4-BE49-F238E27FC236}">
                <a16:creationId xmlns:a16="http://schemas.microsoft.com/office/drawing/2014/main" id="{FBAF37AB-2518-4FCF-96C3-8D21DBA808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2412E62-58E9-4355-8847-1DBC1B1AA0C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9B7F88E-2E0C-4C7E-BD85-8869D1BE83B9}"/>
              </a:ext>
            </a:extLst>
          </p:cNvPr>
          <p:cNvSpPr>
            <a:spLocks noGrp="1"/>
          </p:cNvSpPr>
          <p:nvPr>
            <p:ph type="body" sz="quarter" idx="14"/>
          </p:nvPr>
        </p:nvSpPr>
        <p:spPr>
          <a:xfrm>
            <a:off x="8128794" y="1465971"/>
            <a:ext cx="7386638" cy="5543550"/>
          </a:xfrm>
        </p:spPr>
        <p:txBody>
          <a:bodyPr/>
          <a:lstStyle/>
          <a:p>
            <a:pPr marL="342900" indent="-342900">
              <a:buFont typeface="Georgia" panose="02040502050405020303" pitchFamily="18" charset="0"/>
              <a:buChar char="─"/>
            </a:pPr>
            <a:r>
              <a:rPr lang="en-GB" b="0" dirty="0"/>
              <a:t>Victimisation occurs where a person (A) subjects another person (B) to a detriment because B has done, intends to do, or is suspected of doing or intending to do, any of the following protected acts:</a:t>
            </a:r>
          </a:p>
          <a:p>
            <a:pPr marL="666900" lvl="2" indent="-342900">
              <a:buFont typeface="Georgia" panose="02040502050405020303" pitchFamily="18" charset="0"/>
              <a:buChar char="─"/>
            </a:pPr>
            <a:r>
              <a:rPr lang="en-GB" b="0" dirty="0"/>
              <a:t>Bringing proceedings under the </a:t>
            </a:r>
            <a:r>
              <a:rPr lang="en-GB" b="0" dirty="0" err="1"/>
              <a:t>EqA</a:t>
            </a:r>
            <a:r>
              <a:rPr lang="en-GB" b="0" dirty="0"/>
              <a:t> 2010.</a:t>
            </a:r>
          </a:p>
          <a:p>
            <a:pPr marL="666900" lvl="2" indent="-342900">
              <a:buFont typeface="Georgia" panose="02040502050405020303" pitchFamily="18" charset="0"/>
              <a:buChar char="─"/>
            </a:pPr>
            <a:r>
              <a:rPr lang="en-GB" b="0" dirty="0"/>
              <a:t>Giving evidence or information in connection with proceedings under the </a:t>
            </a:r>
            <a:r>
              <a:rPr lang="en-GB" b="0" dirty="0" err="1"/>
              <a:t>EqA</a:t>
            </a:r>
            <a:r>
              <a:rPr lang="en-GB" b="0" dirty="0"/>
              <a:t> 2010, regardless of who brought those proceedings.</a:t>
            </a:r>
          </a:p>
          <a:p>
            <a:pPr marL="666900" lvl="2" indent="-342900">
              <a:buFont typeface="Georgia" panose="02040502050405020303" pitchFamily="18" charset="0"/>
              <a:buChar char="─"/>
            </a:pPr>
            <a:r>
              <a:rPr lang="en-GB" b="0" dirty="0"/>
              <a:t>Doing any other thing for the purposes of or in connection with the </a:t>
            </a:r>
            <a:r>
              <a:rPr lang="en-GB" b="0" dirty="0" err="1"/>
              <a:t>EqA</a:t>
            </a:r>
            <a:r>
              <a:rPr lang="en-GB" b="0" dirty="0"/>
              <a:t> 2010.</a:t>
            </a:r>
          </a:p>
          <a:p>
            <a:pPr marL="666900" lvl="2" indent="-342900">
              <a:buFont typeface="Georgia" panose="02040502050405020303" pitchFamily="18" charset="0"/>
              <a:buChar char="─"/>
            </a:pPr>
            <a:r>
              <a:rPr lang="en-GB" b="0" dirty="0"/>
              <a:t>Alleging that the discriminator or any other person has contravened the </a:t>
            </a:r>
            <a:r>
              <a:rPr lang="en-GB" b="0" dirty="0" err="1"/>
              <a:t>EqA</a:t>
            </a:r>
            <a:r>
              <a:rPr lang="en-GB" b="0" dirty="0"/>
              <a:t> 2010.</a:t>
            </a:r>
          </a:p>
          <a:p>
            <a:pPr marL="342900" lvl="1" indent="-342900">
              <a:buFont typeface="Georgia" panose="02040502050405020303" pitchFamily="18" charset="0"/>
              <a:buChar char="─"/>
            </a:pPr>
            <a:r>
              <a:rPr lang="en-GB" b="0" dirty="0"/>
              <a:t>There is no protection if a person makes allegations or gives evidence which they know to be false, however a person who complains mistakenly but in good faith is protected.</a:t>
            </a:r>
          </a:p>
        </p:txBody>
      </p:sp>
    </p:spTree>
    <p:extLst>
      <p:ext uri="{BB962C8B-B14F-4D97-AF65-F5344CB8AC3E}">
        <p14:creationId xmlns:p14="http://schemas.microsoft.com/office/powerpoint/2010/main" val="1916591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A2CA4-8BE0-446D-9C0C-03A62D0156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03C276-21EA-4214-B89C-30150917CA1A}"/>
              </a:ext>
            </a:extLst>
          </p:cNvPr>
          <p:cNvSpPr>
            <a:spLocks noGrp="1"/>
          </p:cNvSpPr>
          <p:nvPr>
            <p:ph idx="1"/>
          </p:nvPr>
        </p:nvSpPr>
        <p:spPr/>
        <p:txBody>
          <a:bodyPr/>
          <a:lstStyle/>
          <a:p>
            <a:r>
              <a:rPr lang="en-GB" b="1" dirty="0"/>
              <a:t>Association and perception</a:t>
            </a:r>
          </a:p>
        </p:txBody>
      </p:sp>
      <p:sp>
        <p:nvSpPr>
          <p:cNvPr id="4" name="Footer Placeholder 3">
            <a:extLst>
              <a:ext uri="{FF2B5EF4-FFF2-40B4-BE49-F238E27FC236}">
                <a16:creationId xmlns:a16="http://schemas.microsoft.com/office/drawing/2014/main" id="{A8F0B4FF-437E-434D-B8CC-C123BE587EB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EE7B585-0FA8-4EDD-B7F5-7F012BAC659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44BC2E2-13AC-4CE7-A584-76212F9DAE85}"/>
              </a:ext>
            </a:extLst>
          </p:cNvPr>
          <p:cNvSpPr>
            <a:spLocks noGrp="1"/>
          </p:cNvSpPr>
          <p:nvPr>
            <p:ph type="body" sz="quarter" idx="14"/>
          </p:nvPr>
        </p:nvSpPr>
        <p:spPr>
          <a:xfrm>
            <a:off x="8024884" y="1856096"/>
            <a:ext cx="7619929" cy="5658801"/>
          </a:xfrm>
        </p:spPr>
        <p:txBody>
          <a:bodyPr/>
          <a:lstStyle/>
          <a:p>
            <a:pPr marL="342900" indent="-342900">
              <a:buFont typeface="Georgia" panose="02040502050405020303" pitchFamily="18" charset="0"/>
              <a:buChar char="─"/>
            </a:pPr>
            <a:r>
              <a:rPr lang="en-GB" b="0" dirty="0"/>
              <a:t>An employer treats an employee less favourably because of the disability of another person.</a:t>
            </a:r>
          </a:p>
          <a:p>
            <a:pPr marL="342900" indent="-342900">
              <a:buFont typeface="Georgia" panose="02040502050405020303" pitchFamily="18" charset="0"/>
              <a:buChar char="─"/>
            </a:pPr>
            <a:r>
              <a:rPr lang="en-GB" b="0" dirty="0"/>
              <a:t>An employer treats an employee less favourably because they perceive that the employee is disabled.</a:t>
            </a:r>
          </a:p>
        </p:txBody>
      </p:sp>
    </p:spTree>
    <p:extLst>
      <p:ext uri="{BB962C8B-B14F-4D97-AF65-F5344CB8AC3E}">
        <p14:creationId xmlns:p14="http://schemas.microsoft.com/office/powerpoint/2010/main" val="19640802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6649-9D40-46FC-A8E7-FCFE03BF29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63A06D-FCF4-4BB9-806B-5BA6CEBBDA88}"/>
              </a:ext>
            </a:extLst>
          </p:cNvPr>
          <p:cNvSpPr>
            <a:spLocks noGrp="1"/>
          </p:cNvSpPr>
          <p:nvPr>
            <p:ph idx="1"/>
          </p:nvPr>
        </p:nvSpPr>
        <p:spPr/>
        <p:txBody>
          <a:bodyPr/>
          <a:lstStyle/>
          <a:p>
            <a:r>
              <a:rPr lang="en-GB" b="1" dirty="0"/>
              <a:t>Case study</a:t>
            </a:r>
          </a:p>
        </p:txBody>
      </p:sp>
      <p:sp>
        <p:nvSpPr>
          <p:cNvPr id="4" name="Footer Placeholder 3">
            <a:extLst>
              <a:ext uri="{FF2B5EF4-FFF2-40B4-BE49-F238E27FC236}">
                <a16:creationId xmlns:a16="http://schemas.microsoft.com/office/drawing/2014/main" id="{E20D096D-44AE-4AC1-A9C4-AA0992F076C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E4EE84D-EA64-4D22-B9A0-19014D9738C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E5F43D12-0FDA-4AF1-923E-D1433E59217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Richard Danson runs a airport. One of his employees has a son with a disability. As a result Richard treats the employee less favourably.</a:t>
            </a:r>
          </a:p>
          <a:p>
            <a:pPr marL="666900" lvl="2" indent="-342900">
              <a:buFont typeface="Georgia" panose="02040502050405020303" pitchFamily="18" charset="0"/>
              <a:buChar char="─"/>
            </a:pPr>
            <a:r>
              <a:rPr lang="en-GB" b="0" dirty="0"/>
              <a:t>This would be an example of disability discrimination based on association.</a:t>
            </a:r>
          </a:p>
          <a:p>
            <a:pPr marL="342900" indent="-342900">
              <a:buFont typeface="Georgia" panose="02040502050405020303" pitchFamily="18" charset="0"/>
              <a:buChar char="─"/>
            </a:pPr>
            <a:r>
              <a:rPr lang="en-GB" b="0" dirty="0"/>
              <a:t>Caesar Julius runs a costume shop. He wrongly believes that his employee Cameron Davidson is suffering from some form of anxiety that meets the definition of a disability. As a result he moves Cameron from the shop floor to the back room.</a:t>
            </a:r>
          </a:p>
          <a:p>
            <a:pPr marL="666900" lvl="2" indent="-342900">
              <a:buFont typeface="Georgia" panose="02040502050405020303" pitchFamily="18" charset="0"/>
              <a:buChar char="─"/>
            </a:pPr>
            <a:r>
              <a:rPr lang="en-GB" b="0" dirty="0"/>
              <a:t>This would be an example of disability discrimination based on a perceived characteristic.</a:t>
            </a:r>
          </a:p>
        </p:txBody>
      </p:sp>
    </p:spTree>
    <p:extLst>
      <p:ext uri="{BB962C8B-B14F-4D97-AF65-F5344CB8AC3E}">
        <p14:creationId xmlns:p14="http://schemas.microsoft.com/office/powerpoint/2010/main" val="40264802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DA1BE-B956-44DF-A3C3-5493ED3659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D9FDCC-6EF5-4E29-B44C-0BAFF8445DD3}"/>
              </a:ext>
            </a:extLst>
          </p:cNvPr>
          <p:cNvSpPr>
            <a:spLocks noGrp="1"/>
          </p:cNvSpPr>
          <p:nvPr>
            <p:ph idx="1"/>
          </p:nvPr>
        </p:nvSpPr>
        <p:spPr/>
        <p:txBody>
          <a:bodyPr/>
          <a:lstStyle/>
          <a:p>
            <a:r>
              <a:rPr lang="en-GB" b="1" dirty="0"/>
              <a:t>Pre employment questions</a:t>
            </a:r>
          </a:p>
          <a:p>
            <a:r>
              <a:rPr lang="en-GB" b="1" dirty="0"/>
              <a:t>practical guidance</a:t>
            </a:r>
          </a:p>
        </p:txBody>
      </p:sp>
      <p:sp>
        <p:nvSpPr>
          <p:cNvPr id="4" name="Footer Placeholder 3">
            <a:extLst>
              <a:ext uri="{FF2B5EF4-FFF2-40B4-BE49-F238E27FC236}">
                <a16:creationId xmlns:a16="http://schemas.microsoft.com/office/drawing/2014/main" id="{721210F9-460D-47AA-BFE1-3BEA47F26B6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DC765FE-6904-40EF-9E88-79DA3E542B1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6FDDA5B-6227-4C91-B016-47C46B92ADFA}"/>
              </a:ext>
            </a:extLst>
          </p:cNvPr>
          <p:cNvSpPr>
            <a:spLocks noGrp="1"/>
          </p:cNvSpPr>
          <p:nvPr>
            <p:ph type="body" sz="quarter" idx="14"/>
          </p:nvPr>
        </p:nvSpPr>
        <p:spPr>
          <a:xfrm>
            <a:off x="7894903" y="1563520"/>
            <a:ext cx="7729112" cy="5543550"/>
          </a:xfrm>
        </p:spPr>
        <p:txBody>
          <a:bodyPr/>
          <a:lstStyle/>
          <a:p>
            <a:pPr marL="342900" indent="-342900">
              <a:buFont typeface="Georgia" panose="02040502050405020303" pitchFamily="18" charset="0"/>
              <a:buChar char="─"/>
            </a:pPr>
            <a:r>
              <a:rPr lang="en-GB" b="0" dirty="0"/>
              <a:t>Disabled people can be put off applying for jobs because of pre-employment health questions. Section 60 of the </a:t>
            </a:r>
            <a:r>
              <a:rPr lang="en-GB" b="0" dirty="0" err="1"/>
              <a:t>EqA</a:t>
            </a:r>
            <a:r>
              <a:rPr lang="en-GB" b="0" dirty="0"/>
              <a:t> 2010 was introduced to address this problem. It:</a:t>
            </a:r>
          </a:p>
          <a:p>
            <a:pPr marL="666900" lvl="2" indent="-342900">
              <a:buFont typeface="Georgia" panose="02040502050405020303" pitchFamily="18" charset="0"/>
              <a:buChar char="─"/>
            </a:pPr>
            <a:r>
              <a:rPr lang="en-GB" b="0" dirty="0"/>
              <a:t>Prohibits employers from asking potential recruits questions about health, other than for prescribed reasons.</a:t>
            </a:r>
          </a:p>
          <a:p>
            <a:pPr marL="666900" lvl="2" indent="-342900">
              <a:buFont typeface="Georgia" panose="02040502050405020303" pitchFamily="18" charset="0"/>
              <a:buChar char="─"/>
            </a:pPr>
            <a:r>
              <a:rPr lang="en-GB" b="0" dirty="0"/>
              <a:t>Shifts the burden of proof automatically to the employer where a job applicant who has been asked a prohibited health question brings a direct disability discrimination claim.</a:t>
            </a:r>
          </a:p>
          <a:p>
            <a:pPr marL="666900" lvl="2" indent="-342900">
              <a:buFont typeface="Georgia" panose="02040502050405020303" pitchFamily="18" charset="0"/>
              <a:buChar char="─"/>
            </a:pPr>
            <a:r>
              <a:rPr lang="en-GB" b="0" dirty="0"/>
              <a:t>Applies whether the employer asks the question of the applicant or asks the applicant's former employer by way of a reference request.</a:t>
            </a:r>
          </a:p>
          <a:p>
            <a:pPr marL="666900" lvl="2" indent="-342900">
              <a:buFont typeface="Georgia" panose="02040502050405020303" pitchFamily="18" charset="0"/>
              <a:buChar char="─"/>
            </a:pPr>
            <a:r>
              <a:rPr lang="en-GB" b="0" dirty="0"/>
              <a:t>Applies where an agent or employee of the employer, rather than the employer itself, asks the questions.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288793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25C85-B00D-4C7B-A1C7-BB85201A88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37A580-6906-45D2-AE03-87D736E8E788}"/>
              </a:ext>
            </a:extLst>
          </p:cNvPr>
          <p:cNvSpPr>
            <a:spLocks noGrp="1"/>
          </p:cNvSpPr>
          <p:nvPr>
            <p:ph idx="1"/>
          </p:nvPr>
        </p:nvSpPr>
        <p:spPr/>
        <p:txBody>
          <a:bodyPr/>
          <a:lstStyle/>
          <a:p>
            <a:r>
              <a:rPr lang="en-GB" b="1" dirty="0"/>
              <a:t>Burden of Proof</a:t>
            </a:r>
          </a:p>
        </p:txBody>
      </p:sp>
      <p:sp>
        <p:nvSpPr>
          <p:cNvPr id="4" name="Footer Placeholder 3">
            <a:extLst>
              <a:ext uri="{FF2B5EF4-FFF2-40B4-BE49-F238E27FC236}">
                <a16:creationId xmlns:a16="http://schemas.microsoft.com/office/drawing/2014/main" id="{20F7F809-4953-4937-AC96-87D9B794E85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DED5F1E-0D09-426A-9397-FC9824A30EA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6A59094-7109-4A85-A49F-3CC0C6A46E2D}"/>
              </a:ext>
            </a:extLst>
          </p:cNvPr>
          <p:cNvSpPr>
            <a:spLocks noGrp="1"/>
          </p:cNvSpPr>
          <p:nvPr>
            <p:ph type="body" sz="quarter" idx="14"/>
          </p:nvPr>
        </p:nvSpPr>
        <p:spPr>
          <a:xfrm>
            <a:off x="7915701" y="1800225"/>
            <a:ext cx="7729112" cy="5543550"/>
          </a:xfrm>
        </p:spPr>
        <p:txBody>
          <a:bodyPr/>
          <a:lstStyle/>
          <a:p>
            <a:pPr marL="342900" indent="-342900">
              <a:buFont typeface="Georgia" panose="02040502050405020303" pitchFamily="18" charset="0"/>
              <a:buChar char="─"/>
            </a:pPr>
            <a:r>
              <a:rPr lang="en-GB" b="0" dirty="0"/>
              <a:t>Asking an applicant a prohibited pre-employment health question will not, in itself, amount to discrimination.</a:t>
            </a:r>
          </a:p>
          <a:p>
            <a:pPr marL="342900" indent="-342900">
              <a:buFont typeface="Georgia" panose="02040502050405020303" pitchFamily="18" charset="0"/>
              <a:buChar char="─"/>
            </a:pPr>
            <a:r>
              <a:rPr lang="en-GB" b="0" dirty="0"/>
              <a:t>However, asking a pre-employment health question for a non-prescribed reason might lead to the shifting of the burden of proof in a direct disability discrimination claim. </a:t>
            </a:r>
          </a:p>
          <a:p>
            <a:pPr marL="342900" indent="-342900">
              <a:buFont typeface="Georgia" panose="02040502050405020303" pitchFamily="18" charset="0"/>
              <a:buChar char="─"/>
            </a:pPr>
            <a:r>
              <a:rPr lang="en-GB" b="0" dirty="0"/>
              <a:t>The burden of proof will only shift in direct disability discrimination claims if a job applicant argues that the employer's conduct complained of was "in reliance on information given in response to" a prohibited health question. Employer will have to show that no direct discrimination took place.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038478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CAB49-18FC-4D03-9BB7-554C6EC99A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BBD5CBC-DD38-4133-B43E-FAE945FC8A4A}"/>
              </a:ext>
            </a:extLst>
          </p:cNvPr>
          <p:cNvSpPr>
            <a:spLocks noGrp="1"/>
          </p:cNvSpPr>
          <p:nvPr>
            <p:ph idx="1"/>
          </p:nvPr>
        </p:nvSpPr>
        <p:spPr/>
        <p:txBody>
          <a:bodyPr/>
          <a:lstStyle/>
          <a:p>
            <a:r>
              <a:rPr lang="en-GB" b="1" dirty="0"/>
              <a:t>Burden of Proof</a:t>
            </a:r>
          </a:p>
          <a:p>
            <a:endParaRPr lang="en-GB" dirty="0"/>
          </a:p>
        </p:txBody>
      </p:sp>
      <p:sp>
        <p:nvSpPr>
          <p:cNvPr id="4" name="Footer Placeholder 3">
            <a:extLst>
              <a:ext uri="{FF2B5EF4-FFF2-40B4-BE49-F238E27FC236}">
                <a16:creationId xmlns:a16="http://schemas.microsoft.com/office/drawing/2014/main" id="{45831071-551C-4516-A01D-8AF586D4E08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897FBAB-99E2-4925-A067-A40AA7B4513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9DCF2D4-B2BD-408F-8692-8924BF09BB85}"/>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the burden of proof shifts, the employer could avoid liability by showing that the specific disability was not its reason for rejecting the applicant </a:t>
            </a:r>
          </a:p>
          <a:p>
            <a:pPr marL="342900" indent="-342900">
              <a:buFont typeface="Georgia" panose="02040502050405020303" pitchFamily="18" charset="0"/>
              <a:buChar char="─"/>
            </a:pPr>
            <a:r>
              <a:rPr lang="en-GB" b="0" dirty="0"/>
              <a:t>The employer could avoid direct discrimination by showing that it rejected the applicant because of the consequences of the disability, rather than simply the existence of the disability. </a:t>
            </a:r>
          </a:p>
          <a:p>
            <a:pPr marL="342900" indent="-342900">
              <a:buFont typeface="Georgia" panose="02040502050405020303" pitchFamily="18" charset="0"/>
              <a:buChar char="─"/>
            </a:pPr>
            <a:r>
              <a:rPr lang="en-GB" b="0" dirty="0"/>
              <a:t>The employer will then has to show </a:t>
            </a:r>
            <a:r>
              <a:rPr lang="en-GB" dirty="0"/>
              <a:t>objective justification</a:t>
            </a:r>
            <a:r>
              <a:rPr lang="en-GB" b="0" dirty="0"/>
              <a:t> to avoid liability for indirect discrimination.</a:t>
            </a:r>
          </a:p>
        </p:txBody>
      </p:sp>
    </p:spTree>
    <p:extLst>
      <p:ext uri="{BB962C8B-B14F-4D97-AF65-F5344CB8AC3E}">
        <p14:creationId xmlns:p14="http://schemas.microsoft.com/office/powerpoint/2010/main" val="17823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5CF4-BC3A-476E-8B27-2F5C8C623A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AAF46E-0066-45C3-B69E-70C8F7288E8A}"/>
              </a:ext>
            </a:extLst>
          </p:cNvPr>
          <p:cNvSpPr>
            <a:spLocks noGrp="1"/>
          </p:cNvSpPr>
          <p:nvPr>
            <p:ph idx="1"/>
          </p:nvPr>
        </p:nvSpPr>
        <p:spPr/>
        <p:txBody>
          <a:bodyPr/>
          <a:lstStyle/>
          <a:p>
            <a:r>
              <a:rPr lang="en-GB" b="1" dirty="0"/>
              <a:t>Circumstances when you can ask health questions</a:t>
            </a:r>
          </a:p>
        </p:txBody>
      </p:sp>
      <p:sp>
        <p:nvSpPr>
          <p:cNvPr id="4" name="Footer Placeholder 3">
            <a:extLst>
              <a:ext uri="{FF2B5EF4-FFF2-40B4-BE49-F238E27FC236}">
                <a16:creationId xmlns:a16="http://schemas.microsoft.com/office/drawing/2014/main" id="{8DAFC9C4-657C-4A48-9F8A-48772B26A8B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5706FF8-6A53-4958-A2A0-4753AB3B930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A6FD840-DA34-4308-B0B1-9DB08C850C25}"/>
              </a:ext>
            </a:extLst>
          </p:cNvPr>
          <p:cNvSpPr>
            <a:spLocks noGrp="1"/>
          </p:cNvSpPr>
          <p:nvPr>
            <p:ph type="body" sz="quarter" idx="14"/>
          </p:nvPr>
        </p:nvSpPr>
        <p:spPr>
          <a:xfrm>
            <a:off x="8128794" y="1921133"/>
            <a:ext cx="7516019" cy="6452303"/>
          </a:xfrm>
        </p:spPr>
        <p:txBody>
          <a:bodyPr/>
          <a:lstStyle/>
          <a:p>
            <a:pPr marL="342900" indent="-342900">
              <a:buFont typeface="Georgia" panose="02040502050405020303" pitchFamily="18" charset="0"/>
              <a:buChar char="─"/>
            </a:pPr>
            <a:r>
              <a:rPr lang="en-GB" b="0" dirty="0"/>
              <a:t>The following questions will not be prohibited where the questions are necessary for the purpose of any of the following:</a:t>
            </a:r>
          </a:p>
          <a:p>
            <a:pPr marL="666900" lvl="2" indent="-342900">
              <a:buFont typeface="Georgia" panose="02040502050405020303" pitchFamily="18" charset="0"/>
              <a:buChar char="─"/>
            </a:pPr>
            <a:r>
              <a:rPr lang="en-GB" b="0" dirty="0"/>
              <a:t>Establishing if the applicant will be able to undergo an assessment, or establishing if a duty to make reasonable adjustments is (or will be) imposed on the employer in relation to the applicant undergoing an assessment.</a:t>
            </a:r>
          </a:p>
          <a:p>
            <a:pPr marL="666900" lvl="2" indent="-342900">
              <a:buFont typeface="Georgia" panose="02040502050405020303" pitchFamily="18" charset="0"/>
              <a:buChar char="─"/>
            </a:pPr>
            <a:r>
              <a:rPr lang="en-GB" b="0" dirty="0"/>
              <a:t>Establishing if the applicant will be able to carry out a function that is intrinsic to the work concerned.</a:t>
            </a:r>
          </a:p>
          <a:p>
            <a:pPr marL="666900" lvl="2" indent="-342900">
              <a:buFont typeface="Georgia" panose="02040502050405020303" pitchFamily="18" charset="0"/>
              <a:buChar char="─"/>
            </a:pPr>
            <a:r>
              <a:rPr lang="en-GB" b="0" dirty="0"/>
              <a:t>Monitoring diversity.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2119607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8C533-0E0A-4A13-B6E4-9E8EA24DD5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8D7F7E-8CF1-48B9-A11A-EA2C4BCF53DE}"/>
              </a:ext>
            </a:extLst>
          </p:cNvPr>
          <p:cNvSpPr>
            <a:spLocks noGrp="1"/>
          </p:cNvSpPr>
          <p:nvPr>
            <p:ph idx="1"/>
          </p:nvPr>
        </p:nvSpPr>
        <p:spPr/>
        <p:txBody>
          <a:bodyPr/>
          <a:lstStyle/>
          <a:p>
            <a:r>
              <a:rPr lang="en-GB" b="1" dirty="0"/>
              <a:t>Circumstances when you can ask health questions</a:t>
            </a:r>
          </a:p>
          <a:p>
            <a:endParaRPr lang="en-GB" dirty="0"/>
          </a:p>
        </p:txBody>
      </p:sp>
      <p:sp>
        <p:nvSpPr>
          <p:cNvPr id="4" name="Footer Placeholder 3">
            <a:extLst>
              <a:ext uri="{FF2B5EF4-FFF2-40B4-BE49-F238E27FC236}">
                <a16:creationId xmlns:a16="http://schemas.microsoft.com/office/drawing/2014/main" id="{D14E2B77-3FA3-42AE-A9A5-59685F922EA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149D244-4E41-4D7F-A291-44BC92AE3A9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C329950-B1B5-4814-936E-D77B4C459016}"/>
              </a:ext>
            </a:extLst>
          </p:cNvPr>
          <p:cNvSpPr>
            <a:spLocks noGrp="1"/>
          </p:cNvSpPr>
          <p:nvPr>
            <p:ph type="body" sz="quarter" idx="14"/>
          </p:nvPr>
        </p:nvSpPr>
        <p:spPr>
          <a:xfrm>
            <a:off x="7957924" y="1958681"/>
            <a:ext cx="7386638" cy="5543550"/>
          </a:xfrm>
        </p:spPr>
        <p:txBody>
          <a:bodyPr/>
          <a:lstStyle/>
          <a:p>
            <a:pPr marL="342900" indent="-342900">
              <a:buFont typeface="Georgia" panose="02040502050405020303" pitchFamily="18" charset="0"/>
              <a:buChar char="─"/>
            </a:pPr>
            <a:r>
              <a:rPr lang="en-GB" b="0" dirty="0"/>
              <a:t>Taking action to which section 158 (permitted positive action).</a:t>
            </a:r>
          </a:p>
          <a:p>
            <a:pPr marL="342900" indent="-342900">
              <a:buFont typeface="Georgia" panose="02040502050405020303" pitchFamily="18" charset="0"/>
              <a:buChar char="─"/>
            </a:pPr>
            <a:r>
              <a:rPr lang="en-GB" b="0" dirty="0"/>
              <a:t>If there is a genuine occupational requirement to have a particular disability, establishing whether the applicant has that disability.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7217256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4442-A794-4A13-B08D-7002693E9B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D28D4C-7C0C-43AC-8E74-2E8F0CD38EBA}"/>
              </a:ext>
            </a:extLst>
          </p:cNvPr>
          <p:cNvSpPr>
            <a:spLocks noGrp="1"/>
          </p:cNvSpPr>
          <p:nvPr>
            <p:ph idx="1"/>
          </p:nvPr>
        </p:nvSpPr>
        <p:spPr/>
        <p:txBody>
          <a:bodyPr/>
          <a:lstStyle/>
          <a:p>
            <a:r>
              <a:rPr lang="en-GB" b="1" dirty="0"/>
              <a:t>Responding to a job applicant who voluntarily discloses health issues</a:t>
            </a:r>
          </a:p>
        </p:txBody>
      </p:sp>
      <p:sp>
        <p:nvSpPr>
          <p:cNvPr id="4" name="Footer Placeholder 3">
            <a:extLst>
              <a:ext uri="{FF2B5EF4-FFF2-40B4-BE49-F238E27FC236}">
                <a16:creationId xmlns:a16="http://schemas.microsoft.com/office/drawing/2014/main" id="{0C7AE99E-07BA-44A9-B48A-B339DEF14FE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685F973F-7A19-40E8-A653-0DA0F1726B1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55AEA4B-78EE-41A3-92F8-86ECD7BB1AF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 The employer must ensure that in responding to this disclosure it only asks questions that are permitted. The employer may respond by asking further questions about reasonable adjustments that would be required to enable the person to carry out an intrinsic function of the job. </a:t>
            </a:r>
          </a:p>
          <a:p>
            <a:pPr marL="342900" indent="-342900">
              <a:buFont typeface="Georgia" panose="02040502050405020303" pitchFamily="18" charset="0"/>
              <a:buChar char="─"/>
            </a:pPr>
            <a:r>
              <a:rPr lang="en-GB" b="0" dirty="0"/>
              <a:t>However, the employer must not respond by asking questions about the applicant's disability or health that are irrelevant to the ability to carry out the intrinsic function.</a:t>
            </a:r>
          </a:p>
        </p:txBody>
      </p:sp>
    </p:spTree>
    <p:extLst>
      <p:ext uri="{BB962C8B-B14F-4D97-AF65-F5344CB8AC3E}">
        <p14:creationId xmlns:p14="http://schemas.microsoft.com/office/powerpoint/2010/main" val="24070040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803297"/>
          </a:xfrm>
        </p:spPr>
        <p:txBody>
          <a:bodyPr/>
          <a:lstStyle/>
          <a:p>
            <a:r>
              <a:rPr lang="en-GB" dirty="0"/>
              <a:t>Reasonable Adjustments</a:t>
            </a:r>
          </a:p>
        </p:txBody>
      </p:sp>
    </p:spTree>
    <p:extLst>
      <p:ext uri="{BB962C8B-B14F-4D97-AF65-F5344CB8AC3E}">
        <p14:creationId xmlns:p14="http://schemas.microsoft.com/office/powerpoint/2010/main" val="9658705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1C8AB-683D-4706-8A97-76CE67E8B3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17614A-FB5D-43B7-BF15-9686A6AD38CF}"/>
              </a:ext>
            </a:extLst>
          </p:cNvPr>
          <p:cNvSpPr>
            <a:spLocks noGrp="1"/>
          </p:cNvSpPr>
          <p:nvPr>
            <p:ph idx="1"/>
          </p:nvPr>
        </p:nvSpPr>
        <p:spPr/>
        <p:txBody>
          <a:bodyPr/>
          <a:lstStyle/>
          <a:p>
            <a:r>
              <a:rPr lang="en-GB" b="1" dirty="0"/>
              <a:t>Who is protected?</a:t>
            </a:r>
          </a:p>
        </p:txBody>
      </p:sp>
      <p:sp>
        <p:nvSpPr>
          <p:cNvPr id="4" name="Footer Placeholder 3">
            <a:extLst>
              <a:ext uri="{FF2B5EF4-FFF2-40B4-BE49-F238E27FC236}">
                <a16:creationId xmlns:a16="http://schemas.microsoft.com/office/drawing/2014/main" id="{DE580988-F135-4A2A-A963-2E9470DEA93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A67753A-C8A9-40EB-BC7C-964456D4BFD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D0CAA8-FB17-414D-9668-BA9B5F11D233}"/>
              </a:ext>
            </a:extLst>
          </p:cNvPr>
          <p:cNvSpPr>
            <a:spLocks noGrp="1"/>
          </p:cNvSpPr>
          <p:nvPr>
            <p:ph type="body" sz="quarter" idx="14"/>
          </p:nvPr>
        </p:nvSpPr>
        <p:spPr>
          <a:xfrm>
            <a:off x="8195113" y="1800225"/>
            <a:ext cx="7386638" cy="5543550"/>
          </a:xfrm>
        </p:spPr>
        <p:txBody>
          <a:bodyPr/>
          <a:lstStyle/>
          <a:p>
            <a:pPr marL="342900" indent="-342900">
              <a:buFont typeface="Georgia" panose="02040502050405020303" pitchFamily="18" charset="0"/>
              <a:buChar char="─"/>
            </a:pPr>
            <a:r>
              <a:rPr lang="en-GB" b="0" dirty="0"/>
              <a:t>Employees, workers and some self employed.</a:t>
            </a:r>
          </a:p>
          <a:p>
            <a:pPr marL="342900" indent="-342900">
              <a:buFont typeface="Georgia" panose="02040502050405020303" pitchFamily="18" charset="0"/>
              <a:buChar char="─"/>
            </a:pPr>
            <a:r>
              <a:rPr lang="en-GB" b="0" dirty="0"/>
              <a:t>For the duty to arise in respect of a potential job applicant, that individual must be an "interested” disabled person. An employer will not be obliged to make reasonable adjustments on the off chance that a disabled person might apply for a job.</a:t>
            </a:r>
          </a:p>
        </p:txBody>
      </p:sp>
    </p:spTree>
    <p:extLst>
      <p:ext uri="{BB962C8B-B14F-4D97-AF65-F5344CB8AC3E}">
        <p14:creationId xmlns:p14="http://schemas.microsoft.com/office/powerpoint/2010/main" val="30132493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F5B60-692C-4EFF-B7FE-07FC02A0F6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5E7850-7E61-49F6-AFAF-123E5D5D6868}"/>
              </a:ext>
            </a:extLst>
          </p:cNvPr>
          <p:cNvSpPr>
            <a:spLocks noGrp="1"/>
          </p:cNvSpPr>
          <p:nvPr>
            <p:ph idx="1"/>
          </p:nvPr>
        </p:nvSpPr>
        <p:spPr/>
        <p:txBody>
          <a:bodyPr/>
          <a:lstStyle/>
          <a:p>
            <a:r>
              <a:rPr lang="en-GB" b="1" dirty="0"/>
              <a:t>When does the duty arise?</a:t>
            </a:r>
          </a:p>
        </p:txBody>
      </p:sp>
      <p:sp>
        <p:nvSpPr>
          <p:cNvPr id="4" name="Footer Placeholder 3">
            <a:extLst>
              <a:ext uri="{FF2B5EF4-FFF2-40B4-BE49-F238E27FC236}">
                <a16:creationId xmlns:a16="http://schemas.microsoft.com/office/drawing/2014/main" id="{63A48508-FA13-4C8B-A024-9F64D820F94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8FB81C7-99F2-40FF-9499-DED4F02553C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010FA3A-0C63-4B16-86DE-672CE0014384}"/>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must take reasonable steps to avoid the disadvantage</a:t>
            </a:r>
          </a:p>
          <a:p>
            <a:pPr marL="342900" indent="-342900">
              <a:buFont typeface="Georgia" panose="02040502050405020303" pitchFamily="18" charset="0"/>
              <a:buChar char="─"/>
            </a:pPr>
            <a:r>
              <a:rPr lang="en-GB" b="0" dirty="0"/>
              <a:t>Where a provision, criterion or practice puts a disabled person at a substantial disadvantage in comparison with those who are not disabled</a:t>
            </a:r>
          </a:p>
          <a:p>
            <a:pPr marL="342900" indent="-342900">
              <a:buFont typeface="Georgia" panose="02040502050405020303" pitchFamily="18" charset="0"/>
              <a:buChar char="─"/>
            </a:pPr>
            <a:r>
              <a:rPr lang="en-GB" b="0" dirty="0"/>
              <a:t>Where a physical feature of the employer's premises puts a disabled person at a substantial disadvantage in comparison with those who are not disabled</a:t>
            </a:r>
          </a:p>
          <a:p>
            <a:pPr marL="342900" indent="-342900">
              <a:buFont typeface="Georgia" panose="02040502050405020303" pitchFamily="18" charset="0"/>
              <a:buChar char="─"/>
            </a:pPr>
            <a:r>
              <a:rPr lang="en-GB" b="0" dirty="0"/>
              <a:t>Where a disabled person would, but for the employer's provision of an auxiliary aid, be put at a substantial disadvantage in comparison with those who are not disabled</a:t>
            </a:r>
          </a:p>
        </p:txBody>
      </p:sp>
    </p:spTree>
    <p:extLst>
      <p:ext uri="{BB962C8B-B14F-4D97-AF65-F5344CB8AC3E}">
        <p14:creationId xmlns:p14="http://schemas.microsoft.com/office/powerpoint/2010/main" val="26875558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9EF2C-9C22-4D71-B9B0-7C2FE7141BE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1A25DA-B12A-45B2-AD80-7BA139AEB131}"/>
              </a:ext>
            </a:extLst>
          </p:cNvPr>
          <p:cNvSpPr>
            <a:spLocks noGrp="1"/>
          </p:cNvSpPr>
          <p:nvPr>
            <p:ph idx="1"/>
          </p:nvPr>
        </p:nvSpPr>
        <p:spPr/>
        <p:txBody>
          <a:bodyPr/>
          <a:lstStyle/>
          <a:p>
            <a:r>
              <a:rPr lang="en-GB" b="1" dirty="0"/>
              <a:t>Provision, criterion or practice</a:t>
            </a:r>
          </a:p>
          <a:p>
            <a:r>
              <a:rPr lang="en-GB" b="1" dirty="0"/>
              <a:t>(PCP) </a:t>
            </a:r>
          </a:p>
        </p:txBody>
      </p:sp>
      <p:sp>
        <p:nvSpPr>
          <p:cNvPr id="4" name="Footer Placeholder 3">
            <a:extLst>
              <a:ext uri="{FF2B5EF4-FFF2-40B4-BE49-F238E27FC236}">
                <a16:creationId xmlns:a16="http://schemas.microsoft.com/office/drawing/2014/main" id="{653E7509-C00E-4E7A-81F2-9FE8ABEE595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7E1A26F-1A54-4E45-B4BB-5BF88AEAA45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33FC9423-02C5-45AC-A28F-593D16372C67}"/>
              </a:ext>
            </a:extLst>
          </p:cNvPr>
          <p:cNvSpPr>
            <a:spLocks noGrp="1"/>
          </p:cNvSpPr>
          <p:nvPr>
            <p:ph type="body" sz="quarter" idx="14"/>
          </p:nvPr>
        </p:nvSpPr>
        <p:spPr>
          <a:xfrm>
            <a:off x="8128794" y="1255240"/>
            <a:ext cx="7386638" cy="5543550"/>
          </a:xfrm>
        </p:spPr>
        <p:txBody>
          <a:bodyPr/>
          <a:lstStyle/>
          <a:p>
            <a:pPr marL="342900" indent="-342900">
              <a:buFont typeface="Georgia" panose="02040502050405020303" pitchFamily="18" charset="0"/>
              <a:buChar char="─"/>
            </a:pPr>
            <a:r>
              <a:rPr lang="en-GB" b="0" dirty="0"/>
              <a:t>Includes formal/informal practices, policies and arrangements and may in certain cases include one-off decisions.</a:t>
            </a:r>
          </a:p>
          <a:p>
            <a:pPr marL="342900" indent="-342900">
              <a:buFont typeface="Georgia" panose="02040502050405020303" pitchFamily="18" charset="0"/>
              <a:buChar char="─"/>
            </a:pPr>
            <a:r>
              <a:rPr lang="en-GB" b="0" dirty="0"/>
              <a:t>A claimant might be put at a substantial disadvantage by a PCP even where they are not themselves required to comply with it.</a:t>
            </a:r>
          </a:p>
          <a:p>
            <a:pPr marL="342900" indent="-342900">
              <a:buFont typeface="Georgia" panose="02040502050405020303" pitchFamily="18" charset="0"/>
              <a:buChar char="─"/>
            </a:pPr>
            <a:r>
              <a:rPr lang="en-GB" b="0" dirty="0"/>
              <a:t>Arguably a PCP will only give rise to a duty to make reasonable adjustments if it is related in some way to the job, rather than simply to the personal needs of the disabled person.</a:t>
            </a:r>
          </a:p>
          <a:p>
            <a:pPr marL="342900" indent="-342900">
              <a:buFont typeface="Georgia" panose="02040502050405020303" pitchFamily="18" charset="0"/>
              <a:buChar char="─"/>
            </a:pPr>
            <a:r>
              <a:rPr lang="en-GB" b="0" dirty="0"/>
              <a:t>The ECHR code states: “There is no requirement to provide or modify equipment for personal purposes unconnected with a worker's job, such as providing a wheelchair if a person needs one in any event but does not have one. The disadvantages in such a case do not flow from the employer's arrangements or premises.”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7164144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BE589-1223-415C-9DB1-D0401D8CA7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944AB45-F2E2-4981-8F67-EAD58FDF0EAC}"/>
              </a:ext>
            </a:extLst>
          </p:cNvPr>
          <p:cNvSpPr>
            <a:spLocks noGrp="1"/>
          </p:cNvSpPr>
          <p:nvPr>
            <p:ph idx="1"/>
          </p:nvPr>
        </p:nvSpPr>
        <p:spPr/>
        <p:txBody>
          <a:bodyPr/>
          <a:lstStyle/>
          <a:p>
            <a:r>
              <a:rPr lang="en-GB" b="1" dirty="0"/>
              <a:t>Case study</a:t>
            </a:r>
          </a:p>
          <a:p>
            <a:r>
              <a:rPr lang="en-GB" b="1" dirty="0"/>
              <a:t>Kenny v Hampshire Constabulary</a:t>
            </a:r>
          </a:p>
        </p:txBody>
      </p:sp>
      <p:sp>
        <p:nvSpPr>
          <p:cNvPr id="4" name="Footer Placeholder 3">
            <a:extLst>
              <a:ext uri="{FF2B5EF4-FFF2-40B4-BE49-F238E27FC236}">
                <a16:creationId xmlns:a16="http://schemas.microsoft.com/office/drawing/2014/main" id="{509A617A-2122-4AF0-8C32-63C27F01203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810A1E5-1F7B-40BE-9EF9-C8BEF5411F4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31B7CC1-00DC-4BD0-94F2-73E40A027726}"/>
              </a:ext>
            </a:extLst>
          </p:cNvPr>
          <p:cNvSpPr>
            <a:spLocks noGrp="1"/>
          </p:cNvSpPr>
          <p:nvPr>
            <p:ph type="body" sz="quarter" idx="14"/>
          </p:nvPr>
        </p:nvSpPr>
        <p:spPr>
          <a:xfrm>
            <a:off x="7055893" y="1971347"/>
            <a:ext cx="8588920" cy="5543550"/>
          </a:xfrm>
        </p:spPr>
        <p:txBody>
          <a:bodyPr/>
          <a:lstStyle/>
          <a:p>
            <a:pPr marL="342900" indent="-342900">
              <a:buFont typeface="Georgia" panose="02040502050405020303" pitchFamily="18" charset="0"/>
              <a:buChar char="─"/>
            </a:pPr>
            <a:r>
              <a:rPr lang="en-GB" b="0" dirty="0"/>
              <a:t>A applicant with cerebral palsy needed assistance going to the toilet. He was given a conditional offer of employment subject to the employer being able to make appropriate arrangements for his needs. </a:t>
            </a:r>
          </a:p>
          <a:p>
            <a:pPr marL="342900" indent="-342900">
              <a:buFont typeface="Georgia" panose="02040502050405020303" pitchFamily="18" charset="0"/>
              <a:buChar char="─"/>
            </a:pPr>
            <a:r>
              <a:rPr lang="en-GB" b="0" dirty="0"/>
              <a:t>The employer withdrew the offer when it realised it could not find any employees to provide the necessary assistance. </a:t>
            </a:r>
          </a:p>
          <a:p>
            <a:pPr marL="342900" indent="-342900">
              <a:buFont typeface="Georgia" panose="02040502050405020303" pitchFamily="18" charset="0"/>
              <a:buChar char="─"/>
            </a:pPr>
            <a:r>
              <a:rPr lang="en-GB" b="0" dirty="0"/>
              <a:t>The applicant claimed that the employer had failed to make reasonable adjustments. The EAT held that the employer's decision was not discriminatory because it was going too far to suggest that employers were under a statutory duty to provide carers to attend to an employee's personal needs.</a:t>
            </a:r>
          </a:p>
          <a:p>
            <a:pPr marL="342900" indent="-342900">
              <a:buFont typeface="Georgia" panose="02040502050405020303" pitchFamily="18" charset="0"/>
              <a:buChar char="─"/>
            </a:pPr>
            <a:r>
              <a:rPr lang="en-GB" b="0" dirty="0"/>
              <a:t>This decision should be treated with caution…</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2143574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0CE0-0E7E-47A9-87EF-6C2A3379F52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4373FD-89BA-4DDC-BC11-FA88F16A796B}"/>
              </a:ext>
            </a:extLst>
          </p:cNvPr>
          <p:cNvSpPr>
            <a:spLocks noGrp="1"/>
          </p:cNvSpPr>
          <p:nvPr>
            <p:ph idx="1"/>
          </p:nvPr>
        </p:nvSpPr>
        <p:spPr/>
        <p:txBody>
          <a:bodyPr/>
          <a:lstStyle/>
          <a:p>
            <a:r>
              <a:rPr lang="en-GB" b="1" dirty="0"/>
              <a:t>Physical Features</a:t>
            </a:r>
          </a:p>
        </p:txBody>
      </p:sp>
      <p:sp>
        <p:nvSpPr>
          <p:cNvPr id="4" name="Footer Placeholder 3">
            <a:extLst>
              <a:ext uri="{FF2B5EF4-FFF2-40B4-BE49-F238E27FC236}">
                <a16:creationId xmlns:a16="http://schemas.microsoft.com/office/drawing/2014/main" id="{D6C1C909-3EC8-4CE8-9CBE-7C22D69A3F5B}"/>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FBD9E1C-61C9-437D-8B78-E027E99CE57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BC155C4-9860-4456-8D16-B3C70BDAF542}"/>
              </a:ext>
            </a:extLst>
          </p:cNvPr>
          <p:cNvSpPr>
            <a:spLocks noGrp="1"/>
          </p:cNvSpPr>
          <p:nvPr>
            <p:ph type="body" sz="quarter" idx="14"/>
          </p:nvPr>
        </p:nvSpPr>
        <p:spPr>
          <a:xfrm>
            <a:off x="8237377" y="1800225"/>
            <a:ext cx="7386638" cy="5543550"/>
          </a:xfrm>
        </p:spPr>
        <p:txBody>
          <a:bodyPr/>
          <a:lstStyle/>
          <a:p>
            <a:pPr marL="342900" indent="-342900">
              <a:buFont typeface="Georgia" panose="02040502050405020303" pitchFamily="18" charset="0"/>
              <a:buChar char="─"/>
            </a:pPr>
            <a:r>
              <a:rPr lang="en-GB" b="0" dirty="0"/>
              <a:t>A feature arising from the design/construction of a building.</a:t>
            </a:r>
          </a:p>
          <a:p>
            <a:pPr marL="342900" indent="-342900">
              <a:buFont typeface="Georgia" panose="02040502050405020303" pitchFamily="18" charset="0"/>
              <a:buChar char="─"/>
            </a:pPr>
            <a:r>
              <a:rPr lang="en-GB" b="0" dirty="0"/>
              <a:t>A feature of an approach to, exit from or access to a building.</a:t>
            </a:r>
          </a:p>
          <a:p>
            <a:pPr marL="342900" indent="-342900">
              <a:buFont typeface="Georgia" panose="02040502050405020303" pitchFamily="18" charset="0"/>
              <a:buChar char="─"/>
            </a:pPr>
            <a:r>
              <a:rPr lang="en-GB" b="0" dirty="0"/>
              <a:t>A fixture or fitting, furniture, furnishings, materials, equipment or other chattels, in or on premises.</a:t>
            </a:r>
          </a:p>
          <a:p>
            <a:pPr marL="342900" indent="-342900">
              <a:buFont typeface="Georgia" panose="02040502050405020303" pitchFamily="18" charset="0"/>
              <a:buChar char="─"/>
            </a:pPr>
            <a:r>
              <a:rPr lang="en-GB" b="0" dirty="0"/>
              <a:t>Any other physical element or quality.</a:t>
            </a:r>
          </a:p>
          <a:p>
            <a:pPr marL="342900" indent="-342900">
              <a:buFont typeface="Georgia" panose="02040502050405020303" pitchFamily="18" charset="0"/>
              <a:buChar char="─"/>
            </a:pPr>
            <a:r>
              <a:rPr lang="en-GB" b="0" dirty="0"/>
              <a:t>The ECHR Code provides a non-exhaustive list:</a:t>
            </a:r>
          </a:p>
          <a:p>
            <a:pPr marL="342900" indent="-342900">
              <a:buFont typeface="Georgia" panose="02040502050405020303" pitchFamily="18" charset="0"/>
              <a:buChar char="─"/>
            </a:pPr>
            <a:r>
              <a:rPr lang="en-GB" b="0" dirty="0"/>
              <a:t>steps, stairways, kerbs, exterior surfaces and paving, parking areas, building entrances and exits (including emergency escape routes), internal and external doors, gates, toilet and washing facilities, lighting and ventilation, lifts and escalators, floor coverings, signs, furniture and temporary or movable items</a:t>
            </a:r>
          </a:p>
          <a:p>
            <a:endParaRPr lang="en-GB" b="0" dirty="0"/>
          </a:p>
        </p:txBody>
      </p:sp>
    </p:spTree>
    <p:extLst>
      <p:ext uri="{BB962C8B-B14F-4D97-AF65-F5344CB8AC3E}">
        <p14:creationId xmlns:p14="http://schemas.microsoft.com/office/powerpoint/2010/main" val="38084954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DAE4-BAC5-436B-9A86-2DD342892A3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D3E83A-0BB6-4119-87A6-9584A329EBEF}"/>
              </a:ext>
            </a:extLst>
          </p:cNvPr>
          <p:cNvSpPr>
            <a:spLocks noGrp="1"/>
          </p:cNvSpPr>
          <p:nvPr>
            <p:ph idx="1"/>
          </p:nvPr>
        </p:nvSpPr>
        <p:spPr/>
        <p:txBody>
          <a:bodyPr/>
          <a:lstStyle/>
          <a:p>
            <a:r>
              <a:rPr lang="en-GB" b="1" dirty="0"/>
              <a:t>Case study</a:t>
            </a:r>
          </a:p>
        </p:txBody>
      </p:sp>
      <p:sp>
        <p:nvSpPr>
          <p:cNvPr id="4" name="Footer Placeholder 3">
            <a:extLst>
              <a:ext uri="{FF2B5EF4-FFF2-40B4-BE49-F238E27FC236}">
                <a16:creationId xmlns:a16="http://schemas.microsoft.com/office/drawing/2014/main" id="{9B754484-EFAD-4AD0-8DF5-ACBA782212C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91BF9F-EEFD-438B-84E3-3BBCF3A230E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45AB3E5-41F2-4495-A860-C618487FD09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Pat Murdoch is a visually impaired lawyer working at Nielsen's law. Clear glass doors at the end of a corridor have been fitted in his workplace. Due to Pats visual impairment, the glass doors present a hazard. </a:t>
            </a:r>
          </a:p>
          <a:p>
            <a:pPr marL="342900" indent="-342900">
              <a:buFont typeface="Georgia" panose="02040502050405020303" pitchFamily="18" charset="0"/>
              <a:buChar char="─"/>
            </a:pPr>
            <a:r>
              <a:rPr lang="en-GB" b="0" dirty="0"/>
              <a:t>This is a substantial disadvantage caused by the physical features of the workplace.</a:t>
            </a:r>
          </a:p>
        </p:txBody>
      </p:sp>
    </p:spTree>
    <p:extLst>
      <p:ext uri="{BB962C8B-B14F-4D97-AF65-F5344CB8AC3E}">
        <p14:creationId xmlns:p14="http://schemas.microsoft.com/office/powerpoint/2010/main" val="25470791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3DFE-5088-4405-B311-B4BD1DC54D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FD2637-B7B6-434C-95E9-1D0140C5222F}"/>
              </a:ext>
            </a:extLst>
          </p:cNvPr>
          <p:cNvSpPr>
            <a:spLocks noGrp="1"/>
          </p:cNvSpPr>
          <p:nvPr>
            <p:ph idx="1"/>
          </p:nvPr>
        </p:nvSpPr>
        <p:spPr/>
        <p:txBody>
          <a:bodyPr/>
          <a:lstStyle/>
          <a:p>
            <a:r>
              <a:rPr lang="en-GB" b="1" dirty="0"/>
              <a:t>Auxiliary aids and services</a:t>
            </a:r>
          </a:p>
        </p:txBody>
      </p:sp>
      <p:sp>
        <p:nvSpPr>
          <p:cNvPr id="4" name="Footer Placeholder 3">
            <a:extLst>
              <a:ext uri="{FF2B5EF4-FFF2-40B4-BE49-F238E27FC236}">
                <a16:creationId xmlns:a16="http://schemas.microsoft.com/office/drawing/2014/main" id="{F0E776E1-8797-4558-BE2D-9091C869A97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29F9A77-CE81-4EA6-A4B9-1A39F711B22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A6B209-8F3A-4307-A856-2AAD0A1FF69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An auxiliary aid is something which provides support or assistance to a disabled person. </a:t>
            </a:r>
          </a:p>
          <a:p>
            <a:pPr marL="342900" indent="-342900">
              <a:buFont typeface="Georgia" panose="02040502050405020303" pitchFamily="18" charset="0"/>
              <a:buChar char="─"/>
            </a:pPr>
            <a:r>
              <a:rPr lang="en-GB" b="0" dirty="0"/>
              <a:t>It can include provision of a specialist piece of equipment e.g. an adapted keyboard.</a:t>
            </a:r>
          </a:p>
          <a:p>
            <a:pPr marL="342900" indent="-342900">
              <a:buFont typeface="Georgia" panose="02040502050405020303" pitchFamily="18" charset="0"/>
              <a:buChar char="─"/>
            </a:pPr>
            <a:r>
              <a:rPr lang="en-GB" b="0" dirty="0"/>
              <a:t>Auxiliary aids include auxiliary services; e.g.  provision of a sign language interpreter.</a:t>
            </a:r>
          </a:p>
          <a:p>
            <a:pPr marL="342900" indent="-342900">
              <a:buFont typeface="Georgia" panose="02040502050405020303" pitchFamily="18" charset="0"/>
              <a:buChar char="─"/>
            </a:pPr>
            <a:r>
              <a:rPr lang="en-GB" b="0" dirty="0"/>
              <a:t>Where a disabled person would, but for the provision of an auxiliary aid, be put at a substantial disadvantage in comparison with those who are not disabled, the employer must take such steps as it is reasonable to have to take to provide the auxiliary aid.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6406768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B360-A8C3-4CAD-9444-FE1BCAE8A60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29EACE-0C15-4E64-A2ED-1D268FA215A0}"/>
              </a:ext>
            </a:extLst>
          </p:cNvPr>
          <p:cNvSpPr>
            <a:spLocks noGrp="1"/>
          </p:cNvSpPr>
          <p:nvPr>
            <p:ph idx="1"/>
          </p:nvPr>
        </p:nvSpPr>
        <p:spPr/>
        <p:txBody>
          <a:bodyPr/>
          <a:lstStyle/>
          <a:p>
            <a:r>
              <a:rPr lang="en-GB" b="1" dirty="0"/>
              <a:t>Substantial disadvantage</a:t>
            </a:r>
          </a:p>
        </p:txBody>
      </p:sp>
      <p:sp>
        <p:nvSpPr>
          <p:cNvPr id="4" name="Footer Placeholder 3">
            <a:extLst>
              <a:ext uri="{FF2B5EF4-FFF2-40B4-BE49-F238E27FC236}">
                <a16:creationId xmlns:a16="http://schemas.microsoft.com/office/drawing/2014/main" id="{037C97ED-A0AC-40F6-80C7-AC350A46E33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E21F48C-6074-4DD2-A364-7342099DBD8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25A687C-3DF5-4CB2-B3B9-92F55960CDB3}"/>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does not have an automatic duty to make adjustments once a job applicant or employee is found to be disabled. The duty only arises where a ‘substantial disadvantage’</a:t>
            </a:r>
          </a:p>
          <a:p>
            <a:pPr marL="342900" indent="-342900">
              <a:buFont typeface="Georgia" panose="02040502050405020303" pitchFamily="18" charset="0"/>
              <a:buChar char="─"/>
            </a:pPr>
            <a:r>
              <a:rPr lang="en-GB" b="0" dirty="0"/>
              <a:t>Substantial = more than minor or trivial</a:t>
            </a:r>
          </a:p>
          <a:p>
            <a:pPr marL="342900" indent="-342900">
              <a:buFont typeface="Georgia" panose="02040502050405020303" pitchFamily="18" charset="0"/>
              <a:buChar char="─"/>
            </a:pPr>
            <a:r>
              <a:rPr lang="en-GB" b="0" dirty="0"/>
              <a:t>An employer is not under a duty to make reasonable adjustments if it does not know, and could not reasonably be expected to know about the disability</a:t>
            </a:r>
          </a:p>
          <a:p>
            <a:pPr marL="342900" indent="-342900">
              <a:buFont typeface="Georgia" panose="02040502050405020303" pitchFamily="18" charset="0"/>
              <a:buChar char="─"/>
            </a:pPr>
            <a:r>
              <a:rPr lang="en-GB" b="0" dirty="0"/>
              <a:t>It is necessary to establish the comparator group; the group of non-disabled people who are not disadvantaged (or who are substantially less disadvantaged than the disabled person) by the PCP in question.</a:t>
            </a:r>
          </a:p>
        </p:txBody>
      </p:sp>
    </p:spTree>
    <p:extLst>
      <p:ext uri="{BB962C8B-B14F-4D97-AF65-F5344CB8AC3E}">
        <p14:creationId xmlns:p14="http://schemas.microsoft.com/office/powerpoint/2010/main" val="1244015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1B10-1EBB-4380-B938-2533C43BFC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688F7F-FD24-44BF-A91F-53527E781A92}"/>
              </a:ext>
            </a:extLst>
          </p:cNvPr>
          <p:cNvSpPr>
            <a:spLocks noGrp="1"/>
          </p:cNvSpPr>
          <p:nvPr>
            <p:ph idx="1"/>
          </p:nvPr>
        </p:nvSpPr>
        <p:spPr/>
        <p:txBody>
          <a:bodyPr/>
          <a:lstStyle/>
          <a:p>
            <a:r>
              <a:rPr lang="en-GB" b="1" dirty="0"/>
              <a:t>Potential adjustments</a:t>
            </a:r>
          </a:p>
        </p:txBody>
      </p:sp>
      <p:sp>
        <p:nvSpPr>
          <p:cNvPr id="4" name="Footer Placeholder 3">
            <a:extLst>
              <a:ext uri="{FF2B5EF4-FFF2-40B4-BE49-F238E27FC236}">
                <a16:creationId xmlns:a16="http://schemas.microsoft.com/office/drawing/2014/main" id="{B1CB691F-3251-4D42-B0D6-19FB90C5873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DAD3D099-FB53-43E3-890B-58A4635F93A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A023917-F01E-4E25-9988-E882CDA049F8}"/>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Making adjustments to premises e.g. widening a doorway.</a:t>
            </a:r>
          </a:p>
          <a:p>
            <a:pPr marL="342900" indent="-342900">
              <a:buFont typeface="Georgia" panose="02040502050405020303" pitchFamily="18" charset="0"/>
              <a:buChar char="─"/>
            </a:pPr>
            <a:r>
              <a:rPr lang="en-GB" b="0" dirty="0"/>
              <a:t>Providing information in accessible formats, e.g. manuals in braille.</a:t>
            </a:r>
          </a:p>
          <a:p>
            <a:pPr marL="342900" indent="-342900">
              <a:buFont typeface="Georgia" panose="02040502050405020303" pitchFamily="18" charset="0"/>
              <a:buChar char="─"/>
            </a:pPr>
            <a:r>
              <a:rPr lang="en-GB" b="0" dirty="0"/>
              <a:t>Allocating some of a disabled person's duties to another worker.</a:t>
            </a:r>
          </a:p>
          <a:p>
            <a:pPr marL="342900" indent="-342900">
              <a:buFont typeface="Georgia" panose="02040502050405020303" pitchFamily="18" charset="0"/>
              <a:buChar char="─"/>
            </a:pPr>
            <a:r>
              <a:rPr lang="en-GB" b="0" dirty="0"/>
              <a:t>Transferring a disabled worker to fill an existing vacancy.</a:t>
            </a:r>
          </a:p>
          <a:p>
            <a:pPr marL="342900" indent="-342900">
              <a:buFont typeface="Georgia" panose="02040502050405020303" pitchFamily="18" charset="0"/>
              <a:buChar char="─"/>
            </a:pPr>
            <a:r>
              <a:rPr lang="en-GB" b="0" dirty="0"/>
              <a:t>Altering a disabled worker's hours of working or training</a:t>
            </a:r>
          </a:p>
          <a:p>
            <a:pPr marL="342900" indent="-342900">
              <a:buFont typeface="Georgia" panose="02040502050405020303" pitchFamily="18" charset="0"/>
              <a:buChar char="─"/>
            </a:pPr>
            <a:r>
              <a:rPr lang="en-GB" b="0" dirty="0"/>
              <a:t>Assigning a disabled worker to a different place of work or training, or arranging home working.</a:t>
            </a:r>
          </a:p>
          <a:p>
            <a:pPr marL="342900" indent="-342900">
              <a:buFont typeface="Georgia" panose="02040502050405020303" pitchFamily="18" charset="0"/>
              <a:buChar char="─"/>
            </a:pPr>
            <a:r>
              <a:rPr lang="en-GB" b="0" dirty="0"/>
              <a:t>Allowing a disabled worker to be absent during working or training hours for rehabilitation, assessment or treatment.</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1765805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FDE60-4A24-4BD1-8C9F-913D2F0CB4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90E6AC-B49B-443C-9EB3-63A6100FC3F6}"/>
              </a:ext>
            </a:extLst>
          </p:cNvPr>
          <p:cNvSpPr>
            <a:spLocks noGrp="1"/>
          </p:cNvSpPr>
          <p:nvPr>
            <p:ph idx="1"/>
          </p:nvPr>
        </p:nvSpPr>
        <p:spPr/>
        <p:txBody>
          <a:bodyPr/>
          <a:lstStyle/>
          <a:p>
            <a:r>
              <a:rPr lang="en-GB" b="1" dirty="0"/>
              <a:t>Potential adjustments</a:t>
            </a:r>
          </a:p>
          <a:p>
            <a:endParaRPr lang="en-GB" dirty="0"/>
          </a:p>
        </p:txBody>
      </p:sp>
      <p:sp>
        <p:nvSpPr>
          <p:cNvPr id="4" name="Footer Placeholder 3">
            <a:extLst>
              <a:ext uri="{FF2B5EF4-FFF2-40B4-BE49-F238E27FC236}">
                <a16:creationId xmlns:a16="http://schemas.microsoft.com/office/drawing/2014/main" id="{58708A97-0569-4D7A-BC3B-ABB8ED6E4D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89F694B-132D-43D2-877E-ADAB5723ADE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C134108-03E1-4D65-94D4-76C63CEE4581}"/>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Giving, or arranging for, training or mentoring</a:t>
            </a:r>
          </a:p>
          <a:p>
            <a:pPr marL="342900" indent="-342900">
              <a:buFont typeface="Georgia" panose="02040502050405020303" pitchFamily="18" charset="0"/>
              <a:buChar char="─"/>
            </a:pPr>
            <a:r>
              <a:rPr lang="en-GB" b="0" dirty="0"/>
              <a:t>Acquiring or modifying equipment</a:t>
            </a:r>
          </a:p>
          <a:p>
            <a:pPr marL="342900" indent="-342900">
              <a:buFont typeface="Georgia" panose="02040502050405020303" pitchFamily="18" charset="0"/>
              <a:buChar char="─"/>
            </a:pPr>
            <a:r>
              <a:rPr lang="en-GB" b="0" dirty="0"/>
              <a:t>Modifying procedures for testing or assessment</a:t>
            </a:r>
          </a:p>
          <a:p>
            <a:pPr marL="342900" indent="-342900">
              <a:buFont typeface="Georgia" panose="02040502050405020303" pitchFamily="18" charset="0"/>
              <a:buChar char="─"/>
            </a:pPr>
            <a:r>
              <a:rPr lang="en-GB" b="0" dirty="0"/>
              <a:t>Providing a reader or interpreter</a:t>
            </a:r>
          </a:p>
          <a:p>
            <a:pPr marL="342900" indent="-342900">
              <a:buFont typeface="Georgia" panose="02040502050405020303" pitchFamily="18" charset="0"/>
              <a:buChar char="─"/>
            </a:pPr>
            <a:r>
              <a:rPr lang="en-GB" b="0" dirty="0"/>
              <a:t>Providing supervision or other support</a:t>
            </a:r>
          </a:p>
          <a:p>
            <a:pPr marL="342900" indent="-342900">
              <a:buFont typeface="Georgia" panose="02040502050405020303" pitchFamily="18" charset="0"/>
              <a:buChar char="─"/>
            </a:pPr>
            <a:r>
              <a:rPr lang="en-GB" b="0" dirty="0"/>
              <a:t>Allowing a disabled worker to take a period of disability leave</a:t>
            </a:r>
          </a:p>
          <a:p>
            <a:pPr marL="342900" indent="-342900">
              <a:buFont typeface="Georgia" panose="02040502050405020303" pitchFamily="18" charset="0"/>
              <a:buChar char="─"/>
            </a:pPr>
            <a:r>
              <a:rPr lang="en-GB" b="0" dirty="0"/>
              <a:t>Participating in supported employment schemes</a:t>
            </a:r>
          </a:p>
          <a:p>
            <a:pPr marL="342900" indent="-342900">
              <a:buFont typeface="Georgia" panose="02040502050405020303" pitchFamily="18" charset="0"/>
              <a:buChar char="─"/>
            </a:pPr>
            <a:r>
              <a:rPr lang="en-GB" b="0" dirty="0"/>
              <a:t>Employing a support worker to assist a disabled worker</a:t>
            </a:r>
          </a:p>
          <a:p>
            <a:pPr marL="342900" indent="-342900">
              <a:buFont typeface="Georgia" panose="02040502050405020303" pitchFamily="18" charset="0"/>
              <a:buChar char="─"/>
            </a:pPr>
            <a:r>
              <a:rPr lang="en-GB" b="0" dirty="0"/>
              <a:t>Modifying disciplinary or grievance procedures</a:t>
            </a:r>
          </a:p>
          <a:p>
            <a:pPr marL="342900" indent="-342900">
              <a:buFont typeface="Georgia" panose="02040502050405020303" pitchFamily="18" charset="0"/>
              <a:buChar char="─"/>
            </a:pPr>
            <a:r>
              <a:rPr lang="en-GB" b="0" dirty="0"/>
              <a:t>Modifying performance-related pay arrangements</a:t>
            </a:r>
          </a:p>
          <a:p>
            <a:pPr marL="342900" indent="-342900">
              <a:buFont typeface="Georgia" panose="02040502050405020303" pitchFamily="18" charset="0"/>
              <a:buChar char="─"/>
            </a:pPr>
            <a:r>
              <a:rPr lang="en-GB" b="0" dirty="0"/>
              <a:t>Adjusting redundancy selection criteria</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259864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D7B0F-49A4-463B-9177-A9D432F5D7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CF0A40-0608-4E2F-A618-0B052A33C14F}"/>
              </a:ext>
            </a:extLst>
          </p:cNvPr>
          <p:cNvSpPr>
            <a:spLocks noGrp="1"/>
          </p:cNvSpPr>
          <p:nvPr>
            <p:ph idx="1"/>
          </p:nvPr>
        </p:nvSpPr>
        <p:spPr/>
        <p:txBody>
          <a:bodyPr/>
          <a:lstStyle/>
          <a:p>
            <a:r>
              <a:rPr lang="en-GB" b="1" dirty="0"/>
              <a:t>Reasonableness</a:t>
            </a:r>
          </a:p>
        </p:txBody>
      </p:sp>
      <p:sp>
        <p:nvSpPr>
          <p:cNvPr id="4" name="Footer Placeholder 3">
            <a:extLst>
              <a:ext uri="{FF2B5EF4-FFF2-40B4-BE49-F238E27FC236}">
                <a16:creationId xmlns:a16="http://schemas.microsoft.com/office/drawing/2014/main" id="{246B2E35-A5D8-4F4D-A247-B2F397B2FBA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6222E0B-7CF7-46DB-B6B5-DF458BE868A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B82A20A-3448-49EB-99C5-12A52BF518A5}"/>
              </a:ext>
            </a:extLst>
          </p:cNvPr>
          <p:cNvSpPr>
            <a:spLocks noGrp="1"/>
          </p:cNvSpPr>
          <p:nvPr>
            <p:ph type="body" sz="quarter" idx="14"/>
          </p:nvPr>
        </p:nvSpPr>
        <p:spPr>
          <a:xfrm>
            <a:off x="7779224" y="1512984"/>
            <a:ext cx="7736208" cy="5543550"/>
          </a:xfrm>
        </p:spPr>
        <p:txBody>
          <a:bodyPr/>
          <a:lstStyle/>
          <a:p>
            <a:pPr marL="342900" indent="-342900">
              <a:buFont typeface="Georgia" panose="02040502050405020303" pitchFamily="18" charset="0"/>
              <a:buChar char="─"/>
            </a:pPr>
            <a:r>
              <a:rPr lang="en-GB" b="0" dirty="0"/>
              <a:t>Employers will not breach the duty to make adjustments unless it fails to make an adjustment which is </a:t>
            </a:r>
            <a:r>
              <a:rPr lang="en-GB" dirty="0"/>
              <a:t>reasonable</a:t>
            </a:r>
            <a:r>
              <a:rPr lang="en-GB" b="0" dirty="0"/>
              <a:t>. Factors which will be considered:</a:t>
            </a:r>
          </a:p>
          <a:p>
            <a:pPr marL="342900" indent="-342900">
              <a:buFont typeface="Georgia" panose="02040502050405020303" pitchFamily="18" charset="0"/>
              <a:buChar char="─"/>
            </a:pPr>
            <a:r>
              <a:rPr lang="en-GB" b="0" dirty="0"/>
              <a:t>Will the adjustment work?</a:t>
            </a:r>
          </a:p>
          <a:p>
            <a:pPr marL="342900" indent="-342900">
              <a:buFont typeface="Georgia" panose="02040502050405020303" pitchFamily="18" charset="0"/>
              <a:buChar char="─"/>
            </a:pPr>
            <a:r>
              <a:rPr lang="en-GB" b="0" dirty="0"/>
              <a:t>Is the adjustment practicable?</a:t>
            </a:r>
          </a:p>
          <a:p>
            <a:pPr marL="342900" indent="-342900">
              <a:buFont typeface="Georgia" panose="02040502050405020303" pitchFamily="18" charset="0"/>
              <a:buChar char="─"/>
            </a:pPr>
            <a:r>
              <a:rPr lang="en-GB" b="0" dirty="0"/>
              <a:t>The financial and other costs of the adjustment, and the extent to which the step would disrupt the employer's activities.</a:t>
            </a:r>
          </a:p>
          <a:p>
            <a:pPr marL="342900" indent="-342900">
              <a:buFont typeface="Georgia" panose="02040502050405020303" pitchFamily="18" charset="0"/>
              <a:buChar char="─"/>
            </a:pPr>
            <a:r>
              <a:rPr lang="en-GB" b="0" dirty="0"/>
              <a:t>The resources available to the employer.</a:t>
            </a:r>
          </a:p>
          <a:p>
            <a:pPr marL="342900" indent="-342900">
              <a:buFont typeface="Georgia" panose="02040502050405020303" pitchFamily="18" charset="0"/>
              <a:buChar char="─"/>
            </a:pPr>
            <a:r>
              <a:rPr lang="en-GB" b="0" dirty="0"/>
              <a:t>The availability of external financial or other assistance.</a:t>
            </a:r>
          </a:p>
          <a:p>
            <a:pPr marL="342900" indent="-342900">
              <a:buFont typeface="Georgia" panose="02040502050405020303" pitchFamily="18" charset="0"/>
              <a:buChar char="─"/>
            </a:pPr>
            <a:r>
              <a:rPr lang="en-GB" b="0" dirty="0"/>
              <a:t>Employer's activities and the size of the undertaking.</a:t>
            </a:r>
          </a:p>
          <a:p>
            <a:pPr marL="342900" indent="-342900">
              <a:buFont typeface="Georgia" panose="02040502050405020303" pitchFamily="18" charset="0"/>
              <a:buChar char="─"/>
            </a:pPr>
            <a:r>
              <a:rPr lang="en-GB" b="0" dirty="0"/>
              <a:t>Where the adjustment would be taken in a private household, the extent to which the step would disrupt the household and residents.</a:t>
            </a:r>
          </a:p>
        </p:txBody>
      </p:sp>
    </p:spTree>
    <p:extLst>
      <p:ext uri="{BB962C8B-B14F-4D97-AF65-F5344CB8AC3E}">
        <p14:creationId xmlns:p14="http://schemas.microsoft.com/office/powerpoint/2010/main" val="5353572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8BCE9-82F1-4A4E-BE39-51CFD100F0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23CAA6-05E4-4246-A819-2E42DADC2C57}"/>
              </a:ext>
            </a:extLst>
          </p:cNvPr>
          <p:cNvSpPr>
            <a:spLocks noGrp="1"/>
          </p:cNvSpPr>
          <p:nvPr>
            <p:ph idx="1"/>
          </p:nvPr>
        </p:nvSpPr>
        <p:spPr/>
        <p:txBody>
          <a:bodyPr/>
          <a:lstStyle/>
          <a:p>
            <a:r>
              <a:rPr lang="en-GB" b="1" dirty="0"/>
              <a:t>Making the adjustment</a:t>
            </a:r>
          </a:p>
        </p:txBody>
      </p:sp>
      <p:sp>
        <p:nvSpPr>
          <p:cNvPr id="4" name="Footer Placeholder 3">
            <a:extLst>
              <a:ext uri="{FF2B5EF4-FFF2-40B4-BE49-F238E27FC236}">
                <a16:creationId xmlns:a16="http://schemas.microsoft.com/office/drawing/2014/main" id="{8D621D61-DF34-44CF-B941-849AF45B2D5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280CC40-33E2-461B-B9EC-2495CB0CE31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DC0562D-7346-43EB-B62C-A6834EA5E57D}"/>
              </a:ext>
            </a:extLst>
          </p:cNvPr>
          <p:cNvSpPr>
            <a:spLocks noGrp="1"/>
          </p:cNvSpPr>
          <p:nvPr>
            <p:ph type="body" sz="quarter" idx="14"/>
          </p:nvPr>
        </p:nvSpPr>
        <p:spPr>
          <a:xfrm>
            <a:off x="8258175" y="1971346"/>
            <a:ext cx="7386638" cy="6198121"/>
          </a:xfrm>
        </p:spPr>
        <p:txBody>
          <a:bodyPr/>
          <a:lstStyle/>
          <a:p>
            <a:pPr marL="342900" indent="-342900">
              <a:buFont typeface="Georgia" panose="02040502050405020303" pitchFamily="18" charset="0"/>
              <a:buChar char="─"/>
            </a:pPr>
            <a:r>
              <a:rPr lang="en-GB" b="0" dirty="0"/>
              <a:t>There is no onus on a disabled person to suggest adjustments. </a:t>
            </a:r>
          </a:p>
          <a:p>
            <a:pPr marL="342900" indent="-342900">
              <a:buFont typeface="Georgia" panose="02040502050405020303" pitchFamily="18" charset="0"/>
              <a:buChar char="─"/>
            </a:pPr>
            <a:r>
              <a:rPr lang="en-GB" b="0" dirty="0"/>
              <a:t>The duty to consider making reasonable adjustments falls on the employer. </a:t>
            </a:r>
          </a:p>
          <a:p>
            <a:pPr marL="342900" indent="-342900">
              <a:buFont typeface="Georgia" panose="02040502050405020303" pitchFamily="18" charset="0"/>
              <a:buChar char="─"/>
            </a:pPr>
            <a:r>
              <a:rPr lang="en-GB" b="0" dirty="0"/>
              <a:t>It is good practice for the employer to ask the disabled employee about possible adjustments</a:t>
            </a:r>
          </a:p>
          <a:p>
            <a:pPr marL="342900" indent="-342900">
              <a:buFont typeface="Georgia" panose="02040502050405020303" pitchFamily="18" charset="0"/>
              <a:buChar char="─"/>
            </a:pPr>
            <a:r>
              <a:rPr lang="en-GB" b="0" dirty="0"/>
              <a:t>It is not reasonable for an employer to pass on the costs of complying with the duty to make reasonable adjustments to the disabled person.</a:t>
            </a:r>
          </a:p>
          <a:p>
            <a:pPr marL="342900" indent="-342900">
              <a:buFont typeface="Georgia" panose="02040502050405020303" pitchFamily="18" charset="0"/>
              <a:buChar char="─"/>
            </a:pPr>
            <a:r>
              <a:rPr lang="en-GB" b="0" dirty="0"/>
              <a:t>An employer should ensure that a disabled employee's immediate manager is fully aware of the adjustments made. This information should be passed on to any new manager when either the employee changes roles or their line management changes.</a:t>
            </a:r>
          </a:p>
        </p:txBody>
      </p:sp>
    </p:spTree>
    <p:extLst>
      <p:ext uri="{BB962C8B-B14F-4D97-AF65-F5344CB8AC3E}">
        <p14:creationId xmlns:p14="http://schemas.microsoft.com/office/powerpoint/2010/main" val="20859353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D6D1CA"/>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046AE4-BC3F-7B4B-A94C-3E9E5608B08B}"/>
              </a:ext>
            </a:extLst>
          </p:cNvPr>
          <p:cNvSpPr>
            <a:spLocks noGrp="1"/>
          </p:cNvSpPr>
          <p:nvPr>
            <p:ph type="ctrTitle"/>
          </p:nvPr>
        </p:nvSpPr>
        <p:spPr>
          <a:xfrm>
            <a:off x="633824" y="2458577"/>
            <a:ext cx="13018381" cy="3213187"/>
          </a:xfrm>
        </p:spPr>
        <p:txBody>
          <a:bodyPr/>
          <a:lstStyle/>
          <a:p>
            <a:r>
              <a:rPr lang="en-GB" dirty="0"/>
              <a:t>Conflicting Rights</a:t>
            </a:r>
          </a:p>
        </p:txBody>
      </p:sp>
      <p:sp>
        <p:nvSpPr>
          <p:cNvPr id="6" name="Footer Placeholder 3">
            <a:extLst>
              <a:ext uri="{FF2B5EF4-FFF2-40B4-BE49-F238E27FC236}">
                <a16:creationId xmlns:a16="http://schemas.microsoft.com/office/drawing/2014/main" id="{12BC6019-97F7-497C-8700-C6B85097F948}"/>
              </a:ext>
            </a:extLst>
          </p:cNvPr>
          <p:cNvSpPr>
            <a:spLocks noGrp="1"/>
          </p:cNvSpPr>
          <p:nvPr>
            <p:ph type="ftr" sz="quarter" idx="11"/>
          </p:nvPr>
        </p:nvSpPr>
        <p:spPr>
          <a:xfrm>
            <a:off x="633685" y="8240160"/>
            <a:ext cx="5486936" cy="184666"/>
          </a:xfrm>
        </p:spPr>
        <p:txBody>
          <a:bodyPr/>
          <a:lstStyle/>
          <a:p>
            <a:r>
              <a:rPr lang="en-GB"/>
              <a:t>© 2020 Capital Law Limited</a:t>
            </a:r>
            <a:endParaRPr lang="en-GB" dirty="0"/>
          </a:p>
        </p:txBody>
      </p:sp>
    </p:spTree>
    <p:extLst>
      <p:ext uri="{BB962C8B-B14F-4D97-AF65-F5344CB8AC3E}">
        <p14:creationId xmlns:p14="http://schemas.microsoft.com/office/powerpoint/2010/main" val="17372158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3C2FA-5083-4441-A5C0-8D225A79D2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C0A886-DDAC-48D5-9B2B-843C4E7C1D97}"/>
              </a:ext>
            </a:extLst>
          </p:cNvPr>
          <p:cNvSpPr>
            <a:spLocks noGrp="1"/>
          </p:cNvSpPr>
          <p:nvPr>
            <p:ph idx="1"/>
          </p:nvPr>
        </p:nvSpPr>
        <p:spPr/>
        <p:txBody>
          <a:bodyPr/>
          <a:lstStyle/>
          <a:p>
            <a:r>
              <a:rPr lang="en-GB" b="1" dirty="0"/>
              <a:t>Conflicting rights</a:t>
            </a:r>
          </a:p>
        </p:txBody>
      </p:sp>
      <p:sp>
        <p:nvSpPr>
          <p:cNvPr id="4" name="Footer Placeholder 3">
            <a:extLst>
              <a:ext uri="{FF2B5EF4-FFF2-40B4-BE49-F238E27FC236}">
                <a16:creationId xmlns:a16="http://schemas.microsoft.com/office/drawing/2014/main" id="{0ECD1DCD-91E4-49E0-9C71-06E872FE3A9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F113A02-BA76-4396-B151-E6E26D1B651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877CF71-E725-4559-B641-9D3F0A4D0F5D}"/>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Where the aim of the PCP is to prevent other forms of discrimination, particularly difficult questions will arise as to whether or not the PCP is justified.</a:t>
            </a:r>
          </a:p>
          <a:p>
            <a:endParaRPr lang="en-GB" b="0" dirty="0"/>
          </a:p>
        </p:txBody>
      </p:sp>
    </p:spTree>
    <p:extLst>
      <p:ext uri="{BB962C8B-B14F-4D97-AF65-F5344CB8AC3E}">
        <p14:creationId xmlns:p14="http://schemas.microsoft.com/office/powerpoint/2010/main" val="28284082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28E1-12D2-40AE-9066-B5C944E097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EB80D0-2772-468A-9C81-E48CE60D0C64}"/>
              </a:ext>
            </a:extLst>
          </p:cNvPr>
          <p:cNvSpPr>
            <a:spLocks noGrp="1"/>
          </p:cNvSpPr>
          <p:nvPr>
            <p:ph idx="1"/>
          </p:nvPr>
        </p:nvSpPr>
        <p:spPr/>
        <p:txBody>
          <a:bodyPr/>
          <a:lstStyle/>
          <a:p>
            <a:r>
              <a:rPr lang="en-GB" b="1" dirty="0"/>
              <a:t>Conflicting rights</a:t>
            </a:r>
          </a:p>
          <a:p>
            <a:r>
              <a:rPr lang="en-GB" b="1" dirty="0"/>
              <a:t>case study</a:t>
            </a:r>
          </a:p>
          <a:p>
            <a:r>
              <a:rPr lang="en-GB" b="1" dirty="0" err="1"/>
              <a:t>Ladele</a:t>
            </a:r>
            <a:endParaRPr lang="en-GB" b="1" dirty="0"/>
          </a:p>
        </p:txBody>
      </p:sp>
      <p:sp>
        <p:nvSpPr>
          <p:cNvPr id="4" name="Footer Placeholder 3">
            <a:extLst>
              <a:ext uri="{FF2B5EF4-FFF2-40B4-BE49-F238E27FC236}">
                <a16:creationId xmlns:a16="http://schemas.microsoft.com/office/drawing/2014/main" id="{BE16EDB4-220E-4251-A660-E10B95BC5D9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6BD964B-5289-4A6E-B29B-33C9B6DFD84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C477099-DB92-46B6-84E1-622CF91E1D0A}"/>
              </a:ext>
            </a:extLst>
          </p:cNvPr>
          <p:cNvSpPr>
            <a:spLocks noGrp="1"/>
          </p:cNvSpPr>
          <p:nvPr>
            <p:ph type="body" sz="quarter" idx="14"/>
          </p:nvPr>
        </p:nvSpPr>
        <p:spPr>
          <a:xfrm>
            <a:off x="7533564" y="1971347"/>
            <a:ext cx="8111249" cy="5543550"/>
          </a:xfrm>
        </p:spPr>
        <p:txBody>
          <a:bodyPr/>
          <a:lstStyle/>
          <a:p>
            <a:pPr marL="457200" indent="-457200">
              <a:buFont typeface="Georgia" panose="02040502050405020303" pitchFamily="18" charset="0"/>
              <a:buChar char="─"/>
            </a:pPr>
            <a:r>
              <a:rPr lang="en-GB" b="0" dirty="0"/>
              <a:t>Ms </a:t>
            </a:r>
            <a:r>
              <a:rPr lang="en-GB" b="0" dirty="0" err="1"/>
              <a:t>Ladele</a:t>
            </a:r>
            <a:r>
              <a:rPr lang="en-GB" b="0" dirty="0"/>
              <a:t> was a Registrar of Births. She is a Christian and believes that same-sex partnerships are "contrary to God's law". In 2005, the council designated all of its existing Registrars as "civil partnership arrangement Registrars".</a:t>
            </a:r>
          </a:p>
          <a:p>
            <a:pPr marL="457200" indent="-457200">
              <a:buFont typeface="Georgia" panose="02040502050405020303" pitchFamily="18" charset="0"/>
              <a:buChar char="─"/>
            </a:pPr>
            <a:r>
              <a:rPr lang="en-GB" b="0" dirty="0"/>
              <a:t>Ms </a:t>
            </a:r>
            <a:r>
              <a:rPr lang="en-GB" b="0" dirty="0" err="1"/>
              <a:t>Ladele</a:t>
            </a:r>
            <a:r>
              <a:rPr lang="en-GB" b="0" dirty="0"/>
              <a:t> informed the council that she was opposed to participating in civil partnerships on account of her Christian beliefs. </a:t>
            </a:r>
          </a:p>
          <a:p>
            <a:pPr marL="457200" indent="-457200">
              <a:buFont typeface="Georgia" panose="02040502050405020303" pitchFamily="18" charset="0"/>
              <a:buChar char="─"/>
            </a:pPr>
            <a:r>
              <a:rPr lang="en-GB" b="0" dirty="0"/>
              <a:t>The council proposed, as a temporary measure, that Ms </a:t>
            </a:r>
            <a:r>
              <a:rPr lang="en-GB" b="0" dirty="0" err="1"/>
              <a:t>Ladele</a:t>
            </a:r>
            <a:r>
              <a:rPr lang="en-GB" b="0" dirty="0"/>
              <a:t> would not be asked to officiate at civil partnership ceremonies, but that she would be expected to perform all other duties related to civil partnerships</a:t>
            </a:r>
          </a:p>
          <a:p>
            <a:pPr marL="457200" indent="-457200">
              <a:buFont typeface="Georgia" panose="02040502050405020303" pitchFamily="18" charset="0"/>
              <a:buChar char="─"/>
            </a:pPr>
            <a:endParaRPr lang="en-GB" b="0" dirty="0"/>
          </a:p>
        </p:txBody>
      </p:sp>
    </p:spTree>
    <p:extLst>
      <p:ext uri="{BB962C8B-B14F-4D97-AF65-F5344CB8AC3E}">
        <p14:creationId xmlns:p14="http://schemas.microsoft.com/office/powerpoint/2010/main" val="23724420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C667-74AB-433E-A8E0-7BA3E81C94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61B01A-2F28-44EE-8B74-277016D9701A}"/>
              </a:ext>
            </a:extLst>
          </p:cNvPr>
          <p:cNvSpPr>
            <a:spLocks noGrp="1"/>
          </p:cNvSpPr>
          <p:nvPr>
            <p:ph idx="1"/>
          </p:nvPr>
        </p:nvSpPr>
        <p:spPr/>
        <p:txBody>
          <a:bodyPr/>
          <a:lstStyle/>
          <a:p>
            <a:r>
              <a:rPr lang="en-GB" b="1" dirty="0"/>
              <a:t>Conflicting rights</a:t>
            </a:r>
          </a:p>
          <a:p>
            <a:r>
              <a:rPr lang="en-GB" b="1" dirty="0"/>
              <a:t>case study</a:t>
            </a:r>
          </a:p>
          <a:p>
            <a:r>
              <a:rPr lang="en-GB" b="1" dirty="0" err="1"/>
              <a:t>Ladele</a:t>
            </a:r>
            <a:endParaRPr lang="en-GB" b="1" dirty="0"/>
          </a:p>
          <a:p>
            <a:endParaRPr lang="en-GB" dirty="0"/>
          </a:p>
        </p:txBody>
      </p:sp>
      <p:sp>
        <p:nvSpPr>
          <p:cNvPr id="4" name="Footer Placeholder 3">
            <a:extLst>
              <a:ext uri="{FF2B5EF4-FFF2-40B4-BE49-F238E27FC236}">
                <a16:creationId xmlns:a16="http://schemas.microsoft.com/office/drawing/2014/main" id="{EC63F69B-991A-4D60-B0C7-22FD0BE8EF1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5A0106A-25EC-4349-9FFF-09D80337C9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F929993-41CA-4670-8D55-59E2EF481DC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Ms </a:t>
            </a:r>
            <a:r>
              <a:rPr lang="en-GB" b="0" dirty="0" err="1"/>
              <a:t>Ladele</a:t>
            </a:r>
            <a:r>
              <a:rPr lang="en-GB" b="0" dirty="0"/>
              <a:t> avoided carrying out civil partnership duties by swapping her cover in the civil partnership rota with other members of staff. This caused tensions in the department, in particular between Ms </a:t>
            </a:r>
            <a:r>
              <a:rPr lang="en-GB" b="0" dirty="0" err="1"/>
              <a:t>Ladele</a:t>
            </a:r>
            <a:r>
              <a:rPr lang="en-GB" b="0" dirty="0"/>
              <a:t> and gay members of staff.</a:t>
            </a:r>
          </a:p>
          <a:p>
            <a:pPr marL="342900" indent="-342900">
              <a:buFont typeface="Georgia" panose="02040502050405020303" pitchFamily="18" charset="0"/>
              <a:buChar char="─"/>
            </a:pPr>
            <a:r>
              <a:rPr lang="en-GB" b="0" dirty="0"/>
              <a:t>No formal action was taken against Ms </a:t>
            </a:r>
            <a:r>
              <a:rPr lang="en-GB" b="0" dirty="0" err="1"/>
              <a:t>Ladele</a:t>
            </a:r>
            <a:r>
              <a:rPr lang="en-GB" b="0" dirty="0"/>
              <a:t> until May 2007 when disciplinary proceedings were commenced against her. At the conclusion of the disciplinary process in September 2007</a:t>
            </a:r>
          </a:p>
          <a:p>
            <a:pPr marL="342900" indent="-342900">
              <a:buFont typeface="Georgia" panose="02040502050405020303" pitchFamily="18" charset="0"/>
              <a:buChar char="─"/>
            </a:pPr>
            <a:r>
              <a:rPr lang="en-GB" b="0" dirty="0"/>
              <a:t>Ms </a:t>
            </a:r>
            <a:r>
              <a:rPr lang="en-GB" b="0" dirty="0" err="1"/>
              <a:t>Ladele</a:t>
            </a:r>
            <a:r>
              <a:rPr lang="en-GB" b="0" dirty="0"/>
              <a:t> issued tribunal proceedings. The case eventually went to the Court of Appeal.</a:t>
            </a:r>
          </a:p>
        </p:txBody>
      </p:sp>
    </p:spTree>
    <p:extLst>
      <p:ext uri="{BB962C8B-B14F-4D97-AF65-F5344CB8AC3E}">
        <p14:creationId xmlns:p14="http://schemas.microsoft.com/office/powerpoint/2010/main" val="28438543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40A5F-2DE3-4A82-BBA8-3B723143B0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EC0609-C1E5-4083-AEBF-D2BC5C4F8B3E}"/>
              </a:ext>
            </a:extLst>
          </p:cNvPr>
          <p:cNvSpPr>
            <a:spLocks noGrp="1"/>
          </p:cNvSpPr>
          <p:nvPr>
            <p:ph idx="1"/>
          </p:nvPr>
        </p:nvSpPr>
        <p:spPr/>
        <p:txBody>
          <a:bodyPr/>
          <a:lstStyle/>
          <a:p>
            <a:r>
              <a:rPr lang="en-GB" b="1" dirty="0"/>
              <a:t>Conflicting rights</a:t>
            </a:r>
          </a:p>
          <a:p>
            <a:r>
              <a:rPr lang="en-GB" b="1" dirty="0"/>
              <a:t>Court of Appeal</a:t>
            </a:r>
          </a:p>
        </p:txBody>
      </p:sp>
      <p:sp>
        <p:nvSpPr>
          <p:cNvPr id="4" name="Footer Placeholder 3">
            <a:extLst>
              <a:ext uri="{FF2B5EF4-FFF2-40B4-BE49-F238E27FC236}">
                <a16:creationId xmlns:a16="http://schemas.microsoft.com/office/drawing/2014/main" id="{5C40AE08-CC7D-4CF3-848D-3CBBB0E14F9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604C921-964D-4F3E-AFD7-23DBA4F515A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EBA531DF-9DF1-498E-B5BC-A7BB5E22D46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Court of Appeal dismissed Ms </a:t>
            </a:r>
            <a:r>
              <a:rPr lang="en-GB" b="0" dirty="0" err="1"/>
              <a:t>Ladele's</a:t>
            </a:r>
            <a:r>
              <a:rPr lang="en-GB" b="0" dirty="0"/>
              <a:t> appeal.</a:t>
            </a:r>
          </a:p>
          <a:p>
            <a:pPr marL="342900" indent="-342900">
              <a:buFont typeface="Georgia" panose="02040502050405020303" pitchFamily="18" charset="0"/>
              <a:buChar char="─"/>
            </a:pPr>
            <a:r>
              <a:rPr lang="en-GB" b="0" dirty="0"/>
              <a:t>An employer's policy of promoting equal opportunities and of requiring all its employees to act in a way which does not discriminate against others is a legitimate aim</a:t>
            </a:r>
          </a:p>
          <a:p>
            <a:pPr marL="342900" indent="-342900">
              <a:buFont typeface="Georgia" panose="02040502050405020303" pitchFamily="18" charset="0"/>
              <a:buChar char="─"/>
            </a:pPr>
            <a:r>
              <a:rPr lang="en-GB" b="0" dirty="0"/>
              <a:t>Requiring employees to perform duties, in respect of which they have conscientious religious objections, can be a proportionate means of achieving that aim, even if it would have been practicable to accommodate those objections by exempting them from those duties.</a:t>
            </a:r>
          </a:p>
        </p:txBody>
      </p:sp>
    </p:spTree>
    <p:extLst>
      <p:ext uri="{BB962C8B-B14F-4D97-AF65-F5344CB8AC3E}">
        <p14:creationId xmlns:p14="http://schemas.microsoft.com/office/powerpoint/2010/main" val="31917237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1800496"/>
            <a:ext cx="14102902" cy="6426375"/>
          </a:xfrm>
        </p:spPr>
        <p:txBody>
          <a:bodyPr/>
          <a:lstStyle/>
          <a:p>
            <a:r>
              <a:rPr lang="en-GB" dirty="0"/>
              <a:t>Thank you for listening</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1800496"/>
            <a:ext cx="14102902" cy="5783506"/>
          </a:xfrm>
        </p:spPr>
        <p:txBody>
          <a:bodyPr/>
          <a:lstStyle/>
          <a:p>
            <a:r>
              <a:rPr lang="en-GB" sz="2400" dirty="0"/>
              <a:t>Resources:</a:t>
            </a:r>
            <a:br>
              <a:rPr lang="en-GB" sz="2400" dirty="0"/>
            </a:br>
            <a:r>
              <a:rPr lang="en-GB" sz="2400" b="0" dirty="0"/>
              <a:t>Lofty v </a:t>
            </a:r>
            <a:r>
              <a:rPr lang="en-GB" sz="2400" b="0" dirty="0" err="1"/>
              <a:t>Hamis</a:t>
            </a:r>
            <a:r>
              <a:rPr lang="en-GB" sz="2400" b="0" dirty="0"/>
              <a:t> (t/a First Café) UKEAT/0177/17</a:t>
            </a:r>
            <a:br>
              <a:rPr lang="en-GB" sz="2400" b="0" dirty="0"/>
            </a:br>
            <a:r>
              <a:rPr lang="en-GB" sz="2400" b="0" dirty="0" err="1"/>
              <a:t>Khorochilova</a:t>
            </a:r>
            <a:r>
              <a:rPr lang="en-GB" sz="2400" b="0" dirty="0"/>
              <a:t> v Euro Rep Ltd UKEAT/0266/19</a:t>
            </a:r>
            <a:br>
              <a:rPr lang="en-GB" sz="2400" b="0" dirty="0"/>
            </a:br>
            <a:r>
              <a:rPr lang="en-GB" sz="2400" b="0" dirty="0"/>
              <a:t>Power v Panasonic [2003] IRLR 151)</a:t>
            </a:r>
            <a:br>
              <a:rPr lang="en-GB" sz="2400" b="0" dirty="0"/>
            </a:br>
            <a:r>
              <a:rPr lang="en-GB" sz="2400" b="0" dirty="0" err="1"/>
              <a:t>Ladele</a:t>
            </a:r>
            <a:r>
              <a:rPr lang="en-GB" sz="2400" b="0" dirty="0"/>
              <a:t> v London Borough of Islington [2010] IRLR 211</a:t>
            </a:r>
            <a:br>
              <a:rPr lang="en-GB" sz="2400" b="0" dirty="0"/>
            </a:br>
            <a:r>
              <a:rPr lang="en-GB" sz="2400" b="0" dirty="0"/>
              <a:t>McFarlane v Relate Avon Ltd [2010] IRLR 196</a:t>
            </a:r>
            <a:br>
              <a:rPr lang="en-GB" sz="2400" b="0" dirty="0"/>
            </a:br>
            <a:r>
              <a:rPr lang="en-GB" sz="2400" b="0" dirty="0"/>
              <a:t>SCA Packaging Ltd v Boyle [2009] UKHL 37</a:t>
            </a:r>
            <a:br>
              <a:rPr lang="en-GB" sz="2400" b="0" dirty="0"/>
            </a:br>
            <a:r>
              <a:rPr lang="en-GB" sz="2400" b="0" dirty="0" err="1"/>
              <a:t>McNicol</a:t>
            </a:r>
            <a:r>
              <a:rPr lang="en-GB" sz="2400" b="0" dirty="0"/>
              <a:t> v Balfour Beatty [2002] IRLR 711</a:t>
            </a:r>
            <a:br>
              <a:rPr lang="en-GB" sz="2400" b="0" dirty="0"/>
            </a:br>
            <a:r>
              <a:rPr lang="fr-FR" sz="2400" b="0" dirty="0" err="1"/>
              <a:t>Sherbourne</a:t>
            </a:r>
            <a:r>
              <a:rPr lang="fr-FR" sz="2400" b="0" dirty="0"/>
              <a:t> v N Power Ltd ET1811601/2018</a:t>
            </a:r>
            <a:br>
              <a:rPr lang="fr-FR" sz="2400" b="0" dirty="0"/>
            </a:br>
            <a:r>
              <a:rPr lang="en-GB" sz="2400" b="0" dirty="0"/>
              <a:t>Fotheringham v Perth &amp; Kinross Council/ET</a:t>
            </a:r>
            <a:r>
              <a:rPr lang="en-GB" sz="2400" b="0"/>
              <a:t>/114087/11</a:t>
            </a:r>
            <a:br>
              <a:rPr lang="en-GB" sz="2400" b="0"/>
            </a:br>
            <a:r>
              <a:rPr lang="en-GB" sz="2400" b="0"/>
              <a:t>Kenny v Hampshire Constabulary [1999] ICR 27 </a:t>
            </a:r>
            <a:br>
              <a:rPr lang="en-GB" sz="2400" b="0" dirty="0"/>
            </a:br>
            <a:br>
              <a:rPr lang="en-GB" sz="2400" b="0" dirty="0"/>
            </a:br>
            <a:r>
              <a:rPr lang="en-GB" sz="2400" b="0" dirty="0"/>
              <a:t>Equality Act 2010 Guidance: </a:t>
            </a:r>
            <a:r>
              <a:rPr lang="en-GB" sz="2400" b="0" dirty="0">
                <a:hlinkClick r:id="rId3"/>
              </a:rPr>
              <a:t>https://assets.publishing.service.gov.uk/government/uploads/system/uploads/attachment_data/file/570382/Equality_Act_2010-disability_definition.pdf</a:t>
            </a:r>
            <a:r>
              <a:rPr lang="en-GB" sz="2400" b="0" dirty="0"/>
              <a:t> </a:t>
            </a:r>
            <a:br>
              <a:rPr lang="en-GB" sz="2400" b="0" dirty="0"/>
            </a:br>
            <a:r>
              <a:rPr lang="en-GB" sz="2400" b="0" dirty="0"/>
              <a:t>ACAS Guidance: </a:t>
            </a:r>
            <a:r>
              <a:rPr lang="en-GB" sz="2400" b="0" dirty="0">
                <a:hlinkClick r:id="rId4"/>
              </a:rPr>
              <a:t>https://archive.acas.org.uk/disability</a:t>
            </a:r>
            <a:r>
              <a:rPr lang="en-GB" sz="2400" b="0" dirty="0"/>
              <a:t> </a:t>
            </a:r>
            <a:br>
              <a:rPr lang="en-GB" sz="2400" dirty="0"/>
            </a:br>
            <a:r>
              <a:rPr lang="en-GB" sz="2400" b="0" dirty="0"/>
              <a:t>EHRC Statutory Code of Practice: </a:t>
            </a:r>
            <a:r>
              <a:rPr lang="en-GB" sz="2400" b="0" dirty="0">
                <a:hlinkClick r:id="rId5"/>
              </a:rPr>
              <a:t>https://www.equalityhumanrights.com/en/publication-download/employment-statutory-code-practice</a:t>
            </a:r>
            <a:r>
              <a:rPr lang="en-GB" sz="2400" b="0" dirty="0"/>
              <a:t> </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413239531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1000</TotalTime>
  <Words>4278</Words>
  <Application>Microsoft Office PowerPoint</Application>
  <PresentationFormat>Custom</PresentationFormat>
  <Paragraphs>392</Paragraphs>
  <Slides>53</Slides>
  <Notes>46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.AppleSystemUIFont</vt:lpstr>
      <vt:lpstr>Arial</vt:lpstr>
      <vt:lpstr>Calibri</vt:lpstr>
      <vt:lpstr>Georgia</vt:lpstr>
      <vt:lpstr>Office Theme</vt:lpstr>
      <vt:lpstr>Employment Law MA/PGDip in HRM -Level 7</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Direct discrimination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Reasonable Adjustments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Conflicting Rights</vt:lpstr>
      <vt:lpstr>PowerPoint Presentation</vt:lpstr>
      <vt:lpstr>PowerPoint Presentation</vt:lpstr>
      <vt:lpstr>PowerPoint Presentation</vt:lpstr>
      <vt:lpstr>PowerPoint Presentation</vt:lpstr>
      <vt:lpstr>Thank you for listening any questions?</vt:lpstr>
      <vt:lpstr>Resources: Lofty v Hamis (t/a First Café) UKEAT/0177/17 Khorochilova v Euro Rep Ltd UKEAT/0266/19 Power v Panasonic [2003] IRLR 151) Ladele v London Borough of Islington [2010] IRLR 211 McFarlane v Relate Avon Ltd [2010] IRLR 196 SCA Packaging Ltd v Boyle [2009] UKHL 37 McNicol v Balfour Beatty [2002] IRLR 711 Sherbourne v N Power Ltd ET1811601/2018 Fotheringham v Perth &amp; Kinross Council/ET/114087/11 Kenny v Hampshire Constabulary [1999] ICR 27   Equality Act 2010 Guidance: https://assets.publishing.service.gov.uk/government/uploads/system/uploads/attachment_data/file/570382/Equality_Act_2010-disability_definition.pdf  ACAS Guidance: https://archive.acas.org.uk/disability  EHRC Statutory Code of Practice: https://www.equalityhumanrights.com/en/publication-download/employment-statutory-code-practice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Julie Thomas</cp:lastModifiedBy>
  <cp:revision>7</cp:revision>
  <cp:lastPrinted>2018-02-15T23:48:39Z</cp:lastPrinted>
  <dcterms:created xsi:type="dcterms:W3CDTF">2019-12-31T10:44:14Z</dcterms:created>
  <dcterms:modified xsi:type="dcterms:W3CDTF">2021-01-18T15:58:31Z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