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AB28727-7704-4076-AB87-1285302FA77C}">
          <p14:sldIdLst>
            <p14:sldId id="258"/>
            <p14:sldId id="25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29" autoAdjust="0"/>
    <p:restoredTop sz="93837" autoAdjust="0"/>
  </p:normalViewPr>
  <p:slideViewPr>
    <p:cSldViewPr snapToGrid="0">
      <p:cViewPr>
        <p:scale>
          <a:sx n="77" d="100"/>
          <a:sy n="77" d="100"/>
        </p:scale>
        <p:origin x="66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40141-27E3-469B-92A7-1582B448E4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06D15E-A79B-4A6D-BE74-55A4C1FF76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A2FE2D-64E2-464E-992A-7EEA12370A6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3A03FC16-F463-492D-AE44-05265FC82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13E78D-1ED7-4A31-A277-1F0438C6CDF7}"/>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3416333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19EF-4721-4F60-8957-AD4E8E0427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1C7BE6-A964-4B38-B075-E1793C2B2A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5A23B1-18BB-4E9D-A0FC-7D3E15A29FDC}"/>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6D461997-52A4-4643-9052-030391936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E01A7-B1B9-42BB-AC48-BF27BEAA009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396193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27F9B-8DF6-4955-9037-8C322171C2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7A8C0B-ABFB-4AF4-8469-B36A457001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DF938B-B923-4D6E-863C-0CC3CF8DE871}"/>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E4C6F5E5-C3E7-4088-9BD6-0C78E0B9D0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CA867-52A9-4171-BDD2-41DA5DD4F132}"/>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2368779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7311-B73B-4023-ACBA-6B22F261DD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A1C05E-47D6-4A02-9B57-1F4354168A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362E4B-5824-4E1D-A10E-ACA2AB199C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59FEB3-3A0C-4C38-9D38-FFAD4310474D}"/>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93CC447F-F1E4-4A05-B220-570C2392DA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702FD6-E394-4E22-B979-A25A05FE8D5C}"/>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118233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05FD-DB04-45D1-A8FC-868811559F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93C5BE-E9D9-45EB-BBA4-832738E7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C8451F-8065-43EF-8854-B270FD9E74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568F33-8738-4A37-80D9-566C9ABB51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44F3EB-E655-4DC3-917D-9808C2ADD1E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5A268C-DD82-4CF1-9B9C-E36DC970162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8" name="Footer Placeholder 7">
            <a:extLst>
              <a:ext uri="{FF2B5EF4-FFF2-40B4-BE49-F238E27FC236}">
                <a16:creationId xmlns:a16="http://schemas.microsoft.com/office/drawing/2014/main" id="{63A7E1EE-A1E4-40C8-8869-B1CEC3EAB1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7B3642-B215-4FDE-B606-4D9FB9C91FCA}"/>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601388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05021-3C44-4336-AB63-6ADFD93FEC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8F22D4-E0FE-4AEB-A668-08AD9DD4C327}"/>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4" name="Footer Placeholder 3">
            <a:extLst>
              <a:ext uri="{FF2B5EF4-FFF2-40B4-BE49-F238E27FC236}">
                <a16:creationId xmlns:a16="http://schemas.microsoft.com/office/drawing/2014/main" id="{28160FCB-B719-4732-B12F-CD1BCBDAFD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0F78CF-1DC1-4DD0-A0E6-CFFEC9A1C9D3}"/>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013855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B6B14C-A06B-48AA-A795-73D7A10430AC}"/>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3" name="Footer Placeholder 2">
            <a:extLst>
              <a:ext uri="{FF2B5EF4-FFF2-40B4-BE49-F238E27FC236}">
                <a16:creationId xmlns:a16="http://schemas.microsoft.com/office/drawing/2014/main" id="{2479B3DB-0F22-48AE-8087-F46C7884C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1E9FC0-8E0C-4E26-8657-C317BEC3386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4080340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620D-CB46-4332-8E2D-E18F873BB6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5304A3-9316-4D53-84C8-2CD43D3147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BCF2D7-79DE-4C61-8A65-F4B0515986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4C8F81-C0F0-4774-9002-38E576179BF0}"/>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052552A1-CA99-405E-9E7C-0E7A28A0CC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CAEEA7-873C-4213-82F0-9BDF350EE4C9}"/>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2897503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3EABD-C747-499D-9E38-95D14E4E9E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C193-30F8-45F2-870D-BCA1BD0293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E5EF23-B147-429A-95E2-8621EF7A0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B5D53B-77BC-4F23-8924-F57E49652A11}"/>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6" name="Footer Placeholder 5">
            <a:extLst>
              <a:ext uri="{FF2B5EF4-FFF2-40B4-BE49-F238E27FC236}">
                <a16:creationId xmlns:a16="http://schemas.microsoft.com/office/drawing/2014/main" id="{E0F63B43-43AE-4430-BF4A-6450318EB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0F3ED1-8009-4B68-9C4F-F4E0C7B714FE}"/>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4205636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1CC3-08CF-427F-94AA-49D02E1FC4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91DB22-3DDC-4C4A-B651-2768F053C8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97398A-E788-44BB-98A3-9B585C709B79}"/>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64615E3D-6DE0-4618-89F1-87D7714B4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EF0CF-8B7E-4998-988D-4D253969FC67}"/>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91415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55956-9D61-4717-80C8-90F63D1C88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6E6090-F389-41C0-BA18-CFD7B9E9BE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56F464-14D8-4219-9B96-4477F20E1FF6}"/>
              </a:ext>
            </a:extLst>
          </p:cNvPr>
          <p:cNvSpPr>
            <a:spLocks noGrp="1"/>
          </p:cNvSpPr>
          <p:nvPr>
            <p:ph type="dt" sz="half" idx="10"/>
          </p:nvPr>
        </p:nvSpPr>
        <p:spPr/>
        <p:txBody>
          <a:body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84A02AF6-B897-41E2-AE87-FAD37FFF46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4FB7A-3BC8-4B8A-84A3-9F0F727E3D3F}"/>
              </a:ext>
            </a:extLst>
          </p:cNvPr>
          <p:cNvSpPr>
            <a:spLocks noGrp="1"/>
          </p:cNvSpPr>
          <p:nvPr>
            <p:ph type="sldNum" sz="quarter" idx="12"/>
          </p:nvPr>
        </p:nvSpPr>
        <p:spPr/>
        <p:txBody>
          <a:bodyPr/>
          <a:lstStyle/>
          <a:p>
            <a:fld id="{F04AA92C-FC2B-4F1F-AF16-5B3EBF80140D}" type="slidenum">
              <a:rPr lang="en-GB" smtClean="0"/>
              <a:t>‹#›</a:t>
            </a:fld>
            <a:endParaRPr lang="en-GB"/>
          </a:p>
        </p:txBody>
      </p:sp>
    </p:spTree>
    <p:extLst>
      <p:ext uri="{BB962C8B-B14F-4D97-AF65-F5344CB8AC3E}">
        <p14:creationId xmlns:p14="http://schemas.microsoft.com/office/powerpoint/2010/main" val="177636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2C9906-3E14-49C9-BB9B-55083AF516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201FD6-E3CB-412B-86E9-562C91A01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8F7720-2AE8-4050-B74C-ECAE61B1B64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437C32-132B-4872-8020-CB880A7844DC}" type="datetimeFigureOut">
              <a:rPr lang="en-GB" smtClean="0"/>
              <a:t>22/01/2020</a:t>
            </a:fld>
            <a:endParaRPr lang="en-GB"/>
          </a:p>
        </p:txBody>
      </p:sp>
      <p:sp>
        <p:nvSpPr>
          <p:cNvPr id="5" name="Footer Placeholder 4">
            <a:extLst>
              <a:ext uri="{FF2B5EF4-FFF2-40B4-BE49-F238E27FC236}">
                <a16:creationId xmlns:a16="http://schemas.microsoft.com/office/drawing/2014/main" id="{35D3556E-CDC3-4E77-A446-936C71AFE7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D3C03A-08EC-44D0-ABA5-559771760C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4AA92C-FC2B-4F1F-AF16-5B3EBF80140D}" type="slidenum">
              <a:rPr lang="en-GB" smtClean="0"/>
              <a:t>‹#›</a:t>
            </a:fld>
            <a:endParaRPr lang="en-GB"/>
          </a:p>
        </p:txBody>
      </p:sp>
    </p:spTree>
    <p:extLst>
      <p:ext uri="{BB962C8B-B14F-4D97-AF65-F5344CB8AC3E}">
        <p14:creationId xmlns:p14="http://schemas.microsoft.com/office/powerpoint/2010/main" val="29971537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jstor.org/stable/25822377.%20Accessed%2022%20Jan.%202020" TargetMode="Externa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image" Target="../media/image1.pn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C65B0-2E53-40C5-A775-CFC0D1951D6B}"/>
              </a:ext>
            </a:extLst>
          </p:cNvPr>
          <p:cNvSpPr>
            <a:spLocks noGrp="1"/>
          </p:cNvSpPr>
          <p:nvPr>
            <p:ph type="title"/>
          </p:nvPr>
        </p:nvSpPr>
        <p:spPr>
          <a:xfrm>
            <a:off x="2966483" y="170120"/>
            <a:ext cx="6624083" cy="1169582"/>
          </a:xfrm>
        </p:spPr>
        <p:txBody>
          <a:bodyPr>
            <a:normAutofit/>
          </a:bodyPr>
          <a:lstStyle/>
          <a:p>
            <a:pPr algn="ctr"/>
            <a:r>
              <a:rPr lang="en-US" sz="2000" b="1" u="sng" dirty="0"/>
              <a:t>How agencies effectively balance the need for confidentiality with their responsibilities for safeguarding.</a:t>
            </a:r>
            <a:endParaRPr lang="en-GB" sz="2000" b="1" u="sng" dirty="0"/>
          </a:p>
        </p:txBody>
      </p:sp>
      <p:sp>
        <p:nvSpPr>
          <p:cNvPr id="7" name="Content Placeholder 6">
            <a:extLst>
              <a:ext uri="{FF2B5EF4-FFF2-40B4-BE49-F238E27FC236}">
                <a16:creationId xmlns:a16="http://schemas.microsoft.com/office/drawing/2014/main" id="{519E47D4-6F0E-4C92-BC94-2678DD8CFBD6}"/>
              </a:ext>
            </a:extLst>
          </p:cNvPr>
          <p:cNvSpPr>
            <a:spLocks noGrp="1"/>
          </p:cNvSpPr>
          <p:nvPr>
            <p:ph idx="1"/>
          </p:nvPr>
        </p:nvSpPr>
        <p:spPr>
          <a:xfrm>
            <a:off x="113415" y="1339702"/>
            <a:ext cx="11982893" cy="5158793"/>
          </a:xfrm>
        </p:spPr>
        <p:txBody>
          <a:bodyPr>
            <a:normAutofit/>
          </a:bodyPr>
          <a:lstStyle/>
          <a:p>
            <a:pPr marL="0" indent="0">
              <a:buNone/>
            </a:pPr>
            <a:r>
              <a:rPr lang="en-GB" sz="1200" dirty="0"/>
              <a:t>Multi Agency Working.</a:t>
            </a:r>
          </a:p>
          <a:p>
            <a:r>
              <a:rPr lang="en-US" sz="1200" dirty="0"/>
              <a:t>Multi-agency working is an effective way of supporting children, young people and vulnerable adults with  </a:t>
            </a:r>
            <a:r>
              <a:rPr lang="en-GB" sz="1200" dirty="0"/>
              <a:t>additional needs, and ensuring they get real improvements in their life outcomes. The teams involved in this are police, social services, NHS, local authorities, GP’s, Housing, Care providers etc. There are three main ways to deliver this:- multi-agency panel, multi-agency team and integrated service. </a:t>
            </a:r>
          </a:p>
          <a:p>
            <a:pPr marL="0" indent="0">
              <a:buNone/>
            </a:pPr>
            <a:r>
              <a:rPr lang="en-GB" sz="1200" dirty="0"/>
              <a:t>Safeguarding</a:t>
            </a:r>
            <a:r>
              <a:rPr lang="en-US" sz="1200" dirty="0"/>
              <a:t> is the action that is taken to promote the welfare of children and vulnerable adults, to protect them from harm, abuse and maltreatment. There are six main principle to safeguarding:- empowerment, prevention,</a:t>
            </a:r>
            <a:r>
              <a:rPr lang="en-GB" sz="1200" dirty="0"/>
              <a:t> proportionality</a:t>
            </a:r>
            <a:r>
              <a:rPr lang="en-US" sz="1200" dirty="0"/>
              <a:t>, protection, partnership and accountability. Some of the legislations to ensure safeguarding is followed are below:-</a:t>
            </a:r>
            <a:endParaRPr lang="en-GB" sz="1200" dirty="0">
              <a:solidFill>
                <a:srgbClr val="FF0000"/>
              </a:solidFill>
            </a:endParaRPr>
          </a:p>
          <a:p>
            <a:r>
              <a:rPr lang="en-GB" sz="1200" dirty="0"/>
              <a:t>T</a:t>
            </a:r>
            <a:r>
              <a:rPr lang="en-US" sz="1200" dirty="0"/>
              <a:t>he Human Rights Act 1998, The Social Services and Wellbeing Act (Wales) 2014, The Safeguarding Vulnerable Groups Act 2006, Health and Social Care Act 2012, Making Safeguarding personal Guide 2014, Care Act 2014, Human Rights Act 1998, The Crime and Disorder Act 1998 and The Mental Capacity Act 2005</a:t>
            </a:r>
          </a:p>
          <a:p>
            <a:pPr marL="0" indent="0">
              <a:buNone/>
            </a:pPr>
            <a:r>
              <a:rPr lang="en-GB" sz="1200" dirty="0"/>
              <a:t>Data Protection is used to help individuals know how their personal information is used and stored by businesses, organisations and the government. The GDPR has six main principles:- lawfulness, purpose limitation, data minimisation, accuracy, storage limitation and integrity and confidentiality. Some of the legislation to protect individuals are below:-</a:t>
            </a:r>
            <a:endParaRPr lang="en-GB" sz="1200" dirty="0">
              <a:solidFill>
                <a:srgbClr val="FF0000"/>
              </a:solidFill>
            </a:endParaRPr>
          </a:p>
          <a:p>
            <a:r>
              <a:rPr lang="en-GB" sz="1200" dirty="0"/>
              <a:t>The Data Protection Act 2018, Registration Service Act 1953, General Data Protection Regulation, The Common Law of Confidentiality, The Crime and Disorder Act 1998. </a:t>
            </a:r>
          </a:p>
          <a:p>
            <a:pPr marL="0" indent="0">
              <a:buNone/>
            </a:pPr>
            <a:r>
              <a:rPr lang="en-GB" sz="1200" dirty="0"/>
              <a:t>Safeguarding Vs Data Protection. </a:t>
            </a:r>
            <a:r>
              <a:rPr lang="en-US" sz="1200" dirty="0"/>
              <a:t>Sharing the right information, at the right time, with the right people, is fundamental to good practice in safeguarding adults but also protecting their data. If it does not increase risk, professionals should inform the individual if they need to share their information without consent.</a:t>
            </a:r>
            <a:endParaRPr lang="en-GB" sz="1200" dirty="0"/>
          </a:p>
          <a:p>
            <a:pPr marL="0" indent="0">
              <a:buNone/>
            </a:pPr>
            <a:r>
              <a:rPr lang="en-GB" sz="1200" dirty="0"/>
              <a:t>Case Study. The murder of Steven Hoskin.</a:t>
            </a:r>
          </a:p>
          <a:p>
            <a:r>
              <a:rPr lang="en-GB" sz="1200" dirty="0"/>
              <a:t>Showed that every part of the service system had major failures when rescuing Steven from abuse during the serious case review. With seventeen recommendations and over forty warnings, improvements had to be made to ensure these failings do not happen again.</a:t>
            </a:r>
          </a:p>
          <a:p>
            <a:pPr marL="0" indent="0">
              <a:buNone/>
            </a:pPr>
            <a:r>
              <a:rPr lang="en-GB" sz="1200" dirty="0"/>
              <a:t>Lessons Learned.  Strengthened legal framework for safeguarding, supports staff in creating learning and training, multi agency meetings, mash, one stop shops, agency meetings and so on.</a:t>
            </a:r>
          </a:p>
          <a:p>
            <a:pPr marL="0" indent="0">
              <a:buNone/>
            </a:pPr>
            <a:endParaRPr lang="en-GB" sz="1200" dirty="0"/>
          </a:p>
          <a:p>
            <a:pPr marL="0" indent="0">
              <a:buNone/>
            </a:pPr>
            <a:r>
              <a:rPr lang="en-US" sz="1200" dirty="0"/>
              <a:t>  </a:t>
            </a:r>
            <a:endParaRPr lang="en-GB" sz="1200" dirty="0"/>
          </a:p>
          <a:p>
            <a:pPr marL="0" indent="0">
              <a:buNone/>
            </a:pPr>
            <a:endParaRPr lang="en-GB" sz="1200" dirty="0"/>
          </a:p>
          <a:p>
            <a:pPr marL="0" indent="0">
              <a:buNone/>
            </a:pPr>
            <a:endParaRPr lang="en-GB" dirty="0"/>
          </a:p>
        </p:txBody>
      </p:sp>
      <p:pic>
        <p:nvPicPr>
          <p:cNvPr id="9" name="Picture 2" descr="See the source image">
            <a:extLst>
              <a:ext uri="{FF2B5EF4-FFF2-40B4-BE49-F238E27FC236}">
                <a16:creationId xmlns:a16="http://schemas.microsoft.com/office/drawing/2014/main" id="{C1BCF352-A673-44B1-BBF0-CFB15C08A5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692" y="75429"/>
            <a:ext cx="2440222" cy="126427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49749013-93BB-433D-8D9B-0424D0188A86}"/>
              </a:ext>
            </a:extLst>
          </p:cNvPr>
          <p:cNvSpPr txBox="1"/>
          <p:nvPr/>
        </p:nvSpPr>
        <p:spPr>
          <a:xfrm flipH="1">
            <a:off x="3835871" y="5604067"/>
            <a:ext cx="4348008" cy="984885"/>
          </a:xfrm>
          <a:prstGeom prst="rect">
            <a:avLst/>
          </a:prstGeom>
          <a:noFill/>
        </p:spPr>
        <p:txBody>
          <a:bodyPr wrap="square" rtlCol="0">
            <a:spAutoFit/>
          </a:bodyPr>
          <a:lstStyle/>
          <a:p>
            <a:r>
              <a:rPr lang="en-GB" sz="1200" dirty="0"/>
              <a:t>‘Different professional areas will need to work together to develop stronger information-sharing practices and, in some cases, to integrate resources in order to provide ‘joined up’ provision for children (Laming, 2009).</a:t>
            </a:r>
          </a:p>
          <a:p>
            <a:endParaRPr lang="en-GB" sz="1000" dirty="0"/>
          </a:p>
        </p:txBody>
      </p:sp>
      <p:pic>
        <p:nvPicPr>
          <p:cNvPr id="13" name="Content Placeholder 4" descr="A screenshot of a cell phone&#10;&#10;Description automatically generated">
            <a:extLst>
              <a:ext uri="{FF2B5EF4-FFF2-40B4-BE49-F238E27FC236}">
                <a16:creationId xmlns:a16="http://schemas.microsoft.com/office/drawing/2014/main" id="{52F683F9-E5AF-4061-AC04-7E069ADEF6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0581" y="5422605"/>
            <a:ext cx="3705801" cy="1347460"/>
          </a:xfrm>
          <a:prstGeom prst="rect">
            <a:avLst/>
          </a:prstGeom>
        </p:spPr>
      </p:pic>
      <p:pic>
        <p:nvPicPr>
          <p:cNvPr id="14" name="Content Placeholder 5" descr="A close up of a toy&#10;&#10;Description automatically generated">
            <a:extLst>
              <a:ext uri="{FF2B5EF4-FFF2-40B4-BE49-F238E27FC236}">
                <a16:creationId xmlns:a16="http://schemas.microsoft.com/office/drawing/2014/main" id="{EDDCB959-7C61-4FBD-A07B-1B46A340AD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87744" y="92166"/>
            <a:ext cx="2308564" cy="1247536"/>
          </a:xfrm>
          <a:prstGeom prst="rect">
            <a:avLst/>
          </a:prstGeom>
        </p:spPr>
      </p:pic>
      <p:pic>
        <p:nvPicPr>
          <p:cNvPr id="10" name="Content Placeholder 3" descr="A screenshot of text&#10;&#10;Description automatically generated">
            <a:extLst>
              <a:ext uri="{FF2B5EF4-FFF2-40B4-BE49-F238E27FC236}">
                <a16:creationId xmlns:a16="http://schemas.microsoft.com/office/drawing/2014/main" id="{2D5A445D-D08C-4259-9C41-F246326A9E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692" y="5422606"/>
            <a:ext cx="3520129" cy="1347460"/>
          </a:xfrm>
          <a:prstGeom prst="rect">
            <a:avLst/>
          </a:prstGeom>
        </p:spPr>
      </p:pic>
    </p:spTree>
    <p:extLst>
      <p:ext uri="{BB962C8B-B14F-4D97-AF65-F5344CB8AC3E}">
        <p14:creationId xmlns:p14="http://schemas.microsoft.com/office/powerpoint/2010/main" val="2460221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22883B-647D-4657-892D-A824A5E7E60E}"/>
              </a:ext>
            </a:extLst>
          </p:cNvPr>
          <p:cNvSpPr>
            <a:spLocks noGrp="1"/>
          </p:cNvSpPr>
          <p:nvPr>
            <p:ph type="title"/>
          </p:nvPr>
        </p:nvSpPr>
        <p:spPr/>
        <p:txBody>
          <a:bodyPr/>
          <a:lstStyle/>
          <a:p>
            <a:r>
              <a:rPr lang="en-GB" dirty="0"/>
              <a:t>Reference List.</a:t>
            </a:r>
          </a:p>
        </p:txBody>
      </p:sp>
      <p:sp>
        <p:nvSpPr>
          <p:cNvPr id="5" name="Content Placeholder 4">
            <a:extLst>
              <a:ext uri="{FF2B5EF4-FFF2-40B4-BE49-F238E27FC236}">
                <a16:creationId xmlns:a16="http://schemas.microsoft.com/office/drawing/2014/main" id="{49852384-FFBF-47C2-BA6A-A81255F8E021}"/>
              </a:ext>
            </a:extLst>
          </p:cNvPr>
          <p:cNvSpPr>
            <a:spLocks noGrp="1"/>
          </p:cNvSpPr>
          <p:nvPr>
            <p:ph idx="1"/>
          </p:nvPr>
        </p:nvSpPr>
        <p:spPr>
          <a:xfrm>
            <a:off x="178982" y="1825626"/>
            <a:ext cx="11834036" cy="4667249"/>
          </a:xfrm>
        </p:spPr>
        <p:txBody>
          <a:bodyPr>
            <a:normAutofit/>
          </a:bodyPr>
          <a:lstStyle/>
          <a:p>
            <a:pPr marL="0" indent="0">
              <a:buNone/>
            </a:pPr>
            <a:r>
              <a:rPr lang="en-US" sz="1200" dirty="0">
                <a:latin typeface="Times New Roman" panose="02020603050405020304" pitchFamily="18" charset="0"/>
                <a:cs typeface="Times New Roman" panose="02020603050405020304" pitchFamily="18" charset="0"/>
              </a:rPr>
              <a:t>BASPCAN (2020). The Model Picture. </a:t>
            </a:r>
            <a:r>
              <a:rPr lang="en-US" sz="1200" i="1" dirty="0">
                <a:latin typeface="Times New Roman" panose="02020603050405020304" pitchFamily="18" charset="0"/>
                <a:cs typeface="Times New Roman" panose="02020603050405020304" pitchFamily="18" charset="0"/>
              </a:rPr>
              <a:t>MASH - multi-agency safeguarding hub</a:t>
            </a:r>
            <a:r>
              <a:rPr lang="en-US" sz="1200" dirty="0">
                <a:latin typeface="Times New Roman" panose="02020603050405020304" pitchFamily="18" charset="0"/>
                <a:cs typeface="Times New Roman" panose="02020603050405020304" pitchFamily="18" charset="0"/>
              </a:rPr>
              <a:t>. [online] Slideshare.net. </a:t>
            </a:r>
          </a:p>
          <a:p>
            <a:pPr marL="0" indent="0">
              <a:buNone/>
            </a:pPr>
            <a:r>
              <a:rPr lang="en-US" sz="1200" dirty="0">
                <a:latin typeface="Times New Roman" panose="02020603050405020304" pitchFamily="18" charset="0"/>
                <a:cs typeface="Times New Roman" panose="02020603050405020304" pitchFamily="18" charset="0"/>
              </a:rPr>
              <a:t>      Available at: https://www.slideshare.net/BaspcanPage/p4-fp26-3-boulton [Accessed 19 Jan. 2020].</a:t>
            </a:r>
          </a:p>
          <a:p>
            <a:pPr marL="0" indent="0">
              <a:buNone/>
            </a:pPr>
            <a:r>
              <a:rPr lang="en-US" sz="1200" dirty="0"/>
              <a:t>GOV.UK. (2020). </a:t>
            </a:r>
            <a:r>
              <a:rPr lang="en-US" sz="1200" i="1" dirty="0"/>
              <a:t>Data protection</a:t>
            </a:r>
            <a:r>
              <a:rPr lang="en-US" sz="1200" dirty="0"/>
              <a:t>. [online] Available at: https://www.gov.uk/data-protection/find-out-what-data-an-organisation-has-about-you [Accessed 23 Jan. 2020].</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t>GOV.UK. (2020). </a:t>
            </a:r>
            <a:r>
              <a:rPr lang="en-US" sz="1200" i="1" dirty="0"/>
              <a:t>SD8: Office of the Public Guardian safeguarding policy (web version)</a:t>
            </a:r>
            <a:r>
              <a:rPr lang="en-US" sz="1200" dirty="0"/>
              <a:t>. [online] </a:t>
            </a:r>
          </a:p>
          <a:p>
            <a:pPr marL="0" indent="0">
              <a:buNone/>
            </a:pPr>
            <a:r>
              <a:rPr lang="en-US" sz="1200" dirty="0"/>
              <a:t>      Available at: https://www.gov.uk/government/publications/safeguarding-policy-protecting-vulnerable-adults/sd8-opgs-safeguarding-policy [Accessed 19 Jan. 2020].</a:t>
            </a:r>
            <a:endParaRPr lang="en-US"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Harris, Alma, and Tracey Allen. “Young People's Views of Multi-Agency Working.” </a:t>
            </a:r>
            <a:r>
              <a:rPr lang="en-US" sz="1200" i="1" dirty="0">
                <a:latin typeface="Times New Roman" panose="02020603050405020304" pitchFamily="18" charset="0"/>
                <a:cs typeface="Times New Roman" panose="02020603050405020304" pitchFamily="18" charset="0"/>
              </a:rPr>
              <a:t>British Educational Research Journal</a:t>
            </a:r>
            <a:r>
              <a:rPr lang="en-US" sz="1200" dirty="0">
                <a:latin typeface="Times New Roman" panose="02020603050405020304" pitchFamily="18" charset="0"/>
                <a:cs typeface="Times New Roman" panose="02020603050405020304" pitchFamily="18" charset="0"/>
              </a:rPr>
              <a:t>, vol. 37, no. 3, 2011, pp. 405–419., </a:t>
            </a:r>
            <a:r>
              <a:rPr lang="en-US" sz="12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www.jstor.org/stable/25822377. Accessed 22 Jan. 2020</a:t>
            </a:r>
            <a:r>
              <a:rPr lang="en-US" sz="1200" dirty="0">
                <a:latin typeface="Times New Roman" panose="02020603050405020304" pitchFamily="18" charset="0"/>
                <a:cs typeface="Times New Roman" panose="02020603050405020304" pitchFamily="18" charset="0"/>
              </a:rPr>
              <a:t>.</a:t>
            </a:r>
          </a:p>
          <a:p>
            <a:pPr marL="0" indent="0">
              <a:buNone/>
            </a:pPr>
            <a:r>
              <a:rPr lang="en-US" sz="1200" dirty="0">
                <a:latin typeface="Times New Roman" panose="02020603050405020304" pitchFamily="18" charset="0"/>
                <a:cs typeface="Times New Roman" panose="02020603050405020304" pitchFamily="18" charset="0"/>
              </a:rPr>
              <a:t>Hatcher, R. (2020). People Thinking Picture. </a:t>
            </a:r>
            <a:r>
              <a:rPr lang="en-US" sz="1200" i="1" dirty="0">
                <a:latin typeface="Times New Roman" panose="02020603050405020304" pitchFamily="18" charset="0"/>
                <a:cs typeface="Times New Roman" panose="02020603050405020304" pitchFamily="18" charset="0"/>
              </a:rPr>
              <a:t>Using de-facto standards to help achieve the CSR challenge</a:t>
            </a:r>
            <a:r>
              <a:rPr lang="en-US" sz="1200" dirty="0">
                <a:latin typeface="Times New Roman" panose="02020603050405020304" pitchFamily="18" charset="0"/>
                <a:cs typeface="Times New Roman" panose="02020603050405020304" pitchFamily="18" charset="0"/>
              </a:rPr>
              <a:t>. [online] Gblogs.cisco.com. </a:t>
            </a:r>
          </a:p>
          <a:p>
            <a:pPr marL="0" indent="0">
              <a:buNone/>
            </a:pPr>
            <a:r>
              <a:rPr lang="en-US" sz="1200" dirty="0">
                <a:latin typeface="Times New Roman" panose="02020603050405020304" pitchFamily="18" charset="0"/>
                <a:cs typeface="Times New Roman" panose="02020603050405020304" pitchFamily="18" charset="0"/>
              </a:rPr>
              <a:t>     Available at: https://gblogs.cisco.com/uki/using-de-facto-standards-to-help-achieve-the-csr-challenge/ [Accessed 22 Jan. 2020].</a:t>
            </a:r>
          </a:p>
          <a:p>
            <a:pPr marL="0" indent="0">
              <a:buNone/>
            </a:pPr>
            <a:r>
              <a:rPr lang="en-US" sz="1200" dirty="0">
                <a:latin typeface="Times New Roman" panose="02020603050405020304" pitchFamily="18" charset="0"/>
                <a:cs typeface="Times New Roman" panose="02020603050405020304" pitchFamily="18" charset="0"/>
              </a:rPr>
              <a:t>Holding hands picture. Servicestoschools.org.uk. (2020). </a:t>
            </a:r>
            <a:r>
              <a:rPr lang="en-US" sz="1200" i="1" dirty="0">
                <a:latin typeface="Times New Roman" panose="02020603050405020304" pitchFamily="18" charset="0"/>
                <a:cs typeface="Times New Roman" panose="02020603050405020304" pitchFamily="18" charset="0"/>
              </a:rPr>
              <a:t>Services to Schools</a:t>
            </a:r>
            <a:r>
              <a:rPr lang="en-US" sz="1200" dirty="0">
                <a:latin typeface="Times New Roman" panose="02020603050405020304" pitchFamily="18" charset="0"/>
                <a:cs typeface="Times New Roman" panose="02020603050405020304" pitchFamily="18" charset="0"/>
              </a:rPr>
              <a:t>. [online] Available at: http://www.servicestoschools.org.uk/ [Accessed 22 Jan. 2020].</a:t>
            </a:r>
          </a:p>
          <a:p>
            <a:pPr marL="0" indent="0">
              <a:buNone/>
            </a:pPr>
            <a:r>
              <a:rPr lang="en-GB" sz="1200" dirty="0">
                <a:latin typeface="Times New Roman" panose="02020603050405020304" pitchFamily="18" charset="0"/>
                <a:cs typeface="Times New Roman" panose="02020603050405020304" pitchFamily="18" charset="0"/>
              </a:rPr>
              <a:t>Laming (2009) </a:t>
            </a:r>
            <a:r>
              <a:rPr lang="en-GB" sz="1200" i="1" dirty="0">
                <a:latin typeface="Times New Roman" panose="02020603050405020304" pitchFamily="18" charset="0"/>
                <a:cs typeface="Times New Roman" panose="02020603050405020304" pitchFamily="18" charset="0"/>
              </a:rPr>
              <a:t>The protection of children in England, a progress report </a:t>
            </a:r>
            <a:r>
              <a:rPr lang="en-GB" sz="1200" dirty="0">
                <a:latin typeface="Times New Roman" panose="02020603050405020304" pitchFamily="18" charset="0"/>
                <a:cs typeface="Times New Roman" panose="02020603050405020304" pitchFamily="18" charset="0"/>
              </a:rPr>
              <a:t>(London, The Stationary Office).</a:t>
            </a:r>
          </a:p>
          <a:p>
            <a:pPr marL="0" indent="0">
              <a:buNone/>
            </a:pPr>
            <a:r>
              <a:rPr lang="en-US" sz="1200" dirty="0"/>
              <a:t>Scie-socialcareonline.org.uk. (2020). </a:t>
            </a:r>
            <a:r>
              <a:rPr lang="en-US" sz="1200" i="1" dirty="0"/>
              <a:t>The murder of Steven Hoskin: serious case review: multi-agency and single-agency recommendations and action plans - Social Care Online</a:t>
            </a:r>
            <a:r>
              <a:rPr lang="en-US" sz="1200" dirty="0"/>
              <a:t>. [online] Available at: https://www.scie-socialcareonline.org.uk/the-murder-of-steven-hoskin-serious-case-review-multi-agency-and-single-agency-recommendations-and-action-plans/r/a11G00000017y78IAA [Accessed 21 Jan. 2020].</a:t>
            </a:r>
            <a:endParaRPr lang="en-GB" sz="1200" dirty="0">
              <a:latin typeface="Times New Roman" panose="02020603050405020304" pitchFamily="18" charset="0"/>
              <a:cs typeface="Times New Roman" panose="02020603050405020304" pitchFamily="18" charset="0"/>
            </a:endParaRPr>
          </a:p>
          <a:p>
            <a:pPr marL="0" indent="0">
              <a:buNone/>
            </a:pPr>
            <a:r>
              <a:rPr lang="en-US" sz="1200" dirty="0">
                <a:latin typeface="Times New Roman" panose="02020603050405020304" pitchFamily="18" charset="0"/>
                <a:cs typeface="Times New Roman" panose="02020603050405020304" pitchFamily="18" charset="0"/>
              </a:rPr>
              <a:t>Social Care Institute for Excellence (SCIE). (2020). </a:t>
            </a:r>
            <a:r>
              <a:rPr lang="en-US" sz="1200" i="1" dirty="0">
                <a:latin typeface="Times New Roman" panose="02020603050405020304" pitchFamily="18" charset="0"/>
                <a:cs typeface="Times New Roman" panose="02020603050405020304" pitchFamily="18" charset="0"/>
              </a:rPr>
              <a:t>Safeguarding adults: sharing information</a:t>
            </a:r>
            <a:r>
              <a:rPr lang="en-US" sz="1200" dirty="0">
                <a:latin typeface="Times New Roman" panose="02020603050405020304" pitchFamily="18" charset="0"/>
                <a:cs typeface="Times New Roman" panose="02020603050405020304" pitchFamily="18" charset="0"/>
              </a:rPr>
              <a:t>. [online] Available at: https://www.scie.org.uk/safeguarding/adults/practice/sharing-information [Accessed 22 Jan. 2020].</a:t>
            </a:r>
          </a:p>
        </p:txBody>
      </p:sp>
      <p:pic>
        <p:nvPicPr>
          <p:cNvPr id="6" name="Content Placeholder 3" descr="A screenshot of text&#10;&#10;Description automatically generated">
            <a:extLst>
              <a:ext uri="{FF2B5EF4-FFF2-40B4-BE49-F238E27FC236}">
                <a16:creationId xmlns:a16="http://schemas.microsoft.com/office/drawing/2014/main" id="{4E2EB792-F728-4403-B1FA-1F51E42C9F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7765" y="2485813"/>
            <a:ext cx="776035" cy="302481"/>
          </a:xfrm>
          <a:prstGeom prst="rect">
            <a:avLst/>
          </a:prstGeom>
        </p:spPr>
      </p:pic>
      <p:pic>
        <p:nvPicPr>
          <p:cNvPr id="7" name="Content Placeholder 5" descr="A close up of a toy&#10;&#10;Description automatically generated">
            <a:extLst>
              <a:ext uri="{FF2B5EF4-FFF2-40B4-BE49-F238E27FC236}">
                <a16:creationId xmlns:a16="http://schemas.microsoft.com/office/drawing/2014/main" id="{60732CBB-EDF9-4AC1-B9EE-EEF11DDF41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3372" y="3854445"/>
            <a:ext cx="776035" cy="317618"/>
          </a:xfrm>
          <a:prstGeom prst="rect">
            <a:avLst/>
          </a:prstGeom>
        </p:spPr>
      </p:pic>
      <p:pic>
        <p:nvPicPr>
          <p:cNvPr id="8" name="Picture 2" descr="See the source image">
            <a:extLst>
              <a:ext uri="{FF2B5EF4-FFF2-40B4-BE49-F238E27FC236}">
                <a16:creationId xmlns:a16="http://schemas.microsoft.com/office/drawing/2014/main" id="{9A79C946-893A-4B5F-8F2A-55395CB431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292510" y="4256268"/>
            <a:ext cx="570509" cy="380339"/>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4" descr="A screenshot of a cell phone&#10;&#10;Description automatically generated">
            <a:extLst>
              <a:ext uri="{FF2B5EF4-FFF2-40B4-BE49-F238E27FC236}">
                <a16:creationId xmlns:a16="http://schemas.microsoft.com/office/drawing/2014/main" id="{D6A821D3-14A3-4A4B-8BC1-49EDC8FC7D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809935" y="1825626"/>
            <a:ext cx="1597964" cy="429059"/>
          </a:xfrm>
          <a:prstGeom prst="rect">
            <a:avLst/>
          </a:prstGeom>
        </p:spPr>
      </p:pic>
    </p:spTree>
    <p:extLst>
      <p:ext uri="{BB962C8B-B14F-4D97-AF65-F5344CB8AC3E}">
        <p14:creationId xmlns:p14="http://schemas.microsoft.com/office/powerpoint/2010/main" val="2396097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877</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How agencies effectively balance the need for confidentiality with their responsibilities for safeguarding.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agencies effectively balance the need for confidentiality with their responsibilities for safeguarding.</dc:title>
  <dc:creator>Jamie Cook</dc:creator>
  <cp:lastModifiedBy>Jamie Cook</cp:lastModifiedBy>
  <cp:revision>29</cp:revision>
  <dcterms:created xsi:type="dcterms:W3CDTF">2020-01-22T13:43:38Z</dcterms:created>
  <dcterms:modified xsi:type="dcterms:W3CDTF">2020-01-23T17:15:39Z</dcterms:modified>
</cp:coreProperties>
</file>