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59" r:id="rId5"/>
    <p:sldId id="270" r:id="rId6"/>
    <p:sldId id="268" r:id="rId7"/>
    <p:sldId id="265" r:id="rId8"/>
    <p:sldId id="269" r:id="rId9"/>
    <p:sldId id="260" r:id="rId10"/>
    <p:sldId id="263" r:id="rId11"/>
    <p:sldId id="271" r:id="rId12"/>
    <p:sldId id="262" r:id="rId13"/>
    <p:sldId id="264" r:id="rId14"/>
    <p:sldId id="258" r:id="rId15"/>
    <p:sldId id="266"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660"/>
  </p:normalViewPr>
  <p:slideViewPr>
    <p:cSldViewPr snapToGrid="0">
      <p:cViewPr varScale="1">
        <p:scale>
          <a:sx n="88" d="100"/>
          <a:sy n="88" d="100"/>
        </p:scale>
        <p:origin x="26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10/27/2021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10/27/2021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10/27/2021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10/27/2021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10/27/2021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10/27/2021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10/27/2021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3E7hkPZ-HTk" TargetMode="External"/><Relationship Id="rId2" Type="http://schemas.openxmlformats.org/officeDocument/2006/relationships/hyperlink" Target="https://www.youtube.com/watch?v=Czg_9C7gw0o"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Media – The impact…</a:t>
            </a:r>
          </a:p>
        </p:txBody>
      </p:sp>
      <p:sp>
        <p:nvSpPr>
          <p:cNvPr id="3" name="Subtitle 2"/>
          <p:cNvSpPr>
            <a:spLocks noGrp="1"/>
          </p:cNvSpPr>
          <p:nvPr>
            <p:ph type="subTitle" idx="1"/>
          </p:nvPr>
        </p:nvSpPr>
        <p:spPr/>
        <p:txBody>
          <a:bodyPr/>
          <a:lstStyle/>
          <a:p>
            <a:r>
              <a:rPr lang="en-GB" dirty="0"/>
              <a:t>BMPE6003 Week 5</a:t>
            </a:r>
          </a:p>
        </p:txBody>
      </p:sp>
    </p:spTree>
    <p:extLst>
      <p:ext uri="{BB962C8B-B14F-4D97-AF65-F5344CB8AC3E}">
        <p14:creationId xmlns:p14="http://schemas.microsoft.com/office/powerpoint/2010/main" val="351255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9591" y="764373"/>
            <a:ext cx="9806609" cy="1293028"/>
          </a:xfrm>
        </p:spPr>
        <p:txBody>
          <a:bodyPr/>
          <a:lstStyle/>
          <a:p>
            <a:r>
              <a:rPr lang="en-GB" dirty="0"/>
              <a:t>Social media and mental health</a:t>
            </a:r>
          </a:p>
        </p:txBody>
      </p:sp>
      <p:sp>
        <p:nvSpPr>
          <p:cNvPr id="3" name="Content Placeholder 2"/>
          <p:cNvSpPr>
            <a:spLocks noGrp="1"/>
          </p:cNvSpPr>
          <p:nvPr>
            <p:ph idx="1"/>
          </p:nvPr>
        </p:nvSpPr>
        <p:spPr/>
        <p:txBody>
          <a:bodyPr/>
          <a:lstStyle/>
          <a:p>
            <a:r>
              <a:rPr lang="en-GB" dirty="0">
                <a:hlinkClick r:id="rId2"/>
              </a:rPr>
              <a:t>https://www.youtube.com/watch?v=Czg_9C7gw0o</a:t>
            </a:r>
            <a:endParaRPr lang="en-GB" dirty="0"/>
          </a:p>
          <a:p>
            <a:endParaRPr lang="en-GB" dirty="0"/>
          </a:p>
          <a:p>
            <a:r>
              <a:rPr lang="en-GB" dirty="0"/>
              <a:t>Is leaving social media the answer</a:t>
            </a:r>
            <a:r>
              <a:rPr lang="en-GB" dirty="0" smtClean="0"/>
              <a:t>?!</a:t>
            </a:r>
          </a:p>
          <a:p>
            <a:endParaRPr lang="en-GB" dirty="0"/>
          </a:p>
          <a:p>
            <a:pPr fontAlgn="base"/>
            <a:r>
              <a:rPr lang="en-GB" dirty="0"/>
              <a:t>Quit social media...(watch this later)!​</a:t>
            </a:r>
          </a:p>
          <a:p>
            <a:pPr fontAlgn="base"/>
            <a:r>
              <a:rPr lang="en-GB" u="sng">
                <a:hlinkClick r:id="rId3"/>
              </a:rPr>
              <a:t>https://www.youtube.com/watch?v=3E7hkPZ-HTk</a:t>
            </a:r>
            <a:r>
              <a:rPr lang="en-GB"/>
              <a:t>​</a:t>
            </a:r>
          </a:p>
          <a:p>
            <a:endParaRPr lang="en-GB" dirty="0"/>
          </a:p>
        </p:txBody>
      </p:sp>
    </p:spTree>
    <p:extLst>
      <p:ext uri="{BB962C8B-B14F-4D97-AF65-F5344CB8AC3E}">
        <p14:creationId xmlns:p14="http://schemas.microsoft.com/office/powerpoint/2010/main" val="207203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Thoughts?</a:t>
            </a:r>
          </a:p>
        </p:txBody>
      </p:sp>
      <p:sp>
        <p:nvSpPr>
          <p:cNvPr id="3" name="Content Placeholder 2"/>
          <p:cNvSpPr>
            <a:spLocks noGrp="1"/>
          </p:cNvSpPr>
          <p:nvPr>
            <p:ph idx="1"/>
          </p:nvPr>
        </p:nvSpPr>
        <p:spPr/>
        <p:txBody>
          <a:bodyPr/>
          <a:lstStyle/>
          <a:p>
            <a:r>
              <a:rPr lang="en-GB" dirty="0"/>
              <a:t>Highlight reel – reality </a:t>
            </a:r>
          </a:p>
          <a:p>
            <a:r>
              <a:rPr lang="en-GB" dirty="0"/>
              <a:t>Social currency – confidence / self esteem / identity</a:t>
            </a:r>
          </a:p>
          <a:p>
            <a:r>
              <a:rPr lang="en-GB" dirty="0"/>
              <a:t>F.O.M.O – have to stay? Teenagers</a:t>
            </a:r>
          </a:p>
          <a:p>
            <a:r>
              <a:rPr lang="en-GB" dirty="0"/>
              <a:t>Online harassment – etiquette / beliefs / divided society</a:t>
            </a:r>
          </a:p>
          <a:p>
            <a:endParaRPr lang="en-GB" dirty="0"/>
          </a:p>
        </p:txBody>
      </p:sp>
    </p:spTree>
    <p:extLst>
      <p:ext uri="{BB962C8B-B14F-4D97-AF65-F5344CB8AC3E}">
        <p14:creationId xmlns:p14="http://schemas.microsoft.com/office/powerpoint/2010/main" val="2581011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body image - Adolescents</a:t>
            </a:r>
          </a:p>
        </p:txBody>
      </p:sp>
      <p:sp>
        <p:nvSpPr>
          <p:cNvPr id="3" name="Content Placeholder 2"/>
          <p:cNvSpPr>
            <a:spLocks noGrp="1"/>
          </p:cNvSpPr>
          <p:nvPr>
            <p:ph idx="1"/>
          </p:nvPr>
        </p:nvSpPr>
        <p:spPr>
          <a:xfrm>
            <a:off x="685800" y="2194560"/>
            <a:ext cx="10820400" cy="4563291"/>
          </a:xfrm>
        </p:spPr>
        <p:txBody>
          <a:bodyPr>
            <a:normAutofit fontScale="92500" lnSpcReduction="10000"/>
          </a:bodyPr>
          <a:lstStyle/>
          <a:p>
            <a:r>
              <a:rPr lang="en-GB" dirty="0"/>
              <a:t>An extensive body of correlational research has demonstrated cross-sectional relationships between the consumption of traditional media (fashion magazines or television) and various indices of body dissatisfaction or disordered eating (</a:t>
            </a:r>
            <a:r>
              <a:rPr lang="en-GB" dirty="0" err="1"/>
              <a:t>Grabe</a:t>
            </a:r>
            <a:r>
              <a:rPr lang="en-GB" dirty="0"/>
              <a:t> et al., 2008)</a:t>
            </a:r>
          </a:p>
          <a:p>
            <a:r>
              <a:rPr lang="en-GB" dirty="0"/>
              <a:t>A smaller body of research has likewise demonstrated a relationship between Internet usage and body dissatisfaction (</a:t>
            </a:r>
            <a:r>
              <a:rPr lang="en-GB" dirty="0" err="1"/>
              <a:t>Tiggermann</a:t>
            </a:r>
            <a:r>
              <a:rPr lang="en-GB" dirty="0"/>
              <a:t> and Miller, 2010).</a:t>
            </a:r>
          </a:p>
          <a:p>
            <a:r>
              <a:rPr lang="en-GB" dirty="0"/>
              <a:t>Adolescent girls - social networking – prevalence </a:t>
            </a:r>
            <a:r>
              <a:rPr lang="en-GB"/>
              <a:t>of this. </a:t>
            </a:r>
            <a:endParaRPr lang="en-GB" dirty="0"/>
          </a:p>
          <a:p>
            <a:r>
              <a:rPr lang="en-GB" dirty="0"/>
              <a:t>Construct personal profiles, to share photos and information, to choose when and how they wish to engage, and to interact with “friends” in their networks. </a:t>
            </a:r>
          </a:p>
          <a:p>
            <a:r>
              <a:rPr lang="en-GB" dirty="0"/>
              <a:t>A systematic review concluded that </a:t>
            </a:r>
            <a:r>
              <a:rPr lang="en-GB" dirty="0" err="1"/>
              <a:t>facebook</a:t>
            </a:r>
            <a:r>
              <a:rPr lang="en-GB" dirty="0"/>
              <a:t> use is associated with body image concerns and disordered eating in women and adolescent girls (Holland and </a:t>
            </a:r>
            <a:r>
              <a:rPr lang="en-GB" dirty="0" err="1"/>
              <a:t>Tiggermann</a:t>
            </a:r>
            <a:r>
              <a:rPr lang="en-GB" dirty="0"/>
              <a:t>, 2016).</a:t>
            </a:r>
          </a:p>
          <a:p>
            <a:r>
              <a:rPr lang="en-GB" dirty="0"/>
              <a:t>However, the small amount of existing evidence is largely correlational in design and thus cannot determine the direction of causality between variables (Holland and </a:t>
            </a:r>
            <a:r>
              <a:rPr lang="en-GB" dirty="0" err="1"/>
              <a:t>Tiggermann</a:t>
            </a:r>
            <a:r>
              <a:rPr lang="en-GB" dirty="0"/>
              <a:t>, 2016). </a:t>
            </a:r>
          </a:p>
        </p:txBody>
      </p:sp>
    </p:spTree>
    <p:extLst>
      <p:ext uri="{BB962C8B-B14F-4D97-AF65-F5344CB8AC3E}">
        <p14:creationId xmlns:p14="http://schemas.microsoft.com/office/powerpoint/2010/main" val="323674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8595-6551-462B-B387-5F838B815D74}"/>
              </a:ext>
            </a:extLst>
          </p:cNvPr>
          <p:cNvSpPr>
            <a:spLocks noGrp="1"/>
          </p:cNvSpPr>
          <p:nvPr>
            <p:ph type="title"/>
          </p:nvPr>
        </p:nvSpPr>
        <p:spPr/>
        <p:txBody>
          <a:bodyPr/>
          <a:lstStyle/>
          <a:p>
            <a:r>
              <a:rPr lang="en-GB" dirty="0"/>
              <a:t>sociocultural model</a:t>
            </a:r>
          </a:p>
        </p:txBody>
      </p:sp>
      <p:sp>
        <p:nvSpPr>
          <p:cNvPr id="3" name="Content Placeholder 2">
            <a:extLst>
              <a:ext uri="{FF2B5EF4-FFF2-40B4-BE49-F238E27FC236}">
                <a16:creationId xmlns:a16="http://schemas.microsoft.com/office/drawing/2014/main" id="{BB8BD875-31F3-474D-A9ED-BB5FC0B538C1}"/>
              </a:ext>
            </a:extLst>
          </p:cNvPr>
          <p:cNvSpPr>
            <a:spLocks noGrp="1"/>
          </p:cNvSpPr>
          <p:nvPr>
            <p:ph idx="1"/>
          </p:nvPr>
        </p:nvSpPr>
        <p:spPr/>
        <p:txBody>
          <a:bodyPr/>
          <a:lstStyle/>
          <a:p>
            <a:r>
              <a:rPr lang="en-GB" dirty="0"/>
              <a:t>The sociocultural model would predict that engagement with Facebook leads to body image concerns, the converse causal direction is equally plausible (Thompson et al., 1999)</a:t>
            </a:r>
          </a:p>
          <a:p>
            <a:endParaRPr lang="en-GB" dirty="0"/>
          </a:p>
          <a:p>
            <a:r>
              <a:rPr lang="en-GB" dirty="0"/>
              <a:t>E.g. Women and girls who are most dissatisfied with or invested in their appearance may turn to the Internet and social networking in order to seek information or reassurance. </a:t>
            </a:r>
          </a:p>
          <a:p>
            <a:endParaRPr lang="en-GB" dirty="0"/>
          </a:p>
          <a:p>
            <a:r>
              <a:rPr lang="en-GB" dirty="0"/>
              <a:t>Only a longitudinal methodology can test a causal relationship.</a:t>
            </a:r>
          </a:p>
          <a:p>
            <a:endParaRPr lang="en-GB" dirty="0"/>
          </a:p>
        </p:txBody>
      </p:sp>
    </p:spTree>
    <p:extLst>
      <p:ext uri="{BB962C8B-B14F-4D97-AF65-F5344CB8AC3E}">
        <p14:creationId xmlns:p14="http://schemas.microsoft.com/office/powerpoint/2010/main" val="1961345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issues?</a:t>
            </a:r>
          </a:p>
        </p:txBody>
      </p:sp>
      <p:sp>
        <p:nvSpPr>
          <p:cNvPr id="3" name="Content Placeholder 2"/>
          <p:cNvSpPr>
            <a:spLocks noGrp="1"/>
          </p:cNvSpPr>
          <p:nvPr>
            <p:ph idx="1"/>
          </p:nvPr>
        </p:nvSpPr>
        <p:spPr/>
        <p:txBody>
          <a:bodyPr/>
          <a:lstStyle/>
          <a:p>
            <a:r>
              <a:rPr lang="en-GB" dirty="0"/>
              <a:t>Managing the problem?</a:t>
            </a:r>
          </a:p>
          <a:p>
            <a:endParaRPr lang="en-GB" dirty="0"/>
          </a:p>
          <a:p>
            <a:r>
              <a:rPr lang="en-GB" dirty="0"/>
              <a:t>Access to social media?</a:t>
            </a:r>
          </a:p>
          <a:p>
            <a:endParaRPr lang="en-GB" dirty="0"/>
          </a:p>
        </p:txBody>
      </p:sp>
    </p:spTree>
    <p:extLst>
      <p:ext uri="{BB962C8B-B14F-4D97-AF65-F5344CB8AC3E}">
        <p14:creationId xmlns:p14="http://schemas.microsoft.com/office/powerpoint/2010/main" val="2833952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 Physical activity adolescents</a:t>
            </a:r>
          </a:p>
        </p:txBody>
      </p:sp>
      <p:sp>
        <p:nvSpPr>
          <p:cNvPr id="3" name="Content Placeholder 2"/>
          <p:cNvSpPr>
            <a:spLocks noGrp="1"/>
          </p:cNvSpPr>
          <p:nvPr>
            <p:ph idx="1"/>
          </p:nvPr>
        </p:nvSpPr>
        <p:spPr/>
        <p:txBody>
          <a:bodyPr>
            <a:normAutofit fontScale="85000" lnSpcReduction="20000"/>
          </a:bodyPr>
          <a:lstStyle/>
          <a:p>
            <a:r>
              <a:rPr lang="en-GB" dirty="0"/>
              <a:t>Adolescents’ use of social media, which has increased considerably in the past decade, has both positive and negative influences on adolescents’ health and health </a:t>
            </a:r>
            <a:r>
              <a:rPr lang="en-GB" dirty="0" err="1"/>
              <a:t>behaviors</a:t>
            </a:r>
            <a:r>
              <a:rPr lang="en-GB" dirty="0"/>
              <a:t>. </a:t>
            </a:r>
          </a:p>
          <a:p>
            <a:r>
              <a:rPr lang="en-GB" dirty="0"/>
              <a:t>As social media is the most prominent communication tool of choice for adolescents, it is important to understand the relationship between the frequency of social media use and health </a:t>
            </a:r>
            <a:r>
              <a:rPr lang="en-GB" dirty="0" err="1"/>
              <a:t>behaviors</a:t>
            </a:r>
            <a:r>
              <a:rPr lang="en-GB" dirty="0"/>
              <a:t> among this population. </a:t>
            </a:r>
          </a:p>
          <a:p>
            <a:r>
              <a:rPr lang="en-GB" dirty="0"/>
              <a:t>The objective of our study was to examine the associations between the frequency of social media use and physical activity and sleep adequacy among middle and high school students. </a:t>
            </a:r>
          </a:p>
          <a:p>
            <a:r>
              <a:rPr lang="en-GB" dirty="0"/>
              <a:t>Regular social media use every day was associated with a reinforcement of health </a:t>
            </a:r>
            <a:r>
              <a:rPr lang="en-GB" dirty="0" err="1"/>
              <a:t>behaviors</a:t>
            </a:r>
            <a:r>
              <a:rPr lang="en-GB" dirty="0"/>
              <a:t> at both extremes of health </a:t>
            </a:r>
            <a:r>
              <a:rPr lang="en-GB" dirty="0" err="1"/>
              <a:t>behaviors</a:t>
            </a:r>
            <a:r>
              <a:rPr lang="en-GB" dirty="0"/>
              <a:t>. </a:t>
            </a:r>
          </a:p>
          <a:p>
            <a:r>
              <a:rPr lang="en-GB" dirty="0"/>
              <a:t>Medium intensity of social media use was associated with the highest levels of physical activity and lowest sleep adequacy among those with moderate health </a:t>
            </a:r>
            <a:r>
              <a:rPr lang="en-GB" dirty="0" err="1"/>
              <a:t>behaviors</a:t>
            </a:r>
            <a:r>
              <a:rPr lang="en-GB" dirty="0"/>
              <a:t>. </a:t>
            </a:r>
          </a:p>
          <a:p>
            <a:r>
              <a:rPr lang="en-GB" dirty="0"/>
              <a:t>Optimal level of social media use that is beneficial to a variety of health </a:t>
            </a:r>
            <a:r>
              <a:rPr lang="en-GB" dirty="0" err="1"/>
              <a:t>behaviors</a:t>
            </a:r>
            <a:r>
              <a:rPr lang="en-GB" dirty="0"/>
              <a:t> would be most beneficial to adolescents who are in the middle of the health </a:t>
            </a:r>
            <a:r>
              <a:rPr lang="en-GB" dirty="0" err="1"/>
              <a:t>behavior</a:t>
            </a:r>
            <a:r>
              <a:rPr lang="en-GB" dirty="0"/>
              <a:t> spectrum. </a:t>
            </a:r>
          </a:p>
        </p:txBody>
      </p:sp>
    </p:spTree>
    <p:extLst>
      <p:ext uri="{BB962C8B-B14F-4D97-AF65-F5344CB8AC3E}">
        <p14:creationId xmlns:p14="http://schemas.microsoft.com/office/powerpoint/2010/main" val="1551513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Enhances existing behaviour?</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54120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60943"/>
            <a:ext cx="8610600" cy="1293028"/>
          </a:xfrm>
        </p:spPr>
        <p:txBody>
          <a:bodyPr>
            <a:normAutofit fontScale="90000"/>
          </a:bodyPr>
          <a:lstStyle/>
          <a:p>
            <a:r>
              <a:rPr lang="en-GB" dirty="0"/>
              <a:t>Social media and exercise behaviour…Exercising for likes.</a:t>
            </a:r>
          </a:p>
        </p:txBody>
      </p:sp>
      <p:sp>
        <p:nvSpPr>
          <p:cNvPr id="3" name="Content Placeholder 2"/>
          <p:cNvSpPr>
            <a:spLocks noGrp="1"/>
          </p:cNvSpPr>
          <p:nvPr>
            <p:ph idx="1"/>
          </p:nvPr>
        </p:nvSpPr>
        <p:spPr>
          <a:xfrm>
            <a:off x="685800" y="1553972"/>
            <a:ext cx="10820400" cy="4664714"/>
          </a:xfrm>
        </p:spPr>
        <p:txBody>
          <a:bodyPr>
            <a:normAutofit/>
          </a:bodyPr>
          <a:lstStyle/>
          <a:p>
            <a:r>
              <a:rPr lang="en-GB" dirty="0"/>
              <a:t>Social and </a:t>
            </a:r>
            <a:r>
              <a:rPr lang="en-GB" dirty="0" err="1"/>
              <a:t>gameful</a:t>
            </a:r>
            <a:r>
              <a:rPr lang="en-GB" dirty="0"/>
              <a:t> (mobile) applications in order to motivate</a:t>
            </a:r>
          </a:p>
          <a:p>
            <a:r>
              <a:rPr lang="en-GB" dirty="0"/>
              <a:t>In order to investigate this phenomenon, measured how social influence predicts attitudes, use and further exercise in the context of gamification of exercise. </a:t>
            </a:r>
          </a:p>
          <a:p>
            <a:r>
              <a:rPr lang="en-GB"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p>
          <a:p>
            <a:r>
              <a:rPr lang="en-GB" dirty="0"/>
              <a:t>Found that the more friends a user has in the service, the larger the effects are. </a:t>
            </a:r>
          </a:p>
          <a:p>
            <a:r>
              <a:rPr lang="en-GB" dirty="0"/>
              <a:t>Important to consider how subjective norms, how getting recognized, receiving reciprocal benefits and network effects contribute to use continuance</a:t>
            </a:r>
          </a:p>
        </p:txBody>
      </p:sp>
    </p:spTree>
    <p:extLst>
      <p:ext uri="{BB962C8B-B14F-4D97-AF65-F5344CB8AC3E}">
        <p14:creationId xmlns:p14="http://schemas.microsoft.com/office/powerpoint/2010/main" val="2798967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1904" y="764373"/>
            <a:ext cx="10184296" cy="1293028"/>
          </a:xfrm>
        </p:spPr>
        <p:txBody>
          <a:bodyPr/>
          <a:lstStyle/>
          <a:p>
            <a:r>
              <a:rPr lang="en-GB" dirty="0"/>
              <a:t>Social influence in social psychology </a:t>
            </a:r>
          </a:p>
        </p:txBody>
      </p:sp>
      <p:sp>
        <p:nvSpPr>
          <p:cNvPr id="3" name="Content Placeholder 2"/>
          <p:cNvSpPr>
            <a:spLocks noGrp="1"/>
          </p:cNvSpPr>
          <p:nvPr>
            <p:ph idx="1"/>
          </p:nvPr>
        </p:nvSpPr>
        <p:spPr/>
        <p:txBody>
          <a:bodyPr>
            <a:normAutofit fontScale="85000" lnSpcReduction="20000"/>
          </a:bodyPr>
          <a:lstStyle/>
          <a:p>
            <a:r>
              <a:rPr lang="en-GB" dirty="0"/>
              <a:t>Human beings have a psychological need for experiencing relatedness (Deci &amp; Ryan, 2000; Ryan &amp; Deci, 2000), which refers to the needs of belonging and being connected with others. </a:t>
            </a:r>
          </a:p>
          <a:p>
            <a:r>
              <a:rPr lang="en-GB" dirty="0"/>
              <a:t>When these needs are fulfilled in a given context, the experienced relatedness may increase intrinsic motivations toward activities related to that context (Ryan &amp; </a:t>
            </a:r>
            <a:r>
              <a:rPr lang="en-GB" dirty="0" err="1"/>
              <a:t>Deci</a:t>
            </a:r>
            <a:r>
              <a:rPr lang="en-GB" dirty="0"/>
              <a:t>, 2000; Zhang, 2008). </a:t>
            </a:r>
          </a:p>
          <a:p>
            <a:r>
              <a:rPr lang="en-GB" dirty="0"/>
              <a:t>In other words, for example in the information technology context, experiencing relatedness through the use of a system potentially makes the user more willing to engage with the system and continue using it (Zhang, 2008). </a:t>
            </a:r>
          </a:p>
          <a:p>
            <a:r>
              <a:rPr lang="en-GB" dirty="0"/>
              <a:t>One method for creating such senses of relatedness is by organizing into groups. Groups form around mutual goals and through different stages of group formation usually develop to share mutual norms which are an important antecedent for group cohesion (Tuckman, 1965). </a:t>
            </a:r>
          </a:p>
          <a:p>
            <a:r>
              <a:rPr lang="en-GB" dirty="0"/>
              <a:t>The process of group cohesion is revealed in the tendency of a group of people to stay together and pursue some instrumental objectives, and thus, reciprocally benefit from the social community (Carron &amp; Brawley, 2000). </a:t>
            </a:r>
          </a:p>
        </p:txBody>
      </p:sp>
    </p:spTree>
    <p:extLst>
      <p:ext uri="{BB962C8B-B14F-4D97-AF65-F5344CB8AC3E}">
        <p14:creationId xmlns:p14="http://schemas.microsoft.com/office/powerpoint/2010/main" val="3144410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A00EF-28C5-4826-B3BB-00732A58D967}"/>
              </a:ext>
            </a:extLst>
          </p:cNvPr>
          <p:cNvSpPr>
            <a:spLocks noGrp="1"/>
          </p:cNvSpPr>
          <p:nvPr>
            <p:ph type="title"/>
          </p:nvPr>
        </p:nvSpPr>
        <p:spPr>
          <a:xfrm>
            <a:off x="2737945" y="-7199"/>
            <a:ext cx="8610600" cy="1293028"/>
          </a:xfrm>
        </p:spPr>
        <p:txBody>
          <a:bodyPr/>
          <a:lstStyle/>
          <a:p>
            <a:endParaRPr lang="en-GB" dirty="0"/>
          </a:p>
        </p:txBody>
      </p:sp>
      <p:sp>
        <p:nvSpPr>
          <p:cNvPr id="3" name="Content Placeholder 2">
            <a:extLst>
              <a:ext uri="{FF2B5EF4-FFF2-40B4-BE49-F238E27FC236}">
                <a16:creationId xmlns:a16="http://schemas.microsoft.com/office/drawing/2014/main" id="{9FB96DB2-03EB-484C-9AA6-59799D82C957}"/>
              </a:ext>
            </a:extLst>
          </p:cNvPr>
          <p:cNvSpPr>
            <a:spLocks noGrp="1"/>
          </p:cNvSpPr>
          <p:nvPr>
            <p:ph idx="1"/>
          </p:nvPr>
        </p:nvSpPr>
        <p:spPr>
          <a:xfrm>
            <a:off x="685800" y="1245476"/>
            <a:ext cx="10820400" cy="4973209"/>
          </a:xfrm>
        </p:spPr>
        <p:txBody>
          <a:bodyPr>
            <a:normAutofit fontScale="85000" lnSpcReduction="20000"/>
          </a:bodyPr>
          <a:lstStyle/>
          <a:p>
            <a:r>
              <a:rPr lang="en-GB" dirty="0"/>
              <a:t>Becoming a member of a social community may thus lead to individuals being affected by the social influence from others. </a:t>
            </a:r>
          </a:p>
          <a:p>
            <a:r>
              <a:rPr lang="en-GB" dirty="0"/>
              <a:t>Depending on whether the individual wishes to become part of the social community, he or she may accept the social influence, for example, the diffusion of the behavioural norms of the community that are communicated through the process of signalling the norms (</a:t>
            </a:r>
            <a:r>
              <a:rPr lang="en-GB" dirty="0" err="1"/>
              <a:t>Ajzen</a:t>
            </a:r>
            <a:r>
              <a:rPr lang="en-GB" dirty="0"/>
              <a:t>, 1988, 1991; Fishbein, 1979). </a:t>
            </a:r>
          </a:p>
          <a:p>
            <a:r>
              <a:rPr lang="en-GB" dirty="0"/>
              <a:t>Depending on whether the individual accepts the norms, the social community provides feedback to the individual on his or her behaviour (Hernandez, Montaner, </a:t>
            </a:r>
            <a:r>
              <a:rPr lang="en-GB" dirty="0" err="1"/>
              <a:t>Sese</a:t>
            </a:r>
            <a:r>
              <a:rPr lang="en-GB" dirty="0"/>
              <a:t>, &amp; </a:t>
            </a:r>
            <a:r>
              <a:rPr lang="en-GB" dirty="0" err="1"/>
              <a:t>Urquizu</a:t>
            </a:r>
            <a:r>
              <a:rPr lang="en-GB" dirty="0"/>
              <a:t>, 2011; Lin, 2008). </a:t>
            </a:r>
          </a:p>
          <a:p>
            <a:r>
              <a:rPr lang="en-GB" dirty="0"/>
              <a:t>In case the individual has accepted the social influence and has received positive feedback from the relevant community, this may further lead to satisfaction for the individual who is conforming and complying with the norms (</a:t>
            </a:r>
            <a:r>
              <a:rPr lang="en-GB" dirty="0" err="1"/>
              <a:t>Kelman</a:t>
            </a:r>
            <a:r>
              <a:rPr lang="en-GB" dirty="0"/>
              <a:t>, 1958; Lin, 2008; Lindenberg, 2001). </a:t>
            </a:r>
          </a:p>
          <a:p>
            <a:r>
              <a:rPr lang="en-GB" dirty="0"/>
              <a:t>Theories on group formation (Tuckman, 1965), relatedness regarding emergence of intrinsic motivations (Ryan &amp; Deci, 2000) and social influence (Cialdini, Green, &amp; </a:t>
            </a:r>
            <a:r>
              <a:rPr lang="en-GB" dirty="0" err="1"/>
              <a:t>Rusch</a:t>
            </a:r>
            <a:r>
              <a:rPr lang="en-GB" dirty="0"/>
              <a:t>, 1992; </a:t>
            </a:r>
            <a:r>
              <a:rPr lang="en-GB" dirty="0" err="1"/>
              <a:t>Kelman</a:t>
            </a:r>
            <a:r>
              <a:rPr lang="en-GB" dirty="0"/>
              <a:t>, 1958) suggest that social influence also includes the affective experience derived from gaining recognition from accepting and conforming with the social influence. The fulfilment of needs of relatedness essential to intrinsic motivation requires a supportive</a:t>
            </a:r>
          </a:p>
          <a:p>
            <a:endParaRPr lang="en-GB" dirty="0"/>
          </a:p>
        </p:txBody>
      </p:sp>
    </p:spTree>
    <p:extLst>
      <p:ext uri="{BB962C8B-B14F-4D97-AF65-F5344CB8AC3E}">
        <p14:creationId xmlns:p14="http://schemas.microsoft.com/office/powerpoint/2010/main" val="645626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486" y="148147"/>
            <a:ext cx="8610600" cy="1293028"/>
          </a:xfrm>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795129" y="299545"/>
            <a:ext cx="10783957" cy="6399430"/>
          </a:xfrm>
          <a:prstGeom prst="rect">
            <a:avLst/>
          </a:prstGeom>
        </p:spPr>
      </p:pic>
    </p:spTree>
    <p:extLst>
      <p:ext uri="{BB962C8B-B14F-4D97-AF65-F5344CB8AC3E}">
        <p14:creationId xmlns:p14="http://schemas.microsoft.com/office/powerpoint/2010/main" val="2032014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5800" y="377687"/>
            <a:ext cx="10602310" cy="6306892"/>
          </a:xfrm>
          <a:prstGeom prst="rect">
            <a:avLst/>
          </a:prstGeom>
        </p:spPr>
      </p:pic>
    </p:spTree>
    <p:extLst>
      <p:ext uri="{BB962C8B-B14F-4D97-AF65-F5344CB8AC3E}">
        <p14:creationId xmlns:p14="http://schemas.microsoft.com/office/powerpoint/2010/main" val="1488310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our relationship with food…</a:t>
            </a:r>
          </a:p>
        </p:txBody>
      </p:sp>
      <p:sp>
        <p:nvSpPr>
          <p:cNvPr id="3" name="Content Placeholder 2"/>
          <p:cNvSpPr>
            <a:spLocks noGrp="1"/>
          </p:cNvSpPr>
          <p:nvPr>
            <p:ph idx="1"/>
          </p:nvPr>
        </p:nvSpPr>
        <p:spPr/>
        <p:txBody>
          <a:bodyPr/>
          <a:lstStyle/>
          <a:p>
            <a:r>
              <a:rPr lang="en-GB" dirty="0"/>
              <a:t>Using social media for good?</a:t>
            </a:r>
          </a:p>
        </p:txBody>
      </p:sp>
    </p:spTree>
    <p:extLst>
      <p:ext uri="{BB962C8B-B14F-4D97-AF65-F5344CB8AC3E}">
        <p14:creationId xmlns:p14="http://schemas.microsoft.com/office/powerpoint/2010/main" val="2627711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5" y="764373"/>
            <a:ext cx="10989365" cy="1293028"/>
          </a:xfrm>
        </p:spPr>
        <p:txBody>
          <a:bodyPr>
            <a:normAutofit fontScale="90000"/>
          </a:bodyPr>
          <a:lstStyle/>
          <a:p>
            <a:r>
              <a:rPr lang="en-GB" dirty="0"/>
              <a:t>Social Media and the Dietetics Practitioner: Opportunities, Challenges, and Best Practices </a:t>
            </a:r>
          </a:p>
        </p:txBody>
      </p:sp>
      <p:sp>
        <p:nvSpPr>
          <p:cNvPr id="3" name="Content Placeholder 2"/>
          <p:cNvSpPr>
            <a:spLocks noGrp="1"/>
          </p:cNvSpPr>
          <p:nvPr>
            <p:ph idx="1"/>
          </p:nvPr>
        </p:nvSpPr>
        <p:spPr/>
        <p:txBody>
          <a:bodyPr>
            <a:normAutofit fontScale="77500" lnSpcReduction="20000"/>
          </a:bodyPr>
          <a:lstStyle/>
          <a:p>
            <a:r>
              <a:rPr lang="en-GB" dirty="0"/>
              <a:t>Social media tools, including blogs, social networks, and media-sharing sites, help nutrition and dietetics practitioners reach broader audiences and connect directly with the public. </a:t>
            </a:r>
          </a:p>
          <a:p>
            <a:r>
              <a:rPr lang="en-GB" dirty="0"/>
              <a:t>In many ways, social media has transformed the practice of dietetics and has opened up new avenues for communicating food and nutrition information. </a:t>
            </a:r>
          </a:p>
          <a:p>
            <a:r>
              <a:rPr lang="en-GB" dirty="0"/>
              <a:t>Social media has been an effective tool for virtual nutrition </a:t>
            </a:r>
            <a:r>
              <a:rPr lang="en-GB" dirty="0" err="1"/>
              <a:t>counseling</a:t>
            </a:r>
            <a:r>
              <a:rPr lang="en-GB" dirty="0"/>
              <a:t>, patient education, peer-to-peer support, and public health campaigns. </a:t>
            </a:r>
          </a:p>
          <a:p>
            <a:r>
              <a:rPr lang="en-GB" dirty="0"/>
              <a:t>Increasingly, nutrition and dietetics practitioners are using social media to network and collaborate with colleagues, conduct a job search, stay current with new research, champion a cause, promote products or services, and build a business. </a:t>
            </a:r>
          </a:p>
          <a:p>
            <a:r>
              <a:rPr lang="en-GB" dirty="0"/>
              <a:t>When using social media, nutrition and dietetics practitioners must remember that they are governed by the same Code of Ethics that guides all other aspects of practice</a:t>
            </a:r>
          </a:p>
          <a:p>
            <a:r>
              <a:rPr lang="en-GB" dirty="0"/>
              <a:t>In today’s digital age, it is essential for nutrition and dietetics practitioners to recognize the professional opportunities and challenges of social media. </a:t>
            </a:r>
          </a:p>
          <a:p>
            <a:r>
              <a:rPr lang="en-GB" dirty="0"/>
              <a:t>Failing to effectively and ethically use social media can reflect poorly on the individual practitioner and the profession. </a:t>
            </a:r>
          </a:p>
        </p:txBody>
      </p:sp>
    </p:spTree>
    <p:extLst>
      <p:ext uri="{BB962C8B-B14F-4D97-AF65-F5344CB8AC3E}">
        <p14:creationId xmlns:p14="http://schemas.microsoft.com/office/powerpoint/2010/main" val="2719798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led topics…</a:t>
            </a:r>
            <a:endParaRPr lang="en-GB" dirty="0"/>
          </a:p>
        </p:txBody>
      </p:sp>
      <p:sp>
        <p:nvSpPr>
          <p:cNvPr id="3" name="Content Placeholder 2"/>
          <p:cNvSpPr>
            <a:spLocks noGrp="1"/>
          </p:cNvSpPr>
          <p:nvPr>
            <p:ph idx="1"/>
          </p:nvPr>
        </p:nvSpPr>
        <p:spPr/>
        <p:txBody>
          <a:bodyPr>
            <a:normAutofit fontScale="77500" lnSpcReduction="20000"/>
          </a:bodyPr>
          <a:lstStyle/>
          <a:p>
            <a:r>
              <a:rPr lang="en-GB" dirty="0"/>
              <a:t>We are now moving to the student led section of the module. </a:t>
            </a:r>
          </a:p>
          <a:p>
            <a:r>
              <a:rPr lang="en-GB" b="1" dirty="0"/>
              <a:t>On you allocated week, please come to the lecture room prepared to (as a group):</a:t>
            </a:r>
            <a:endParaRPr lang="en-GB" dirty="0"/>
          </a:p>
          <a:p>
            <a:r>
              <a:rPr lang="en-GB" b="1" dirty="0"/>
              <a:t>introduce your chosen issue</a:t>
            </a:r>
            <a:endParaRPr lang="en-GB" dirty="0"/>
          </a:p>
          <a:p>
            <a:r>
              <a:rPr lang="en-GB" b="1" dirty="0"/>
              <a:t>explain why it is important</a:t>
            </a:r>
            <a:endParaRPr lang="en-GB" dirty="0"/>
          </a:p>
          <a:p>
            <a:r>
              <a:rPr lang="en-GB" dirty="0"/>
              <a:t>Approximately 5-10 minutes. You may share resources for your topic via a Teams post if you wish. </a:t>
            </a:r>
          </a:p>
          <a:p>
            <a:r>
              <a:rPr lang="en-GB" b="1" dirty="0"/>
              <a:t>Then, including the rest of the lecture group:</a:t>
            </a:r>
            <a:endParaRPr lang="en-GB" dirty="0"/>
          </a:p>
          <a:p>
            <a:r>
              <a:rPr lang="en-GB" b="1" dirty="0"/>
              <a:t>be prepared to debate the issue, highlighting different perspectives / views that exist for the topic</a:t>
            </a:r>
            <a:endParaRPr lang="en-GB" dirty="0"/>
          </a:p>
          <a:p>
            <a:r>
              <a:rPr lang="en-GB" b="1" dirty="0"/>
              <a:t>suggest ways forward to improve the situation - if possible!</a:t>
            </a:r>
            <a:endParaRPr lang="en-GB" dirty="0"/>
          </a:p>
          <a:p>
            <a:r>
              <a:rPr lang="en-GB" b="1" dirty="0"/>
              <a:t>The above should be based on evidence that you have located, rather than simply opinion! You can divide up the responsibilities amongst those in your group and so the task should not be too onerous. </a:t>
            </a:r>
            <a:endParaRPr lang="en-GB" b="1" dirty="0" smtClean="0"/>
          </a:p>
          <a:p>
            <a:r>
              <a:rPr lang="en-GB" dirty="0"/>
              <a:t>Research and start to prepare your chosen group topic for discussion during your allocated session. </a:t>
            </a:r>
          </a:p>
        </p:txBody>
      </p:sp>
    </p:spTree>
    <p:extLst>
      <p:ext uri="{BB962C8B-B14F-4D97-AF65-F5344CB8AC3E}">
        <p14:creationId xmlns:p14="http://schemas.microsoft.com/office/powerpoint/2010/main" val="220473130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293</TotalTime>
  <Words>1450</Words>
  <Application>Microsoft Office PowerPoint</Application>
  <PresentationFormat>Widescreen</PresentationFormat>
  <Paragraphs>77</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Century Gothic</vt:lpstr>
      <vt:lpstr>Vapor Trail</vt:lpstr>
      <vt:lpstr>Social Media – The impact…</vt:lpstr>
      <vt:lpstr>Social media and mental health</vt:lpstr>
      <vt:lpstr>Thoughts?</vt:lpstr>
      <vt:lpstr>Social media and body image - Adolescents</vt:lpstr>
      <vt:lpstr>sociocultural model</vt:lpstr>
      <vt:lpstr>What are the issues?</vt:lpstr>
      <vt:lpstr>Social media – Physical activity adolescents</vt:lpstr>
      <vt:lpstr>Enhances existing behaviour?</vt:lpstr>
      <vt:lpstr>Social media and exercise behaviour…Exercising for likes.</vt:lpstr>
      <vt:lpstr>Social influence in social psychology </vt:lpstr>
      <vt:lpstr>PowerPoint Presentation</vt:lpstr>
      <vt:lpstr>PowerPoint Presentation</vt:lpstr>
      <vt:lpstr>PowerPoint Presentation</vt:lpstr>
      <vt:lpstr>Social media and our relationship with food…</vt:lpstr>
      <vt:lpstr>Social Media and the Dietetics Practitioner: Opportunities, Challenges, and Best Practices </vt:lpstr>
      <vt:lpstr>Student led topics…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 The impact…</dc:title>
  <dc:creator>Administrator</dc:creator>
  <cp:lastModifiedBy>Administrator</cp:lastModifiedBy>
  <cp:revision>10</cp:revision>
  <dcterms:created xsi:type="dcterms:W3CDTF">2020-10-28T22:49:10Z</dcterms:created>
  <dcterms:modified xsi:type="dcterms:W3CDTF">2021-10-27T20:00:56Z</dcterms:modified>
</cp:coreProperties>
</file>