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5" roundtripDataSignature="AMtx7mhdwf2ZyEefxTD/8ryKyA1NnFvT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9B90B1A-7BC3-49E0-8DEF-E08DE1A47C73}">
  <a:tblStyle styleId="{39B90B1A-7BC3-49E0-8DEF-E08DE1A47C73}"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247" autoAdjust="0"/>
  </p:normalViewPr>
  <p:slideViewPr>
    <p:cSldViewPr snapToGrid="0">
      <p:cViewPr varScale="1">
        <p:scale>
          <a:sx n="61" d="100"/>
          <a:sy n="61" d="100"/>
        </p:scale>
        <p:origin x="1104"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5" Type="http://customschemas.google.com/relationships/presentationmetadata" Target="meta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To become successful in any field, an individual requires a definite set of skills. The study will elaborately discuss the different skills that are essential in the field of graphic design.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role of a graphic designer is to design different branding materials such as logos, posters, flyers and brochures. These materials are further used by their clients to increase the awareness of their brand in the market environment.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6" name="Google Shape;7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To be able to creatively design and produce good quality results, a graphic designer is first required to visualise the entire concept that will allow them to pay attention to the minute details of the entire design. This also entirely depends upon the different requirements of the customers. Hence, providing a brief layout before starting the final project is also one of the duties of a graphic designer.</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chemeClr val="dk1"/>
                </a:solidFill>
              </a:rPr>
              <a:t> </a:t>
            </a:r>
            <a:r>
              <a:rPr lang="en">
                <a:solidFill>
                  <a:schemeClr val="dk1"/>
                </a:solidFill>
              </a:rPr>
              <a:t>A graphic designer is required to continuously stay in touch with the client so as to gain a better understanding of their actual requirements. Hence, having good communication skills will allow me to perform my duty properly. However, my inability to properly manage time, might not allow me to deliver the projects to my clients within the set deadlines. Hence, to enhance my time management skills I can try following a proper schedule that will allow me to keep a track of my time and properly prioritise my work.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solidFill>
                  <a:schemeClr val="dk1"/>
                </a:solidFill>
              </a:rPr>
              <a:t>Learning about Adobe </a:t>
            </a:r>
            <a:r>
              <a:rPr lang="en-US" dirty="0" err="1">
                <a:solidFill>
                  <a:schemeClr val="dk1"/>
                </a:solidFill>
              </a:rPr>
              <a:t>programmes</a:t>
            </a:r>
            <a:r>
              <a:rPr lang="en-US" dirty="0">
                <a:solidFill>
                  <a:schemeClr val="dk1"/>
                </a:solidFill>
              </a:rPr>
              <a:t> like Illustrator and Photoshop will be helpful because graphic designers mostly use them </a:t>
            </a:r>
            <a:r>
              <a:rPr lang="en-US" dirty="0">
                <a:solidFill>
                  <a:srgbClr val="000000"/>
                </a:solidFill>
                <a:effectLst/>
              </a:rPr>
              <a:t>(Waller and </a:t>
            </a:r>
            <a:r>
              <a:rPr lang="en-US" dirty="0" err="1">
                <a:solidFill>
                  <a:srgbClr val="000000"/>
                </a:solidFill>
                <a:effectLst/>
              </a:rPr>
              <a:t>Nafte</a:t>
            </a:r>
            <a:r>
              <a:rPr lang="en-US" dirty="0">
                <a:solidFill>
                  <a:srgbClr val="000000"/>
                </a:solidFill>
                <a:effectLst/>
              </a:rPr>
              <a:t>, 2010)</a:t>
            </a:r>
            <a:r>
              <a:rPr lang="en-US" dirty="0">
                <a:solidFill>
                  <a:schemeClr val="dk1"/>
                </a:solidFill>
              </a:rPr>
              <a:t>. I can more effectively deliver my thoughts and concepts to clients if I work on my narrative skills. </a:t>
            </a:r>
          </a:p>
          <a:p>
            <a:pPr marL="0" lvl="0" indent="0" algn="just" rtl="0">
              <a:lnSpc>
                <a:spcPct val="150000"/>
              </a:lnSpc>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432b39a597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1432b39a597_0_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It can be concluded that improving the necessary skills will enable graphic designers to perform their jobs more effectively.</a:t>
            </a: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432b39a597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 name="Google Shape;116;g1432b39a597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2222" b="1"/>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3"/>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4"/>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4"/>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6"/>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8"/>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8"/>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8"/>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9"/>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0"/>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0"/>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9D2E9"/>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392333" y="1486275"/>
            <a:ext cx="8520600" cy="2052600"/>
          </a:xfrm>
          <a:prstGeom prst="rect">
            <a:avLst/>
          </a:prstGeom>
          <a:noFill/>
          <a:ln>
            <a:noFill/>
          </a:ln>
        </p:spPr>
        <p:txBody>
          <a:bodyPr spcFirstLastPara="1" wrap="square" lIns="91425" tIns="91425" rIns="91425" bIns="91425" anchor="b" anchorCtr="0">
            <a:normAutofit/>
          </a:bodyPr>
          <a:lstStyle/>
          <a:p>
            <a:pPr marL="0" lvl="0" indent="0" algn="ctr" rtl="0">
              <a:lnSpc>
                <a:spcPct val="115000"/>
              </a:lnSpc>
              <a:spcBef>
                <a:spcPts val="0"/>
              </a:spcBef>
              <a:spcAft>
                <a:spcPts val="0"/>
              </a:spcAft>
              <a:buSzPts val="1100"/>
              <a:buNone/>
            </a:pPr>
            <a:r>
              <a:rPr lang="en" sz="2400" b="1" dirty="0"/>
              <a:t>ACADEMIC AND EMPLOYABILITY SKILLS</a:t>
            </a:r>
            <a:br>
              <a:rPr lang="en" sz="2400" b="1" dirty="0"/>
            </a:br>
            <a:r>
              <a:rPr lang="en" sz="1800" b="1" dirty="0">
                <a:latin typeface="Arial"/>
                <a:ea typeface="Arial"/>
                <a:cs typeface="Arial"/>
                <a:sym typeface="Arial"/>
              </a:rPr>
              <a:t>Module code: BMSW4001</a:t>
            </a:r>
            <a:br>
              <a:rPr lang="en" sz="1800" dirty="0">
                <a:latin typeface="Arial"/>
                <a:ea typeface="Arial"/>
                <a:cs typeface="Arial"/>
                <a:sym typeface="Arial"/>
              </a:rPr>
            </a:br>
            <a:endParaRPr sz="24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endParaRPr sz="2000" b="1" dirty="0"/>
          </a:p>
          <a:p>
            <a:pPr marL="0" lvl="0" indent="0" algn="ctr" rtl="0">
              <a:lnSpc>
                <a:spcPct val="100000"/>
              </a:lnSpc>
              <a:spcBef>
                <a:spcPts val="0"/>
              </a:spcBef>
              <a:spcAft>
                <a:spcPts val="0"/>
              </a:spcAft>
              <a:buSzPts val="5778"/>
              <a:buNone/>
            </a:pPr>
            <a:endParaRPr dirty="0"/>
          </a:p>
        </p:txBody>
      </p:sp>
      <p:sp>
        <p:nvSpPr>
          <p:cNvPr id="55" name="Google Shape;55;p1"/>
          <p:cNvSpPr/>
          <p:nvPr/>
        </p:nvSpPr>
        <p:spPr>
          <a:xfrm>
            <a:off x="0" y="3281200"/>
            <a:ext cx="9144000" cy="18624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 name="CasetăText 1">
            <a:extLst>
              <a:ext uri="{FF2B5EF4-FFF2-40B4-BE49-F238E27FC236}">
                <a16:creationId xmlns:a16="http://schemas.microsoft.com/office/drawing/2014/main" id="{92D27558-FD8B-A262-3C1C-1E43DE23B0B8}"/>
              </a:ext>
            </a:extLst>
          </p:cNvPr>
          <p:cNvSpPr txBox="1"/>
          <p:nvPr/>
        </p:nvSpPr>
        <p:spPr>
          <a:xfrm>
            <a:off x="492370" y="2229849"/>
            <a:ext cx="3334043" cy="584775"/>
          </a:xfrm>
          <a:prstGeom prst="rect">
            <a:avLst/>
          </a:prstGeom>
          <a:noFill/>
        </p:spPr>
        <p:txBody>
          <a:bodyPr wrap="square" rtlCol="0">
            <a:spAutoFit/>
          </a:bodyPr>
          <a:lstStyle/>
          <a:p>
            <a:r>
              <a:rPr lang="en-US" sz="1600" i="1" dirty="0">
                <a:solidFill>
                  <a:schemeClr val="tx1"/>
                </a:solidFill>
                <a:latin typeface="Amasis MT Pro Black" panose="02040A04050005020304" pitchFamily="18" charset="0"/>
              </a:rPr>
              <a:t>Name: Claudia Buica-2133742</a:t>
            </a:r>
          </a:p>
          <a:p>
            <a:r>
              <a:rPr lang="en-US" sz="1600" i="1" dirty="0">
                <a:solidFill>
                  <a:schemeClr val="tx1"/>
                </a:solidFill>
                <a:latin typeface="Amasis MT Pro Black" panose="02040A04050005020304" pitchFamily="18" charset="0"/>
              </a:rPr>
              <a:t>Lecturer Name: Joanna Walsh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title"/>
          </p:nvPr>
        </p:nvSpPr>
        <p:spPr>
          <a:xfrm>
            <a:off x="119775" y="4987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Introduction </a:t>
            </a:r>
            <a:endParaRPr sz="2650">
              <a:latin typeface="Times New Roman"/>
              <a:ea typeface="Times New Roman"/>
              <a:cs typeface="Times New Roman"/>
              <a:sym typeface="Times New Roman"/>
            </a:endParaRPr>
          </a:p>
          <a:p>
            <a:pPr marL="0" lvl="0" indent="0" algn="l" rtl="0">
              <a:lnSpc>
                <a:spcPct val="100000"/>
              </a:lnSpc>
              <a:spcBef>
                <a:spcPts val="0"/>
              </a:spcBef>
              <a:spcAft>
                <a:spcPts val="0"/>
              </a:spcAft>
              <a:buSzPct val="140014"/>
              <a:buNone/>
            </a:pPr>
            <a:endParaRPr/>
          </a:p>
        </p:txBody>
      </p:sp>
      <p:sp>
        <p:nvSpPr>
          <p:cNvPr id="61" name="Google Shape;61;p2"/>
          <p:cNvSpPr txBox="1">
            <a:spLocks noGrp="1"/>
          </p:cNvSpPr>
          <p:nvPr>
            <p:ph type="body" idx="1"/>
          </p:nvPr>
        </p:nvSpPr>
        <p:spPr>
          <a:xfrm>
            <a:off x="73725" y="1152475"/>
            <a:ext cx="5307600" cy="38217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The study will discuss the different skills that are essential in the field of graphic design.</a:t>
            </a: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endParaRPr>
          </a:p>
          <a:p>
            <a:pPr marL="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sp>
        <p:nvSpPr>
          <p:cNvPr id="62" name="Google Shape;62;p2"/>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63" name="Google Shape;63;p2"/>
          <p:cNvPicPr preferRelativeResize="0"/>
          <p:nvPr/>
        </p:nvPicPr>
        <p:blipFill>
          <a:blip r:embed="rId3">
            <a:alphaModFix/>
          </a:blip>
          <a:stretch>
            <a:fillRect/>
          </a:stretch>
        </p:blipFill>
        <p:spPr>
          <a:xfrm>
            <a:off x="5533725" y="1223875"/>
            <a:ext cx="3457875" cy="194505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60075" y="2173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Overview of the chosen career  </a:t>
            </a:r>
            <a:endParaRPr sz="2650"/>
          </a:p>
          <a:p>
            <a:pPr marL="0" lvl="0" indent="0" algn="just" rtl="0">
              <a:lnSpc>
                <a:spcPct val="150000"/>
              </a:lnSpc>
              <a:spcBef>
                <a:spcPts val="0"/>
              </a:spcBef>
              <a:spcAft>
                <a:spcPts val="0"/>
              </a:spcAft>
              <a:buClr>
                <a:schemeClr val="dk1"/>
              </a:buClr>
              <a:buSzPct val="45833"/>
              <a:buFont typeface="Arial"/>
              <a:buNone/>
            </a:pPr>
            <a:endParaRPr sz="2400">
              <a:latin typeface="Times New Roman"/>
              <a:ea typeface="Times New Roman"/>
              <a:cs typeface="Times New Roman"/>
              <a:sym typeface="Times New Roman"/>
            </a:endParaRPr>
          </a:p>
        </p:txBody>
      </p:sp>
      <p:sp>
        <p:nvSpPr>
          <p:cNvPr id="69" name="Google Shape;69;p3"/>
          <p:cNvSpPr txBox="1">
            <a:spLocks noGrp="1"/>
          </p:cNvSpPr>
          <p:nvPr>
            <p:ph type="body" idx="1"/>
          </p:nvPr>
        </p:nvSpPr>
        <p:spPr>
          <a:xfrm>
            <a:off x="92550" y="790075"/>
            <a:ext cx="6240900" cy="2837700"/>
          </a:xfrm>
          <a:prstGeom prst="rect">
            <a:avLst/>
          </a:prstGeom>
          <a:noFill/>
          <a:ln>
            <a:noFill/>
          </a:ln>
        </p:spPr>
        <p:txBody>
          <a:bodyPr spcFirstLastPara="1" wrap="square" lIns="91425" tIns="91425" rIns="91425" bIns="91425" anchor="t" anchorCtr="0">
            <a:noAutofit/>
          </a:bodyPr>
          <a:lstStyle/>
          <a:p>
            <a:pPr marL="457200" lvl="0" indent="-387350" algn="just" rtl="0">
              <a:lnSpc>
                <a:spcPct val="150000"/>
              </a:lnSpc>
              <a:spcBef>
                <a:spcPts val="0"/>
              </a:spcBef>
              <a:spcAft>
                <a:spcPts val="0"/>
              </a:spcAft>
              <a:buClr>
                <a:schemeClr val="dk1"/>
              </a:buClr>
              <a:buSzPts val="2500"/>
              <a:buChar char="●"/>
            </a:pPr>
            <a:r>
              <a:rPr lang="en">
                <a:solidFill>
                  <a:schemeClr val="dk1"/>
                </a:solidFill>
              </a:rPr>
              <a:t>As propounded by Dziobczenski and Person (2017), the work of a graphic designer is to creatively design different branding materials that will help the client to achieve an increase in their respective brand awareness</a:t>
            </a:r>
            <a:endParaRPr sz="2500">
              <a:solidFill>
                <a:schemeClr val="dk1"/>
              </a:solidFill>
            </a:endParaRPr>
          </a:p>
          <a:p>
            <a:pPr marL="0" lvl="0" indent="0" algn="just" rtl="0">
              <a:lnSpc>
                <a:spcPct val="150000"/>
              </a:lnSpc>
              <a:spcBef>
                <a:spcPts val="0"/>
              </a:spcBef>
              <a:spcAft>
                <a:spcPts val="0"/>
              </a:spcAft>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30000"/>
              </a:lnSpc>
              <a:spcBef>
                <a:spcPts val="0"/>
              </a:spcBef>
              <a:spcAft>
                <a:spcPts val="0"/>
              </a:spcAft>
              <a:buSzPts val="1800"/>
              <a:buNone/>
            </a:pPr>
            <a:endParaRPr sz="1837">
              <a:solidFill>
                <a:schemeClr val="dk1"/>
              </a:solidFill>
            </a:endParaRPr>
          </a:p>
          <a:p>
            <a:pPr marL="0" lvl="0" indent="0" algn="l" rtl="0">
              <a:lnSpc>
                <a:spcPct val="95000"/>
              </a:lnSpc>
              <a:spcBef>
                <a:spcPts val="0"/>
              </a:spcBef>
              <a:spcAft>
                <a:spcPts val="1200"/>
              </a:spcAft>
              <a:buSzPts val="688"/>
              <a:buNone/>
            </a:pPr>
            <a:endParaRPr sz="1125"/>
          </a:p>
        </p:txBody>
      </p:sp>
      <p:sp>
        <p:nvSpPr>
          <p:cNvPr id="70" name="Google Shape;70;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73" name="Google Shape;73;p3"/>
          <p:cNvPicPr preferRelativeResize="0"/>
          <p:nvPr/>
        </p:nvPicPr>
        <p:blipFill>
          <a:blip r:embed="rId3">
            <a:alphaModFix/>
          </a:blip>
          <a:stretch>
            <a:fillRect/>
          </a:stretch>
        </p:blipFill>
        <p:spPr>
          <a:xfrm>
            <a:off x="6485850" y="942475"/>
            <a:ext cx="2505750" cy="21495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Duties required to be carried on </a:t>
            </a:r>
            <a:endParaRPr sz="2400">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endParaRPr/>
          </a:p>
        </p:txBody>
      </p:sp>
      <p:sp>
        <p:nvSpPr>
          <p:cNvPr id="79" name="Google Shape;79;p4"/>
          <p:cNvSpPr txBox="1">
            <a:spLocks noGrp="1"/>
          </p:cNvSpPr>
          <p:nvPr>
            <p:ph type="body" idx="1"/>
          </p:nvPr>
        </p:nvSpPr>
        <p:spPr>
          <a:xfrm>
            <a:off x="311700" y="1152475"/>
            <a:ext cx="5568900" cy="3860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Visualising the illustrations required by the clients (Walker, 2017)</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
                <a:solidFill>
                  <a:schemeClr val="dk1"/>
                </a:solidFill>
              </a:rPr>
              <a:t>Understanding the requirements and creating layouts for different visual aspects of books, websites, packaging and so on, states Benson and Perullo (2017).</a:t>
            </a:r>
            <a:endParaRPr sz="2500" b="1" i="1">
              <a:solidFill>
                <a:schemeClr val="dk1"/>
              </a:solidFill>
            </a:endParaRPr>
          </a:p>
          <a:p>
            <a:pPr marL="45720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a:solidFill>
                <a:schemeClr val="dk1"/>
              </a:solidFill>
            </a:endParaRPr>
          </a:p>
        </p:txBody>
      </p:sp>
      <p:sp>
        <p:nvSpPr>
          <p:cNvPr id="80" name="Google Shape;80;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4"/>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3" name="Google Shape;83;p4"/>
          <p:cNvPicPr preferRelativeResize="0"/>
          <p:nvPr/>
        </p:nvPicPr>
        <p:blipFill>
          <a:blip r:embed="rId3">
            <a:alphaModFix/>
          </a:blip>
          <a:stretch>
            <a:fillRect/>
          </a:stretch>
        </p:blipFill>
        <p:spPr>
          <a:xfrm>
            <a:off x="6356450" y="1584325"/>
            <a:ext cx="2287699" cy="12868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6"/>
          <p:cNvSpPr txBox="1">
            <a:spLocks noGrp="1"/>
          </p:cNvSpPr>
          <p:nvPr>
            <p:ph type="title"/>
          </p:nvPr>
        </p:nvSpPr>
        <p:spPr>
          <a:xfrm>
            <a:off x="311700" y="2147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of existing skills </a:t>
            </a:r>
            <a:endParaRPr sz="2400"/>
          </a:p>
          <a:p>
            <a:pPr marL="0" lvl="0" indent="0" algn="just" rtl="0">
              <a:lnSpc>
                <a:spcPct val="150000"/>
              </a:lnSpc>
              <a:spcBef>
                <a:spcPts val="0"/>
              </a:spcBef>
              <a:spcAft>
                <a:spcPts val="0"/>
              </a:spcAft>
              <a:buClr>
                <a:schemeClr val="dk1"/>
              </a:buClr>
              <a:buSzPts val="1100"/>
              <a:buFont typeface="Arial"/>
              <a:buNone/>
            </a:pPr>
            <a:endParaRPr sz="2400">
              <a:latin typeface="Times New Roman"/>
              <a:ea typeface="Times New Roman"/>
              <a:cs typeface="Times New Roman"/>
              <a:sym typeface="Times New Roman"/>
            </a:endParaRPr>
          </a:p>
        </p:txBody>
      </p:sp>
      <p:sp>
        <p:nvSpPr>
          <p:cNvPr id="89" name="Google Shape;89;p6"/>
          <p:cNvSpPr txBox="1">
            <a:spLocks noGrp="1"/>
          </p:cNvSpPr>
          <p:nvPr>
            <p:ph type="body" idx="1"/>
          </p:nvPr>
        </p:nvSpPr>
        <p:spPr>
          <a:xfrm>
            <a:off x="242625" y="851350"/>
            <a:ext cx="79947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800"/>
              <a:buNone/>
            </a:pPr>
            <a:endParaRPr>
              <a:solidFill>
                <a:schemeClr val="dk1"/>
              </a:solidFill>
            </a:endParaRPr>
          </a:p>
          <a:p>
            <a:pPr marL="0" lvl="0" indent="0" algn="just" rtl="0">
              <a:lnSpc>
                <a:spcPct val="150000"/>
              </a:lnSpc>
              <a:spcBef>
                <a:spcPts val="0"/>
              </a:spcBef>
              <a:spcAft>
                <a:spcPts val="0"/>
              </a:spcAft>
              <a:buSzPts val="1800"/>
              <a:buNone/>
            </a:pPr>
            <a:endParaRPr sz="1100">
              <a:solidFill>
                <a:schemeClr val="dk1"/>
              </a:solidFill>
            </a:endParaRPr>
          </a:p>
        </p:txBody>
      </p:sp>
      <p:sp>
        <p:nvSpPr>
          <p:cNvPr id="90" name="Google Shape;90;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6"/>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aphicFrame>
        <p:nvGraphicFramePr>
          <p:cNvPr id="92" name="Google Shape;92;p6"/>
          <p:cNvGraphicFramePr/>
          <p:nvPr/>
        </p:nvGraphicFramePr>
        <p:xfrm>
          <a:off x="242625" y="1308678"/>
          <a:ext cx="8739850" cy="3439604"/>
        </p:xfrm>
        <a:graphic>
          <a:graphicData uri="http://schemas.openxmlformats.org/drawingml/2006/table">
            <a:tbl>
              <a:tblPr>
                <a:noFill/>
                <a:tableStyleId>{39B90B1A-7BC3-49E0-8DEF-E08DE1A47C73}</a:tableStyleId>
              </a:tblPr>
              <a:tblGrid>
                <a:gridCol w="4369925">
                  <a:extLst>
                    <a:ext uri="{9D8B030D-6E8A-4147-A177-3AD203B41FA5}">
                      <a16:colId xmlns:a16="http://schemas.microsoft.com/office/drawing/2014/main" val="20000"/>
                    </a:ext>
                  </a:extLst>
                </a:gridCol>
                <a:gridCol w="4369925">
                  <a:extLst>
                    <a:ext uri="{9D8B030D-6E8A-4147-A177-3AD203B41FA5}">
                      <a16:colId xmlns:a16="http://schemas.microsoft.com/office/drawing/2014/main" val="20001"/>
                    </a:ext>
                  </a:extLst>
                </a:gridCol>
              </a:tblGrid>
              <a:tr h="358225">
                <a:tc>
                  <a:txBody>
                    <a:bodyPr/>
                    <a:lstStyle/>
                    <a:p>
                      <a:pPr marL="0" lvl="0" indent="0" algn="just" rtl="0">
                        <a:lnSpc>
                          <a:spcPct val="150000"/>
                        </a:lnSpc>
                        <a:spcBef>
                          <a:spcPts val="0"/>
                        </a:spcBef>
                        <a:spcAft>
                          <a:spcPts val="0"/>
                        </a:spcAft>
                        <a:buNone/>
                      </a:pPr>
                      <a:r>
                        <a:rPr lang="en" sz="1700" b="1"/>
                        <a:t>Strength</a:t>
                      </a:r>
                      <a:endParaRPr sz="1700" b="1"/>
                    </a:p>
                    <a:p>
                      <a:pPr marL="457200" lvl="0" indent="-336550" algn="just" rtl="0">
                        <a:lnSpc>
                          <a:spcPct val="150000"/>
                        </a:lnSpc>
                        <a:spcBef>
                          <a:spcPts val="0"/>
                        </a:spcBef>
                        <a:spcAft>
                          <a:spcPts val="0"/>
                        </a:spcAft>
                        <a:buSzPts val="1700"/>
                        <a:buChar char="●"/>
                      </a:pPr>
                      <a:r>
                        <a:rPr lang="en" sz="1700"/>
                        <a:t>Strong creativity skills</a:t>
                      </a:r>
                      <a:endParaRPr sz="1700"/>
                    </a:p>
                    <a:p>
                      <a:pPr marL="457200" lvl="0" indent="-336550" algn="just" rtl="0">
                        <a:lnSpc>
                          <a:spcPct val="150000"/>
                        </a:lnSpc>
                        <a:spcBef>
                          <a:spcPts val="0"/>
                        </a:spcBef>
                        <a:spcAft>
                          <a:spcPts val="0"/>
                        </a:spcAft>
                        <a:buSzPts val="1700"/>
                        <a:buChar char="●"/>
                      </a:pPr>
                      <a:r>
                        <a:rPr lang="en" sz="1700"/>
                        <a:t>Excellent communication skills</a:t>
                      </a:r>
                      <a:endParaRPr sz="17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700" b="1"/>
                        <a:t>Weakness</a:t>
                      </a:r>
                      <a:endParaRPr sz="1700" b="1"/>
                    </a:p>
                    <a:p>
                      <a:pPr marL="457200" lvl="0" indent="-336550" algn="just" rtl="0">
                        <a:lnSpc>
                          <a:spcPct val="150000"/>
                        </a:lnSpc>
                        <a:spcBef>
                          <a:spcPts val="0"/>
                        </a:spcBef>
                        <a:spcAft>
                          <a:spcPts val="0"/>
                        </a:spcAft>
                        <a:buSzPts val="1700"/>
                        <a:buChar char="●"/>
                      </a:pPr>
                      <a:r>
                        <a:rPr lang="en" sz="1700"/>
                        <a:t>Inability to properly manage time</a:t>
                      </a:r>
                      <a:endParaRPr sz="17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194750">
                <a:tc>
                  <a:txBody>
                    <a:bodyPr/>
                    <a:lstStyle/>
                    <a:p>
                      <a:pPr marL="0" lvl="0" indent="0" algn="just" rtl="0">
                        <a:lnSpc>
                          <a:spcPct val="150000"/>
                        </a:lnSpc>
                        <a:spcBef>
                          <a:spcPts val="0"/>
                        </a:spcBef>
                        <a:spcAft>
                          <a:spcPts val="0"/>
                        </a:spcAft>
                        <a:buNone/>
                      </a:pPr>
                      <a:r>
                        <a:rPr lang="en" sz="1700" b="1"/>
                        <a:t>Opportunity</a:t>
                      </a:r>
                      <a:endParaRPr sz="1700" b="1"/>
                    </a:p>
                    <a:p>
                      <a:pPr marL="457200" lvl="0" indent="-336550" algn="just" rtl="0">
                        <a:lnSpc>
                          <a:spcPct val="150000"/>
                        </a:lnSpc>
                        <a:spcBef>
                          <a:spcPts val="0"/>
                        </a:spcBef>
                        <a:spcAft>
                          <a:spcPts val="0"/>
                        </a:spcAft>
                        <a:buSzPts val="1700"/>
                        <a:buChar char="●"/>
                      </a:pPr>
                      <a:r>
                        <a:rPr lang="en" sz="1700"/>
                        <a:t>Follow a proper routine and enhance time management skills</a:t>
                      </a:r>
                      <a:endParaRPr sz="17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700" b="1"/>
                        <a:t>Threat</a:t>
                      </a:r>
                      <a:endParaRPr sz="1700" b="1"/>
                    </a:p>
                    <a:p>
                      <a:pPr marL="457200" lvl="0" indent="-336550" algn="just" rtl="0">
                        <a:lnSpc>
                          <a:spcPct val="150000"/>
                        </a:lnSpc>
                        <a:spcBef>
                          <a:spcPts val="0"/>
                        </a:spcBef>
                        <a:spcAft>
                          <a:spcPts val="0"/>
                        </a:spcAft>
                        <a:buSzPts val="1700"/>
                        <a:buChar char="●"/>
                      </a:pPr>
                      <a:r>
                        <a:rPr lang="en" sz="1700"/>
                        <a:t>Might not be able to deliver the projects to clients within the set deadline.</a:t>
                      </a:r>
                      <a:endParaRPr sz="17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
        <p:nvSpPr>
          <p:cNvPr id="93" name="Google Shape;93;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8"/>
          <p:cNvSpPr txBox="1">
            <a:spLocks noGrp="1"/>
          </p:cNvSpPr>
          <p:nvPr>
            <p:ph type="title"/>
          </p:nvPr>
        </p:nvSpPr>
        <p:spPr>
          <a:xfrm>
            <a:off x="43025" y="237750"/>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of the skills required to be improved</a:t>
            </a:r>
            <a:endParaRPr sz="2400">
              <a:latin typeface="Times New Roman"/>
              <a:ea typeface="Times New Roman"/>
              <a:cs typeface="Times New Roman"/>
              <a:sym typeface="Times New Roman"/>
            </a:endParaRPr>
          </a:p>
        </p:txBody>
      </p:sp>
      <p:sp>
        <p:nvSpPr>
          <p:cNvPr id="99" name="Google Shape;99;p8"/>
          <p:cNvSpPr txBox="1">
            <a:spLocks noGrp="1"/>
          </p:cNvSpPr>
          <p:nvPr>
            <p:ph type="body" idx="1"/>
          </p:nvPr>
        </p:nvSpPr>
        <p:spPr>
          <a:xfrm>
            <a:off x="43025" y="863550"/>
            <a:ext cx="5253900" cy="34164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Gaining knowledge about the different adobe software (Beller, 2017).</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
                <a:solidFill>
                  <a:schemeClr val="dk1"/>
                </a:solidFill>
              </a:rPr>
              <a:t>As stated by KINIK and OZTURK (2018), storytelling abilities in order to present ideas efficiently to clients.</a:t>
            </a:r>
            <a:endParaRPr sz="2500" b="1" i="1">
              <a:solidFill>
                <a:schemeClr val="dk1"/>
              </a:solidFill>
            </a:endParaRPr>
          </a:p>
        </p:txBody>
      </p:sp>
      <p:sp>
        <p:nvSpPr>
          <p:cNvPr id="100" name="Google Shape;100;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8"/>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03" name="Google Shape;103;p8"/>
          <p:cNvPicPr preferRelativeResize="0"/>
          <p:nvPr/>
        </p:nvPicPr>
        <p:blipFill>
          <a:blip r:embed="rId3">
            <a:alphaModFix/>
          </a:blip>
          <a:stretch>
            <a:fillRect/>
          </a:stretch>
        </p:blipFill>
        <p:spPr>
          <a:xfrm>
            <a:off x="5449325" y="962850"/>
            <a:ext cx="3542276" cy="19918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1432b39a597_0_33"/>
          <p:cNvSpPr txBox="1">
            <a:spLocks noGrp="1"/>
          </p:cNvSpPr>
          <p:nvPr>
            <p:ph type="title"/>
          </p:nvPr>
        </p:nvSpPr>
        <p:spPr>
          <a:xfrm>
            <a:off x="81400" y="468050"/>
            <a:ext cx="88323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Conclusion </a:t>
            </a:r>
            <a:endParaRPr sz="2400">
              <a:latin typeface="Times New Roman"/>
              <a:ea typeface="Times New Roman"/>
              <a:cs typeface="Times New Roman"/>
              <a:sym typeface="Times New Roman"/>
            </a:endParaRPr>
          </a:p>
        </p:txBody>
      </p:sp>
      <p:sp>
        <p:nvSpPr>
          <p:cNvPr id="109" name="Google Shape;109;g1432b39a597_0_33"/>
          <p:cNvSpPr txBox="1">
            <a:spLocks noGrp="1"/>
          </p:cNvSpPr>
          <p:nvPr>
            <p:ph type="body" idx="1"/>
          </p:nvPr>
        </p:nvSpPr>
        <p:spPr>
          <a:xfrm>
            <a:off x="81400" y="1086825"/>
            <a:ext cx="7887300" cy="3416400"/>
          </a:xfrm>
          <a:prstGeom prst="rect">
            <a:avLst/>
          </a:prstGeom>
          <a:noFill/>
          <a:ln>
            <a:noFill/>
          </a:ln>
        </p:spPr>
        <p:txBody>
          <a:bodyPr spcFirstLastPara="1" wrap="square" lIns="91425" tIns="91425" rIns="91425" bIns="91425" anchor="t" anchorCtr="0">
            <a:noAutofit/>
          </a:bodyPr>
          <a:lstStyle/>
          <a:p>
            <a:pPr marL="457200" lvl="0" indent="-387350" algn="just" rtl="0">
              <a:lnSpc>
                <a:spcPct val="150000"/>
              </a:lnSpc>
              <a:spcBef>
                <a:spcPts val="0"/>
              </a:spcBef>
              <a:spcAft>
                <a:spcPts val="0"/>
              </a:spcAft>
              <a:buClr>
                <a:schemeClr val="dk1"/>
              </a:buClr>
              <a:buSzPts val="2500"/>
              <a:buChar char="●"/>
            </a:pPr>
            <a:r>
              <a:rPr lang="en">
                <a:solidFill>
                  <a:schemeClr val="dk1"/>
                </a:solidFill>
              </a:rPr>
              <a:t>It can be concluded that the work of a graphic designer can be better performed by enhancing the required skills. </a:t>
            </a:r>
            <a:endParaRPr sz="2500">
              <a:solidFill>
                <a:schemeClr val="dk1"/>
              </a:solidFill>
            </a:endParaRPr>
          </a:p>
          <a:p>
            <a:pPr marL="0" lvl="0" indent="0" algn="just" rtl="0">
              <a:lnSpc>
                <a:spcPct val="150000"/>
              </a:lnSpc>
              <a:spcBef>
                <a:spcPts val="0"/>
              </a:spcBef>
              <a:spcAft>
                <a:spcPts val="0"/>
              </a:spcAft>
              <a:buSzPts val="1800"/>
              <a:buNone/>
            </a:pPr>
            <a:endParaRPr b="1" i="1">
              <a:solidFill>
                <a:schemeClr val="dk1"/>
              </a:solidFill>
            </a:endParaRPr>
          </a:p>
        </p:txBody>
      </p:sp>
      <p:sp>
        <p:nvSpPr>
          <p:cNvPr id="110" name="Google Shape;110;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g1432b39a597_0_3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3" name="Google Shape;113;g1432b39a597_0_33"/>
          <p:cNvPicPr preferRelativeResize="0"/>
          <p:nvPr/>
        </p:nvPicPr>
        <p:blipFill>
          <a:blip r:embed="rId3">
            <a:alphaModFix/>
          </a:blip>
          <a:stretch>
            <a:fillRect/>
          </a:stretch>
        </p:blipFill>
        <p:spPr>
          <a:xfrm>
            <a:off x="4946750" y="2419713"/>
            <a:ext cx="2705100" cy="16859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g1432b39a597_0_41"/>
          <p:cNvSpPr txBox="1">
            <a:spLocks noGrp="1"/>
          </p:cNvSpPr>
          <p:nvPr>
            <p:ph type="title"/>
          </p:nvPr>
        </p:nvSpPr>
        <p:spPr>
          <a:xfrm>
            <a:off x="56850" y="1919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References</a:t>
            </a:r>
            <a:endParaRPr sz="2650"/>
          </a:p>
          <a:p>
            <a:pPr marL="0" lvl="0" indent="0" algn="l" rtl="0">
              <a:lnSpc>
                <a:spcPct val="100000"/>
              </a:lnSpc>
              <a:spcBef>
                <a:spcPts val="0"/>
              </a:spcBef>
              <a:spcAft>
                <a:spcPts val="0"/>
              </a:spcAft>
              <a:buSzPct val="140013"/>
              <a:buNone/>
            </a:pPr>
            <a:endParaRPr/>
          </a:p>
        </p:txBody>
      </p:sp>
      <p:sp>
        <p:nvSpPr>
          <p:cNvPr id="119" name="Google Shape;119;g1432b39a597_0_41"/>
          <p:cNvSpPr txBox="1">
            <a:spLocks noGrp="1"/>
          </p:cNvSpPr>
          <p:nvPr>
            <p:ph type="body" idx="1"/>
          </p:nvPr>
        </p:nvSpPr>
        <p:spPr>
          <a:xfrm>
            <a:off x="56850" y="915775"/>
            <a:ext cx="8773200" cy="4296900"/>
          </a:xfrm>
          <a:prstGeom prst="rect">
            <a:avLst/>
          </a:prstGeom>
          <a:noFill/>
          <a:ln>
            <a:noFill/>
          </a:ln>
        </p:spPr>
        <p:txBody>
          <a:bodyPr spcFirstLastPara="1" wrap="square" lIns="91425" tIns="91425" rIns="91425" bIns="91425" anchor="t" anchorCtr="0">
            <a:noAutofit/>
          </a:bodyPr>
          <a:lstStyle/>
          <a:p>
            <a:pPr marL="0" marR="0" indent="0" algn="just">
              <a:lnSpc>
                <a:spcPct val="150000"/>
              </a:lnSpc>
              <a:spcBef>
                <a:spcPts val="0"/>
              </a:spcBef>
              <a:spcAft>
                <a:spcPts val="1200"/>
              </a:spcAft>
              <a:buNone/>
            </a:pPr>
            <a:r>
              <a:rPr lang="en-US" sz="1000" dirty="0" err="1">
                <a:solidFill>
                  <a:srgbClr val="222222"/>
                </a:solidFill>
                <a:effectLst/>
                <a:latin typeface="+mj-lt"/>
                <a:ea typeface="Arial" panose="020B0604020202020204" pitchFamily="34" charset="0"/>
              </a:rPr>
              <a:t>Beller</a:t>
            </a:r>
            <a:r>
              <a:rPr lang="en-US" sz="1000" dirty="0">
                <a:solidFill>
                  <a:srgbClr val="222222"/>
                </a:solidFill>
                <a:effectLst/>
                <a:latin typeface="+mj-lt"/>
                <a:ea typeface="Arial" panose="020B0604020202020204" pitchFamily="34" charset="0"/>
              </a:rPr>
              <a:t>, S., 2017. </a:t>
            </a:r>
            <a:r>
              <a:rPr lang="en-US" sz="1000" i="1" dirty="0">
                <a:solidFill>
                  <a:srgbClr val="222222"/>
                </a:solidFill>
                <a:effectLst/>
                <a:latin typeface="+mj-lt"/>
                <a:ea typeface="Arial" panose="020B0604020202020204" pitchFamily="34" charset="0"/>
              </a:rPr>
              <a:t>What Does It Take to Be a Successful Graphic Designer: A Phenomenological Study on Graphic Design Curriculum</a:t>
            </a:r>
            <a:r>
              <a:rPr lang="en-US" sz="1000" dirty="0">
                <a:solidFill>
                  <a:srgbClr val="222222"/>
                </a:solidFill>
                <a:effectLst/>
                <a:latin typeface="+mj-lt"/>
                <a:ea typeface="Arial" panose="020B0604020202020204" pitchFamily="34" charset="0"/>
              </a:rPr>
              <a:t>. ProQuest LLC. 789 East Eisenhower Parkway, PO Box 1346, Ann Arbor, MI 48106.</a:t>
            </a:r>
            <a:endParaRPr lang="en-US" sz="1000" dirty="0">
              <a:effectLst/>
              <a:latin typeface="+mj-lt"/>
              <a:ea typeface="Arial" panose="020B0604020202020204" pitchFamily="34" charset="0"/>
            </a:endParaRPr>
          </a:p>
          <a:p>
            <a:pPr marL="0" marR="0" indent="0" algn="just">
              <a:lnSpc>
                <a:spcPct val="150000"/>
              </a:lnSpc>
              <a:spcBef>
                <a:spcPts val="0"/>
              </a:spcBef>
              <a:spcAft>
                <a:spcPts val="1200"/>
              </a:spcAft>
              <a:buNone/>
            </a:pPr>
            <a:r>
              <a:rPr lang="en-US" sz="1000" dirty="0">
                <a:solidFill>
                  <a:srgbClr val="222222"/>
                </a:solidFill>
                <a:effectLst/>
                <a:latin typeface="+mj-lt"/>
                <a:ea typeface="Arial" panose="020B0604020202020204" pitchFamily="34" charset="0"/>
              </a:rPr>
              <a:t>Benson, E. and </a:t>
            </a:r>
            <a:r>
              <a:rPr lang="en-US" sz="1000" dirty="0" err="1">
                <a:solidFill>
                  <a:srgbClr val="222222"/>
                </a:solidFill>
                <a:effectLst/>
                <a:latin typeface="+mj-lt"/>
                <a:ea typeface="Arial" panose="020B0604020202020204" pitchFamily="34" charset="0"/>
              </a:rPr>
              <a:t>Perullo</a:t>
            </a:r>
            <a:r>
              <a:rPr lang="en-US" sz="1000" dirty="0">
                <a:solidFill>
                  <a:srgbClr val="222222"/>
                </a:solidFill>
                <a:effectLst/>
                <a:latin typeface="+mj-lt"/>
                <a:ea typeface="Arial" panose="020B0604020202020204" pitchFamily="34" charset="0"/>
              </a:rPr>
              <a:t>, Y., 2017. </a:t>
            </a:r>
            <a:r>
              <a:rPr lang="en-US" sz="1000" i="1" dirty="0">
                <a:solidFill>
                  <a:srgbClr val="222222"/>
                </a:solidFill>
                <a:effectLst/>
                <a:latin typeface="+mj-lt"/>
                <a:ea typeface="Arial" panose="020B0604020202020204" pitchFamily="34" charset="0"/>
              </a:rPr>
              <a:t>Design to renourish: Sustainable graphic design in practice</a:t>
            </a:r>
            <a:r>
              <a:rPr lang="en-US" sz="1000" dirty="0">
                <a:solidFill>
                  <a:srgbClr val="222222"/>
                </a:solidFill>
                <a:effectLst/>
                <a:latin typeface="+mj-lt"/>
                <a:ea typeface="Arial" panose="020B0604020202020204" pitchFamily="34" charset="0"/>
              </a:rPr>
              <a:t>. CRC Press.</a:t>
            </a:r>
            <a:endParaRPr lang="en-US" sz="1000" dirty="0">
              <a:effectLst/>
              <a:latin typeface="+mj-lt"/>
              <a:ea typeface="Arial" panose="020B0604020202020204" pitchFamily="34" charset="0"/>
            </a:endParaRPr>
          </a:p>
          <a:p>
            <a:pPr marL="0" marR="0" indent="0" algn="just">
              <a:lnSpc>
                <a:spcPct val="150000"/>
              </a:lnSpc>
              <a:spcBef>
                <a:spcPts val="0"/>
              </a:spcBef>
              <a:spcAft>
                <a:spcPts val="1200"/>
              </a:spcAft>
              <a:buNone/>
            </a:pPr>
            <a:r>
              <a:rPr lang="en-US" sz="1000" dirty="0" err="1">
                <a:solidFill>
                  <a:srgbClr val="222222"/>
                </a:solidFill>
                <a:effectLst/>
                <a:latin typeface="+mj-lt"/>
                <a:ea typeface="Arial" panose="020B0604020202020204" pitchFamily="34" charset="0"/>
              </a:rPr>
              <a:t>Dziobczenski</a:t>
            </a:r>
            <a:r>
              <a:rPr lang="en-US" sz="1000" dirty="0">
                <a:solidFill>
                  <a:srgbClr val="222222"/>
                </a:solidFill>
                <a:effectLst/>
                <a:latin typeface="+mj-lt"/>
                <a:ea typeface="Arial" panose="020B0604020202020204" pitchFamily="34" charset="0"/>
              </a:rPr>
              <a:t>, P.R.N. and Person, O., 2017. Graphic designer wanted: A document analysis of the described skill set of graphic designers in job advertisements from the United Kingdom. </a:t>
            </a:r>
            <a:r>
              <a:rPr lang="en-US" sz="1000" i="1" dirty="0">
                <a:solidFill>
                  <a:srgbClr val="222222"/>
                </a:solidFill>
                <a:effectLst/>
                <a:latin typeface="+mj-lt"/>
                <a:ea typeface="Arial" panose="020B0604020202020204" pitchFamily="34" charset="0"/>
              </a:rPr>
              <a:t>International journal of design</a:t>
            </a:r>
            <a:r>
              <a:rPr lang="en-US" sz="1000" dirty="0">
                <a:solidFill>
                  <a:srgbClr val="222222"/>
                </a:solidFill>
                <a:effectLst/>
                <a:latin typeface="+mj-lt"/>
                <a:ea typeface="Arial" panose="020B0604020202020204" pitchFamily="34" charset="0"/>
              </a:rPr>
              <a:t>, </a:t>
            </a:r>
            <a:r>
              <a:rPr lang="en-US" sz="1000" i="1" dirty="0">
                <a:solidFill>
                  <a:srgbClr val="222222"/>
                </a:solidFill>
                <a:effectLst/>
                <a:latin typeface="+mj-lt"/>
                <a:ea typeface="Arial" panose="020B0604020202020204" pitchFamily="34" charset="0"/>
              </a:rPr>
              <a:t>11</a:t>
            </a:r>
            <a:r>
              <a:rPr lang="en-US" sz="1000" dirty="0">
                <a:solidFill>
                  <a:srgbClr val="222222"/>
                </a:solidFill>
                <a:effectLst/>
                <a:latin typeface="+mj-lt"/>
                <a:ea typeface="Arial" panose="020B0604020202020204" pitchFamily="34" charset="0"/>
              </a:rPr>
              <a:t>(2), p.41.</a:t>
            </a:r>
            <a:endParaRPr lang="en-US" sz="1000" dirty="0">
              <a:effectLst/>
              <a:latin typeface="+mj-lt"/>
              <a:ea typeface="Arial" panose="020B0604020202020204" pitchFamily="34" charset="0"/>
            </a:endParaRPr>
          </a:p>
          <a:p>
            <a:pPr marL="0" marR="0" indent="0" algn="just">
              <a:lnSpc>
                <a:spcPct val="150000"/>
              </a:lnSpc>
              <a:spcBef>
                <a:spcPts val="0"/>
              </a:spcBef>
              <a:spcAft>
                <a:spcPts val="1200"/>
              </a:spcAft>
              <a:buNone/>
            </a:pPr>
            <a:r>
              <a:rPr lang="en-US" sz="1000" dirty="0">
                <a:solidFill>
                  <a:srgbClr val="222222"/>
                </a:solidFill>
                <a:effectLst/>
                <a:latin typeface="+mj-lt"/>
                <a:ea typeface="Arial" panose="020B0604020202020204" pitchFamily="34" charset="0"/>
              </a:rPr>
              <a:t>KINIK, M. and OZTURK, M.S., 2018. Graphic Designer Profile and Professional Competence Analysis. </a:t>
            </a:r>
            <a:r>
              <a:rPr lang="en-US" sz="1000" i="1" dirty="0">
                <a:solidFill>
                  <a:srgbClr val="222222"/>
                </a:solidFill>
                <a:effectLst/>
                <a:latin typeface="+mj-lt"/>
                <a:ea typeface="Arial" panose="020B0604020202020204" pitchFamily="34" charset="0"/>
              </a:rPr>
              <a:t>The Eurasia Proceedings of Educational and Social Sciences</a:t>
            </a:r>
            <a:r>
              <a:rPr lang="en-US" sz="1000" dirty="0">
                <a:solidFill>
                  <a:srgbClr val="222222"/>
                </a:solidFill>
                <a:effectLst/>
                <a:latin typeface="+mj-lt"/>
                <a:ea typeface="Arial" panose="020B0604020202020204" pitchFamily="34" charset="0"/>
              </a:rPr>
              <a:t>, </a:t>
            </a:r>
            <a:r>
              <a:rPr lang="en-US" sz="1000" i="1" dirty="0">
                <a:solidFill>
                  <a:srgbClr val="222222"/>
                </a:solidFill>
                <a:effectLst/>
                <a:latin typeface="+mj-lt"/>
                <a:ea typeface="Arial" panose="020B0604020202020204" pitchFamily="34" charset="0"/>
              </a:rPr>
              <a:t>11</a:t>
            </a:r>
            <a:r>
              <a:rPr lang="en-US" sz="1000" dirty="0">
                <a:solidFill>
                  <a:srgbClr val="222222"/>
                </a:solidFill>
                <a:effectLst/>
                <a:latin typeface="+mj-lt"/>
                <a:ea typeface="Arial" panose="020B0604020202020204" pitchFamily="34" charset="0"/>
              </a:rPr>
              <a:t>, pp.192-197.</a:t>
            </a:r>
            <a:endParaRPr lang="en-US" sz="1000" dirty="0">
              <a:effectLst/>
              <a:latin typeface="+mj-lt"/>
              <a:ea typeface="Arial" panose="020B0604020202020204" pitchFamily="34" charset="0"/>
            </a:endParaRPr>
          </a:p>
          <a:p>
            <a:pPr marL="0" marR="0" indent="0" algn="just">
              <a:lnSpc>
                <a:spcPct val="150000"/>
              </a:lnSpc>
              <a:spcBef>
                <a:spcPts val="0"/>
              </a:spcBef>
              <a:spcAft>
                <a:spcPts val="1200"/>
              </a:spcAft>
              <a:buNone/>
            </a:pPr>
            <a:r>
              <a:rPr lang="en-US" sz="1000" dirty="0">
                <a:solidFill>
                  <a:srgbClr val="222222"/>
                </a:solidFill>
                <a:effectLst/>
                <a:latin typeface="+mj-lt"/>
                <a:ea typeface="Arial" panose="020B0604020202020204" pitchFamily="34" charset="0"/>
              </a:rPr>
              <a:t>Walker, S., 2017. Research in graphic design. </a:t>
            </a:r>
            <a:r>
              <a:rPr lang="en-US" sz="1000" i="1" dirty="0">
                <a:solidFill>
                  <a:srgbClr val="222222"/>
                </a:solidFill>
                <a:effectLst/>
                <a:latin typeface="+mj-lt"/>
                <a:ea typeface="Arial" panose="020B0604020202020204" pitchFamily="34" charset="0"/>
              </a:rPr>
              <a:t>The Design Journal</a:t>
            </a:r>
            <a:r>
              <a:rPr lang="en-US" sz="1000" dirty="0">
                <a:solidFill>
                  <a:srgbClr val="222222"/>
                </a:solidFill>
                <a:effectLst/>
                <a:latin typeface="+mj-lt"/>
                <a:ea typeface="Arial" panose="020B0604020202020204" pitchFamily="34" charset="0"/>
              </a:rPr>
              <a:t>, </a:t>
            </a:r>
            <a:r>
              <a:rPr lang="en-US" sz="1000" i="1" dirty="0">
                <a:solidFill>
                  <a:srgbClr val="222222"/>
                </a:solidFill>
                <a:effectLst/>
                <a:latin typeface="+mj-lt"/>
                <a:ea typeface="Arial" panose="020B0604020202020204" pitchFamily="34" charset="0"/>
              </a:rPr>
              <a:t>20</a:t>
            </a:r>
            <a:r>
              <a:rPr lang="en-US" sz="1000" dirty="0">
                <a:solidFill>
                  <a:srgbClr val="222222"/>
                </a:solidFill>
                <a:effectLst/>
                <a:latin typeface="+mj-lt"/>
                <a:ea typeface="Arial" panose="020B0604020202020204" pitchFamily="34" charset="0"/>
              </a:rPr>
              <a:t>(5), pp.549-559.</a:t>
            </a:r>
            <a:endParaRPr lang="en-US" sz="1000" dirty="0">
              <a:effectLst/>
              <a:latin typeface="+mj-lt"/>
              <a:ea typeface="Arial" panose="020B0604020202020204" pitchFamily="34" charset="0"/>
            </a:endParaRPr>
          </a:p>
          <a:p>
            <a:pPr marL="0" marR="0" indent="0" algn="just">
              <a:lnSpc>
                <a:spcPct val="150000"/>
              </a:lnSpc>
              <a:spcBef>
                <a:spcPts val="0"/>
              </a:spcBef>
              <a:spcAft>
                <a:spcPts val="1200"/>
              </a:spcAft>
              <a:buNone/>
            </a:pPr>
            <a:r>
              <a:rPr lang="en-US" sz="1000" dirty="0">
                <a:solidFill>
                  <a:srgbClr val="222222"/>
                </a:solidFill>
                <a:effectLst/>
                <a:latin typeface="+mj-lt"/>
                <a:ea typeface="Arial" panose="020B0604020202020204" pitchFamily="34" charset="0"/>
              </a:rPr>
              <a:t>Waller, T. and </a:t>
            </a:r>
            <a:r>
              <a:rPr lang="en-US" sz="1000" dirty="0" err="1">
                <a:solidFill>
                  <a:srgbClr val="222222"/>
                </a:solidFill>
                <a:effectLst/>
                <a:latin typeface="+mj-lt"/>
                <a:ea typeface="Arial" panose="020B0604020202020204" pitchFamily="34" charset="0"/>
              </a:rPr>
              <a:t>Nafte</a:t>
            </a:r>
            <a:r>
              <a:rPr lang="en-US" sz="1000" dirty="0">
                <a:solidFill>
                  <a:srgbClr val="222222"/>
                </a:solidFill>
                <a:effectLst/>
                <a:latin typeface="+mj-lt"/>
                <a:ea typeface="Arial" panose="020B0604020202020204" pitchFamily="34" charset="0"/>
              </a:rPr>
              <a:t>, D., 2010. </a:t>
            </a:r>
            <a:r>
              <a:rPr lang="en-US" sz="1000" i="1" dirty="0">
                <a:solidFill>
                  <a:srgbClr val="222222"/>
                </a:solidFill>
                <a:effectLst/>
                <a:latin typeface="+mj-lt"/>
                <a:ea typeface="Arial" panose="020B0604020202020204" pitchFamily="34" charset="0"/>
              </a:rPr>
              <a:t>Graphic designer</a:t>
            </a:r>
            <a:r>
              <a:rPr lang="en-US" sz="1000" dirty="0">
                <a:solidFill>
                  <a:srgbClr val="222222"/>
                </a:solidFill>
                <a:effectLst/>
                <a:latin typeface="+mj-lt"/>
                <a:ea typeface="Arial" panose="020B0604020202020204" pitchFamily="34" charset="0"/>
              </a:rPr>
              <a:t>. Gallo Manor, South Africa: Awareness Pub.</a:t>
            </a:r>
            <a:endParaRPr lang="en-US" sz="1000" dirty="0">
              <a:effectLst/>
              <a:latin typeface="+mj-lt"/>
              <a:ea typeface="Arial" panose="020B0604020202020204" pitchFamily="34" charset="0"/>
            </a:endParaRPr>
          </a:p>
          <a:p>
            <a:pPr marL="0" indent="0" algn="just">
              <a:lnSpc>
                <a:spcPct val="150000"/>
              </a:lnSpc>
              <a:spcBef>
                <a:spcPts val="1200"/>
              </a:spcBef>
              <a:buClr>
                <a:schemeClr val="dk1"/>
              </a:buClr>
              <a:buSzPts val="1100"/>
              <a:buNone/>
            </a:pPr>
            <a:endParaRPr sz="1000" dirty="0">
              <a:solidFill>
                <a:srgbClr val="222222"/>
              </a:solidFill>
              <a:highlight>
                <a:srgbClr val="FFFFFF"/>
              </a:highlight>
              <a:latin typeface="+mj-lt"/>
            </a:endParaRPr>
          </a:p>
          <a:p>
            <a:pPr marL="0" indent="0" algn="just">
              <a:lnSpc>
                <a:spcPct val="150000"/>
              </a:lnSpc>
              <a:spcBef>
                <a:spcPts val="1200"/>
              </a:spcBef>
              <a:buClr>
                <a:schemeClr val="dk1"/>
              </a:buClr>
              <a:buSzPts val="1100"/>
              <a:buNone/>
            </a:pPr>
            <a:endParaRPr sz="1000" dirty="0">
              <a:solidFill>
                <a:srgbClr val="222222"/>
              </a:solidFill>
              <a:latin typeface="+mj-lt"/>
              <a:ea typeface="Times New Roman"/>
              <a:cs typeface="Times New Roman"/>
              <a:sym typeface="Times New Roman"/>
            </a:endParaRPr>
          </a:p>
          <a:p>
            <a:pPr marL="0" indent="0" algn="just">
              <a:lnSpc>
                <a:spcPct val="150000"/>
              </a:lnSpc>
              <a:buClr>
                <a:schemeClr val="dk1"/>
              </a:buClr>
              <a:buSzPts val="1100"/>
              <a:buNone/>
            </a:pPr>
            <a:endParaRPr sz="1000" dirty="0">
              <a:solidFill>
                <a:srgbClr val="222222"/>
              </a:solidFill>
              <a:latin typeface="+mj-lt"/>
              <a:ea typeface="Times New Roman"/>
              <a:cs typeface="Times New Roman"/>
              <a:sym typeface="Times New Roman"/>
            </a:endParaRPr>
          </a:p>
          <a:p>
            <a:pPr marL="0" indent="0" algn="just">
              <a:lnSpc>
                <a:spcPct val="150000"/>
              </a:lnSpc>
              <a:buClr>
                <a:schemeClr val="dk1"/>
              </a:buClr>
              <a:buSzPts val="1100"/>
              <a:buNone/>
            </a:pPr>
            <a:endParaRPr sz="1000" dirty="0">
              <a:solidFill>
                <a:srgbClr val="222222"/>
              </a:solidFill>
              <a:latin typeface="+mj-lt"/>
              <a:ea typeface="Times New Roman"/>
              <a:cs typeface="Times New Roman"/>
              <a:sym typeface="Times New Roman"/>
            </a:endParaRPr>
          </a:p>
          <a:p>
            <a:pPr marL="0" indent="0" algn="just">
              <a:lnSpc>
                <a:spcPct val="150000"/>
              </a:lnSpc>
              <a:buClr>
                <a:schemeClr val="dk1"/>
              </a:buClr>
              <a:buSzPts val="1100"/>
              <a:buNone/>
            </a:pPr>
            <a:endParaRPr sz="1000" dirty="0">
              <a:solidFill>
                <a:srgbClr val="222222"/>
              </a:solidFill>
              <a:latin typeface="+mj-lt"/>
              <a:ea typeface="Times New Roman"/>
              <a:cs typeface="Times New Roman"/>
              <a:sym typeface="Times New Roman"/>
            </a:endParaRPr>
          </a:p>
          <a:p>
            <a:pPr marL="0" indent="0">
              <a:spcBef>
                <a:spcPts val="1200"/>
              </a:spcBef>
              <a:buClr>
                <a:schemeClr val="dk1"/>
              </a:buClr>
              <a:buSzPts val="1100"/>
              <a:buNone/>
            </a:pPr>
            <a:endParaRPr sz="1000" dirty="0">
              <a:solidFill>
                <a:schemeClr val="dk1"/>
              </a:solidFill>
              <a:latin typeface="+mj-lt"/>
              <a:ea typeface="Times New Roman"/>
              <a:cs typeface="Times New Roman"/>
              <a:sym typeface="Times New Roman"/>
            </a:endParaRPr>
          </a:p>
          <a:p>
            <a:pPr marL="0" indent="0" algn="just">
              <a:lnSpc>
                <a:spcPct val="150000"/>
              </a:lnSpc>
              <a:spcBef>
                <a:spcPts val="1200"/>
              </a:spcBef>
              <a:buClr>
                <a:schemeClr val="dk1"/>
              </a:buClr>
              <a:buSzPts val="1100"/>
              <a:buNone/>
            </a:pPr>
            <a:endParaRPr sz="1000" dirty="0">
              <a:solidFill>
                <a:srgbClr val="222222"/>
              </a:solidFill>
              <a:latin typeface="+mj-lt"/>
              <a:ea typeface="Times New Roman"/>
              <a:cs typeface="Times New Roman"/>
              <a:sym typeface="Times New Roman"/>
            </a:endParaRPr>
          </a:p>
          <a:p>
            <a:pPr marL="0" indent="0" algn="just">
              <a:lnSpc>
                <a:spcPct val="150000"/>
              </a:lnSpc>
              <a:buClr>
                <a:schemeClr val="dk1"/>
              </a:buClr>
              <a:buSzPts val="1100"/>
              <a:buNone/>
            </a:pPr>
            <a:endParaRPr sz="1000" dirty="0">
              <a:solidFill>
                <a:srgbClr val="222222"/>
              </a:solidFill>
              <a:latin typeface="+mj-lt"/>
              <a:ea typeface="Times New Roman"/>
              <a:cs typeface="Times New Roman"/>
              <a:sym typeface="Times New Roman"/>
            </a:endParaRPr>
          </a:p>
        </p:txBody>
      </p:sp>
      <p:sp>
        <p:nvSpPr>
          <p:cNvPr id="120" name="Google Shape;120;g1432b39a597_0_41"/>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g1432b39a597_0_41"/>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735</Words>
  <Application>Microsoft Office PowerPoint</Application>
  <PresentationFormat>On-screen Show (16:9)</PresentationFormat>
  <Paragraphs>49</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Amasis MT Pro Black</vt:lpstr>
      <vt:lpstr>Arial</vt:lpstr>
      <vt:lpstr>Times New Roman</vt:lpstr>
      <vt:lpstr>Simple Light</vt:lpstr>
      <vt:lpstr>ACADEMIC AND EMPLOYABILITY SKILLS Module code: BMSW4001   </vt:lpstr>
      <vt:lpstr>Introduction  </vt:lpstr>
      <vt:lpstr>Overview of the chosen career   </vt:lpstr>
      <vt:lpstr>Duties required to be carried on  </vt:lpstr>
      <vt:lpstr>Discussion of existing skills  </vt:lpstr>
      <vt:lpstr>Discussion of the skills required to be improved</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BMSW4001</dc:title>
  <dc:creator>Manjula Sivasatkunanathan</dc:creator>
  <cp:lastModifiedBy>Manjula Sivasatkunanathan</cp:lastModifiedBy>
  <cp:revision>1</cp:revision>
  <dcterms:modified xsi:type="dcterms:W3CDTF">2022-08-13T05:47:36Z</dcterms:modified>
</cp:coreProperties>
</file>