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329" r:id="rId26"/>
    <p:sldId id="330" r:id="rId27"/>
    <p:sldId id="331" r:id="rId28"/>
    <p:sldId id="332" r:id="rId29"/>
    <p:sldId id="333" r:id="rId30"/>
    <p:sldId id="334" r:id="rId31"/>
    <p:sldId id="335" r:id="rId32"/>
    <p:sldId id="336" r:id="rId33"/>
    <p:sldId id="337" r:id="rId34"/>
    <p:sldId id="338" r:id="rId35"/>
    <p:sldId id="339" r:id="rId36"/>
    <p:sldId id="340" r:id="rId37"/>
    <p:sldId id="341" r:id="rId38"/>
    <p:sldId id="342" r:id="rId39"/>
    <p:sldId id="343" r:id="rId40"/>
    <p:sldId id="344" r:id="rId41"/>
    <p:sldId id="345" r:id="rId42"/>
    <p:sldId id="346" r:id="rId43"/>
    <p:sldId id="347" r:id="rId44"/>
    <p:sldId id="348" r:id="rId45"/>
    <p:sldId id="349" r:id="rId46"/>
    <p:sldId id="350" r:id="rId47"/>
    <p:sldId id="351" r:id="rId48"/>
    <p:sldId id="352" r:id="rId49"/>
    <p:sldId id="353" r:id="rId50"/>
    <p:sldId id="354" r:id="rId51"/>
    <p:sldId id="355" r:id="rId52"/>
    <p:sldId id="356" r:id="rId53"/>
    <p:sldId id="357" r:id="rId54"/>
    <p:sldId id="358" r:id="rId55"/>
    <p:sldId id="359" r:id="rId56"/>
    <p:sldId id="360" r:id="rId57"/>
    <p:sldId id="361" r:id="rId58"/>
    <p:sldId id="362" r:id="rId59"/>
    <p:sldId id="363" r:id="rId60"/>
    <p:sldId id="364" r:id="rId61"/>
    <p:sldId id="365" r:id="rId62"/>
    <p:sldId id="366" r:id="rId63"/>
    <p:sldId id="367" r:id="rId64"/>
    <p:sldId id="368" r:id="rId65"/>
    <p:sldId id="369" r:id="rId66"/>
    <p:sldId id="370" r:id="rId67"/>
    <p:sldId id="371" r:id="rId68"/>
    <p:sldId id="372" r:id="rId69"/>
    <p:sldId id="373" r:id="rId70"/>
    <p:sldId id="374" r:id="rId71"/>
    <p:sldId id="375" r:id="rId72"/>
    <p:sldId id="376"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Duress and Undue Influence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Louise </a:t>
            </a:r>
            <a:r>
              <a:rPr lang="en-US" dirty="0" err="1"/>
              <a:t>holmes</a:t>
            </a:r>
            <a:endParaRPr lang="en-US"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69DC-2BDC-4139-8AFF-886DAD88232E}"/>
              </a:ext>
            </a:extLst>
          </p:cNvPr>
          <p:cNvSpPr>
            <a:spLocks noGrp="1"/>
          </p:cNvSpPr>
          <p:nvPr>
            <p:ph type="title"/>
          </p:nvPr>
        </p:nvSpPr>
        <p:spPr/>
        <p:txBody>
          <a:bodyPr/>
          <a:lstStyle/>
          <a:p>
            <a:r>
              <a:rPr lang="en-US" dirty="0"/>
              <a:t>Aims:-</a:t>
            </a:r>
            <a:endParaRPr lang="en-GB" dirty="0"/>
          </a:p>
        </p:txBody>
      </p:sp>
      <p:sp>
        <p:nvSpPr>
          <p:cNvPr id="3" name="Content Placeholder 2">
            <a:extLst>
              <a:ext uri="{FF2B5EF4-FFF2-40B4-BE49-F238E27FC236}">
                <a16:creationId xmlns:a16="http://schemas.microsoft.com/office/drawing/2014/main" id="{20836871-A417-469C-A961-A0B09A3F7898}"/>
              </a:ext>
            </a:extLst>
          </p:cNvPr>
          <p:cNvSpPr>
            <a:spLocks noGrp="1"/>
          </p:cNvSpPr>
          <p:nvPr>
            <p:ph idx="1"/>
          </p:nvPr>
        </p:nvSpPr>
        <p:spPr/>
        <p:txBody>
          <a:bodyPr/>
          <a:lstStyle/>
          <a:p>
            <a:r>
              <a:rPr lang="en-US" dirty="0"/>
              <a:t>Understand the concepts of duress and undue influence by looking at the following:-</a:t>
            </a:r>
          </a:p>
          <a:p>
            <a:pPr>
              <a:buFont typeface="Wingdings" panose="05000000000000000000" pitchFamily="2" charset="2"/>
              <a:buChar char="v"/>
            </a:pPr>
            <a:r>
              <a:rPr lang="en-US" dirty="0"/>
              <a:t>Introduction</a:t>
            </a:r>
          </a:p>
          <a:p>
            <a:pPr>
              <a:buFont typeface="Wingdings" panose="05000000000000000000" pitchFamily="2" charset="2"/>
              <a:buChar char="v"/>
            </a:pPr>
            <a:r>
              <a:rPr lang="en-US" dirty="0"/>
              <a:t>Duress at common law</a:t>
            </a:r>
          </a:p>
          <a:p>
            <a:pPr>
              <a:buFont typeface="Wingdings" panose="05000000000000000000" pitchFamily="2" charset="2"/>
              <a:buChar char="v"/>
            </a:pPr>
            <a:r>
              <a:rPr lang="en-US" dirty="0"/>
              <a:t>The effects of duress</a:t>
            </a:r>
          </a:p>
          <a:p>
            <a:pPr>
              <a:buFont typeface="Wingdings" panose="05000000000000000000" pitchFamily="2" charset="2"/>
              <a:buChar char="v"/>
            </a:pPr>
            <a:r>
              <a:rPr lang="en-US" dirty="0"/>
              <a:t>The equitable notion of undue influence</a:t>
            </a:r>
          </a:p>
          <a:p>
            <a:pPr>
              <a:buFont typeface="Wingdings" panose="05000000000000000000" pitchFamily="2" charset="2"/>
              <a:buChar char="v"/>
            </a:pPr>
            <a:r>
              <a:rPr lang="en-US" dirty="0"/>
              <a:t>Inequality of bargaining power and unconscionability</a:t>
            </a:r>
          </a:p>
          <a:p>
            <a:pPr>
              <a:buFont typeface="Wingdings" panose="05000000000000000000" pitchFamily="2" charset="2"/>
              <a:buChar char="v"/>
            </a:pPr>
            <a:r>
              <a:rPr lang="en-US" dirty="0"/>
              <a:t>Statutory protection afforded to consumers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290332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A51D-FC66-4FB4-BFBD-5CC059964D96}"/>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3AA7E318-6AB6-44D9-B6B5-58B753F30095}"/>
              </a:ext>
            </a:extLst>
          </p:cNvPr>
          <p:cNvSpPr>
            <a:spLocks noGrp="1"/>
          </p:cNvSpPr>
          <p:nvPr>
            <p:ph idx="1"/>
          </p:nvPr>
        </p:nvSpPr>
        <p:spPr/>
        <p:txBody>
          <a:bodyPr/>
          <a:lstStyle/>
          <a:p>
            <a:r>
              <a:rPr lang="en-US" dirty="0"/>
              <a:t>To have a legally binding contract there must be some willingness to contract by the parties.</a:t>
            </a:r>
          </a:p>
          <a:p>
            <a:r>
              <a:rPr lang="en-US" dirty="0"/>
              <a:t>If a person enters into a contract by virtue of improper pressure, the law may intervene to protect them.  </a:t>
            </a:r>
          </a:p>
          <a:p>
            <a:r>
              <a:rPr lang="en-US" dirty="0"/>
              <a:t>The pressure MUST be improper and a mere allegation of unequal bargaining power or unfairness in the terms will nit usually justify the intervention of the law.</a:t>
            </a:r>
          </a:p>
          <a:p>
            <a:r>
              <a:rPr lang="en-US" dirty="0"/>
              <a:t>Here we will look at number of possible </a:t>
            </a:r>
            <a:r>
              <a:rPr lang="en-US" dirty="0" err="1"/>
              <a:t>defences</a:t>
            </a:r>
            <a:r>
              <a:rPr lang="en-US" dirty="0"/>
              <a:t> to contractual liability:</a:t>
            </a:r>
            <a:endParaRPr lang="en-GB" dirty="0"/>
          </a:p>
        </p:txBody>
      </p:sp>
    </p:spTree>
    <p:extLst>
      <p:ext uri="{BB962C8B-B14F-4D97-AF65-F5344CB8AC3E}">
        <p14:creationId xmlns:p14="http://schemas.microsoft.com/office/powerpoint/2010/main" val="1163208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98F7-CE89-4423-828B-F04B9C2803E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44FB8C-E976-4A3B-9663-3ADBB2175DDD}"/>
              </a:ext>
            </a:extLst>
          </p:cNvPr>
          <p:cNvSpPr>
            <a:spLocks noGrp="1"/>
          </p:cNvSpPr>
          <p:nvPr>
            <p:ph idx="1"/>
          </p:nvPr>
        </p:nvSpPr>
        <p:spPr/>
        <p:txBody>
          <a:bodyPr>
            <a:normAutofit/>
          </a:bodyPr>
          <a:lstStyle/>
          <a:p>
            <a:pPr>
              <a:buFont typeface="Wingdings" panose="05000000000000000000" pitchFamily="2" charset="2"/>
              <a:buChar char="q"/>
            </a:pPr>
            <a:r>
              <a:rPr lang="en-US" sz="2800" dirty="0"/>
              <a:t>Duress;</a:t>
            </a:r>
          </a:p>
          <a:p>
            <a:pPr>
              <a:buFont typeface="Wingdings" panose="05000000000000000000" pitchFamily="2" charset="2"/>
              <a:buChar char="q"/>
            </a:pPr>
            <a:r>
              <a:rPr lang="en-US" sz="2800" dirty="0"/>
              <a:t>The equitable notion of undue influence;</a:t>
            </a:r>
          </a:p>
          <a:p>
            <a:pPr>
              <a:buFont typeface="Wingdings" panose="05000000000000000000" pitchFamily="2" charset="2"/>
              <a:buChar char="q"/>
            </a:pPr>
            <a:r>
              <a:rPr lang="en-US" sz="2800" dirty="0"/>
              <a:t>Unconscionability; and</a:t>
            </a:r>
          </a:p>
          <a:p>
            <a:pPr>
              <a:buFont typeface="Wingdings" panose="05000000000000000000" pitchFamily="2" charset="2"/>
              <a:buChar char="q"/>
            </a:pPr>
            <a:r>
              <a:rPr lang="en-US" sz="2800" dirty="0"/>
              <a:t>Statutory protection afforded to consumers in relation to credit agreements.</a:t>
            </a:r>
            <a:endParaRPr lang="en-GB" sz="2800" dirty="0"/>
          </a:p>
        </p:txBody>
      </p:sp>
    </p:spTree>
    <p:extLst>
      <p:ext uri="{BB962C8B-B14F-4D97-AF65-F5344CB8AC3E}">
        <p14:creationId xmlns:p14="http://schemas.microsoft.com/office/powerpoint/2010/main" val="1279308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2B903-0A36-4D54-8404-0E1B065FCC87}"/>
              </a:ext>
            </a:extLst>
          </p:cNvPr>
          <p:cNvSpPr>
            <a:spLocks noGrp="1"/>
          </p:cNvSpPr>
          <p:nvPr>
            <p:ph type="title"/>
          </p:nvPr>
        </p:nvSpPr>
        <p:spPr/>
        <p:txBody>
          <a:bodyPr/>
          <a:lstStyle/>
          <a:p>
            <a:r>
              <a:rPr lang="en-US" dirty="0"/>
              <a:t>Lee’s Chinese restaurant contracts</a:t>
            </a:r>
            <a:endParaRPr lang="en-GB" dirty="0"/>
          </a:p>
        </p:txBody>
      </p:sp>
      <p:sp>
        <p:nvSpPr>
          <p:cNvPr id="3" name="Content Placeholder 2">
            <a:extLst>
              <a:ext uri="{FF2B5EF4-FFF2-40B4-BE49-F238E27FC236}">
                <a16:creationId xmlns:a16="http://schemas.microsoft.com/office/drawing/2014/main" id="{F915A46F-CF26-4101-AAB8-63BFFF3149C9}"/>
              </a:ext>
            </a:extLst>
          </p:cNvPr>
          <p:cNvSpPr>
            <a:spLocks noGrp="1"/>
          </p:cNvSpPr>
          <p:nvPr>
            <p:ph idx="1"/>
          </p:nvPr>
        </p:nvSpPr>
        <p:spPr/>
        <p:txBody>
          <a:bodyPr>
            <a:normAutofit fontScale="92500"/>
          </a:bodyPr>
          <a:lstStyle/>
          <a:p>
            <a:r>
              <a:rPr lang="en-US" dirty="0"/>
              <a:t>Lee is aged 80 years and is unhappy about a number of contracts which he feels he has been forced into this month in relation to his restaurant business.</a:t>
            </a:r>
          </a:p>
          <a:p>
            <a:pPr>
              <a:buFont typeface="Wingdings" panose="05000000000000000000" pitchFamily="2" charset="2"/>
              <a:buChar char="Ø"/>
            </a:pPr>
            <a:r>
              <a:rPr lang="en-US" dirty="0"/>
              <a:t>He has agreed to purchase all his vegetables from Darius at a very high price after Darius threatened to burn the restaurant down.</a:t>
            </a:r>
          </a:p>
          <a:p>
            <a:pPr>
              <a:buFont typeface="Wingdings" panose="05000000000000000000" pitchFamily="2" charset="2"/>
              <a:buChar char="Ø"/>
            </a:pPr>
            <a:r>
              <a:rPr lang="en-US" dirty="0"/>
              <a:t>His seafood supplier, Seafood Supplies plc, a national supplier for the restaurant trade, told him the night before his last delivery that their prices were going up by 20%.  He felt compelled to agree to the higher prices because he knew that there was no alternative supplier who could deliver on time.</a:t>
            </a:r>
          </a:p>
          <a:p>
            <a:pPr>
              <a:buFont typeface="Wingdings" panose="05000000000000000000" pitchFamily="2" charset="2"/>
              <a:buChar char="Ø"/>
            </a:pPr>
            <a:r>
              <a:rPr lang="en-US" dirty="0"/>
              <a:t>His daughter Win has bullied him into lending her £20,000 to help her start her own </a:t>
            </a:r>
            <a:r>
              <a:rPr lang="en-US" dirty="0" err="1"/>
              <a:t>jewellery</a:t>
            </a:r>
            <a:r>
              <a:rPr lang="en-US" dirty="0"/>
              <a:t> </a:t>
            </a:r>
          </a:p>
          <a:p>
            <a:pPr marL="0" indent="0">
              <a:buNone/>
            </a:pPr>
            <a:r>
              <a:rPr lang="en-GB" b="1" dirty="0"/>
              <a:t>Can he use duress or undue influence to argue that these contracts are invalid?</a:t>
            </a:r>
          </a:p>
        </p:txBody>
      </p:sp>
    </p:spTree>
    <p:extLst>
      <p:ext uri="{BB962C8B-B14F-4D97-AF65-F5344CB8AC3E}">
        <p14:creationId xmlns:p14="http://schemas.microsoft.com/office/powerpoint/2010/main" val="1151503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02A16-454B-4CB5-8100-BF74500076C1}"/>
              </a:ext>
            </a:extLst>
          </p:cNvPr>
          <p:cNvSpPr>
            <a:spLocks noGrp="1"/>
          </p:cNvSpPr>
          <p:nvPr>
            <p:ph type="title"/>
          </p:nvPr>
        </p:nvSpPr>
        <p:spPr/>
        <p:txBody>
          <a:bodyPr/>
          <a:lstStyle/>
          <a:p>
            <a:r>
              <a:rPr lang="en-US" dirty="0"/>
              <a:t>Duress at common law</a:t>
            </a:r>
            <a:endParaRPr lang="en-GB" dirty="0"/>
          </a:p>
        </p:txBody>
      </p:sp>
      <p:sp>
        <p:nvSpPr>
          <p:cNvPr id="3" name="Content Placeholder 2">
            <a:extLst>
              <a:ext uri="{FF2B5EF4-FFF2-40B4-BE49-F238E27FC236}">
                <a16:creationId xmlns:a16="http://schemas.microsoft.com/office/drawing/2014/main" id="{45E0EA52-B990-4822-9403-349C66EC52D1}"/>
              </a:ext>
            </a:extLst>
          </p:cNvPr>
          <p:cNvSpPr>
            <a:spLocks noGrp="1"/>
          </p:cNvSpPr>
          <p:nvPr>
            <p:ph idx="1"/>
          </p:nvPr>
        </p:nvSpPr>
        <p:spPr/>
        <p:txBody>
          <a:bodyPr/>
          <a:lstStyle/>
          <a:p>
            <a:r>
              <a:rPr lang="en-US" dirty="0"/>
              <a:t>Common law in relation to duress has developed.  To a certain extent it has always accepted that if a person has been forced to enter into a contract they would be entitled to relief in the courts.</a:t>
            </a:r>
          </a:p>
          <a:p>
            <a:r>
              <a:rPr lang="en-US" dirty="0"/>
              <a:t>The relief was however limited and confined to situations where actual or threatened violence were calculated to produce a fear of loss of life or bodily harm.  In addition, a threat of imprisonment could sometimes constitute duress.</a:t>
            </a:r>
          </a:p>
          <a:p>
            <a:r>
              <a:rPr lang="en-US" dirty="0"/>
              <a:t>A claim of duress would also succeed if the threat was to the person’s goods rather than to the person themselves.</a:t>
            </a:r>
            <a:endParaRPr lang="en-GB" dirty="0"/>
          </a:p>
        </p:txBody>
      </p:sp>
    </p:spTree>
    <p:extLst>
      <p:ext uri="{BB962C8B-B14F-4D97-AF65-F5344CB8AC3E}">
        <p14:creationId xmlns:p14="http://schemas.microsoft.com/office/powerpoint/2010/main" val="3871709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4203-74FF-4DD0-B0D9-BF56188BEF13}"/>
              </a:ext>
            </a:extLst>
          </p:cNvPr>
          <p:cNvSpPr>
            <a:spLocks noGrp="1"/>
          </p:cNvSpPr>
          <p:nvPr>
            <p:ph type="title"/>
          </p:nvPr>
        </p:nvSpPr>
        <p:spPr/>
        <p:txBody>
          <a:bodyPr/>
          <a:lstStyle/>
          <a:p>
            <a:r>
              <a:rPr lang="en-US" dirty="0"/>
              <a:t>The modern view</a:t>
            </a:r>
            <a:endParaRPr lang="en-GB" dirty="0"/>
          </a:p>
        </p:txBody>
      </p:sp>
      <p:sp>
        <p:nvSpPr>
          <p:cNvPr id="3" name="Content Placeholder 2">
            <a:extLst>
              <a:ext uri="{FF2B5EF4-FFF2-40B4-BE49-F238E27FC236}">
                <a16:creationId xmlns:a16="http://schemas.microsoft.com/office/drawing/2014/main" id="{E83536F1-50C8-412F-A8DD-7400E7B13D3F}"/>
              </a:ext>
            </a:extLst>
          </p:cNvPr>
          <p:cNvSpPr>
            <a:spLocks noGrp="1"/>
          </p:cNvSpPr>
          <p:nvPr>
            <p:ph idx="1"/>
          </p:nvPr>
        </p:nvSpPr>
        <p:spPr/>
        <p:txBody>
          <a:bodyPr/>
          <a:lstStyle/>
          <a:p>
            <a:r>
              <a:rPr lang="en-US" b="1" i="1" dirty="0"/>
              <a:t>“R” v Attorney General for England and Wales [2003]</a:t>
            </a:r>
          </a:p>
          <a:p>
            <a:r>
              <a:rPr lang="en-US" dirty="0"/>
              <a:t>A soldier claimed he had signed a confidentiality agreement restricting his ability to publish information about his experiences in the SAS.  He was threatened with removal from the SAS (though remaining in the army) if he did not sign.  Such removal would only normally have been as a result of disciplinary action.  </a:t>
            </a:r>
          </a:p>
          <a:p>
            <a:r>
              <a:rPr lang="en-US" dirty="0"/>
              <a:t>This was a privy council case and originated in New Zealand where the trial judge held in the soldier’s </a:t>
            </a:r>
            <a:r>
              <a:rPr lang="en-US" dirty="0" err="1"/>
              <a:t>favour</a:t>
            </a:r>
            <a:r>
              <a:rPr lang="en-US" dirty="0"/>
              <a:t>.  </a:t>
            </a:r>
            <a:r>
              <a:rPr lang="en-US" dirty="0" err="1"/>
              <a:t>CofA</a:t>
            </a:r>
            <a:r>
              <a:rPr lang="en-US" dirty="0"/>
              <a:t> reversed this.  On a further appeal to the Privy Council Lord Hoffman’s starting point was </a:t>
            </a:r>
            <a:r>
              <a:rPr lang="en-US" dirty="0" err="1"/>
              <a:t>HofL</a:t>
            </a:r>
            <a:r>
              <a:rPr lang="en-US" dirty="0"/>
              <a:t> decision in the “economic duress” case: </a:t>
            </a:r>
            <a:r>
              <a:rPr lang="en-US" b="1" i="1" dirty="0"/>
              <a:t>Universe Tankships Inc of Monrovia v International Transport Workers’ Federation, The “Universe Sentinel” [1983].</a:t>
            </a:r>
            <a:endParaRPr lang="en-GB" dirty="0"/>
          </a:p>
        </p:txBody>
      </p:sp>
    </p:spTree>
    <p:extLst>
      <p:ext uri="{BB962C8B-B14F-4D97-AF65-F5344CB8AC3E}">
        <p14:creationId xmlns:p14="http://schemas.microsoft.com/office/powerpoint/2010/main" val="2552321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8130-C589-4863-8693-2440343C3D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6B4565-5D5D-4B96-847C-A90D22E157EF}"/>
              </a:ext>
            </a:extLst>
          </p:cNvPr>
          <p:cNvSpPr>
            <a:spLocks noGrp="1"/>
          </p:cNvSpPr>
          <p:nvPr>
            <p:ph idx="1"/>
          </p:nvPr>
        </p:nvSpPr>
        <p:spPr/>
        <p:txBody>
          <a:bodyPr>
            <a:normAutofit/>
          </a:bodyPr>
          <a:lstStyle/>
          <a:p>
            <a:r>
              <a:rPr lang="en-US" sz="2400" dirty="0"/>
              <a:t>In this case Lord Scarman had identified 2 broad elements to duress:-</a:t>
            </a:r>
          </a:p>
          <a:p>
            <a:pPr>
              <a:buFont typeface="Arial" panose="020B0604020202020204" pitchFamily="34" charset="0"/>
              <a:buChar char="•"/>
            </a:pPr>
            <a:r>
              <a:rPr lang="en-US" sz="2400" dirty="0"/>
              <a:t>Pressure amounting to compulsion of the will of the victim (note that in relation to duress of the person, </a:t>
            </a:r>
            <a:r>
              <a:rPr lang="en-US" sz="2400" b="1" i="1" dirty="0"/>
              <a:t>Barton v Armstrong [1976] </a:t>
            </a:r>
            <a:r>
              <a:rPr lang="en-US" sz="2400" dirty="0"/>
              <a:t>is authority for the proposition that the duress only needs to be </a:t>
            </a:r>
            <a:r>
              <a:rPr lang="en-US" sz="2400" b="1" dirty="0"/>
              <a:t>a </a:t>
            </a:r>
            <a:r>
              <a:rPr lang="en-US" sz="2400" dirty="0"/>
              <a:t>reason (as opposed to the main reason) why the complainant entered into the contract in question); and</a:t>
            </a:r>
          </a:p>
          <a:p>
            <a:pPr>
              <a:buFont typeface="Arial" panose="020B0604020202020204" pitchFamily="34" charset="0"/>
              <a:buChar char="•"/>
            </a:pPr>
            <a:r>
              <a:rPr lang="en-US" sz="2400" dirty="0"/>
              <a:t>The illegitimacy of the pressure.</a:t>
            </a:r>
            <a:endParaRPr lang="en-GB" sz="2400" dirty="0"/>
          </a:p>
        </p:txBody>
      </p:sp>
    </p:spTree>
    <p:extLst>
      <p:ext uri="{BB962C8B-B14F-4D97-AF65-F5344CB8AC3E}">
        <p14:creationId xmlns:p14="http://schemas.microsoft.com/office/powerpoint/2010/main" val="2459049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A1AEC-62C9-4FEC-A690-04C01A2740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01A7FB-F9D8-44C0-85E3-32F3157DE4A0}"/>
              </a:ext>
            </a:extLst>
          </p:cNvPr>
          <p:cNvSpPr>
            <a:spLocks noGrp="1"/>
          </p:cNvSpPr>
          <p:nvPr>
            <p:ph idx="1"/>
          </p:nvPr>
        </p:nvSpPr>
        <p:spPr/>
        <p:txBody>
          <a:bodyPr>
            <a:normAutofit/>
          </a:bodyPr>
          <a:lstStyle/>
          <a:p>
            <a:r>
              <a:rPr lang="en-US" sz="2400" dirty="0"/>
              <a:t>The first element was not an issue in the case, since it was accepted that for the soldier to be returned to the regular army would have been regarded in the SAS as a public humiliation.  He had no practical alternative to compliance. </a:t>
            </a:r>
          </a:p>
          <a:p>
            <a:r>
              <a:rPr lang="en-US" sz="2400" dirty="0"/>
              <a:t>The second element could be viewed from two aspects:</a:t>
            </a:r>
          </a:p>
          <a:p>
            <a:pPr>
              <a:buFont typeface="Wingdings" panose="05000000000000000000" pitchFamily="2" charset="2"/>
              <a:buChar char="§"/>
            </a:pPr>
            <a:r>
              <a:rPr lang="en-US" sz="2400" dirty="0"/>
              <a:t>The nature of the pressure; and</a:t>
            </a:r>
          </a:p>
          <a:p>
            <a:pPr>
              <a:buFont typeface="Wingdings" panose="05000000000000000000" pitchFamily="2" charset="2"/>
              <a:buChar char="§"/>
            </a:pPr>
            <a:r>
              <a:rPr lang="en-US" sz="2400" dirty="0"/>
              <a:t>The nature of the demand which the pressure was applied to support.</a:t>
            </a:r>
            <a:endParaRPr lang="en-GB" sz="2400" dirty="0"/>
          </a:p>
        </p:txBody>
      </p:sp>
    </p:spTree>
    <p:extLst>
      <p:ext uri="{BB962C8B-B14F-4D97-AF65-F5344CB8AC3E}">
        <p14:creationId xmlns:p14="http://schemas.microsoft.com/office/powerpoint/2010/main" val="2129422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AEE-5A29-48A4-9E83-612E655F56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0B4E4-2196-4CC6-94C7-58CBDD3CFF15}"/>
              </a:ext>
            </a:extLst>
          </p:cNvPr>
          <p:cNvSpPr>
            <a:spLocks noGrp="1"/>
          </p:cNvSpPr>
          <p:nvPr>
            <p:ph idx="1"/>
          </p:nvPr>
        </p:nvSpPr>
        <p:spPr/>
        <p:txBody>
          <a:bodyPr>
            <a:normAutofit/>
          </a:bodyPr>
          <a:lstStyle/>
          <a:p>
            <a:r>
              <a:rPr lang="en-US" sz="2400" dirty="0"/>
              <a:t>Where the threat was to carry out some unlawful act, this would generally lead to the pressure being regarded as ‘illegitimate’.  It was not necessarily the case that a threat of lawful action would be legitimate.  The second aspect “illegitimacy”, looks at what the person issuing the threat is trying to achieve.  Was his objective a legitimate one?</a:t>
            </a:r>
          </a:p>
          <a:p>
            <a:r>
              <a:rPr lang="en-US" sz="2400" dirty="0"/>
              <a:t>To make the point, Lord Hoffman quoted Lord Atkin in </a:t>
            </a:r>
            <a:r>
              <a:rPr lang="en-US" sz="2400" b="1" i="1" dirty="0"/>
              <a:t>Thorne v Motor Trade Association [1937] </a:t>
            </a:r>
            <a:r>
              <a:rPr lang="en-US" sz="2400" dirty="0"/>
              <a:t>in which he said:-</a:t>
            </a:r>
            <a:endParaRPr lang="en-GB" sz="2400" dirty="0"/>
          </a:p>
        </p:txBody>
      </p:sp>
    </p:spTree>
    <p:extLst>
      <p:ext uri="{BB962C8B-B14F-4D97-AF65-F5344CB8AC3E}">
        <p14:creationId xmlns:p14="http://schemas.microsoft.com/office/powerpoint/2010/main" val="59332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96BCF-19CB-4F47-B0CF-9FF2A0903F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727863-57BD-4F2B-B890-3ACE1D681DBE}"/>
              </a:ext>
            </a:extLst>
          </p:cNvPr>
          <p:cNvSpPr>
            <a:spLocks noGrp="1"/>
          </p:cNvSpPr>
          <p:nvPr>
            <p:ph idx="1"/>
          </p:nvPr>
        </p:nvSpPr>
        <p:spPr/>
        <p:txBody>
          <a:bodyPr>
            <a:normAutofit/>
          </a:bodyPr>
          <a:lstStyle/>
          <a:p>
            <a:r>
              <a:rPr lang="en-US" sz="3200" i="1" dirty="0"/>
              <a:t>“The ordinary blackmailer normally threatens to do wat he has a perfect right to do – namely communicate some compromising conduct to a person whose knowledge is likely to affect the person threatened………..What he has to justify is not the threat, but the demand of money.”</a:t>
            </a:r>
            <a:endParaRPr lang="en-GB" sz="3200" i="1" dirty="0"/>
          </a:p>
        </p:txBody>
      </p:sp>
    </p:spTree>
    <p:extLst>
      <p:ext uri="{BB962C8B-B14F-4D97-AF65-F5344CB8AC3E}">
        <p14:creationId xmlns:p14="http://schemas.microsoft.com/office/powerpoint/2010/main" val="3669418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9B44-8FBC-4554-9939-5DE995A102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D49D29-7ADB-47DE-A01B-DBD4B4D11900}"/>
              </a:ext>
            </a:extLst>
          </p:cNvPr>
          <p:cNvSpPr>
            <a:spLocks noGrp="1"/>
          </p:cNvSpPr>
          <p:nvPr>
            <p:ph idx="1"/>
          </p:nvPr>
        </p:nvSpPr>
        <p:spPr/>
        <p:txBody>
          <a:bodyPr>
            <a:normAutofit lnSpcReduction="10000"/>
          </a:bodyPr>
          <a:lstStyle/>
          <a:p>
            <a:r>
              <a:rPr lang="en-US" dirty="0"/>
              <a:t>Here the Privy Council thought that the threat was lawful.</a:t>
            </a:r>
          </a:p>
          <a:p>
            <a:r>
              <a:rPr lang="en-US" b="1" i="1" dirty="0"/>
              <a:t>Officers in the army had a power to return him to a regular unit at their discretion.</a:t>
            </a:r>
          </a:p>
          <a:p>
            <a:r>
              <a:rPr lang="en-US" dirty="0"/>
              <a:t>Was then the objective of the threat such that it rendered this lawful threat illegitimate?</a:t>
            </a:r>
          </a:p>
          <a:p>
            <a:r>
              <a:rPr lang="en-US" b="1" i="1" dirty="0"/>
              <a:t>In the view of the </a:t>
            </a:r>
            <a:r>
              <a:rPr lang="en-US" b="1" i="1" dirty="0" err="1"/>
              <a:t>CofA</a:t>
            </a:r>
            <a:r>
              <a:rPr lang="en-US" b="1" i="1" dirty="0"/>
              <a:t> and the Privy Council the soldier had not been issued with a command which created an obligation under military law.  He was faced with a choice which may have constituted overwhelming pressure, but was not an exercise by the MoD of its legal powers over him.  </a:t>
            </a:r>
          </a:p>
          <a:p>
            <a:r>
              <a:rPr lang="en-US" b="1" i="1" dirty="0"/>
              <a:t>Since the objective of restricting unauthorized disclosures about military operations was a legitimate objective, the plea of duress failed.</a:t>
            </a:r>
            <a:endParaRPr lang="en-GB" b="1" i="1" dirty="0"/>
          </a:p>
        </p:txBody>
      </p:sp>
    </p:spTree>
    <p:extLst>
      <p:ext uri="{BB962C8B-B14F-4D97-AF65-F5344CB8AC3E}">
        <p14:creationId xmlns:p14="http://schemas.microsoft.com/office/powerpoint/2010/main" val="2335710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9090F-3F89-4CD9-8A15-2ECCE13CBF8C}"/>
              </a:ext>
            </a:extLst>
          </p:cNvPr>
          <p:cNvSpPr>
            <a:spLocks noGrp="1"/>
          </p:cNvSpPr>
          <p:nvPr>
            <p:ph type="title"/>
          </p:nvPr>
        </p:nvSpPr>
        <p:spPr/>
        <p:txBody>
          <a:bodyPr/>
          <a:lstStyle/>
          <a:p>
            <a:r>
              <a:rPr lang="en-US" dirty="0"/>
              <a:t>What the case illustrates…</a:t>
            </a:r>
            <a:endParaRPr lang="en-GB" dirty="0"/>
          </a:p>
        </p:txBody>
      </p:sp>
      <p:sp>
        <p:nvSpPr>
          <p:cNvPr id="3" name="Content Placeholder 2">
            <a:extLst>
              <a:ext uri="{FF2B5EF4-FFF2-40B4-BE49-F238E27FC236}">
                <a16:creationId xmlns:a16="http://schemas.microsoft.com/office/drawing/2014/main" id="{4A496A1A-64B6-4F87-8FB2-CF12D170F00E}"/>
              </a:ext>
            </a:extLst>
          </p:cNvPr>
          <p:cNvSpPr>
            <a:spLocks noGrp="1"/>
          </p:cNvSpPr>
          <p:nvPr>
            <p:ph idx="1"/>
          </p:nvPr>
        </p:nvSpPr>
        <p:spPr/>
        <p:txBody>
          <a:bodyPr/>
          <a:lstStyle/>
          <a:p>
            <a:r>
              <a:rPr lang="en-US" dirty="0"/>
              <a:t>That Lord Hoffman has outlined the general principles that apply to duress.</a:t>
            </a:r>
          </a:p>
          <a:p>
            <a:r>
              <a:rPr lang="en-US" dirty="0"/>
              <a:t>It is probably no longer necessary to separate out “economic duress”  but the case law around this element has helped developed this general doctrine that we now have and so, on that basis,  it is worth considering.</a:t>
            </a:r>
          </a:p>
          <a:p>
            <a:r>
              <a:rPr lang="en-US" dirty="0"/>
              <a:t>Think about:-</a:t>
            </a:r>
          </a:p>
          <a:p>
            <a:r>
              <a:rPr lang="en-US" dirty="0"/>
              <a:t>Lee’s Chinese restaurant contracts.</a:t>
            </a:r>
          </a:p>
          <a:p>
            <a:r>
              <a:rPr lang="en-US" dirty="0"/>
              <a:t>What do we think about Darius’ threats to burn down the restaurant? Do they satisfy the criteria&gt;</a:t>
            </a:r>
            <a:endParaRPr lang="en-GB" dirty="0"/>
          </a:p>
        </p:txBody>
      </p:sp>
      <p:pic>
        <p:nvPicPr>
          <p:cNvPr id="5" name="Picture 4" descr="A picture containing clipart&#10;&#10;Description automatically generated">
            <a:extLst>
              <a:ext uri="{FF2B5EF4-FFF2-40B4-BE49-F238E27FC236}">
                <a16:creationId xmlns:a16="http://schemas.microsoft.com/office/drawing/2014/main" id="{C66DF885-8326-4467-B6C5-A111A4DBA9CF}"/>
              </a:ext>
            </a:extLst>
          </p:cNvPr>
          <p:cNvPicPr>
            <a:picLocks noChangeAspect="1"/>
          </p:cNvPicPr>
          <p:nvPr/>
        </p:nvPicPr>
        <p:blipFill>
          <a:blip r:embed="rId2"/>
          <a:stretch>
            <a:fillRect/>
          </a:stretch>
        </p:blipFill>
        <p:spPr>
          <a:xfrm>
            <a:off x="5264467" y="3657600"/>
            <a:ext cx="1724025" cy="847956"/>
          </a:xfrm>
          <a:prstGeom prst="rect">
            <a:avLst/>
          </a:prstGeom>
        </p:spPr>
      </p:pic>
      <p:pic>
        <p:nvPicPr>
          <p:cNvPr id="7" name="Picture 6" descr="Icon&#10;&#10;Description automatically generated">
            <a:extLst>
              <a:ext uri="{FF2B5EF4-FFF2-40B4-BE49-F238E27FC236}">
                <a16:creationId xmlns:a16="http://schemas.microsoft.com/office/drawing/2014/main" id="{9B4A9E6A-C6DB-4790-A805-0501F4D64222}"/>
              </a:ext>
            </a:extLst>
          </p:cNvPr>
          <p:cNvPicPr>
            <a:picLocks noChangeAspect="1"/>
          </p:cNvPicPr>
          <p:nvPr/>
        </p:nvPicPr>
        <p:blipFill>
          <a:blip r:embed="rId3"/>
          <a:stretch>
            <a:fillRect/>
          </a:stretch>
        </p:blipFill>
        <p:spPr>
          <a:xfrm>
            <a:off x="6988492" y="3497802"/>
            <a:ext cx="2386327" cy="1278383"/>
          </a:xfrm>
          <a:prstGeom prst="rect">
            <a:avLst/>
          </a:prstGeom>
        </p:spPr>
      </p:pic>
    </p:spTree>
    <p:extLst>
      <p:ext uri="{BB962C8B-B14F-4D97-AF65-F5344CB8AC3E}">
        <p14:creationId xmlns:p14="http://schemas.microsoft.com/office/powerpoint/2010/main" val="3076177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5B83C-8971-4E3D-B397-F0BDEAD1D432}"/>
              </a:ext>
            </a:extLst>
          </p:cNvPr>
          <p:cNvSpPr>
            <a:spLocks noGrp="1"/>
          </p:cNvSpPr>
          <p:nvPr>
            <p:ph type="title"/>
          </p:nvPr>
        </p:nvSpPr>
        <p:spPr/>
        <p:txBody>
          <a:bodyPr/>
          <a:lstStyle/>
          <a:p>
            <a:r>
              <a:rPr lang="en-US" dirty="0"/>
              <a:t>Economic Duress</a:t>
            </a:r>
            <a:endParaRPr lang="en-GB" dirty="0"/>
          </a:p>
        </p:txBody>
      </p:sp>
      <p:sp>
        <p:nvSpPr>
          <p:cNvPr id="3" name="Content Placeholder 2">
            <a:extLst>
              <a:ext uri="{FF2B5EF4-FFF2-40B4-BE49-F238E27FC236}">
                <a16:creationId xmlns:a16="http://schemas.microsoft.com/office/drawing/2014/main" id="{4E96D0F3-B8CD-48C2-A836-67499F643894}"/>
              </a:ext>
            </a:extLst>
          </p:cNvPr>
          <p:cNvSpPr>
            <a:spLocks noGrp="1"/>
          </p:cNvSpPr>
          <p:nvPr>
            <p:ph idx="1"/>
          </p:nvPr>
        </p:nvSpPr>
        <p:spPr/>
        <p:txBody>
          <a:bodyPr/>
          <a:lstStyle/>
          <a:p>
            <a:r>
              <a:rPr lang="en-US" dirty="0"/>
              <a:t>Traditional view now replaced by the extension of relief to those who yield to illegitimate commercial pressure.</a:t>
            </a:r>
          </a:p>
          <a:p>
            <a:r>
              <a:rPr lang="en-US" dirty="0"/>
              <a:t>Classic circumstance: a party to an existing agreement demands a variation in their </a:t>
            </a:r>
            <a:r>
              <a:rPr lang="en-US" dirty="0" err="1"/>
              <a:t>favour</a:t>
            </a:r>
            <a:r>
              <a:rPr lang="en-US" dirty="0"/>
              <a:t> by means of a threat to break the original contract if the other party doesn’t agree.  These cases are economic duress.</a:t>
            </a:r>
          </a:p>
          <a:p>
            <a:r>
              <a:rPr lang="en-US" dirty="0"/>
              <a:t>There are a few key cases in this area – but be aware that the doctrine is still not well defined and there is scope for refinement.  The facts are important in each case.</a:t>
            </a:r>
            <a:endParaRPr lang="en-GB" dirty="0"/>
          </a:p>
        </p:txBody>
      </p:sp>
    </p:spTree>
    <p:extLst>
      <p:ext uri="{BB962C8B-B14F-4D97-AF65-F5344CB8AC3E}">
        <p14:creationId xmlns:p14="http://schemas.microsoft.com/office/powerpoint/2010/main" val="3589905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594BC-111C-4F6C-8879-3D12D5EDB42E}"/>
              </a:ext>
            </a:extLst>
          </p:cNvPr>
          <p:cNvSpPr>
            <a:spLocks noGrp="1"/>
          </p:cNvSpPr>
          <p:nvPr>
            <p:ph type="title"/>
          </p:nvPr>
        </p:nvSpPr>
        <p:spPr/>
        <p:txBody>
          <a:bodyPr/>
          <a:lstStyle/>
          <a:p>
            <a:r>
              <a:rPr lang="en-US" dirty="0"/>
              <a:t>The “</a:t>
            </a:r>
            <a:r>
              <a:rPr lang="en-US" dirty="0" err="1"/>
              <a:t>Sibeon</a:t>
            </a:r>
            <a:r>
              <a:rPr lang="en-US" dirty="0"/>
              <a:t>” and The “</a:t>
            </a:r>
            <a:r>
              <a:rPr lang="en-US" dirty="0" err="1"/>
              <a:t>Sibotre</a:t>
            </a:r>
            <a:r>
              <a:rPr lang="en-US" dirty="0"/>
              <a:t>” [1976]</a:t>
            </a:r>
            <a:endParaRPr lang="en-GB" dirty="0"/>
          </a:p>
        </p:txBody>
      </p:sp>
      <p:sp>
        <p:nvSpPr>
          <p:cNvPr id="3" name="Content Placeholder 2">
            <a:extLst>
              <a:ext uri="{FF2B5EF4-FFF2-40B4-BE49-F238E27FC236}">
                <a16:creationId xmlns:a16="http://schemas.microsoft.com/office/drawing/2014/main" id="{9FEC2423-0DEA-4C5B-835B-F2801860FE3F}"/>
              </a:ext>
            </a:extLst>
          </p:cNvPr>
          <p:cNvSpPr>
            <a:spLocks noGrp="1"/>
          </p:cNvSpPr>
          <p:nvPr>
            <p:ph idx="1"/>
          </p:nvPr>
        </p:nvSpPr>
        <p:spPr/>
        <p:txBody>
          <a:bodyPr/>
          <a:lstStyle/>
          <a:p>
            <a:r>
              <a:rPr lang="en-US" dirty="0"/>
              <a:t>Charterers of 2 ships renegotiated the contracts of hire after falsely threatening that they would become bankrupt if the rates were not reduced. They also said they had no substantial assets with which to pay damages.</a:t>
            </a:r>
          </a:p>
          <a:p>
            <a:endParaRPr lang="en-GB" dirty="0"/>
          </a:p>
        </p:txBody>
      </p:sp>
      <p:sp>
        <p:nvSpPr>
          <p:cNvPr id="4" name="Rectangle 3">
            <a:extLst>
              <a:ext uri="{FF2B5EF4-FFF2-40B4-BE49-F238E27FC236}">
                <a16:creationId xmlns:a16="http://schemas.microsoft.com/office/drawing/2014/main" id="{FDA79C46-7AC6-4026-B953-5E2CBA9A9161}"/>
              </a:ext>
            </a:extLst>
          </p:cNvPr>
          <p:cNvSpPr/>
          <p:nvPr/>
        </p:nvSpPr>
        <p:spPr>
          <a:xfrm>
            <a:off x="4243525" y="3497801"/>
            <a:ext cx="3213717" cy="2610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They knew that the shipowners would have to reduce the rates because their only alternative was to lay the ships up, whereupon they would be unable to meet the mortgages and charges on the ships and be forced into liquidation.</a:t>
            </a:r>
            <a:endParaRPr lang="en-GB" dirty="0"/>
          </a:p>
        </p:txBody>
      </p:sp>
      <p:pic>
        <p:nvPicPr>
          <p:cNvPr id="6" name="Picture 5" descr="Chart&#10;&#10;Description automatically generated with low confidence">
            <a:extLst>
              <a:ext uri="{FF2B5EF4-FFF2-40B4-BE49-F238E27FC236}">
                <a16:creationId xmlns:a16="http://schemas.microsoft.com/office/drawing/2014/main" id="{78E56A44-8907-4257-A38D-B243A7AC120D}"/>
              </a:ext>
            </a:extLst>
          </p:cNvPr>
          <p:cNvPicPr>
            <a:picLocks noChangeAspect="1"/>
          </p:cNvPicPr>
          <p:nvPr/>
        </p:nvPicPr>
        <p:blipFill>
          <a:blip r:embed="rId2"/>
          <a:stretch>
            <a:fillRect/>
          </a:stretch>
        </p:blipFill>
        <p:spPr>
          <a:xfrm>
            <a:off x="658243" y="3465819"/>
            <a:ext cx="3009900" cy="2343150"/>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EE0CCFC3-8039-4AE5-9BF8-A1592D197E77}"/>
              </a:ext>
            </a:extLst>
          </p:cNvPr>
          <p:cNvPicPr>
            <a:picLocks noChangeAspect="1"/>
          </p:cNvPicPr>
          <p:nvPr/>
        </p:nvPicPr>
        <p:blipFill>
          <a:blip r:embed="rId3"/>
          <a:stretch>
            <a:fillRect/>
          </a:stretch>
        </p:blipFill>
        <p:spPr>
          <a:xfrm>
            <a:off x="7899296" y="3336934"/>
            <a:ext cx="3328589" cy="2902999"/>
          </a:xfrm>
          <a:prstGeom prst="rect">
            <a:avLst/>
          </a:prstGeom>
        </p:spPr>
      </p:pic>
    </p:spTree>
    <p:extLst>
      <p:ext uri="{BB962C8B-B14F-4D97-AF65-F5344CB8AC3E}">
        <p14:creationId xmlns:p14="http://schemas.microsoft.com/office/powerpoint/2010/main" val="3435625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C44A-DF5D-4B5B-9374-DB7943302A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C8E0B3-6C86-4252-AF17-C65240331AC8}"/>
              </a:ext>
            </a:extLst>
          </p:cNvPr>
          <p:cNvSpPr>
            <a:spLocks noGrp="1"/>
          </p:cNvSpPr>
          <p:nvPr>
            <p:ph idx="1"/>
          </p:nvPr>
        </p:nvSpPr>
        <p:spPr/>
        <p:txBody>
          <a:bodyPr/>
          <a:lstStyle/>
          <a:p>
            <a:r>
              <a:rPr lang="en-US" dirty="0"/>
              <a:t>The ship owners agreed to renegotiate by reducing their rates but later withdrew both ships from the charterers who sued claiming the contract had been wrongly repudiated by the ship owners and the owners defended on the basis that they had only renegotiated because of the duress of the claimants.</a:t>
            </a:r>
          </a:p>
          <a:p>
            <a:r>
              <a:rPr lang="en-US" dirty="0"/>
              <a:t>The </a:t>
            </a:r>
            <a:r>
              <a:rPr lang="en-US" dirty="0" err="1"/>
              <a:t>defence</a:t>
            </a:r>
            <a:r>
              <a:rPr lang="en-US" dirty="0"/>
              <a:t> of duress failed.  The defendants had acted under great commercial pressure in agreeing to the reduced rates but it could not be argued that it had been such an unlawful coercion of their free will that they had not truly consented to the renegotiated agreement. BUT Justice Kerr rejected the notion that duress was only available where there was a threat of physical violence. He stated that mere commercial pressure was not economic duress.</a:t>
            </a:r>
            <a:endParaRPr lang="en-GB" dirty="0"/>
          </a:p>
        </p:txBody>
      </p:sp>
    </p:spTree>
    <p:extLst>
      <p:ext uri="{BB962C8B-B14F-4D97-AF65-F5344CB8AC3E}">
        <p14:creationId xmlns:p14="http://schemas.microsoft.com/office/powerpoint/2010/main" val="3179692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67DB-C5F1-4472-B3C3-8528394F8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3084BA-7D02-465F-84EF-8341C64FDA1E}"/>
              </a:ext>
            </a:extLst>
          </p:cNvPr>
          <p:cNvSpPr>
            <a:spLocks noGrp="1"/>
          </p:cNvSpPr>
          <p:nvPr>
            <p:ph idx="1"/>
          </p:nvPr>
        </p:nvSpPr>
        <p:spPr/>
        <p:txBody>
          <a:bodyPr>
            <a:normAutofit/>
          </a:bodyPr>
          <a:lstStyle/>
          <a:p>
            <a:r>
              <a:rPr lang="en-US" sz="2400" dirty="0"/>
              <a:t>There had to be such a degree of coercion that the other party was deprived of his ability to consent freely to the agreement.  To establish this test Justice Kerr identified 2 questions essential to the establishment of economic duress:-</a:t>
            </a:r>
          </a:p>
          <a:p>
            <a:pPr>
              <a:buFont typeface="Arial" panose="020B0604020202020204" pitchFamily="34" charset="0"/>
              <a:buChar char="•"/>
            </a:pPr>
            <a:r>
              <a:rPr lang="en-US" sz="2400" dirty="0"/>
              <a:t>Did the victim protest at the time of the demand?</a:t>
            </a:r>
          </a:p>
          <a:p>
            <a:pPr>
              <a:buFont typeface="Arial" panose="020B0604020202020204" pitchFamily="34" charset="0"/>
              <a:buChar char="•"/>
            </a:pPr>
            <a:r>
              <a:rPr lang="en-US" sz="2400" dirty="0"/>
              <a:t>Did the victim regard the transaction as closed or did they intend to repudiate the new agreement?</a:t>
            </a:r>
            <a:endParaRPr lang="en-GB" sz="2400" dirty="0"/>
          </a:p>
        </p:txBody>
      </p:sp>
    </p:spTree>
    <p:extLst>
      <p:ext uri="{BB962C8B-B14F-4D97-AF65-F5344CB8AC3E}">
        <p14:creationId xmlns:p14="http://schemas.microsoft.com/office/powerpoint/2010/main" val="166507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B6CEB-D13F-4A0E-803F-C89563387498}"/>
              </a:ext>
            </a:extLst>
          </p:cNvPr>
          <p:cNvSpPr>
            <a:spLocks noGrp="1"/>
          </p:cNvSpPr>
          <p:nvPr>
            <p:ph type="title"/>
          </p:nvPr>
        </p:nvSpPr>
        <p:spPr/>
        <p:txBody>
          <a:bodyPr>
            <a:normAutofit fontScale="90000"/>
          </a:bodyPr>
          <a:lstStyle/>
          <a:p>
            <a:r>
              <a:rPr lang="en-US" dirty="0"/>
              <a:t>Northern Ocean Shipping Co Ltd v Hyundai Shipping Co Ltd, The “Atlantic Baron”[1979]</a:t>
            </a:r>
            <a:endParaRPr lang="en-GB" dirty="0"/>
          </a:p>
        </p:txBody>
      </p:sp>
      <p:sp>
        <p:nvSpPr>
          <p:cNvPr id="3" name="Content Placeholder 2">
            <a:extLst>
              <a:ext uri="{FF2B5EF4-FFF2-40B4-BE49-F238E27FC236}">
                <a16:creationId xmlns:a16="http://schemas.microsoft.com/office/drawing/2014/main" id="{622B6B58-009E-4A9F-BCE3-8F6D9C9C0A0A}"/>
              </a:ext>
            </a:extLst>
          </p:cNvPr>
          <p:cNvSpPr>
            <a:spLocks noGrp="1"/>
          </p:cNvSpPr>
          <p:nvPr>
            <p:ph idx="1"/>
          </p:nvPr>
        </p:nvSpPr>
        <p:spPr/>
        <p:txBody>
          <a:bodyPr>
            <a:normAutofit fontScale="92500" lnSpcReduction="20000"/>
          </a:bodyPr>
          <a:lstStyle/>
          <a:p>
            <a:r>
              <a:rPr lang="en-US" dirty="0"/>
              <a:t>Was the first application of the test of Justice Kerr.</a:t>
            </a:r>
          </a:p>
          <a:p>
            <a:r>
              <a:rPr lang="en-US" dirty="0"/>
              <a:t>The defendants threatened to act in breach of contract in the construction if a ship unless the Claimants agreed to pay an extra 10% on the contract price, largely because of a devaluation of the US dollar.</a:t>
            </a:r>
          </a:p>
          <a:p>
            <a:r>
              <a:rPr lang="en-US" dirty="0"/>
              <a:t>The owners did pay the increased amount, though they protested that there was no legal basis for the demand.  In fact, the owners had no option but to pay since they were involved in negotiations for a lucrative charter for the ship being built.</a:t>
            </a:r>
          </a:p>
          <a:p>
            <a:r>
              <a:rPr lang="en-US" dirty="0"/>
              <a:t>Justice </a:t>
            </a:r>
            <a:r>
              <a:rPr lang="en-US" dirty="0" err="1"/>
              <a:t>Mocatta</a:t>
            </a:r>
            <a:r>
              <a:rPr lang="en-US" dirty="0"/>
              <a:t> considered this to be an incident of economic duress which would result in the contract being voidable.  The claimants had however delayed making their claim for the return of the extra 10% until after a 2</a:t>
            </a:r>
            <a:r>
              <a:rPr lang="en-US" baseline="30000" dirty="0"/>
              <a:t>nd</a:t>
            </a:r>
            <a:r>
              <a:rPr lang="en-US" dirty="0"/>
              <a:t> tanker being built for them by Hyundai had been delivered.  This was 8m after the delivery of the “Atlantic Baron” and this delay defeated the claimant’s claim for the rescission of the contract to pay the extra 10%.</a:t>
            </a:r>
            <a:endParaRPr lang="en-GB" dirty="0"/>
          </a:p>
        </p:txBody>
      </p:sp>
    </p:spTree>
    <p:extLst>
      <p:ext uri="{BB962C8B-B14F-4D97-AF65-F5344CB8AC3E}">
        <p14:creationId xmlns:p14="http://schemas.microsoft.com/office/powerpoint/2010/main" val="3474907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82E17-43E7-4EE9-BE17-EA3D41F0BE75}"/>
              </a:ext>
            </a:extLst>
          </p:cNvPr>
          <p:cNvSpPr>
            <a:spLocks noGrp="1"/>
          </p:cNvSpPr>
          <p:nvPr>
            <p:ph type="title"/>
          </p:nvPr>
        </p:nvSpPr>
        <p:spPr/>
        <p:txBody>
          <a:bodyPr/>
          <a:lstStyle/>
          <a:p>
            <a:r>
              <a:rPr lang="en-US" dirty="0"/>
              <a:t>Pao On v Lau You Long [1980]</a:t>
            </a:r>
            <a:endParaRPr lang="en-GB" dirty="0"/>
          </a:p>
        </p:txBody>
      </p:sp>
      <p:sp>
        <p:nvSpPr>
          <p:cNvPr id="3" name="Content Placeholder 2">
            <a:extLst>
              <a:ext uri="{FF2B5EF4-FFF2-40B4-BE49-F238E27FC236}">
                <a16:creationId xmlns:a16="http://schemas.microsoft.com/office/drawing/2014/main" id="{D9D9BBA0-ADE1-44C5-BBF4-540104831E29}"/>
              </a:ext>
            </a:extLst>
          </p:cNvPr>
          <p:cNvSpPr>
            <a:spLocks noGrp="1"/>
          </p:cNvSpPr>
          <p:nvPr>
            <p:ph idx="1"/>
          </p:nvPr>
        </p:nvSpPr>
        <p:spPr/>
        <p:txBody>
          <a:bodyPr>
            <a:normAutofit fontScale="85000" lnSpcReduction="10000"/>
          </a:bodyPr>
          <a:lstStyle/>
          <a:p>
            <a:r>
              <a:rPr lang="en-US" dirty="0"/>
              <a:t>Lord Scarman said the Privy Council agreed with Justice Kerr in </a:t>
            </a:r>
            <a:r>
              <a:rPr lang="en-US" b="1" i="1" dirty="0"/>
              <a:t>The “</a:t>
            </a:r>
            <a:r>
              <a:rPr lang="en-US" b="1" i="1" dirty="0" err="1"/>
              <a:t>Siboen</a:t>
            </a:r>
            <a:r>
              <a:rPr lang="en-US" b="1" i="1" dirty="0"/>
              <a:t>” and The “</a:t>
            </a:r>
            <a:r>
              <a:rPr lang="en-US" b="1" i="1" dirty="0" err="1"/>
              <a:t>Sibotre</a:t>
            </a:r>
            <a:r>
              <a:rPr lang="en-US" b="1" i="1" dirty="0"/>
              <a:t>” </a:t>
            </a:r>
            <a:r>
              <a:rPr lang="en-US" dirty="0"/>
              <a:t>that mere commercial pressure was not sufficient.  The essence of the rule is that </a:t>
            </a:r>
          </a:p>
          <a:p>
            <a:r>
              <a:rPr lang="en-US" i="1" dirty="0"/>
              <a:t>“there must be a coercion of will such that there was no true consent…it must be shown that the contract entered into was not a voluntary act.”</a:t>
            </a:r>
          </a:p>
          <a:p>
            <a:r>
              <a:rPr lang="en-US" dirty="0"/>
              <a:t>The material factors that would be taken into account in distinguishing between commercial pressure and coercion of will:</a:t>
            </a:r>
          </a:p>
          <a:p>
            <a:pPr>
              <a:buFont typeface="Wingdings" panose="05000000000000000000" pitchFamily="2" charset="2"/>
              <a:buChar char="§"/>
            </a:pPr>
            <a:r>
              <a:rPr lang="en-US" b="1" dirty="0"/>
              <a:t>Did the victim protest?</a:t>
            </a:r>
          </a:p>
          <a:p>
            <a:pPr>
              <a:buFont typeface="Wingdings" panose="05000000000000000000" pitchFamily="2" charset="2"/>
              <a:buChar char="§"/>
            </a:pPr>
            <a:r>
              <a:rPr lang="en-US" b="1" dirty="0"/>
              <a:t>Was there an alternative course open to the victim?</a:t>
            </a:r>
          </a:p>
          <a:p>
            <a:pPr>
              <a:buFont typeface="Wingdings" panose="05000000000000000000" pitchFamily="2" charset="2"/>
              <a:buChar char="§"/>
            </a:pPr>
            <a:r>
              <a:rPr lang="en-US" b="1" dirty="0"/>
              <a:t>Was the victim independently advised?</a:t>
            </a:r>
          </a:p>
          <a:p>
            <a:pPr>
              <a:buFont typeface="Wingdings" panose="05000000000000000000" pitchFamily="2" charset="2"/>
              <a:buChar char="§"/>
            </a:pPr>
            <a:r>
              <a:rPr lang="en-US" b="1" dirty="0"/>
              <a:t>After having entered into the agreement, did the victim take steps to avoid it?</a:t>
            </a:r>
            <a:endParaRPr lang="en-GB" b="1" dirty="0"/>
          </a:p>
        </p:txBody>
      </p:sp>
    </p:spTree>
    <p:extLst>
      <p:ext uri="{BB962C8B-B14F-4D97-AF65-F5344CB8AC3E}">
        <p14:creationId xmlns:p14="http://schemas.microsoft.com/office/powerpoint/2010/main" val="1520559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8AF9-F8FB-4921-9906-74AD0599EB68}"/>
              </a:ext>
            </a:extLst>
          </p:cNvPr>
          <p:cNvSpPr>
            <a:spLocks noGrp="1"/>
          </p:cNvSpPr>
          <p:nvPr>
            <p:ph type="title"/>
          </p:nvPr>
        </p:nvSpPr>
        <p:spPr/>
        <p:txBody>
          <a:bodyPr/>
          <a:lstStyle/>
          <a:p>
            <a:r>
              <a:rPr lang="en-US" dirty="0"/>
              <a:t>Back to Lee’s Chinese restaurant contracts</a:t>
            </a:r>
            <a:endParaRPr lang="en-GB" dirty="0"/>
          </a:p>
        </p:txBody>
      </p:sp>
      <p:sp>
        <p:nvSpPr>
          <p:cNvPr id="3" name="Content Placeholder 2">
            <a:extLst>
              <a:ext uri="{FF2B5EF4-FFF2-40B4-BE49-F238E27FC236}">
                <a16:creationId xmlns:a16="http://schemas.microsoft.com/office/drawing/2014/main" id="{2E01FA64-990B-4768-9C93-EE4C7D88A190}"/>
              </a:ext>
            </a:extLst>
          </p:cNvPr>
          <p:cNvSpPr>
            <a:spLocks noGrp="1"/>
          </p:cNvSpPr>
          <p:nvPr>
            <p:ph idx="1"/>
          </p:nvPr>
        </p:nvSpPr>
        <p:spPr/>
        <p:txBody>
          <a:bodyPr>
            <a:normAutofit/>
          </a:bodyPr>
          <a:lstStyle/>
          <a:p>
            <a:r>
              <a:rPr lang="en-US" sz="2800" dirty="0"/>
              <a:t>The Seafood Suppliers plc contract, we can presume that Lee protested and he clearly did not have an alternative supplier who could supply him in time.  He does not appear to have been independently advised.</a:t>
            </a:r>
          </a:p>
          <a:p>
            <a:r>
              <a:rPr lang="en-US" sz="2800" dirty="0">
                <a:solidFill>
                  <a:srgbClr val="00B050"/>
                </a:solidFill>
              </a:rPr>
              <a:t>Key question</a:t>
            </a:r>
            <a:r>
              <a:rPr lang="en-US" sz="2800" dirty="0"/>
              <a:t>: Did he take steps to avoid the contract subsequently – has he continued to use Seafood Suppliers plc and paid their higher prices?</a:t>
            </a:r>
            <a:endParaRPr lang="en-GB" sz="2800" dirty="0"/>
          </a:p>
        </p:txBody>
      </p:sp>
    </p:spTree>
    <p:extLst>
      <p:ext uri="{BB962C8B-B14F-4D97-AF65-F5344CB8AC3E}">
        <p14:creationId xmlns:p14="http://schemas.microsoft.com/office/powerpoint/2010/main" val="1631300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0767-CCD0-4E92-8DF9-C4D5AE8182B9}"/>
              </a:ext>
            </a:extLst>
          </p:cNvPr>
          <p:cNvSpPr>
            <a:spLocks noGrp="1"/>
          </p:cNvSpPr>
          <p:nvPr>
            <p:ph type="title"/>
          </p:nvPr>
        </p:nvSpPr>
        <p:spPr/>
        <p:txBody>
          <a:bodyPr>
            <a:normAutofit fontScale="90000"/>
          </a:bodyPr>
          <a:lstStyle/>
          <a:p>
            <a:r>
              <a:rPr lang="en-US" b="1" i="1" dirty="0"/>
              <a:t>Universe Tankships Inc of Monrovia v International Transport Workers’ Federation, The “Universe Sentinel”[1983]</a:t>
            </a:r>
            <a:endParaRPr lang="en-GB" b="1" i="1" dirty="0"/>
          </a:p>
        </p:txBody>
      </p:sp>
      <p:sp>
        <p:nvSpPr>
          <p:cNvPr id="3" name="Content Placeholder 2">
            <a:extLst>
              <a:ext uri="{FF2B5EF4-FFF2-40B4-BE49-F238E27FC236}">
                <a16:creationId xmlns:a16="http://schemas.microsoft.com/office/drawing/2014/main" id="{864A07B8-6B48-42D1-AEAD-18AF915A57A5}"/>
              </a:ext>
            </a:extLst>
          </p:cNvPr>
          <p:cNvSpPr>
            <a:spLocks noGrp="1"/>
          </p:cNvSpPr>
          <p:nvPr>
            <p:ph idx="1"/>
          </p:nvPr>
        </p:nvSpPr>
        <p:spPr/>
        <p:txBody>
          <a:bodyPr/>
          <a:lstStyle/>
          <a:p>
            <a:r>
              <a:rPr lang="en-US" dirty="0"/>
              <a:t>The ITWF “blacked” one of the Claimant’s ships, the “Universe Sentinel” in port for sailing under a flag of convenience and would only release the ship on payment of a large sum of money.</a:t>
            </a:r>
          </a:p>
          <a:p>
            <a:r>
              <a:rPr lang="en-GB" dirty="0"/>
              <a:t>                                              It agreed to release the ship only on a payment of a large</a:t>
            </a:r>
          </a:p>
          <a:p>
            <a:r>
              <a:rPr lang="en-GB" dirty="0"/>
              <a:t>                                              sum of money and then sought to recover it on the </a:t>
            </a:r>
          </a:p>
          <a:p>
            <a:r>
              <a:rPr lang="en-GB" dirty="0"/>
              <a:t>                                              ground that it had been paid under economic duress.  It </a:t>
            </a:r>
          </a:p>
          <a:p>
            <a:r>
              <a:rPr lang="en-GB" dirty="0"/>
              <a:t>                                              was held by </a:t>
            </a:r>
            <a:r>
              <a:rPr lang="en-GB" dirty="0" err="1"/>
              <a:t>HofL</a:t>
            </a:r>
            <a:r>
              <a:rPr lang="en-GB" dirty="0"/>
              <a:t> that the payments could be recovered. Lord Diplock stated that economic duress could be relied upon by a victim where:</a:t>
            </a:r>
          </a:p>
        </p:txBody>
      </p:sp>
      <p:sp>
        <p:nvSpPr>
          <p:cNvPr id="4" name="Rectangle 3">
            <a:extLst>
              <a:ext uri="{FF2B5EF4-FFF2-40B4-BE49-F238E27FC236}">
                <a16:creationId xmlns:a16="http://schemas.microsoft.com/office/drawing/2014/main" id="{96138A22-9DCB-42A0-83FE-4E6F2E380C7F}"/>
              </a:ext>
            </a:extLst>
          </p:cNvPr>
          <p:cNvSpPr/>
          <p:nvPr/>
        </p:nvSpPr>
        <p:spPr>
          <a:xfrm>
            <a:off x="239697" y="3133816"/>
            <a:ext cx="4722919" cy="1589103"/>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Flag of convenience: a business practice whereby a ship’s owners register a merchant ship in a ship register of a country other than that of the ship’s owners, and the ship flies the civil ensign of the country called the flag state.</a:t>
            </a:r>
            <a:endParaRPr lang="en-GB" dirty="0"/>
          </a:p>
        </p:txBody>
      </p:sp>
    </p:spTree>
    <p:extLst>
      <p:ext uri="{BB962C8B-B14F-4D97-AF65-F5344CB8AC3E}">
        <p14:creationId xmlns:p14="http://schemas.microsoft.com/office/powerpoint/2010/main" val="4125799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F441-C09A-48D3-9E5B-1BD5247D88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104383-FC5B-4CA2-AD35-0937ABBBA7F0}"/>
              </a:ext>
            </a:extLst>
          </p:cNvPr>
          <p:cNvSpPr>
            <a:spLocks noGrp="1"/>
          </p:cNvSpPr>
          <p:nvPr>
            <p:ph idx="1"/>
          </p:nvPr>
        </p:nvSpPr>
        <p:spPr/>
        <p:txBody>
          <a:bodyPr/>
          <a:lstStyle/>
          <a:p>
            <a:r>
              <a:rPr lang="en-US" i="1" dirty="0"/>
              <a:t>“his apparent consent was induced by pressure exercised upon him by that other party which the law does not regard as legitimate, with the consequence that the consent is treated in law as revocable unless approbated either expressly or by implication after the illegitimate pressure has ceased to operate on his mind.”</a:t>
            </a:r>
          </a:p>
          <a:p>
            <a:r>
              <a:rPr lang="en-US" dirty="0"/>
              <a:t>Lord Scarman also isolated the 2 requirements of economic duress (consent induced by coercion and the fact that the coercion is illegitimate).  The judgment was a refinement of the strict criteria laid down in </a:t>
            </a:r>
            <a:r>
              <a:rPr lang="en-US" b="1" i="1" dirty="0"/>
              <a:t>The “</a:t>
            </a:r>
            <a:r>
              <a:rPr lang="en-US" b="1" i="1" dirty="0" err="1"/>
              <a:t>Siboen</a:t>
            </a:r>
            <a:r>
              <a:rPr lang="en-US" b="1" i="1" dirty="0"/>
              <a:t>” and The “</a:t>
            </a:r>
            <a:r>
              <a:rPr lang="en-US" b="1" i="1" dirty="0" err="1"/>
              <a:t>Sibotre</a:t>
            </a:r>
            <a:r>
              <a:rPr lang="en-US" b="1" i="1" dirty="0"/>
              <a:t>” </a:t>
            </a:r>
            <a:r>
              <a:rPr lang="en-US" dirty="0"/>
              <a:t>and in </a:t>
            </a:r>
            <a:r>
              <a:rPr lang="en-US" b="1" i="1" dirty="0"/>
              <a:t>Pao on.  </a:t>
            </a:r>
            <a:r>
              <a:rPr lang="en-US" dirty="0"/>
              <a:t>He stated:</a:t>
            </a:r>
            <a:endParaRPr lang="en-GB" dirty="0"/>
          </a:p>
        </p:txBody>
      </p:sp>
    </p:spTree>
    <p:extLst>
      <p:ext uri="{BB962C8B-B14F-4D97-AF65-F5344CB8AC3E}">
        <p14:creationId xmlns:p14="http://schemas.microsoft.com/office/powerpoint/2010/main" val="2803893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02DB-09B2-4643-BBF9-24BDADDA0A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1F95C5-9E36-4913-9881-64DBE0913DB0}"/>
              </a:ext>
            </a:extLst>
          </p:cNvPr>
          <p:cNvSpPr>
            <a:spLocks noGrp="1"/>
          </p:cNvSpPr>
          <p:nvPr>
            <p:ph idx="1"/>
          </p:nvPr>
        </p:nvSpPr>
        <p:spPr/>
        <p:txBody>
          <a:bodyPr/>
          <a:lstStyle/>
          <a:p>
            <a:r>
              <a:rPr lang="en-US" i="1" dirty="0"/>
              <a:t>‘The classic case of duress is, however, not the lack of will to submit but the victim’s intentional submission arising from the realization that there is no practical choice open to him….the absence of choice can be proved in various ways, for example, by protest, by the absence of independent advice, or by a declaration of intention to go to law to recover the money paid or the property transferred…But none of these evidential matters goes to the essence of duress.  The victim’s silence will not assist the bully, if the lack of any practicable choice but to submit is proved.’</a:t>
            </a:r>
          </a:p>
          <a:p>
            <a:endParaRPr lang="en-GB" i="1" dirty="0"/>
          </a:p>
        </p:txBody>
      </p:sp>
    </p:spTree>
    <p:extLst>
      <p:ext uri="{BB962C8B-B14F-4D97-AF65-F5344CB8AC3E}">
        <p14:creationId xmlns:p14="http://schemas.microsoft.com/office/powerpoint/2010/main" val="1145914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B482-D607-4BFC-9B06-C7210D111121}"/>
              </a:ext>
            </a:extLst>
          </p:cNvPr>
          <p:cNvSpPr>
            <a:spLocks noGrp="1"/>
          </p:cNvSpPr>
          <p:nvPr>
            <p:ph type="title"/>
          </p:nvPr>
        </p:nvSpPr>
        <p:spPr/>
        <p:txBody>
          <a:bodyPr/>
          <a:lstStyle/>
          <a:p>
            <a:r>
              <a:rPr lang="en-US" dirty="0"/>
              <a:t>Atlas Express Ltd v </a:t>
            </a:r>
            <a:r>
              <a:rPr lang="en-US" dirty="0" err="1"/>
              <a:t>Kafco</a:t>
            </a:r>
            <a:r>
              <a:rPr lang="en-US" dirty="0"/>
              <a:t> (Importers and Distributors)Ltd [1989]</a:t>
            </a:r>
            <a:endParaRPr lang="en-GB" dirty="0"/>
          </a:p>
        </p:txBody>
      </p:sp>
      <p:sp>
        <p:nvSpPr>
          <p:cNvPr id="3" name="Content Placeholder 2">
            <a:extLst>
              <a:ext uri="{FF2B5EF4-FFF2-40B4-BE49-F238E27FC236}">
                <a16:creationId xmlns:a16="http://schemas.microsoft.com/office/drawing/2014/main" id="{56BD727C-2D4B-40E5-894D-FFFB7D329FA1}"/>
              </a:ext>
            </a:extLst>
          </p:cNvPr>
          <p:cNvSpPr>
            <a:spLocks noGrp="1"/>
          </p:cNvSpPr>
          <p:nvPr>
            <p:ph idx="1"/>
          </p:nvPr>
        </p:nvSpPr>
        <p:spPr/>
        <p:txBody>
          <a:bodyPr>
            <a:normAutofit/>
          </a:bodyPr>
          <a:lstStyle/>
          <a:p>
            <a:r>
              <a:rPr lang="en-US" sz="2800" dirty="0"/>
              <a:t>It was held that where a party was forced to renegotiate the terms of the contract to his disadvantage and had no alterative but to accept the new terms offered, this could amount to economic duress and vitiated (destroyed the legal validity of) the apparent consent.</a:t>
            </a:r>
          </a:p>
          <a:p>
            <a:r>
              <a:rPr lang="en-US" sz="2800" dirty="0"/>
              <a:t>An alternative basis for the decision was that there was no consideration for the agreement to pay the extra money.</a:t>
            </a:r>
            <a:endParaRPr lang="en-GB" sz="2800" dirty="0"/>
          </a:p>
        </p:txBody>
      </p:sp>
    </p:spTree>
    <p:extLst>
      <p:ext uri="{BB962C8B-B14F-4D97-AF65-F5344CB8AC3E}">
        <p14:creationId xmlns:p14="http://schemas.microsoft.com/office/powerpoint/2010/main" val="866509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95E7-EB51-4C92-889B-24767F9059C2}"/>
              </a:ext>
            </a:extLst>
          </p:cNvPr>
          <p:cNvSpPr>
            <a:spLocks noGrp="1"/>
          </p:cNvSpPr>
          <p:nvPr>
            <p:ph type="title"/>
          </p:nvPr>
        </p:nvSpPr>
        <p:spPr/>
        <p:txBody>
          <a:bodyPr/>
          <a:lstStyle/>
          <a:p>
            <a:r>
              <a:rPr lang="en-US" dirty="0"/>
              <a:t>Williams v Roffey Bros &amp; Nicholls (Contractors)Ltd [1990]</a:t>
            </a:r>
            <a:endParaRPr lang="en-GB" dirty="0"/>
          </a:p>
        </p:txBody>
      </p:sp>
      <p:sp>
        <p:nvSpPr>
          <p:cNvPr id="3" name="Content Placeholder 2">
            <a:extLst>
              <a:ext uri="{FF2B5EF4-FFF2-40B4-BE49-F238E27FC236}">
                <a16:creationId xmlns:a16="http://schemas.microsoft.com/office/drawing/2014/main" id="{29228114-AD5C-429D-AF85-48BBEEFB1882}"/>
              </a:ext>
            </a:extLst>
          </p:cNvPr>
          <p:cNvSpPr>
            <a:spLocks noGrp="1"/>
          </p:cNvSpPr>
          <p:nvPr>
            <p:ph idx="1"/>
          </p:nvPr>
        </p:nvSpPr>
        <p:spPr/>
        <p:txBody>
          <a:bodyPr/>
          <a:lstStyle/>
          <a:p>
            <a:r>
              <a:rPr lang="en-US" dirty="0"/>
              <a:t>Broadened the scope of what will be regarded as valid consideration in such circumstances.</a:t>
            </a:r>
          </a:p>
          <a:p>
            <a:r>
              <a:rPr lang="en-US" dirty="0"/>
              <a:t>Therefore, the concept of economic duress is likely to be of increased importance in controlling this type of situation.</a:t>
            </a:r>
          </a:p>
          <a:p>
            <a:r>
              <a:rPr lang="en-US" dirty="0"/>
              <a:t>Arguably the limits of the doctrine could be given a firmer conceptual basis and be more clearly defined.  </a:t>
            </a:r>
          </a:p>
          <a:p>
            <a:r>
              <a:rPr lang="en-US" dirty="0"/>
              <a:t>In </a:t>
            </a:r>
            <a:r>
              <a:rPr lang="en-US" b="1" i="1" dirty="0"/>
              <a:t>Williams </a:t>
            </a:r>
            <a:r>
              <a:rPr lang="en-US" dirty="0"/>
              <a:t>it was the main contractors who had voluntarily offered a bonus rather than the subcontractor demanding extra payments.  There was no economic duress there.</a:t>
            </a:r>
            <a:endParaRPr lang="en-GB" dirty="0"/>
          </a:p>
        </p:txBody>
      </p:sp>
    </p:spTree>
    <p:extLst>
      <p:ext uri="{BB962C8B-B14F-4D97-AF65-F5344CB8AC3E}">
        <p14:creationId xmlns:p14="http://schemas.microsoft.com/office/powerpoint/2010/main" val="2756752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10261-4E17-4471-81D0-429365E690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F699ED-C5CF-4EE4-A523-4A5C6FB2947B}"/>
              </a:ext>
            </a:extLst>
          </p:cNvPr>
          <p:cNvSpPr>
            <a:spLocks noGrp="1"/>
          </p:cNvSpPr>
          <p:nvPr>
            <p:ph idx="1"/>
          </p:nvPr>
        </p:nvSpPr>
        <p:spPr/>
        <p:txBody>
          <a:bodyPr>
            <a:normAutofit fontScale="92500" lnSpcReduction="10000"/>
          </a:bodyPr>
          <a:lstStyle/>
          <a:p>
            <a:r>
              <a:rPr lang="en-US" dirty="0"/>
              <a:t>It is a concept that’s not yet fully framed.  </a:t>
            </a:r>
          </a:p>
          <a:p>
            <a:r>
              <a:rPr lang="en-US" dirty="0"/>
              <a:t>In the meantime, it will be very difficult to overturn a commercial transaction conducted at arm’s length on the grounds of economic duress.</a:t>
            </a:r>
          </a:p>
          <a:p>
            <a:r>
              <a:rPr lang="en-US" dirty="0"/>
              <a:t>See </a:t>
            </a:r>
            <a:r>
              <a:rPr lang="en-US" b="1" i="1" dirty="0"/>
              <a:t>CTN Cash and Carry Ltd v Gallaher [1994]</a:t>
            </a:r>
          </a:p>
          <a:p>
            <a:r>
              <a:rPr lang="en-US" dirty="0"/>
              <a:t>Steyn LJ commented:</a:t>
            </a:r>
          </a:p>
          <a:p>
            <a:r>
              <a:rPr lang="en-US" i="1" dirty="0"/>
              <a:t>“an extension capable of covering the present case, involving lawful act duress in a commercial context in pursuit of a bona fide claim, would be a radical one with far-reaching implications.  It would introduce a substantial and undesirable element of uncertainty in the commercial bargaining process.  Moreover, it will often enable bona fide settled accounts to be reopened when parties to commercial dealings fall out.”</a:t>
            </a:r>
            <a:endParaRPr lang="en-GB" i="1" dirty="0"/>
          </a:p>
        </p:txBody>
      </p:sp>
    </p:spTree>
    <p:extLst>
      <p:ext uri="{BB962C8B-B14F-4D97-AF65-F5344CB8AC3E}">
        <p14:creationId xmlns:p14="http://schemas.microsoft.com/office/powerpoint/2010/main" val="1012108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22CB-45B2-4CD5-AF26-80676884BB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0BA27B-7EA8-4743-8161-D7C9836456EE}"/>
              </a:ext>
            </a:extLst>
          </p:cNvPr>
          <p:cNvSpPr>
            <a:spLocks noGrp="1"/>
          </p:cNvSpPr>
          <p:nvPr>
            <p:ph idx="1"/>
          </p:nvPr>
        </p:nvSpPr>
        <p:spPr/>
        <p:txBody>
          <a:bodyPr>
            <a:normAutofit/>
          </a:bodyPr>
          <a:lstStyle/>
          <a:p>
            <a:r>
              <a:rPr lang="en-US" sz="3200" dirty="0"/>
              <a:t>The court thought it possible that a threat to commit an entirely lawful act could amount to duress.  The same view was taken in the Privy Council in </a:t>
            </a:r>
            <a:r>
              <a:rPr lang="en-US" sz="3200" b="1" i="1" dirty="0"/>
              <a:t>“R” v Attorney-General for England and Wales.  </a:t>
            </a:r>
            <a:r>
              <a:rPr lang="en-US" sz="3200" dirty="0"/>
              <a:t>It makes it difficult to know where the line between legitimate pressure and “duress” will be drawn.</a:t>
            </a:r>
            <a:endParaRPr lang="en-GB" sz="3200" dirty="0"/>
          </a:p>
        </p:txBody>
      </p:sp>
    </p:spTree>
    <p:extLst>
      <p:ext uri="{BB962C8B-B14F-4D97-AF65-F5344CB8AC3E}">
        <p14:creationId xmlns:p14="http://schemas.microsoft.com/office/powerpoint/2010/main" val="3120752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A470-9852-4141-BB34-099DACB5ABAB}"/>
              </a:ext>
            </a:extLst>
          </p:cNvPr>
          <p:cNvSpPr>
            <a:spLocks noGrp="1"/>
          </p:cNvSpPr>
          <p:nvPr>
            <p:ph type="title"/>
          </p:nvPr>
        </p:nvSpPr>
        <p:spPr/>
        <p:txBody>
          <a:bodyPr/>
          <a:lstStyle/>
          <a:p>
            <a:r>
              <a:rPr lang="en-US" dirty="0"/>
              <a:t>Carillion Construction Ltd v Felix (UK)Ltd [2001]</a:t>
            </a:r>
            <a:endParaRPr lang="en-GB" dirty="0"/>
          </a:p>
        </p:txBody>
      </p:sp>
      <p:sp>
        <p:nvSpPr>
          <p:cNvPr id="3" name="Content Placeholder 2">
            <a:extLst>
              <a:ext uri="{FF2B5EF4-FFF2-40B4-BE49-F238E27FC236}">
                <a16:creationId xmlns:a16="http://schemas.microsoft.com/office/drawing/2014/main" id="{5BB95428-7843-4C06-9BF3-E60A1641464F}"/>
              </a:ext>
            </a:extLst>
          </p:cNvPr>
          <p:cNvSpPr>
            <a:spLocks noGrp="1"/>
          </p:cNvSpPr>
          <p:nvPr>
            <p:ph idx="1"/>
          </p:nvPr>
        </p:nvSpPr>
        <p:spPr/>
        <p:txBody>
          <a:bodyPr/>
          <a:lstStyle/>
          <a:p>
            <a:r>
              <a:rPr lang="en-US" dirty="0"/>
              <a:t>There was a further reinstatement of the principles of economic duress in this case.</a:t>
            </a:r>
          </a:p>
          <a:p>
            <a:r>
              <a:rPr lang="en-US" dirty="0"/>
              <a:t>Dyson J said,</a:t>
            </a:r>
          </a:p>
          <a:p>
            <a:r>
              <a:rPr lang="en-US" b="1" i="1" dirty="0"/>
              <a:t>“The ingredients of actionable duress are that there must be pressure, (a) whose practical effect is that there is compulsion on, or a lack of practical choice for the victim, (b) which is illegitimate, and (c ) which is a significant cause inducing the claimant into the contract…”</a:t>
            </a:r>
          </a:p>
          <a:p>
            <a:r>
              <a:rPr lang="en-US" dirty="0"/>
              <a:t>Threats to withhold deliveries, when under a contractual duty to prevent delays, amounted to illegitimate pressure and therefore to economic duress.</a:t>
            </a:r>
          </a:p>
        </p:txBody>
      </p:sp>
    </p:spTree>
    <p:extLst>
      <p:ext uri="{BB962C8B-B14F-4D97-AF65-F5344CB8AC3E}">
        <p14:creationId xmlns:p14="http://schemas.microsoft.com/office/powerpoint/2010/main" val="11308290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0503B-1B66-494D-B7FC-D5FE5849B5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AB7BA3-E83A-4304-8BF6-47E6157A034B}"/>
              </a:ext>
            </a:extLst>
          </p:cNvPr>
          <p:cNvSpPr>
            <a:spLocks noGrp="1"/>
          </p:cNvSpPr>
          <p:nvPr>
            <p:ph idx="1"/>
          </p:nvPr>
        </p:nvSpPr>
        <p:spPr/>
        <p:txBody>
          <a:bodyPr>
            <a:normAutofit/>
          </a:bodyPr>
          <a:lstStyle/>
          <a:p>
            <a:r>
              <a:rPr lang="en-US" sz="2400" dirty="0"/>
              <a:t>There is a growing body of authority for the idea that “bad faith” is a key indicator of illegitimate pressure.</a:t>
            </a:r>
          </a:p>
          <a:p>
            <a:r>
              <a:rPr lang="en-US" sz="2400" dirty="0"/>
              <a:t>Originally mooted in </a:t>
            </a:r>
            <a:r>
              <a:rPr lang="en-US" sz="2400" b="1" i="1" dirty="0"/>
              <a:t>CTN Cash and Carry </a:t>
            </a:r>
            <a:r>
              <a:rPr lang="en-US" sz="2400" dirty="0"/>
              <a:t>as the principal determinant of the legitimacy (or otherwise) of lawful act duress, the wider application of it in economic duress was proposed in </a:t>
            </a:r>
            <a:r>
              <a:rPr lang="en-US" sz="2400" b="1" i="1" dirty="0"/>
              <a:t>DSND Subsea Ltd v PGS Offshore Technology AS [2000] </a:t>
            </a:r>
            <a:r>
              <a:rPr lang="en-US" sz="2400" dirty="0"/>
              <a:t>where Dyson J described it as being one of “a range of factors” to be considered in the assessment of legitimacy.</a:t>
            </a:r>
            <a:endParaRPr lang="en-GB" sz="2400" dirty="0"/>
          </a:p>
        </p:txBody>
      </p:sp>
    </p:spTree>
    <p:extLst>
      <p:ext uri="{BB962C8B-B14F-4D97-AF65-F5344CB8AC3E}">
        <p14:creationId xmlns:p14="http://schemas.microsoft.com/office/powerpoint/2010/main" val="4134011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126B9-B486-44D5-945D-491B52EF1C12}"/>
              </a:ext>
            </a:extLst>
          </p:cNvPr>
          <p:cNvSpPr>
            <a:spLocks noGrp="1"/>
          </p:cNvSpPr>
          <p:nvPr>
            <p:ph type="title"/>
          </p:nvPr>
        </p:nvSpPr>
        <p:spPr/>
        <p:txBody>
          <a:bodyPr/>
          <a:lstStyle/>
          <a:p>
            <a:r>
              <a:rPr lang="en-US" dirty="0"/>
              <a:t>Times Travel (UK)Ltd v Pakistan International Airlines Corporation [2019]</a:t>
            </a:r>
            <a:endParaRPr lang="en-GB" dirty="0"/>
          </a:p>
        </p:txBody>
      </p:sp>
      <p:sp>
        <p:nvSpPr>
          <p:cNvPr id="3" name="Content Placeholder 2">
            <a:extLst>
              <a:ext uri="{FF2B5EF4-FFF2-40B4-BE49-F238E27FC236}">
                <a16:creationId xmlns:a16="http://schemas.microsoft.com/office/drawing/2014/main" id="{2FAEFB30-A549-49B0-9979-46A5B8A9FC0D}"/>
              </a:ext>
            </a:extLst>
          </p:cNvPr>
          <p:cNvSpPr>
            <a:spLocks noGrp="1"/>
          </p:cNvSpPr>
          <p:nvPr>
            <p:ph idx="1"/>
          </p:nvPr>
        </p:nvSpPr>
        <p:spPr/>
        <p:txBody>
          <a:bodyPr>
            <a:normAutofit fontScale="92500"/>
          </a:bodyPr>
          <a:lstStyle/>
          <a:p>
            <a:r>
              <a:rPr lang="en-US" dirty="0" err="1"/>
              <a:t>CofA</a:t>
            </a:r>
            <a:r>
              <a:rPr lang="en-US" dirty="0"/>
              <a:t> confirmed that bad faith was the essential determinant in claims based on lawful act duress.</a:t>
            </a:r>
          </a:p>
          <a:p>
            <a:r>
              <a:rPr lang="en-US" dirty="0"/>
              <a:t>TT – contract to sell tickets to Pakistan on flights chartered by PIAC.</a:t>
            </a:r>
          </a:p>
          <a:p>
            <a:r>
              <a:rPr lang="en-US" dirty="0"/>
              <a:t>PIAC – only airline flying in and out of Pakistan to UK and the tickets were essential to the viability of the travel agent.</a:t>
            </a:r>
          </a:p>
          <a:p>
            <a:r>
              <a:rPr lang="en-US" dirty="0"/>
              <a:t>PIAC paid a commission for tickets sold.</a:t>
            </a:r>
          </a:p>
          <a:p>
            <a:r>
              <a:rPr lang="en-US" dirty="0"/>
              <a:t>Dispute arose between PIAC and a number of travel agents regarding commission.</a:t>
            </a:r>
          </a:p>
          <a:p>
            <a:r>
              <a:rPr lang="en-US" dirty="0"/>
              <a:t>Alleged that PIAC owed unpaid commissions.</a:t>
            </a:r>
          </a:p>
          <a:p>
            <a:r>
              <a:rPr lang="en-US" dirty="0"/>
              <a:t>Several agents commenced legal proceedings.</a:t>
            </a:r>
            <a:endParaRPr lang="en-GB" dirty="0"/>
          </a:p>
        </p:txBody>
      </p:sp>
    </p:spTree>
    <p:extLst>
      <p:ext uri="{BB962C8B-B14F-4D97-AF65-F5344CB8AC3E}">
        <p14:creationId xmlns:p14="http://schemas.microsoft.com/office/powerpoint/2010/main" val="4151867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6032-7DFB-46C2-AC9F-BBBC731988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4F9729-D617-48B5-8E02-754D07543593}"/>
              </a:ext>
            </a:extLst>
          </p:cNvPr>
          <p:cNvSpPr>
            <a:spLocks noGrp="1"/>
          </p:cNvSpPr>
          <p:nvPr>
            <p:ph idx="1"/>
          </p:nvPr>
        </p:nvSpPr>
        <p:spPr/>
        <p:txBody>
          <a:bodyPr>
            <a:normAutofit lnSpcReduction="10000"/>
          </a:bodyPr>
          <a:lstStyle/>
          <a:p>
            <a:r>
              <a:rPr lang="en-US" dirty="0"/>
              <a:t>PIAC genuinely believed they were not owed and contested the claims.</a:t>
            </a:r>
          </a:p>
          <a:p>
            <a:r>
              <a:rPr lang="en-US" dirty="0"/>
              <a:t>TT believed they were owed commissions and demanded to be paid.</a:t>
            </a:r>
          </a:p>
          <a:p>
            <a:r>
              <a:rPr lang="en-US" dirty="0"/>
              <a:t>PIAC responded by halving TTs ticket allocation and issuing all agents (including TT) a notice to terminate their contractual arrangement.  This removed access to all PIAC tickets.</a:t>
            </a:r>
          </a:p>
          <a:p>
            <a:r>
              <a:rPr lang="en-US" dirty="0"/>
              <a:t>PIAC was contractually entitled to do both of these things.</a:t>
            </a:r>
          </a:p>
          <a:p>
            <a:r>
              <a:rPr lang="en-US" dirty="0"/>
              <a:t>PIAC then presented TT with a new agreement, which would restore a supply of tickets, but conditional upon the waiving of any claims in respect of unpaid commission.</a:t>
            </a:r>
          </a:p>
          <a:p>
            <a:r>
              <a:rPr lang="en-US" dirty="0"/>
              <a:t>TT signed the agreement – withdrawal of tickets had driven it to near financial catastrophe.  It then claimed it had signed under duress and </a:t>
            </a:r>
            <a:r>
              <a:rPr lang="en-US"/>
              <a:t>sought relief.</a:t>
            </a:r>
            <a:endParaRPr lang="en-GB"/>
          </a:p>
        </p:txBody>
      </p:sp>
    </p:spTree>
    <p:extLst>
      <p:ext uri="{BB962C8B-B14F-4D97-AF65-F5344CB8AC3E}">
        <p14:creationId xmlns:p14="http://schemas.microsoft.com/office/powerpoint/2010/main" val="789596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685CE-FA87-43E8-A991-5D9673A233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8EAB2B-CD6B-412E-8217-4AFAC7BB06FB}"/>
              </a:ext>
            </a:extLst>
          </p:cNvPr>
          <p:cNvSpPr>
            <a:spLocks noGrp="1"/>
          </p:cNvSpPr>
          <p:nvPr>
            <p:ph idx="1"/>
          </p:nvPr>
        </p:nvSpPr>
        <p:spPr/>
        <p:txBody>
          <a:bodyPr>
            <a:normAutofit fontScale="92500" lnSpcReduction="10000"/>
          </a:bodyPr>
          <a:lstStyle/>
          <a:p>
            <a:r>
              <a:rPr lang="en-US" dirty="0" err="1"/>
              <a:t>CofA</a:t>
            </a:r>
            <a:r>
              <a:rPr lang="en-US" dirty="0"/>
              <a:t> – held they had no claim.  PIAC had acted lawfully and not in bad faith.  Therefore it’s threats were not illegitimate so there was no economic duress.  </a:t>
            </a:r>
          </a:p>
          <a:p>
            <a:r>
              <a:rPr lang="en-US" dirty="0"/>
              <a:t>David Richards LJ said,</a:t>
            </a:r>
          </a:p>
          <a:p>
            <a:r>
              <a:rPr lang="en-US" i="1" dirty="0"/>
              <a:t>‘the doctrine of lawful act duress does not extend to the use of lawful pressure to achieve a result to which the person exercising pressure believes in good faith it is entitled, and that is so whether or not, objectively speaking, it has reasonable grounds for that belief’</a:t>
            </a:r>
          </a:p>
          <a:p>
            <a:r>
              <a:rPr lang="en-US" dirty="0"/>
              <a:t>Cases show a relaxing of the criteria needed to prove economic duress perhaps all that is now required is illegitimate suppression of the victims will and voluntary consent.</a:t>
            </a:r>
          </a:p>
          <a:p>
            <a:r>
              <a:rPr lang="en-US" dirty="0"/>
              <a:t>The concept is unhelpfully vague.  It is not clear where the line between legitimate and illegitimate pressure is to be drawn.</a:t>
            </a:r>
            <a:endParaRPr lang="en-GB" dirty="0"/>
          </a:p>
        </p:txBody>
      </p:sp>
    </p:spTree>
    <p:extLst>
      <p:ext uri="{BB962C8B-B14F-4D97-AF65-F5344CB8AC3E}">
        <p14:creationId xmlns:p14="http://schemas.microsoft.com/office/powerpoint/2010/main" val="2199826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B9E4-7DEF-49FB-A58D-DD05A5492EE6}"/>
              </a:ext>
            </a:extLst>
          </p:cNvPr>
          <p:cNvSpPr>
            <a:spLocks noGrp="1"/>
          </p:cNvSpPr>
          <p:nvPr>
            <p:ph type="title"/>
          </p:nvPr>
        </p:nvSpPr>
        <p:spPr/>
        <p:txBody>
          <a:bodyPr/>
          <a:lstStyle/>
          <a:p>
            <a:r>
              <a:rPr lang="en-US" dirty="0"/>
              <a:t>The effects of duress</a:t>
            </a:r>
            <a:endParaRPr lang="en-GB" dirty="0"/>
          </a:p>
        </p:txBody>
      </p:sp>
      <p:sp>
        <p:nvSpPr>
          <p:cNvPr id="3" name="Content Placeholder 2">
            <a:extLst>
              <a:ext uri="{FF2B5EF4-FFF2-40B4-BE49-F238E27FC236}">
                <a16:creationId xmlns:a16="http://schemas.microsoft.com/office/drawing/2014/main" id="{7F27C020-5060-4E13-873D-5BC43E801FDB}"/>
              </a:ext>
            </a:extLst>
          </p:cNvPr>
          <p:cNvSpPr>
            <a:spLocks noGrp="1"/>
          </p:cNvSpPr>
          <p:nvPr>
            <p:ph idx="1"/>
          </p:nvPr>
        </p:nvSpPr>
        <p:spPr/>
        <p:txBody>
          <a:bodyPr>
            <a:normAutofit/>
          </a:bodyPr>
          <a:lstStyle/>
          <a:p>
            <a:r>
              <a:rPr lang="en-US" sz="2400" dirty="0"/>
              <a:t>A successful plea of duress makes the contract voidable rather than void.</a:t>
            </a:r>
          </a:p>
          <a:p>
            <a:r>
              <a:rPr lang="en-US" sz="2400" dirty="0"/>
              <a:t>The party can rescind the contract but this right will be lost by affirmation of the contract after the duress has been lifted; undue delay in bringing the claim, or of the rights of a third party would be affected.</a:t>
            </a:r>
          </a:p>
          <a:p>
            <a:r>
              <a:rPr lang="en-US" sz="2400" dirty="0"/>
              <a:t>Courts have considered whether a claimant seeking to rescind for duress needs to be able to make full restoration of any property transferred.</a:t>
            </a:r>
            <a:endParaRPr lang="en-GB" sz="2400" dirty="0"/>
          </a:p>
        </p:txBody>
      </p:sp>
    </p:spTree>
    <p:extLst>
      <p:ext uri="{BB962C8B-B14F-4D97-AF65-F5344CB8AC3E}">
        <p14:creationId xmlns:p14="http://schemas.microsoft.com/office/powerpoint/2010/main" val="1535932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4491-BA2D-4CAD-9F65-49FD3D1C348C}"/>
              </a:ext>
            </a:extLst>
          </p:cNvPr>
          <p:cNvSpPr>
            <a:spLocks noGrp="1"/>
          </p:cNvSpPr>
          <p:nvPr>
            <p:ph type="title"/>
          </p:nvPr>
        </p:nvSpPr>
        <p:spPr/>
        <p:txBody>
          <a:bodyPr/>
          <a:lstStyle/>
          <a:p>
            <a:r>
              <a:rPr lang="en-US" dirty="0"/>
              <a:t>Halpern v Halpern [2007]</a:t>
            </a:r>
            <a:endParaRPr lang="en-GB" dirty="0"/>
          </a:p>
        </p:txBody>
      </p:sp>
      <p:sp>
        <p:nvSpPr>
          <p:cNvPr id="3" name="Content Placeholder 2">
            <a:extLst>
              <a:ext uri="{FF2B5EF4-FFF2-40B4-BE49-F238E27FC236}">
                <a16:creationId xmlns:a16="http://schemas.microsoft.com/office/drawing/2014/main" id="{F26AC5F6-B2F5-4123-920D-055579BB0AC9}"/>
              </a:ext>
            </a:extLst>
          </p:cNvPr>
          <p:cNvSpPr>
            <a:spLocks noGrp="1"/>
          </p:cNvSpPr>
          <p:nvPr>
            <p:ph idx="1"/>
          </p:nvPr>
        </p:nvSpPr>
        <p:spPr/>
        <p:txBody>
          <a:bodyPr/>
          <a:lstStyle/>
          <a:p>
            <a:r>
              <a:rPr lang="en-US" dirty="0"/>
              <a:t>An inheritance dispute settled on the basis of a compromise agreement.  When the Cl’s sought damages for breach of this agreement the D’s alleged it had been entered into under duress.  </a:t>
            </a:r>
          </a:p>
          <a:p>
            <a:r>
              <a:rPr lang="en-US" dirty="0"/>
              <a:t>Certain documents had been destroyed as part of the compromise agreement.  High Court held that since these documents could not be restored to the </a:t>
            </a:r>
            <a:r>
              <a:rPr lang="en-US" dirty="0" err="1"/>
              <a:t>Cls</a:t>
            </a:r>
            <a:r>
              <a:rPr lang="en-US" dirty="0"/>
              <a:t>, the right to rescind for duress had been lost.  </a:t>
            </a:r>
          </a:p>
          <a:p>
            <a:r>
              <a:rPr lang="en-US" dirty="0" err="1"/>
              <a:t>CofA</a:t>
            </a:r>
            <a:r>
              <a:rPr lang="en-US" dirty="0"/>
              <a:t> were more flexible – it would depend on the nature and effect of any improper pressure used and the identity and significance of the documents destroyed which would need to be determined at trial.  The strict approach of the High Court was rejected.</a:t>
            </a:r>
            <a:endParaRPr lang="en-GB" dirty="0"/>
          </a:p>
        </p:txBody>
      </p:sp>
    </p:spTree>
    <p:extLst>
      <p:ext uri="{BB962C8B-B14F-4D97-AF65-F5344CB8AC3E}">
        <p14:creationId xmlns:p14="http://schemas.microsoft.com/office/powerpoint/2010/main" val="484820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69F52-F49C-4938-B96B-E7E9D620BF93}"/>
              </a:ext>
            </a:extLst>
          </p:cNvPr>
          <p:cNvSpPr>
            <a:spLocks noGrp="1"/>
          </p:cNvSpPr>
          <p:nvPr>
            <p:ph type="title"/>
          </p:nvPr>
        </p:nvSpPr>
        <p:spPr/>
        <p:txBody>
          <a:bodyPr/>
          <a:lstStyle/>
          <a:p>
            <a:r>
              <a:rPr lang="en-US" dirty="0"/>
              <a:t>The equitable notion of undue influence</a:t>
            </a:r>
            <a:endParaRPr lang="en-GB" dirty="0"/>
          </a:p>
        </p:txBody>
      </p:sp>
      <p:sp>
        <p:nvSpPr>
          <p:cNvPr id="3" name="Content Placeholder 2">
            <a:extLst>
              <a:ext uri="{FF2B5EF4-FFF2-40B4-BE49-F238E27FC236}">
                <a16:creationId xmlns:a16="http://schemas.microsoft.com/office/drawing/2014/main" id="{9C01AFB3-5DFE-43AB-B386-412D70F49588}"/>
              </a:ext>
            </a:extLst>
          </p:cNvPr>
          <p:cNvSpPr>
            <a:spLocks noGrp="1"/>
          </p:cNvSpPr>
          <p:nvPr>
            <p:ph idx="1"/>
          </p:nvPr>
        </p:nvSpPr>
        <p:spPr/>
        <p:txBody>
          <a:bodyPr/>
          <a:lstStyle/>
          <a:p>
            <a:r>
              <a:rPr lang="en-US" dirty="0"/>
              <a:t>Undue influence provides relief from contracts entered into by reason of some improper pressure which may or may not fall short of duress.  It is possible to argue that the doctrines of duress and undue influence (which developed separately for historical reasons) should be merged to form one doctrine of “improper pressure”</a:t>
            </a:r>
          </a:p>
          <a:p>
            <a:r>
              <a:rPr lang="en-US" dirty="0"/>
              <a:t>Undue influence is wider that duress and often occurs where there is a relationship between the parties which has been exploited to gain an unfair contractual advantage.  </a:t>
            </a:r>
          </a:p>
          <a:p>
            <a:r>
              <a:rPr lang="en-US" dirty="0"/>
              <a:t>For example where one party is subject to domination by the other or where trust and confidence has been abused.</a:t>
            </a:r>
            <a:endParaRPr lang="en-GB" dirty="0"/>
          </a:p>
        </p:txBody>
      </p:sp>
    </p:spTree>
    <p:extLst>
      <p:ext uri="{BB962C8B-B14F-4D97-AF65-F5344CB8AC3E}">
        <p14:creationId xmlns:p14="http://schemas.microsoft.com/office/powerpoint/2010/main" val="586079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28417-1F9D-4B1B-8D5B-0330C4D40627}"/>
              </a:ext>
            </a:extLst>
          </p:cNvPr>
          <p:cNvSpPr>
            <a:spLocks noGrp="1"/>
          </p:cNvSpPr>
          <p:nvPr>
            <p:ph type="title"/>
          </p:nvPr>
        </p:nvSpPr>
        <p:spPr/>
        <p:txBody>
          <a:bodyPr/>
          <a:lstStyle/>
          <a:p>
            <a:r>
              <a:rPr lang="en-US" dirty="0"/>
              <a:t>Most common occurrence of undue influence today…</a:t>
            </a:r>
            <a:endParaRPr lang="en-GB" dirty="0"/>
          </a:p>
        </p:txBody>
      </p:sp>
      <p:sp>
        <p:nvSpPr>
          <p:cNvPr id="3" name="Content Placeholder 2">
            <a:extLst>
              <a:ext uri="{FF2B5EF4-FFF2-40B4-BE49-F238E27FC236}">
                <a16:creationId xmlns:a16="http://schemas.microsoft.com/office/drawing/2014/main" id="{62D32CA9-EBF5-49B4-91FB-B3A6A65AF6DE}"/>
              </a:ext>
            </a:extLst>
          </p:cNvPr>
          <p:cNvSpPr>
            <a:spLocks noGrp="1"/>
          </p:cNvSpPr>
          <p:nvPr>
            <p:ph idx="1"/>
          </p:nvPr>
        </p:nvSpPr>
        <p:spPr/>
        <p:txBody>
          <a:bodyPr/>
          <a:lstStyle/>
          <a:p>
            <a:r>
              <a:rPr lang="en-US" dirty="0"/>
              <a:t>Where there has been an abuse of trust and confidence – people agreeing that their home may be used as security for a loan.  </a:t>
            </a:r>
          </a:p>
          <a:p>
            <a:r>
              <a:rPr lang="en-US" dirty="0"/>
              <a:t>Where the debtor is the sole owner the allegation will usually be against the creditor.</a:t>
            </a:r>
          </a:p>
          <a:p>
            <a:r>
              <a:rPr lang="en-US" dirty="0"/>
              <a:t>Where the debtor is not the sole owner, one owner may use the home to guarantee the debts of another co-owner (the person providing the guarantee = </a:t>
            </a:r>
            <a:r>
              <a:rPr lang="en-US" b="1" dirty="0"/>
              <a:t>surety</a:t>
            </a:r>
            <a:r>
              <a:rPr lang="en-US" dirty="0"/>
              <a:t>).</a:t>
            </a:r>
          </a:p>
          <a:p>
            <a:r>
              <a:rPr lang="en-US" dirty="0"/>
              <a:t>Undue influence over a surety can be exerted by the debtor or the creditor.</a:t>
            </a:r>
          </a:p>
          <a:p>
            <a:r>
              <a:rPr lang="en-US" dirty="0"/>
              <a:t>When you consider the cases identify who is alleged to have unduly influenced whom.</a:t>
            </a:r>
            <a:endParaRPr lang="en-GB" dirty="0"/>
          </a:p>
        </p:txBody>
      </p:sp>
    </p:spTree>
    <p:extLst>
      <p:ext uri="{BB962C8B-B14F-4D97-AF65-F5344CB8AC3E}">
        <p14:creationId xmlns:p14="http://schemas.microsoft.com/office/powerpoint/2010/main" val="469680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9ECD-CD34-43DB-93FC-E30C640DB01A}"/>
              </a:ext>
            </a:extLst>
          </p:cNvPr>
          <p:cNvSpPr>
            <a:spLocks noGrp="1"/>
          </p:cNvSpPr>
          <p:nvPr>
            <p:ph type="title"/>
          </p:nvPr>
        </p:nvSpPr>
        <p:spPr/>
        <p:txBody>
          <a:bodyPr/>
          <a:lstStyle/>
          <a:p>
            <a:r>
              <a:rPr lang="en-US" dirty="0"/>
              <a:t>Barclays Bank plc v O’Brien and Another [1993]</a:t>
            </a:r>
            <a:endParaRPr lang="en-GB" dirty="0"/>
          </a:p>
        </p:txBody>
      </p:sp>
      <p:sp>
        <p:nvSpPr>
          <p:cNvPr id="3" name="Content Placeholder 2">
            <a:extLst>
              <a:ext uri="{FF2B5EF4-FFF2-40B4-BE49-F238E27FC236}">
                <a16:creationId xmlns:a16="http://schemas.microsoft.com/office/drawing/2014/main" id="{AC0430FA-05F5-4481-8991-3216C4F38044}"/>
              </a:ext>
            </a:extLst>
          </p:cNvPr>
          <p:cNvSpPr>
            <a:spLocks noGrp="1"/>
          </p:cNvSpPr>
          <p:nvPr>
            <p:ph idx="1"/>
          </p:nvPr>
        </p:nvSpPr>
        <p:spPr/>
        <p:txBody>
          <a:bodyPr>
            <a:normAutofit fontScale="92500" lnSpcReduction="10000"/>
          </a:bodyPr>
          <a:lstStyle/>
          <a:p>
            <a:r>
              <a:rPr lang="en-US" dirty="0" err="1"/>
              <a:t>HofL</a:t>
            </a:r>
            <a:r>
              <a:rPr lang="en-US" dirty="0"/>
              <a:t> refined 2 earlier categories of undue influence:-</a:t>
            </a:r>
          </a:p>
          <a:p>
            <a:r>
              <a:rPr lang="en-US" b="1" i="1" dirty="0"/>
              <a:t>Class 1: Actual undue influence. </a:t>
            </a:r>
            <a:r>
              <a:rPr lang="en-US" dirty="0"/>
              <a:t>Here the Cl must prove affirmatively that the wrongdoer exerted undue influence on the complainant to enter into the particular transaction at issue.</a:t>
            </a:r>
          </a:p>
          <a:p>
            <a:r>
              <a:rPr lang="en-US" b="1" i="1" dirty="0"/>
              <a:t>Class 2: Presumed undue influence.  </a:t>
            </a:r>
            <a:r>
              <a:rPr lang="en-US" dirty="0"/>
              <a:t>Here the complainant has only to show in the 1</a:t>
            </a:r>
            <a:r>
              <a:rPr lang="en-US" baseline="30000" dirty="0"/>
              <a:t>st</a:t>
            </a:r>
            <a:r>
              <a:rPr lang="en-US" dirty="0"/>
              <a:t> instance that there was a relationship of trust and confidence between the complainant and the wrongdoer of such a nature that it is fair to presume that the wrongdoer abused that relationship in procuring the complainant to enter into the transaction.  In Class 2 cases therefore there is no need to produce evidence that actual undue influence was exerted in relation to the particular transaction impugned: once a confidential relationship has been proved, the burden then shift to the wrongdoer to prove that the complainant entered into the impugned transaction freely. </a:t>
            </a:r>
            <a:r>
              <a:rPr lang="en-US" dirty="0" err="1"/>
              <a:t>Eg</a:t>
            </a:r>
            <a:r>
              <a:rPr lang="en-US" dirty="0"/>
              <a:t> by proving they had independent advice. </a:t>
            </a:r>
            <a:endParaRPr lang="en-GB" b="1" i="1" dirty="0"/>
          </a:p>
        </p:txBody>
      </p:sp>
    </p:spTree>
    <p:extLst>
      <p:ext uri="{BB962C8B-B14F-4D97-AF65-F5344CB8AC3E}">
        <p14:creationId xmlns:p14="http://schemas.microsoft.com/office/powerpoint/2010/main" val="37033653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7832-A22C-40C3-954B-269013C01F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998E9E-D458-4228-BC3E-536B3AF3AE9E}"/>
              </a:ext>
            </a:extLst>
          </p:cNvPr>
          <p:cNvSpPr>
            <a:spLocks noGrp="1"/>
          </p:cNvSpPr>
          <p:nvPr>
            <p:ph idx="1"/>
          </p:nvPr>
        </p:nvSpPr>
        <p:spPr/>
        <p:txBody>
          <a:bodyPr>
            <a:normAutofit fontScale="92500" lnSpcReduction="10000"/>
          </a:bodyPr>
          <a:lstStyle/>
          <a:p>
            <a:r>
              <a:rPr lang="en-US" dirty="0"/>
              <a:t>Such a confidential relationship can be established in 2 ways:-</a:t>
            </a:r>
          </a:p>
          <a:p>
            <a:r>
              <a:rPr lang="en-US" b="1" i="1" dirty="0"/>
              <a:t>Class 2A: </a:t>
            </a:r>
            <a:r>
              <a:rPr lang="en-US" dirty="0"/>
              <a:t>certain relationships (</a:t>
            </a:r>
            <a:r>
              <a:rPr lang="en-US" dirty="0" err="1"/>
              <a:t>eg</a:t>
            </a:r>
            <a:r>
              <a:rPr lang="en-US" dirty="0"/>
              <a:t> solicitor/client; medical advisor/patient) as a matter of law raise the presumption that undue influence has been exercised.</a:t>
            </a:r>
          </a:p>
          <a:p>
            <a:r>
              <a:rPr lang="en-US" b="1" i="1" dirty="0"/>
              <a:t>Class 2B: </a:t>
            </a:r>
            <a:r>
              <a:rPr lang="en-US" dirty="0"/>
              <a:t>Even if there is no relationship falling within Class 2A, if the complainant proves the existence of a relationship under which the complainant generally reposed trust and confidence in the wrongdoer, the existence of such a relationship raises the presumption of undue influence.  In a Class 2B case, therefore, in the absence of evidence disproving undue influence, the complainant will succeed in setting aside the transaction merely by proof that the complainant reposed trust and confidence in the wrongdoer without having to prove that the wrongdoer exerted actual undue influence or otherwise abused such trust and confidence in relation to the particular transaction impugned.</a:t>
            </a:r>
            <a:endParaRPr lang="en-GB" b="1" i="1" dirty="0"/>
          </a:p>
        </p:txBody>
      </p:sp>
    </p:spTree>
    <p:extLst>
      <p:ext uri="{BB962C8B-B14F-4D97-AF65-F5344CB8AC3E}">
        <p14:creationId xmlns:p14="http://schemas.microsoft.com/office/powerpoint/2010/main" val="1264336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2347C-6D43-48F5-AF13-A84BE6F2FD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B22F9A-255A-4441-8695-7B78649C2FB4}"/>
              </a:ext>
            </a:extLst>
          </p:cNvPr>
          <p:cNvSpPr>
            <a:spLocks noGrp="1"/>
          </p:cNvSpPr>
          <p:nvPr>
            <p:ph idx="1"/>
          </p:nvPr>
        </p:nvSpPr>
        <p:spPr/>
        <p:txBody>
          <a:bodyPr/>
          <a:lstStyle/>
          <a:p>
            <a:r>
              <a:rPr lang="en-US" dirty="0"/>
              <a:t>Although the 2A and 2B classification has been useful, </a:t>
            </a:r>
            <a:r>
              <a:rPr lang="en-US" dirty="0" err="1"/>
              <a:t>HofL</a:t>
            </a:r>
            <a:r>
              <a:rPr lang="en-US" dirty="0"/>
              <a:t> criticized it in </a:t>
            </a:r>
            <a:r>
              <a:rPr lang="en-US" b="1" i="1" dirty="0"/>
              <a:t>Royal Bank of Scotland plc v </a:t>
            </a:r>
            <a:r>
              <a:rPr lang="en-US" b="1" i="1" dirty="0" err="1"/>
              <a:t>Etridge</a:t>
            </a:r>
            <a:r>
              <a:rPr lang="en-US" b="1" i="1" dirty="0"/>
              <a:t> (No.2)[2001].</a:t>
            </a:r>
          </a:p>
          <a:p>
            <a:r>
              <a:rPr lang="en-US" dirty="0"/>
              <a:t>Now in all cases the court must be satisfied that undue influence is proven; presumptions just assist with this.</a:t>
            </a:r>
          </a:p>
          <a:p>
            <a:r>
              <a:rPr lang="en-US" dirty="0"/>
              <a:t>It is still useful to look at the cases under the broad categories from </a:t>
            </a:r>
            <a:r>
              <a:rPr lang="en-US" b="1" i="1" dirty="0"/>
              <a:t>O’Brien </a:t>
            </a:r>
            <a:r>
              <a:rPr lang="en-US" dirty="0"/>
              <a:t>since they correspond with the different level of presumption which will be adopted by the courts, even if the language of Class 2A and B is no longer appropriate.</a:t>
            </a:r>
            <a:endParaRPr lang="en-GB" dirty="0"/>
          </a:p>
        </p:txBody>
      </p:sp>
    </p:spTree>
    <p:extLst>
      <p:ext uri="{BB962C8B-B14F-4D97-AF65-F5344CB8AC3E}">
        <p14:creationId xmlns:p14="http://schemas.microsoft.com/office/powerpoint/2010/main" val="36018924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71A8-DA24-463B-A764-F391BBB351B2}"/>
              </a:ext>
            </a:extLst>
          </p:cNvPr>
          <p:cNvSpPr>
            <a:spLocks noGrp="1"/>
          </p:cNvSpPr>
          <p:nvPr>
            <p:ph type="title"/>
          </p:nvPr>
        </p:nvSpPr>
        <p:spPr/>
        <p:txBody>
          <a:bodyPr/>
          <a:lstStyle/>
          <a:p>
            <a:r>
              <a:rPr lang="en-US" dirty="0"/>
              <a:t>Actual undue influence</a:t>
            </a:r>
            <a:endParaRPr lang="en-GB" dirty="0"/>
          </a:p>
        </p:txBody>
      </p:sp>
      <p:sp>
        <p:nvSpPr>
          <p:cNvPr id="3" name="Content Placeholder 2">
            <a:extLst>
              <a:ext uri="{FF2B5EF4-FFF2-40B4-BE49-F238E27FC236}">
                <a16:creationId xmlns:a16="http://schemas.microsoft.com/office/drawing/2014/main" id="{45972B61-AA01-4840-9552-CDE1A957DB61}"/>
              </a:ext>
            </a:extLst>
          </p:cNvPr>
          <p:cNvSpPr>
            <a:spLocks noGrp="1"/>
          </p:cNvSpPr>
          <p:nvPr>
            <p:ph idx="1"/>
          </p:nvPr>
        </p:nvSpPr>
        <p:spPr/>
        <p:txBody>
          <a:bodyPr>
            <a:normAutofit fontScale="92500" lnSpcReduction="20000"/>
          </a:bodyPr>
          <a:lstStyle/>
          <a:p>
            <a:r>
              <a:rPr lang="en-US" b="1" i="1" dirty="0"/>
              <a:t>Williams v Bayley [1866] </a:t>
            </a:r>
            <a:r>
              <a:rPr lang="en-US" dirty="0"/>
              <a:t>– father pressured into giving security for debts of his son by threats the son would otherwise be prosecuted and “transported”.  Agreement held invalid on the ground that undue pressure had been exerted on the father.</a:t>
            </a:r>
          </a:p>
          <a:p>
            <a:r>
              <a:rPr lang="en-US" dirty="0"/>
              <a:t>Requirements of actual undue influence were set by Slade LJ in </a:t>
            </a:r>
            <a:r>
              <a:rPr lang="en-US" b="1" i="1" dirty="0"/>
              <a:t>Bank of Credit and Commerce International SA v Aboody [1992]:</a:t>
            </a:r>
          </a:p>
          <a:p>
            <a:pPr>
              <a:buFont typeface="Wingdings" panose="05000000000000000000" pitchFamily="2" charset="2"/>
              <a:buChar char="§"/>
            </a:pPr>
            <a:r>
              <a:rPr lang="en-US" dirty="0"/>
              <a:t>The other party to the transaction (or someone who induced the transaction for their benefit) had the capacity to influence the complainant;</a:t>
            </a:r>
          </a:p>
          <a:p>
            <a:pPr>
              <a:buFont typeface="Wingdings" panose="05000000000000000000" pitchFamily="2" charset="2"/>
              <a:buChar char="§"/>
            </a:pPr>
            <a:r>
              <a:rPr lang="en-US" dirty="0"/>
              <a:t>The influence was exercised;</a:t>
            </a:r>
          </a:p>
          <a:p>
            <a:pPr>
              <a:buFont typeface="Wingdings" panose="05000000000000000000" pitchFamily="2" charset="2"/>
              <a:buChar char="§"/>
            </a:pPr>
            <a:r>
              <a:rPr lang="en-US" dirty="0"/>
              <a:t>Its exercise was undue; and</a:t>
            </a:r>
          </a:p>
          <a:p>
            <a:pPr>
              <a:buFont typeface="Wingdings" panose="05000000000000000000" pitchFamily="2" charset="2"/>
              <a:buChar char="§"/>
            </a:pPr>
            <a:r>
              <a:rPr lang="en-US" dirty="0"/>
              <a:t>Its exercise brought about the transaction.</a:t>
            </a:r>
            <a:endParaRPr lang="en-GB" dirty="0"/>
          </a:p>
        </p:txBody>
      </p:sp>
    </p:spTree>
    <p:extLst>
      <p:ext uri="{BB962C8B-B14F-4D97-AF65-F5344CB8AC3E}">
        <p14:creationId xmlns:p14="http://schemas.microsoft.com/office/powerpoint/2010/main" val="23237572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D7A4E-79A6-47A0-AB51-956493F3A0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C9C848-46DC-4BC4-8C1E-330CE8929348}"/>
              </a:ext>
            </a:extLst>
          </p:cNvPr>
          <p:cNvSpPr>
            <a:spLocks noGrp="1"/>
          </p:cNvSpPr>
          <p:nvPr>
            <p:ph idx="1"/>
          </p:nvPr>
        </p:nvSpPr>
        <p:spPr/>
        <p:txBody>
          <a:bodyPr/>
          <a:lstStyle/>
          <a:p>
            <a:r>
              <a:rPr lang="en-US" dirty="0"/>
              <a:t>Mr Aboody interrupted a meeting between his wife and solicitor of husband’s bank about whether she should agree to use matrimonial home as security for his debts.  His actions reduced her to tears and she agreed. Held: his bullying manner had led her to sign without properly considering her own interests which could constitute undue influence.</a:t>
            </a:r>
          </a:p>
          <a:p>
            <a:r>
              <a:rPr lang="en-US" dirty="0"/>
              <a:t>Note: Her claim failed because </a:t>
            </a:r>
            <a:r>
              <a:rPr lang="en-US" dirty="0" err="1"/>
              <a:t>CofA</a:t>
            </a:r>
            <a:r>
              <a:rPr lang="en-US" dirty="0"/>
              <a:t> thought the transaction was not to her “manifest disadvantage” overall.  This requirement for actual undue influence no longer exists following </a:t>
            </a:r>
            <a:r>
              <a:rPr lang="en-US" b="1" i="1" dirty="0"/>
              <a:t>B C Mortgages plc v Pitt and Another [1993]. </a:t>
            </a:r>
          </a:p>
          <a:p>
            <a:r>
              <a:rPr lang="en-US" dirty="0"/>
              <a:t>If Mrs Aboody’s claim were heard today she would succeed.</a:t>
            </a:r>
            <a:endParaRPr lang="en-GB" dirty="0"/>
          </a:p>
        </p:txBody>
      </p:sp>
    </p:spTree>
    <p:extLst>
      <p:ext uri="{BB962C8B-B14F-4D97-AF65-F5344CB8AC3E}">
        <p14:creationId xmlns:p14="http://schemas.microsoft.com/office/powerpoint/2010/main" val="38744949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3CB77-0920-49CE-9ECB-BA2A6DCC6606}"/>
              </a:ext>
            </a:extLst>
          </p:cNvPr>
          <p:cNvSpPr>
            <a:spLocks noGrp="1"/>
          </p:cNvSpPr>
          <p:nvPr>
            <p:ph type="title"/>
          </p:nvPr>
        </p:nvSpPr>
        <p:spPr/>
        <p:txBody>
          <a:bodyPr/>
          <a:lstStyle/>
          <a:p>
            <a:r>
              <a:rPr lang="en-US" dirty="0"/>
              <a:t>Undue influence where a relationship of trust and confidence exists</a:t>
            </a:r>
            <a:endParaRPr lang="en-GB" dirty="0"/>
          </a:p>
        </p:txBody>
      </p:sp>
      <p:sp>
        <p:nvSpPr>
          <p:cNvPr id="3" name="Content Placeholder 2">
            <a:extLst>
              <a:ext uri="{FF2B5EF4-FFF2-40B4-BE49-F238E27FC236}">
                <a16:creationId xmlns:a16="http://schemas.microsoft.com/office/drawing/2014/main" id="{DD8A9591-E4C0-4596-8537-B5676A0E3B7F}"/>
              </a:ext>
            </a:extLst>
          </p:cNvPr>
          <p:cNvSpPr>
            <a:spLocks noGrp="1"/>
          </p:cNvSpPr>
          <p:nvPr>
            <p:ph idx="1"/>
          </p:nvPr>
        </p:nvSpPr>
        <p:spPr/>
        <p:txBody>
          <a:bodyPr/>
          <a:lstStyle/>
          <a:p>
            <a:r>
              <a:rPr lang="en-US" dirty="0"/>
              <a:t>For presumed undue influence there must be:</a:t>
            </a:r>
          </a:p>
          <a:p>
            <a:pPr>
              <a:buFont typeface="Wingdings" panose="05000000000000000000" pitchFamily="2" charset="2"/>
              <a:buChar char="§"/>
            </a:pPr>
            <a:r>
              <a:rPr lang="en-US" dirty="0"/>
              <a:t>A recognized relationship such as parent/child or solicitor/client or a relationship of “trust and confidence”; </a:t>
            </a:r>
            <a:r>
              <a:rPr lang="en-US" b="1" dirty="0"/>
              <a:t>AND</a:t>
            </a:r>
          </a:p>
          <a:p>
            <a:pPr>
              <a:buFont typeface="Wingdings" panose="05000000000000000000" pitchFamily="2" charset="2"/>
              <a:buChar char="§"/>
            </a:pPr>
            <a:r>
              <a:rPr lang="en-US" dirty="0"/>
              <a:t>There must also be a transaction that </a:t>
            </a:r>
            <a:r>
              <a:rPr lang="en-US" i="1" dirty="0"/>
              <a:t>“calls for an explanation”(</a:t>
            </a:r>
            <a:r>
              <a:rPr lang="en-US" b="1" i="1" dirty="0"/>
              <a:t>Royal Bank of Scotland plc v </a:t>
            </a:r>
            <a:r>
              <a:rPr lang="en-US" b="1" i="1" dirty="0" err="1"/>
              <a:t>Etridge</a:t>
            </a:r>
            <a:r>
              <a:rPr lang="en-US" b="1" i="1" dirty="0"/>
              <a:t> (No 2)[2001].</a:t>
            </a:r>
          </a:p>
          <a:p>
            <a:pPr marL="0" indent="0">
              <a:buNone/>
            </a:pPr>
            <a:r>
              <a:rPr lang="en-US" dirty="0"/>
              <a:t>If satisfied the court goes on to consider whether the presumption of undue influence has been rebutted (</a:t>
            </a:r>
            <a:r>
              <a:rPr lang="en-US" dirty="0" err="1"/>
              <a:t>eg</a:t>
            </a:r>
            <a:r>
              <a:rPr lang="en-US" dirty="0"/>
              <a:t> if the party received independent advice this might be sufficient to rebut the presumption.)</a:t>
            </a:r>
            <a:endParaRPr lang="en-GB" dirty="0"/>
          </a:p>
        </p:txBody>
      </p:sp>
    </p:spTree>
    <p:extLst>
      <p:ext uri="{BB962C8B-B14F-4D97-AF65-F5344CB8AC3E}">
        <p14:creationId xmlns:p14="http://schemas.microsoft.com/office/powerpoint/2010/main" val="9362253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C2BE-E898-4D0B-BF14-DD0A9A864A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FA3EC8-BFEB-4CF1-89DD-EEB4C7EAD1F4}"/>
              </a:ext>
            </a:extLst>
          </p:cNvPr>
          <p:cNvSpPr>
            <a:spLocks noGrp="1"/>
          </p:cNvSpPr>
          <p:nvPr>
            <p:ph idx="1"/>
          </p:nvPr>
        </p:nvSpPr>
        <p:spPr/>
        <p:txBody>
          <a:bodyPr/>
          <a:lstStyle/>
          <a:p>
            <a:r>
              <a:rPr lang="en-US" dirty="0"/>
              <a:t>In this type of case there may be a presumption of influence because of a special relationship.  Such a relationship may arise because of trust and confidence reposed in a person which, for example, gives them an authority over the other.</a:t>
            </a:r>
          </a:p>
          <a:p>
            <a:r>
              <a:rPr lang="en-US" b="1" u="sng" dirty="0"/>
              <a:t>Problem – </a:t>
            </a:r>
            <a:r>
              <a:rPr lang="en-US" dirty="0"/>
              <a:t>in some relationships influence is automatically presumed to exist – trustee and beneficiary (</a:t>
            </a:r>
            <a:r>
              <a:rPr lang="en-US" b="1" i="1" dirty="0"/>
              <a:t>Ellis v Barker [1871]</a:t>
            </a:r>
            <a:r>
              <a:rPr lang="en-US" i="1" dirty="0"/>
              <a:t>), </a:t>
            </a:r>
            <a:r>
              <a:rPr lang="en-US" dirty="0"/>
              <a:t>doctor and patient (</a:t>
            </a:r>
            <a:r>
              <a:rPr lang="en-US" b="1" i="1" dirty="0"/>
              <a:t>Mitchell v </a:t>
            </a:r>
            <a:r>
              <a:rPr lang="en-US" b="1" i="1" dirty="0" err="1"/>
              <a:t>Homfray</a:t>
            </a:r>
            <a:r>
              <a:rPr lang="en-US" b="1" i="1" dirty="0"/>
              <a:t> [1881]</a:t>
            </a:r>
            <a:r>
              <a:rPr lang="en-US" i="1" dirty="0"/>
              <a:t>), </a:t>
            </a:r>
            <a:r>
              <a:rPr lang="en-US" dirty="0"/>
              <a:t>solicitor and client (</a:t>
            </a:r>
            <a:r>
              <a:rPr lang="en-US" b="1" i="1" dirty="0"/>
              <a:t>Wright v Carter [1903]</a:t>
            </a:r>
            <a:r>
              <a:rPr lang="en-US" dirty="0"/>
              <a:t>), parent and child (</a:t>
            </a:r>
            <a:r>
              <a:rPr lang="en-US" b="1" i="1" dirty="0"/>
              <a:t>Wright v </a:t>
            </a:r>
            <a:r>
              <a:rPr lang="en-US" b="1" i="1" dirty="0" err="1"/>
              <a:t>Vanderplanke</a:t>
            </a:r>
            <a:r>
              <a:rPr lang="en-US" b="1" i="1" dirty="0"/>
              <a:t> [1855]</a:t>
            </a:r>
            <a:r>
              <a:rPr lang="en-US" dirty="0"/>
              <a:t>) and confessor and penitent (</a:t>
            </a:r>
            <a:r>
              <a:rPr lang="en-US" b="1" i="1" dirty="0" err="1"/>
              <a:t>Allcard</a:t>
            </a:r>
            <a:r>
              <a:rPr lang="en-US" b="1" i="1" dirty="0"/>
              <a:t> v Skinner [1887]</a:t>
            </a:r>
            <a:r>
              <a:rPr lang="en-US" dirty="0"/>
              <a:t>).</a:t>
            </a:r>
          </a:p>
          <a:p>
            <a:r>
              <a:rPr lang="en-US" dirty="0"/>
              <a:t>In these relationships the presumption of INFLUENCE (not undue influence) is irrebuttable.</a:t>
            </a:r>
            <a:endParaRPr lang="en-GB" dirty="0"/>
          </a:p>
        </p:txBody>
      </p:sp>
    </p:spTree>
    <p:extLst>
      <p:ext uri="{BB962C8B-B14F-4D97-AF65-F5344CB8AC3E}">
        <p14:creationId xmlns:p14="http://schemas.microsoft.com/office/powerpoint/2010/main" val="8228585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1213A-1C90-40BA-BAD8-3984FCEBD535}"/>
              </a:ext>
            </a:extLst>
          </p:cNvPr>
          <p:cNvSpPr>
            <a:spLocks noGrp="1"/>
          </p:cNvSpPr>
          <p:nvPr>
            <p:ph type="title"/>
          </p:nvPr>
        </p:nvSpPr>
        <p:spPr/>
        <p:txBody>
          <a:bodyPr/>
          <a:lstStyle/>
          <a:p>
            <a:r>
              <a:rPr lang="en-US" dirty="0"/>
              <a:t>Relationships outside the recognized categories</a:t>
            </a:r>
            <a:endParaRPr lang="en-GB" dirty="0"/>
          </a:p>
        </p:txBody>
      </p:sp>
      <p:sp>
        <p:nvSpPr>
          <p:cNvPr id="3" name="Content Placeholder 2">
            <a:extLst>
              <a:ext uri="{FF2B5EF4-FFF2-40B4-BE49-F238E27FC236}">
                <a16:creationId xmlns:a16="http://schemas.microsoft.com/office/drawing/2014/main" id="{2FA4B413-3BFA-4971-B80E-E96A635F59B1}"/>
              </a:ext>
            </a:extLst>
          </p:cNvPr>
          <p:cNvSpPr>
            <a:spLocks noGrp="1"/>
          </p:cNvSpPr>
          <p:nvPr>
            <p:ph idx="1"/>
          </p:nvPr>
        </p:nvSpPr>
        <p:spPr/>
        <p:txBody>
          <a:bodyPr>
            <a:normAutofit/>
          </a:bodyPr>
          <a:lstStyle/>
          <a:p>
            <a:r>
              <a:rPr lang="en-US" sz="2800" dirty="0"/>
              <a:t>Here a presumption of influence will only arise if there is evidence that the relationship is one where one party places trust and confidence in the other. Here it is vital evidence is provided to establish the nature of the relationship.</a:t>
            </a:r>
          </a:p>
          <a:p>
            <a:r>
              <a:rPr lang="en-US" sz="2800" dirty="0"/>
              <a:t>Many of the cases concern spouses but it can arise in other contexts as shown by </a:t>
            </a:r>
            <a:r>
              <a:rPr lang="en-US" sz="2800" b="1" i="1" dirty="0"/>
              <a:t>Lloyds Bank Ltd v Bundy [1975].</a:t>
            </a:r>
          </a:p>
          <a:p>
            <a:r>
              <a:rPr lang="en-US" sz="2800" b="1" i="1" dirty="0"/>
              <a:t>See Facts.</a:t>
            </a:r>
            <a:endParaRPr lang="en-GB" sz="2800" dirty="0"/>
          </a:p>
        </p:txBody>
      </p:sp>
    </p:spTree>
    <p:extLst>
      <p:ext uri="{BB962C8B-B14F-4D97-AF65-F5344CB8AC3E}">
        <p14:creationId xmlns:p14="http://schemas.microsoft.com/office/powerpoint/2010/main" val="13786589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4707-77AC-49D0-ACF1-BB278385BC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4E14B3-B6E1-4AD3-A943-D87076C17E97}"/>
              </a:ext>
            </a:extLst>
          </p:cNvPr>
          <p:cNvSpPr>
            <a:spLocks noGrp="1"/>
          </p:cNvSpPr>
          <p:nvPr>
            <p:ph idx="1"/>
          </p:nvPr>
        </p:nvSpPr>
        <p:spPr/>
        <p:txBody>
          <a:bodyPr/>
          <a:lstStyle/>
          <a:p>
            <a:r>
              <a:rPr lang="en-US" dirty="0"/>
              <a:t>Whatever way the presumption of influence arises (</a:t>
            </a:r>
            <a:r>
              <a:rPr lang="en-US" dirty="0" err="1"/>
              <a:t>ie</a:t>
            </a:r>
            <a:r>
              <a:rPr lang="en-US" dirty="0"/>
              <a:t> through a recognized relationship or by evidence of “trust and confidence”), this is not sufficient to establish </a:t>
            </a:r>
            <a:r>
              <a:rPr lang="en-US" b="1" dirty="0"/>
              <a:t>UNDUE </a:t>
            </a:r>
            <a:r>
              <a:rPr lang="en-US" dirty="0"/>
              <a:t>influence.</a:t>
            </a:r>
          </a:p>
          <a:p>
            <a:r>
              <a:rPr lang="en-US" b="1" i="1" dirty="0"/>
              <a:t>Royal Bank of Scotland plc v </a:t>
            </a:r>
            <a:r>
              <a:rPr lang="en-US" b="1" i="1" dirty="0" err="1"/>
              <a:t>Etridge</a:t>
            </a:r>
            <a:r>
              <a:rPr lang="en-US" b="1" i="1" dirty="0"/>
              <a:t> (No.2) – </a:t>
            </a:r>
            <a:r>
              <a:rPr lang="en-US" dirty="0"/>
              <a:t>to prove that the influence was used in an improper way (and thus raise a presumption of </a:t>
            </a:r>
            <a:r>
              <a:rPr lang="en-US" b="1" dirty="0"/>
              <a:t>UNDUE </a:t>
            </a:r>
            <a:r>
              <a:rPr lang="en-US" dirty="0"/>
              <a:t>influence) the claimant will need to show that the transaction has some feature which raises a question as to why it would have been entered into, unless improper influence had been used.</a:t>
            </a:r>
          </a:p>
          <a:p>
            <a:r>
              <a:rPr lang="en-US" dirty="0"/>
              <a:t>As Lord Nicholls pointed out:</a:t>
            </a:r>
            <a:endParaRPr lang="en-GB" dirty="0"/>
          </a:p>
        </p:txBody>
      </p:sp>
    </p:spTree>
    <p:extLst>
      <p:ext uri="{BB962C8B-B14F-4D97-AF65-F5344CB8AC3E}">
        <p14:creationId xmlns:p14="http://schemas.microsoft.com/office/powerpoint/2010/main" val="31443711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25FD6-C074-4628-AD34-466A2CAFE3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564B3A-E185-4E09-809E-4A8B11F3514A}"/>
              </a:ext>
            </a:extLst>
          </p:cNvPr>
          <p:cNvSpPr>
            <a:spLocks noGrp="1"/>
          </p:cNvSpPr>
          <p:nvPr>
            <p:ph idx="1"/>
          </p:nvPr>
        </p:nvSpPr>
        <p:spPr/>
        <p:txBody>
          <a:bodyPr>
            <a:normAutofit/>
          </a:bodyPr>
          <a:lstStyle/>
          <a:p>
            <a:r>
              <a:rPr lang="en-US" sz="2400" i="1" dirty="0"/>
              <a:t>“The law would be out of touch with everyday life if the presumption </a:t>
            </a:r>
            <a:r>
              <a:rPr lang="en-US" sz="2400" dirty="0"/>
              <a:t>[of undue influence] </a:t>
            </a:r>
            <a:r>
              <a:rPr lang="en-US" sz="2400" i="1" dirty="0"/>
              <a:t>were to apply to every Christmas or birthday gift by a child to a parent, or to an agreement whereby a client or patient agrees to be responsible for the reasonable fees of his legal or medical adviser…So something more is needed before the law reverses the burden of proof, something which calls for an explanation.  When that something more is present, the greater the disadvantage to the vulnerable person, the more cogent must be the explanation before the presumption will be regarded as rebutted.”</a:t>
            </a:r>
            <a:endParaRPr lang="en-GB" sz="2400" i="1" dirty="0"/>
          </a:p>
        </p:txBody>
      </p:sp>
    </p:spTree>
    <p:extLst>
      <p:ext uri="{BB962C8B-B14F-4D97-AF65-F5344CB8AC3E}">
        <p14:creationId xmlns:p14="http://schemas.microsoft.com/office/powerpoint/2010/main" val="37274299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5D07-62A8-4F7F-B8FC-D32D270DAEC0}"/>
              </a:ext>
            </a:extLst>
          </p:cNvPr>
          <p:cNvSpPr>
            <a:spLocks noGrp="1"/>
          </p:cNvSpPr>
          <p:nvPr>
            <p:ph type="title"/>
          </p:nvPr>
        </p:nvSpPr>
        <p:spPr/>
        <p:txBody>
          <a:bodyPr/>
          <a:lstStyle/>
          <a:p>
            <a:r>
              <a:rPr lang="en-US" dirty="0"/>
              <a:t>For example</a:t>
            </a:r>
            <a:endParaRPr lang="en-GB" dirty="0"/>
          </a:p>
        </p:txBody>
      </p:sp>
      <p:sp>
        <p:nvSpPr>
          <p:cNvPr id="3" name="Content Placeholder 2">
            <a:extLst>
              <a:ext uri="{FF2B5EF4-FFF2-40B4-BE49-F238E27FC236}">
                <a16:creationId xmlns:a16="http://schemas.microsoft.com/office/drawing/2014/main" id="{190A1479-5246-4C94-AB11-86E3BA2AE90E}"/>
              </a:ext>
            </a:extLst>
          </p:cNvPr>
          <p:cNvSpPr>
            <a:spLocks noGrp="1"/>
          </p:cNvSpPr>
          <p:nvPr>
            <p:ph idx="1"/>
          </p:nvPr>
        </p:nvSpPr>
        <p:spPr/>
        <p:txBody>
          <a:bodyPr>
            <a:normAutofit/>
          </a:bodyPr>
          <a:lstStyle/>
          <a:p>
            <a:r>
              <a:rPr lang="en-US" sz="2400" dirty="0"/>
              <a:t>If a confessor has bought a house from a penitent at the full market value, although this is a situation where the confessor’s influence over the pertinent will be presumed, the court may not, in the absence of other evidence, treat this as a transaction which arose from the use of </a:t>
            </a:r>
            <a:r>
              <a:rPr lang="en-US" sz="2400" b="1" dirty="0"/>
              <a:t>UNDUE</a:t>
            </a:r>
            <a:r>
              <a:rPr lang="en-US" sz="2400" dirty="0"/>
              <a:t> influence.</a:t>
            </a:r>
          </a:p>
          <a:p>
            <a:r>
              <a:rPr lang="en-US" sz="2400" dirty="0"/>
              <a:t>If the house was bought at only 60% of market value, the court may presume that the confessor acted improperly, unless they produce evidence to rebut this presumption.</a:t>
            </a:r>
            <a:endParaRPr lang="en-GB" sz="2400" dirty="0"/>
          </a:p>
        </p:txBody>
      </p:sp>
    </p:spTree>
    <p:extLst>
      <p:ext uri="{BB962C8B-B14F-4D97-AF65-F5344CB8AC3E}">
        <p14:creationId xmlns:p14="http://schemas.microsoft.com/office/powerpoint/2010/main" val="6792021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3663-B127-4BC7-A6D9-68D9E8721F04}"/>
              </a:ext>
            </a:extLst>
          </p:cNvPr>
          <p:cNvSpPr>
            <a:spLocks noGrp="1"/>
          </p:cNvSpPr>
          <p:nvPr>
            <p:ph type="title"/>
          </p:nvPr>
        </p:nvSpPr>
        <p:spPr/>
        <p:txBody>
          <a:bodyPr/>
          <a:lstStyle/>
          <a:p>
            <a:r>
              <a:rPr lang="en-US" dirty="0"/>
              <a:t>Wife providing guarantee for husband’s business debts…</a:t>
            </a:r>
            <a:endParaRPr lang="en-GB" dirty="0"/>
          </a:p>
        </p:txBody>
      </p:sp>
      <p:sp>
        <p:nvSpPr>
          <p:cNvPr id="3" name="Content Placeholder 2">
            <a:extLst>
              <a:ext uri="{FF2B5EF4-FFF2-40B4-BE49-F238E27FC236}">
                <a16:creationId xmlns:a16="http://schemas.microsoft.com/office/drawing/2014/main" id="{13B19C8A-BF7A-45EC-A9F0-7BE05B4FA837}"/>
              </a:ext>
            </a:extLst>
          </p:cNvPr>
          <p:cNvSpPr>
            <a:spLocks noGrp="1"/>
          </p:cNvSpPr>
          <p:nvPr>
            <p:ph idx="1"/>
          </p:nvPr>
        </p:nvSpPr>
        <p:spPr/>
        <p:txBody>
          <a:bodyPr/>
          <a:lstStyle/>
          <a:p>
            <a:r>
              <a:rPr lang="en-US" dirty="0"/>
              <a:t>In relation to this common situation </a:t>
            </a:r>
            <a:r>
              <a:rPr lang="en-US" dirty="0" err="1"/>
              <a:t>HofL</a:t>
            </a:r>
            <a:r>
              <a:rPr lang="en-US" dirty="0"/>
              <a:t> in </a:t>
            </a:r>
            <a:r>
              <a:rPr lang="en-US" b="1" i="1" dirty="0" err="1"/>
              <a:t>Etridge</a:t>
            </a:r>
            <a:r>
              <a:rPr lang="en-US" b="1" i="1" dirty="0"/>
              <a:t> </a:t>
            </a:r>
            <a:r>
              <a:rPr lang="en-US" dirty="0"/>
              <a:t>took the view that this was NOT a transaction which </a:t>
            </a:r>
            <a:r>
              <a:rPr lang="en-US" i="1" dirty="0"/>
              <a:t>‘in the ordinary course’ </a:t>
            </a:r>
            <a:r>
              <a:rPr lang="en-US" dirty="0"/>
              <a:t>should be regarded as being explicable only on the basis of being procured by undue influence.  Lord Nicholls emphasized the phrase </a:t>
            </a:r>
            <a:r>
              <a:rPr lang="en-US" i="1" dirty="0"/>
              <a:t>‘in the ordinary course’, </a:t>
            </a:r>
            <a:r>
              <a:rPr lang="en-US" dirty="0"/>
              <a:t>and recognized that there would be cases where such a transaction does call for an explanation.</a:t>
            </a:r>
          </a:p>
          <a:p>
            <a:r>
              <a:rPr lang="en-US" dirty="0"/>
              <a:t>The implication is that there would need to be some additional evidence to support the claim but, unfortunately, Lord Nicholls did not give any examples of the kind of situation he had in mind.</a:t>
            </a:r>
            <a:endParaRPr lang="en-GB" dirty="0"/>
          </a:p>
        </p:txBody>
      </p:sp>
    </p:spTree>
    <p:extLst>
      <p:ext uri="{BB962C8B-B14F-4D97-AF65-F5344CB8AC3E}">
        <p14:creationId xmlns:p14="http://schemas.microsoft.com/office/powerpoint/2010/main" val="24740827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C13E-672A-4E9B-B92E-1B04C4384E5F}"/>
              </a:ext>
            </a:extLst>
          </p:cNvPr>
          <p:cNvSpPr>
            <a:spLocks noGrp="1"/>
          </p:cNvSpPr>
          <p:nvPr>
            <p:ph type="title"/>
          </p:nvPr>
        </p:nvSpPr>
        <p:spPr/>
        <p:txBody>
          <a:bodyPr/>
          <a:lstStyle/>
          <a:p>
            <a:r>
              <a:rPr lang="en-US" dirty="0"/>
              <a:t>Undue influence exercised by a third party</a:t>
            </a:r>
            <a:endParaRPr lang="en-GB" dirty="0"/>
          </a:p>
        </p:txBody>
      </p:sp>
      <p:sp>
        <p:nvSpPr>
          <p:cNvPr id="3" name="Content Placeholder 2">
            <a:extLst>
              <a:ext uri="{FF2B5EF4-FFF2-40B4-BE49-F238E27FC236}">
                <a16:creationId xmlns:a16="http://schemas.microsoft.com/office/drawing/2014/main" id="{54592733-6B13-4369-A557-7E00999E7A87}"/>
              </a:ext>
            </a:extLst>
          </p:cNvPr>
          <p:cNvSpPr>
            <a:spLocks noGrp="1"/>
          </p:cNvSpPr>
          <p:nvPr>
            <p:ph idx="1"/>
          </p:nvPr>
        </p:nvSpPr>
        <p:spPr/>
        <p:txBody>
          <a:bodyPr>
            <a:noAutofit/>
          </a:bodyPr>
          <a:lstStyle/>
          <a:p>
            <a:r>
              <a:rPr lang="en-US" sz="2400" dirty="0"/>
              <a:t>A typical case that could have plausible arguments that undue influence (or fraud or </a:t>
            </a:r>
            <a:r>
              <a:rPr lang="en-US" sz="2400" dirty="0" err="1"/>
              <a:t>misrep</a:t>
            </a:r>
            <a:r>
              <a:rPr lang="en-US" sz="2400" dirty="0"/>
              <a:t> or duress) had been exercised by a third party and that the transaction should be set aside would be where a wife gave a guarantee and charge over the matrimonial home to a bank and wishes to have that contract with the bank set aside on the basis that she entered into the contract only because of the husband’s influence (a third party to her contract with the bank).</a:t>
            </a:r>
          </a:p>
          <a:p>
            <a:r>
              <a:rPr lang="en-US" sz="2400" dirty="0"/>
              <a:t>This is summarized in the following diagram.  The bubble on the right represents the bank’s notice of the possibility of undue influence.</a:t>
            </a:r>
            <a:endParaRPr lang="en-GB" sz="2400" dirty="0"/>
          </a:p>
        </p:txBody>
      </p:sp>
    </p:spTree>
    <p:extLst>
      <p:ext uri="{BB962C8B-B14F-4D97-AF65-F5344CB8AC3E}">
        <p14:creationId xmlns:p14="http://schemas.microsoft.com/office/powerpoint/2010/main" val="19840938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ECBE-8169-4859-88E3-8CD98A46E3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740AB6-96A6-494B-8F48-69AB412E67B1}"/>
              </a:ext>
            </a:extLst>
          </p:cNvPr>
          <p:cNvSpPr>
            <a:spLocks noGrp="1"/>
          </p:cNvSpPr>
          <p:nvPr>
            <p:ph idx="1"/>
          </p:nvPr>
        </p:nvSpPr>
        <p:spPr/>
        <p:txBody>
          <a:bodyPr/>
          <a:lstStyle/>
          <a:p>
            <a:endParaRPr lang="en-US" dirty="0"/>
          </a:p>
          <a:p>
            <a:endParaRPr lang="en-GB" dirty="0"/>
          </a:p>
          <a:p>
            <a:endParaRPr lang="en-GB" dirty="0"/>
          </a:p>
          <a:p>
            <a:pPr lvl="8"/>
            <a:r>
              <a:rPr lang="en-GB" dirty="0"/>
              <a:t>                                                                        </a:t>
            </a:r>
          </a:p>
          <a:p>
            <a:pPr lvl="8"/>
            <a:r>
              <a:rPr lang="en-GB" dirty="0"/>
              <a:t>                                                                        Mortgage guarantee</a:t>
            </a:r>
          </a:p>
          <a:p>
            <a:endParaRPr lang="en-GB" dirty="0"/>
          </a:p>
          <a:p>
            <a:pPr lvl="8"/>
            <a:r>
              <a:rPr lang="en-GB" dirty="0"/>
              <a:t>               Loan</a:t>
            </a:r>
          </a:p>
        </p:txBody>
      </p:sp>
      <p:sp>
        <p:nvSpPr>
          <p:cNvPr id="4" name="Rectangle 3">
            <a:extLst>
              <a:ext uri="{FF2B5EF4-FFF2-40B4-BE49-F238E27FC236}">
                <a16:creationId xmlns:a16="http://schemas.microsoft.com/office/drawing/2014/main" id="{8DDEE7BB-D36D-4B69-83A7-92388B714B6D}"/>
              </a:ext>
            </a:extLst>
          </p:cNvPr>
          <p:cNvSpPr/>
          <p:nvPr/>
        </p:nvSpPr>
        <p:spPr>
          <a:xfrm>
            <a:off x="1518407" y="2206306"/>
            <a:ext cx="1124125" cy="8556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Business owner</a:t>
            </a:r>
            <a:endParaRPr lang="en-GB" dirty="0"/>
          </a:p>
        </p:txBody>
      </p:sp>
      <p:sp>
        <p:nvSpPr>
          <p:cNvPr id="5" name="Rectangle 4">
            <a:extLst>
              <a:ext uri="{FF2B5EF4-FFF2-40B4-BE49-F238E27FC236}">
                <a16:creationId xmlns:a16="http://schemas.microsoft.com/office/drawing/2014/main" id="{DD755338-C9C8-45F5-B3AC-8A4C3CE74881}"/>
              </a:ext>
            </a:extLst>
          </p:cNvPr>
          <p:cNvSpPr/>
          <p:nvPr/>
        </p:nvSpPr>
        <p:spPr>
          <a:xfrm>
            <a:off x="1518407" y="3087149"/>
            <a:ext cx="1107347" cy="8305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Debtor business</a:t>
            </a:r>
            <a:endParaRPr lang="en-GB" dirty="0"/>
          </a:p>
        </p:txBody>
      </p:sp>
      <p:sp>
        <p:nvSpPr>
          <p:cNvPr id="6" name="Rectangle 5">
            <a:extLst>
              <a:ext uri="{FF2B5EF4-FFF2-40B4-BE49-F238E27FC236}">
                <a16:creationId xmlns:a16="http://schemas.microsoft.com/office/drawing/2014/main" id="{E934CA98-7D62-4EB6-9CAD-F76C9764502D}"/>
              </a:ext>
            </a:extLst>
          </p:cNvPr>
          <p:cNvSpPr/>
          <p:nvPr/>
        </p:nvSpPr>
        <p:spPr>
          <a:xfrm>
            <a:off x="6501468" y="2281806"/>
            <a:ext cx="1124125" cy="8556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Surety</a:t>
            </a:r>
            <a:endParaRPr lang="en-GB" dirty="0"/>
          </a:p>
        </p:txBody>
      </p:sp>
      <p:sp>
        <p:nvSpPr>
          <p:cNvPr id="7" name="Rectangle 6">
            <a:extLst>
              <a:ext uri="{FF2B5EF4-FFF2-40B4-BE49-F238E27FC236}">
                <a16:creationId xmlns:a16="http://schemas.microsoft.com/office/drawing/2014/main" id="{E1BC01CD-B9D2-47E3-8CC5-553F34FEA66B}"/>
              </a:ext>
            </a:extLst>
          </p:cNvPr>
          <p:cNvSpPr/>
          <p:nvPr/>
        </p:nvSpPr>
        <p:spPr>
          <a:xfrm>
            <a:off x="6518246" y="5187021"/>
            <a:ext cx="1057013" cy="8556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Bank</a:t>
            </a:r>
            <a:endParaRPr lang="en-GB" dirty="0"/>
          </a:p>
        </p:txBody>
      </p:sp>
      <p:sp>
        <p:nvSpPr>
          <p:cNvPr id="9" name="Arrow: Right 8">
            <a:extLst>
              <a:ext uri="{FF2B5EF4-FFF2-40B4-BE49-F238E27FC236}">
                <a16:creationId xmlns:a16="http://schemas.microsoft.com/office/drawing/2014/main" id="{AD0B906A-E04F-430A-A454-077D7B01EA3D}"/>
              </a:ext>
            </a:extLst>
          </p:cNvPr>
          <p:cNvSpPr/>
          <p:nvPr/>
        </p:nvSpPr>
        <p:spPr>
          <a:xfrm>
            <a:off x="2759978" y="2220146"/>
            <a:ext cx="3741490" cy="6786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Undue influence</a:t>
            </a:r>
            <a:endParaRPr lang="en-GB" dirty="0"/>
          </a:p>
        </p:txBody>
      </p:sp>
      <p:cxnSp>
        <p:nvCxnSpPr>
          <p:cNvPr id="12" name="Straight Arrow Connector 11">
            <a:extLst>
              <a:ext uri="{FF2B5EF4-FFF2-40B4-BE49-F238E27FC236}">
                <a16:creationId xmlns:a16="http://schemas.microsoft.com/office/drawing/2014/main" id="{FE44B992-B341-40C0-9433-C78792878529}"/>
              </a:ext>
            </a:extLst>
          </p:cNvPr>
          <p:cNvCxnSpPr/>
          <p:nvPr/>
        </p:nvCxnSpPr>
        <p:spPr>
          <a:xfrm>
            <a:off x="2759978" y="3988646"/>
            <a:ext cx="3565321" cy="154808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83BCF2F-8A61-4DD2-A8B5-6BCDC09539F6}"/>
              </a:ext>
            </a:extLst>
          </p:cNvPr>
          <p:cNvCxnSpPr/>
          <p:nvPr/>
        </p:nvCxnSpPr>
        <p:spPr>
          <a:xfrm>
            <a:off x="6962862" y="3269657"/>
            <a:ext cx="0" cy="171340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hought Bubble: Cloud 14">
            <a:extLst>
              <a:ext uri="{FF2B5EF4-FFF2-40B4-BE49-F238E27FC236}">
                <a16:creationId xmlns:a16="http://schemas.microsoft.com/office/drawing/2014/main" id="{E4FC1B4C-1DB9-49EF-B1EA-1B1AB9387817}"/>
              </a:ext>
            </a:extLst>
          </p:cNvPr>
          <p:cNvSpPr/>
          <p:nvPr/>
        </p:nvSpPr>
        <p:spPr>
          <a:xfrm>
            <a:off x="7305993" y="4406785"/>
            <a:ext cx="1929448" cy="85567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Undue influence</a:t>
            </a:r>
            <a:endParaRPr lang="en-GB" dirty="0"/>
          </a:p>
        </p:txBody>
      </p:sp>
      <p:pic>
        <p:nvPicPr>
          <p:cNvPr id="17" name="Picture 16" descr="Shape&#10;&#10;Description automatically generated">
            <a:extLst>
              <a:ext uri="{FF2B5EF4-FFF2-40B4-BE49-F238E27FC236}">
                <a16:creationId xmlns:a16="http://schemas.microsoft.com/office/drawing/2014/main" id="{3E663C56-9055-4B89-9EB9-7DC8B0C60B31}"/>
              </a:ext>
            </a:extLst>
          </p:cNvPr>
          <p:cNvPicPr>
            <a:picLocks noChangeAspect="1"/>
          </p:cNvPicPr>
          <p:nvPr/>
        </p:nvPicPr>
        <p:blipFill>
          <a:blip r:embed="rId2"/>
          <a:stretch>
            <a:fillRect/>
          </a:stretch>
        </p:blipFill>
        <p:spPr>
          <a:xfrm>
            <a:off x="4886008" y="2960476"/>
            <a:ext cx="1632231" cy="1359854"/>
          </a:xfrm>
          <a:prstGeom prst="rect">
            <a:avLst/>
          </a:prstGeom>
        </p:spPr>
      </p:pic>
    </p:spTree>
    <p:extLst>
      <p:ext uri="{BB962C8B-B14F-4D97-AF65-F5344CB8AC3E}">
        <p14:creationId xmlns:p14="http://schemas.microsoft.com/office/powerpoint/2010/main" val="11345473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96B7-E5CC-427E-83AC-7D69CE5DAC28}"/>
              </a:ext>
            </a:extLst>
          </p:cNvPr>
          <p:cNvSpPr>
            <a:spLocks noGrp="1"/>
          </p:cNvSpPr>
          <p:nvPr>
            <p:ph type="title"/>
          </p:nvPr>
        </p:nvSpPr>
        <p:spPr/>
        <p:txBody>
          <a:bodyPr>
            <a:normAutofit fontScale="90000"/>
          </a:bodyPr>
          <a:lstStyle/>
          <a:p>
            <a:r>
              <a:rPr lang="en-US" b="1" dirty="0"/>
              <a:t>Barclay’s Bank plc v O’Brien and Another [1993] </a:t>
            </a:r>
            <a:r>
              <a:rPr lang="en-US" dirty="0"/>
              <a:t>and </a:t>
            </a:r>
            <a:r>
              <a:rPr lang="en-US" b="1" dirty="0"/>
              <a:t>CIBC Mortgages v Pitt and Another [1993]</a:t>
            </a:r>
            <a:endParaRPr lang="en-GB" b="1" dirty="0"/>
          </a:p>
        </p:txBody>
      </p:sp>
      <p:sp>
        <p:nvSpPr>
          <p:cNvPr id="3" name="Content Placeholder 2">
            <a:extLst>
              <a:ext uri="{FF2B5EF4-FFF2-40B4-BE49-F238E27FC236}">
                <a16:creationId xmlns:a16="http://schemas.microsoft.com/office/drawing/2014/main" id="{B4530A52-5F9C-44B1-A3BA-FB995D6EC95B}"/>
              </a:ext>
            </a:extLst>
          </p:cNvPr>
          <p:cNvSpPr>
            <a:spLocks noGrp="1"/>
          </p:cNvSpPr>
          <p:nvPr>
            <p:ph idx="1"/>
          </p:nvPr>
        </p:nvSpPr>
        <p:spPr/>
        <p:txBody>
          <a:bodyPr/>
          <a:lstStyle/>
          <a:p>
            <a:r>
              <a:rPr lang="en-US" dirty="0"/>
              <a:t>Following uncertainty </a:t>
            </a:r>
            <a:r>
              <a:rPr lang="en-US" dirty="0" err="1"/>
              <a:t>HofL</a:t>
            </a:r>
            <a:r>
              <a:rPr lang="en-US" dirty="0"/>
              <a:t> in the above cases clarified the position.</a:t>
            </a:r>
          </a:p>
          <a:p>
            <a:r>
              <a:rPr lang="en-US" dirty="0"/>
              <a:t>In </a:t>
            </a:r>
            <a:r>
              <a:rPr lang="en-US" b="1" i="1" dirty="0"/>
              <a:t>O’Brien </a:t>
            </a:r>
            <a:r>
              <a:rPr lang="en-US" dirty="0"/>
              <a:t>H misrepresented the extent of a guarantee on the matrimonial home.  It was £130,000 rather than £60,000. Bank gave no explanation of the transaction to W and did not advise her to seek legal advice.</a:t>
            </a:r>
          </a:p>
          <a:p>
            <a:r>
              <a:rPr lang="en-US" dirty="0"/>
              <a:t>In </a:t>
            </a:r>
            <a:r>
              <a:rPr lang="en-US" b="1" i="1" dirty="0"/>
              <a:t>Pitt </a:t>
            </a:r>
            <a:r>
              <a:rPr lang="en-US" dirty="0"/>
              <a:t>H obtained a loan from the creditor, supported by a mortgage on the matrimonial home.  The loan was ostensibly to buy a holiday home, but Mr Pitt intended to use it to speculate on the stock exchange, as his W knew.  He persuaded her to go along with it by the exercise of undue influence. She had no independent advice.  </a:t>
            </a:r>
          </a:p>
          <a:p>
            <a:r>
              <a:rPr lang="en-US" dirty="0"/>
              <a:t>In both cases the wife sought to set aside her contract with the bank.</a:t>
            </a:r>
            <a:endParaRPr lang="en-GB" dirty="0"/>
          </a:p>
        </p:txBody>
      </p:sp>
    </p:spTree>
    <p:extLst>
      <p:ext uri="{BB962C8B-B14F-4D97-AF65-F5344CB8AC3E}">
        <p14:creationId xmlns:p14="http://schemas.microsoft.com/office/powerpoint/2010/main" val="39919671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BAAE4-37E8-43BF-9E3C-F9F345C53EE5}"/>
              </a:ext>
            </a:extLst>
          </p:cNvPr>
          <p:cNvSpPr>
            <a:spLocks noGrp="1"/>
          </p:cNvSpPr>
          <p:nvPr>
            <p:ph type="title"/>
          </p:nvPr>
        </p:nvSpPr>
        <p:spPr/>
        <p:txBody>
          <a:bodyPr/>
          <a:lstStyle/>
          <a:p>
            <a:r>
              <a:rPr lang="en-US" dirty="0" err="1"/>
              <a:t>HofL</a:t>
            </a:r>
            <a:r>
              <a:rPr lang="en-US" dirty="0"/>
              <a:t> heard the cases one after another</a:t>
            </a:r>
            <a:endParaRPr lang="en-GB" dirty="0"/>
          </a:p>
        </p:txBody>
      </p:sp>
      <p:sp>
        <p:nvSpPr>
          <p:cNvPr id="3" name="Content Placeholder 2">
            <a:extLst>
              <a:ext uri="{FF2B5EF4-FFF2-40B4-BE49-F238E27FC236}">
                <a16:creationId xmlns:a16="http://schemas.microsoft.com/office/drawing/2014/main" id="{0D827CBC-F9F2-4578-928F-A63EB07F82AE}"/>
              </a:ext>
            </a:extLst>
          </p:cNvPr>
          <p:cNvSpPr>
            <a:spLocks noGrp="1"/>
          </p:cNvSpPr>
          <p:nvPr>
            <p:ph idx="1"/>
          </p:nvPr>
        </p:nvSpPr>
        <p:spPr/>
        <p:txBody>
          <a:bodyPr>
            <a:noAutofit/>
          </a:bodyPr>
          <a:lstStyle/>
          <a:p>
            <a:r>
              <a:rPr lang="en-US" sz="2200" dirty="0"/>
              <a:t>The principle to be applied:</a:t>
            </a:r>
          </a:p>
          <a:p>
            <a:r>
              <a:rPr lang="en-US" sz="2200" dirty="0"/>
              <a:t>Did the creditor have actual or constructive notice of any impropriety on the part of H?</a:t>
            </a:r>
          </a:p>
          <a:p>
            <a:r>
              <a:rPr lang="en-US" sz="2200" i="1" dirty="0"/>
              <a:t>Usually there is no actual notice and so the party seeking to set aside the transaction will have to rely on constructive notice. This could be established where the creditor failed to take reasonable steps once put on enquiry and a creditor would be put on enquiry where there was an emotional tie between the debtor and the guarantor of which the creditor was aware and the transaction was not to the financial advantage of the guarantor.</a:t>
            </a:r>
            <a:endParaRPr lang="en-GB" sz="2200" i="1" dirty="0"/>
          </a:p>
        </p:txBody>
      </p:sp>
    </p:spTree>
    <p:extLst>
      <p:ext uri="{BB962C8B-B14F-4D97-AF65-F5344CB8AC3E}">
        <p14:creationId xmlns:p14="http://schemas.microsoft.com/office/powerpoint/2010/main" val="37031725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3B127-0973-420B-98C4-B6EB1035C673}"/>
              </a:ext>
            </a:extLst>
          </p:cNvPr>
          <p:cNvSpPr>
            <a:spLocks noGrp="1"/>
          </p:cNvSpPr>
          <p:nvPr>
            <p:ph type="title"/>
          </p:nvPr>
        </p:nvSpPr>
        <p:spPr/>
        <p:txBody>
          <a:bodyPr/>
          <a:lstStyle/>
          <a:p>
            <a:r>
              <a:rPr lang="en-US" dirty="0"/>
              <a:t>Applying these tests…</a:t>
            </a:r>
            <a:endParaRPr lang="en-GB" dirty="0"/>
          </a:p>
        </p:txBody>
      </p:sp>
      <p:sp>
        <p:nvSpPr>
          <p:cNvPr id="3" name="Content Placeholder 2">
            <a:extLst>
              <a:ext uri="{FF2B5EF4-FFF2-40B4-BE49-F238E27FC236}">
                <a16:creationId xmlns:a16="http://schemas.microsoft.com/office/drawing/2014/main" id="{74CF06DB-0141-467C-A0A7-47B220898FAF}"/>
              </a:ext>
            </a:extLst>
          </p:cNvPr>
          <p:cNvSpPr>
            <a:spLocks noGrp="1"/>
          </p:cNvSpPr>
          <p:nvPr>
            <p:ph idx="1"/>
          </p:nvPr>
        </p:nvSpPr>
        <p:spPr/>
        <p:txBody>
          <a:bodyPr/>
          <a:lstStyle/>
          <a:p>
            <a:r>
              <a:rPr lang="en-US" b="1" i="1" dirty="0"/>
              <a:t>O’Brien – </a:t>
            </a:r>
            <a:r>
              <a:rPr lang="en-US" dirty="0"/>
              <a:t>bank did have constructive notice of Mr O’Brien’s </a:t>
            </a:r>
            <a:r>
              <a:rPr lang="en-US" dirty="0" err="1"/>
              <a:t>misrep</a:t>
            </a:r>
            <a:r>
              <a:rPr lang="en-US" dirty="0"/>
              <a:t>.</a:t>
            </a:r>
          </a:p>
          <a:p>
            <a:r>
              <a:rPr lang="en-US" b="1" i="1" dirty="0"/>
              <a:t>Pitt – </a:t>
            </a:r>
            <a:r>
              <a:rPr lang="en-US" dirty="0"/>
              <a:t>bank was not put on enquiry because the transaction appeared to be a straightforward loan for the purchase of another property. Mrs Pitt was not in the position of ‘guarantor’ but simply a joint applicant for a loan.</a:t>
            </a:r>
          </a:p>
          <a:p>
            <a:r>
              <a:rPr lang="en-US" dirty="0"/>
              <a:t>Where the creditor was put on notice, the obligation fell on the creditor to ensure the guarantor was properly advised.  Barclays Bank had failed to do this in relation to Mrs O’Brien so the contract with the bank was set aside.</a:t>
            </a:r>
            <a:endParaRPr lang="en-GB" dirty="0"/>
          </a:p>
        </p:txBody>
      </p:sp>
    </p:spTree>
    <p:extLst>
      <p:ext uri="{BB962C8B-B14F-4D97-AF65-F5344CB8AC3E}">
        <p14:creationId xmlns:p14="http://schemas.microsoft.com/office/powerpoint/2010/main" val="39891919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4613D-1DB9-4555-A17F-78F8B6C7CD84}"/>
              </a:ext>
            </a:extLst>
          </p:cNvPr>
          <p:cNvSpPr>
            <a:spLocks noGrp="1"/>
          </p:cNvSpPr>
          <p:nvPr>
            <p:ph type="title"/>
          </p:nvPr>
        </p:nvSpPr>
        <p:spPr/>
        <p:txBody>
          <a:bodyPr/>
          <a:lstStyle/>
          <a:p>
            <a:r>
              <a:rPr lang="en-US" dirty="0"/>
              <a:t>Post these cases</a:t>
            </a:r>
            <a:endParaRPr lang="en-GB" dirty="0"/>
          </a:p>
        </p:txBody>
      </p:sp>
      <p:sp>
        <p:nvSpPr>
          <p:cNvPr id="3" name="Content Placeholder 2">
            <a:extLst>
              <a:ext uri="{FF2B5EF4-FFF2-40B4-BE49-F238E27FC236}">
                <a16:creationId xmlns:a16="http://schemas.microsoft.com/office/drawing/2014/main" id="{9832852D-0685-4C02-8448-6A1C9A839761}"/>
              </a:ext>
            </a:extLst>
          </p:cNvPr>
          <p:cNvSpPr>
            <a:spLocks noGrp="1"/>
          </p:cNvSpPr>
          <p:nvPr>
            <p:ph idx="1"/>
          </p:nvPr>
        </p:nvSpPr>
        <p:spPr/>
        <p:txBody>
          <a:bodyPr>
            <a:normAutofit/>
          </a:bodyPr>
          <a:lstStyle/>
          <a:p>
            <a:r>
              <a:rPr lang="en-US" sz="2800" dirty="0"/>
              <a:t>There were many cases which explored the precise way in which the principles should be applied but you don’t need to consider these because these issued were all resolved by the </a:t>
            </a:r>
            <a:r>
              <a:rPr lang="en-US" sz="2800" dirty="0" err="1"/>
              <a:t>HofL</a:t>
            </a:r>
            <a:r>
              <a:rPr lang="en-US" sz="2800" dirty="0"/>
              <a:t> in:-</a:t>
            </a:r>
          </a:p>
          <a:p>
            <a:r>
              <a:rPr lang="en-US" sz="2800" b="1" i="1" dirty="0"/>
              <a:t>Royal Bank of Scotland plc v </a:t>
            </a:r>
            <a:r>
              <a:rPr lang="en-US" sz="2800" b="1" i="1" dirty="0" err="1"/>
              <a:t>Etridge</a:t>
            </a:r>
            <a:r>
              <a:rPr lang="en-US" sz="2800" b="1" i="1" dirty="0"/>
              <a:t> (No.2)[2001] – </a:t>
            </a:r>
            <a:r>
              <a:rPr lang="en-US" sz="2800" dirty="0"/>
              <a:t>before we go on to that we will look at one of the intervening decisions that shows that it is not only spouses where the principles set out in </a:t>
            </a:r>
            <a:r>
              <a:rPr lang="en-US" sz="2800" b="1" i="1" dirty="0"/>
              <a:t>O’Brien </a:t>
            </a:r>
            <a:r>
              <a:rPr lang="en-US" sz="2800" dirty="0"/>
              <a:t>can apply.</a:t>
            </a:r>
            <a:endParaRPr lang="en-US" sz="2800" b="1" i="1" dirty="0"/>
          </a:p>
        </p:txBody>
      </p:sp>
    </p:spTree>
    <p:extLst>
      <p:ext uri="{BB962C8B-B14F-4D97-AF65-F5344CB8AC3E}">
        <p14:creationId xmlns:p14="http://schemas.microsoft.com/office/powerpoint/2010/main" val="15322730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C186-42CD-4172-A691-CEB897B010EB}"/>
              </a:ext>
            </a:extLst>
          </p:cNvPr>
          <p:cNvSpPr>
            <a:spLocks noGrp="1"/>
          </p:cNvSpPr>
          <p:nvPr>
            <p:ph type="title"/>
          </p:nvPr>
        </p:nvSpPr>
        <p:spPr/>
        <p:txBody>
          <a:bodyPr/>
          <a:lstStyle/>
          <a:p>
            <a:r>
              <a:rPr lang="en-US" b="1" i="1" dirty="0"/>
              <a:t>Credit Lyonnais Bank v </a:t>
            </a:r>
            <a:r>
              <a:rPr lang="en-US" b="1" i="1" dirty="0" err="1"/>
              <a:t>Nedreland</a:t>
            </a:r>
            <a:r>
              <a:rPr lang="en-US" b="1" i="1" dirty="0"/>
              <a:t> NV v Burch [1997]</a:t>
            </a:r>
            <a:endParaRPr lang="en-GB" b="1" i="1" dirty="0"/>
          </a:p>
        </p:txBody>
      </p:sp>
      <p:sp>
        <p:nvSpPr>
          <p:cNvPr id="3" name="Content Placeholder 2">
            <a:extLst>
              <a:ext uri="{FF2B5EF4-FFF2-40B4-BE49-F238E27FC236}">
                <a16:creationId xmlns:a16="http://schemas.microsoft.com/office/drawing/2014/main" id="{41304631-B837-403B-B550-3D7BBA164344}"/>
              </a:ext>
            </a:extLst>
          </p:cNvPr>
          <p:cNvSpPr>
            <a:spLocks noGrp="1"/>
          </p:cNvSpPr>
          <p:nvPr>
            <p:ph idx="1"/>
          </p:nvPr>
        </p:nvSpPr>
        <p:spPr/>
        <p:txBody>
          <a:bodyPr>
            <a:normAutofit fontScale="92500" lnSpcReduction="20000"/>
          </a:bodyPr>
          <a:lstStyle/>
          <a:p>
            <a:r>
              <a:rPr lang="en-US" dirty="0"/>
              <a:t>A relationship of presumed undue influence between employer(owned a business)/employee (family friend)</a:t>
            </a:r>
          </a:p>
          <a:p>
            <a:pPr>
              <a:buFont typeface="Wingdings" panose="05000000000000000000" pitchFamily="2" charset="2"/>
              <a:buChar char="§"/>
            </a:pPr>
            <a:r>
              <a:rPr lang="en-US" dirty="0"/>
              <a:t>Employee put up house (valued at£100,000) as security for business overdraft.</a:t>
            </a:r>
          </a:p>
          <a:p>
            <a:pPr>
              <a:buFont typeface="Wingdings" panose="05000000000000000000" pitchFamily="2" charset="2"/>
              <a:buChar char="§"/>
            </a:pPr>
            <a:r>
              <a:rPr lang="en-US" dirty="0"/>
              <a:t>Bank wrote to her several times saying seek independent legal advice; emphasizing that the guarantee was not ltd in time or amount.</a:t>
            </a:r>
          </a:p>
          <a:p>
            <a:pPr>
              <a:buFont typeface="Wingdings" panose="05000000000000000000" pitchFamily="2" charset="2"/>
              <a:buChar char="§"/>
            </a:pPr>
            <a:r>
              <a:rPr lang="en-US" dirty="0"/>
              <a:t>Defendant signed mortgage document in presence of her employer at the bank’s solicitors.</a:t>
            </a:r>
          </a:p>
          <a:p>
            <a:pPr>
              <a:buFont typeface="Wingdings" panose="05000000000000000000" pitchFamily="2" charset="2"/>
              <a:buChar char="§"/>
            </a:pPr>
            <a:r>
              <a:rPr lang="en-US" dirty="0"/>
              <a:t>At no time was she told the level of the company’s indebtedness to the bank or the extent of the overdraft that was being granted.</a:t>
            </a:r>
          </a:p>
          <a:p>
            <a:pPr>
              <a:buFont typeface="Wingdings" panose="05000000000000000000" pitchFamily="2" charset="2"/>
              <a:buChar char="§"/>
            </a:pPr>
            <a:r>
              <a:rPr lang="en-US" dirty="0"/>
              <a:t>When the business failed the bank tried to enforce the agreement against the employee and she claimed undue influence.</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897921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4F2A-295B-464A-BC56-E5B2AE69C0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3FB6DE-3E15-45EE-A4B2-FF6355F6B894}"/>
              </a:ext>
            </a:extLst>
          </p:cNvPr>
          <p:cNvSpPr>
            <a:spLocks noGrp="1"/>
          </p:cNvSpPr>
          <p:nvPr>
            <p:ph idx="1"/>
          </p:nvPr>
        </p:nvSpPr>
        <p:spPr/>
        <p:txBody>
          <a:bodyPr>
            <a:normAutofit/>
          </a:bodyPr>
          <a:lstStyle/>
          <a:p>
            <a:r>
              <a:rPr lang="en-US" sz="2800" dirty="0" err="1"/>
              <a:t>CofA</a:t>
            </a:r>
            <a:r>
              <a:rPr lang="en-US" sz="2800" dirty="0"/>
              <a:t> held that the transaction was so manifestly disadvantageous to the defendant that the presumption of undue influence was irresistible.  The bank had not taken reasonable steps to avoid being fixed with constructive notice.  It was not sufficient that the bank’s solicitors advised her to seek independent legal advice – they should have ensured that she did.</a:t>
            </a:r>
            <a:endParaRPr lang="en-GB" sz="2800" dirty="0"/>
          </a:p>
        </p:txBody>
      </p:sp>
    </p:spTree>
    <p:extLst>
      <p:ext uri="{BB962C8B-B14F-4D97-AF65-F5344CB8AC3E}">
        <p14:creationId xmlns:p14="http://schemas.microsoft.com/office/powerpoint/2010/main" val="35997386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7F61-8457-467E-995E-FD0AF384DF8B}"/>
              </a:ext>
            </a:extLst>
          </p:cNvPr>
          <p:cNvSpPr>
            <a:spLocks noGrp="1"/>
          </p:cNvSpPr>
          <p:nvPr>
            <p:ph type="title"/>
          </p:nvPr>
        </p:nvSpPr>
        <p:spPr/>
        <p:txBody>
          <a:bodyPr/>
          <a:lstStyle/>
          <a:p>
            <a:r>
              <a:rPr lang="en-US" dirty="0"/>
              <a:t>Royal Bank of Scotland plc v </a:t>
            </a:r>
            <a:r>
              <a:rPr lang="en-US" dirty="0" err="1"/>
              <a:t>Etridge</a:t>
            </a:r>
            <a:r>
              <a:rPr lang="en-US" dirty="0"/>
              <a:t> (No 2)</a:t>
            </a:r>
            <a:endParaRPr lang="en-GB" dirty="0"/>
          </a:p>
        </p:txBody>
      </p:sp>
      <p:sp>
        <p:nvSpPr>
          <p:cNvPr id="3" name="Content Placeholder 2">
            <a:extLst>
              <a:ext uri="{FF2B5EF4-FFF2-40B4-BE49-F238E27FC236}">
                <a16:creationId xmlns:a16="http://schemas.microsoft.com/office/drawing/2014/main" id="{89F4F5FA-07D7-4743-9E7E-433079EACF46}"/>
              </a:ext>
            </a:extLst>
          </p:cNvPr>
          <p:cNvSpPr>
            <a:spLocks noGrp="1"/>
          </p:cNvSpPr>
          <p:nvPr>
            <p:ph idx="1"/>
          </p:nvPr>
        </p:nvSpPr>
        <p:spPr/>
        <p:txBody>
          <a:bodyPr/>
          <a:lstStyle/>
          <a:p>
            <a:r>
              <a:rPr lang="en-US" dirty="0"/>
              <a:t>A comprehensive review of the principles by the </a:t>
            </a:r>
            <a:r>
              <a:rPr lang="en-US" dirty="0" err="1"/>
              <a:t>HofL.here</a:t>
            </a:r>
            <a:r>
              <a:rPr lang="en-US" dirty="0"/>
              <a:t>.  </a:t>
            </a:r>
          </a:p>
          <a:p>
            <a:r>
              <a:rPr lang="en-US" dirty="0"/>
              <a:t>Concept of constrictive notice was the best one to adopt.  </a:t>
            </a:r>
          </a:p>
          <a:p>
            <a:r>
              <a:rPr lang="en-US" dirty="0"/>
              <a:t>A straightforward loan transaction (</a:t>
            </a:r>
            <a:r>
              <a:rPr lang="en-US" b="1" i="1" dirty="0"/>
              <a:t>Pitt</a:t>
            </a:r>
            <a:r>
              <a:rPr lang="en-US" dirty="0"/>
              <a:t>) was not enough to put a creditor on enquiry.</a:t>
            </a:r>
          </a:p>
          <a:p>
            <a:r>
              <a:rPr lang="en-US" dirty="0"/>
              <a:t>Extension on situations where constructive notice would arise.  </a:t>
            </a:r>
            <a:r>
              <a:rPr lang="en-US" b="1" i="1" dirty="0"/>
              <a:t>O’Brien </a:t>
            </a:r>
            <a:r>
              <a:rPr lang="en-US" dirty="0"/>
              <a:t>had emphasized emotional ties but here wherever the relationship between the debtor and the guarantor/surety was “non-commercial”.  This is a significant extension of the scope of the concept although it is in line with </a:t>
            </a:r>
            <a:r>
              <a:rPr lang="en-US" b="1" i="1" dirty="0"/>
              <a:t>Credit Lyonnais v Burch.</a:t>
            </a:r>
            <a:endParaRPr lang="en-GB" dirty="0"/>
          </a:p>
        </p:txBody>
      </p:sp>
    </p:spTree>
    <p:extLst>
      <p:ext uri="{BB962C8B-B14F-4D97-AF65-F5344CB8AC3E}">
        <p14:creationId xmlns:p14="http://schemas.microsoft.com/office/powerpoint/2010/main" val="27551149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C185-6FAB-4175-92F0-AC3D08673DE2}"/>
              </a:ext>
            </a:extLst>
          </p:cNvPr>
          <p:cNvSpPr>
            <a:spLocks noGrp="1"/>
          </p:cNvSpPr>
          <p:nvPr>
            <p:ph type="title"/>
          </p:nvPr>
        </p:nvSpPr>
        <p:spPr/>
        <p:txBody>
          <a:bodyPr/>
          <a:lstStyle/>
          <a:p>
            <a:r>
              <a:rPr lang="en-US" dirty="0"/>
              <a:t>The case law between </a:t>
            </a:r>
            <a:r>
              <a:rPr lang="en-US" b="1" i="1" dirty="0"/>
              <a:t>O’Brien </a:t>
            </a:r>
            <a:r>
              <a:rPr lang="en-US" dirty="0"/>
              <a:t>and </a:t>
            </a:r>
            <a:r>
              <a:rPr lang="en-US" b="1" i="1" dirty="0" err="1"/>
              <a:t>Etridge</a:t>
            </a:r>
            <a:endParaRPr lang="en-GB" dirty="0"/>
          </a:p>
        </p:txBody>
      </p:sp>
      <p:sp>
        <p:nvSpPr>
          <p:cNvPr id="3" name="Content Placeholder 2">
            <a:extLst>
              <a:ext uri="{FF2B5EF4-FFF2-40B4-BE49-F238E27FC236}">
                <a16:creationId xmlns:a16="http://schemas.microsoft.com/office/drawing/2014/main" id="{3DE08919-1D9B-4097-9868-4681AABCBAAE}"/>
              </a:ext>
            </a:extLst>
          </p:cNvPr>
          <p:cNvSpPr>
            <a:spLocks noGrp="1"/>
          </p:cNvSpPr>
          <p:nvPr>
            <p:ph idx="1"/>
          </p:nvPr>
        </p:nvSpPr>
        <p:spPr/>
        <p:txBody>
          <a:bodyPr/>
          <a:lstStyle/>
          <a:p>
            <a:r>
              <a:rPr lang="en-US" dirty="0"/>
              <a:t>Was largely about responsibilities of creditor once it was put on notice of the risk of impropriety.</a:t>
            </a:r>
          </a:p>
          <a:p>
            <a:r>
              <a:rPr lang="en-US" b="1" i="1" dirty="0"/>
              <a:t>Did it have to advise the guarantor itself, or was it sufficient to suggest that legal advice was sought? What if the guarantor sought legal advice from the same solicitor as was acting for the debtor – was this satisfactory?</a:t>
            </a:r>
          </a:p>
          <a:p>
            <a:r>
              <a:rPr lang="en-US" dirty="0"/>
              <a:t>In </a:t>
            </a:r>
            <a:r>
              <a:rPr lang="en-US" b="1" i="1" dirty="0" err="1"/>
              <a:t>Etridge</a:t>
            </a:r>
            <a:r>
              <a:rPr lang="en-US" b="1" i="1" dirty="0"/>
              <a:t> </a:t>
            </a:r>
            <a:r>
              <a:rPr lang="en-US" dirty="0" err="1"/>
              <a:t>HofL</a:t>
            </a:r>
            <a:r>
              <a:rPr lang="en-US" dirty="0"/>
              <a:t> set out principles which were expressed as H and W but will generally apply to any transaction where the creditor is put on enquiry.  The principles are as follows:-</a:t>
            </a:r>
            <a:endParaRPr lang="en-GB" dirty="0"/>
          </a:p>
        </p:txBody>
      </p:sp>
    </p:spTree>
    <p:extLst>
      <p:ext uri="{BB962C8B-B14F-4D97-AF65-F5344CB8AC3E}">
        <p14:creationId xmlns:p14="http://schemas.microsoft.com/office/powerpoint/2010/main" val="544290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5532A-8D8A-42B1-85B6-94C364487E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290ED9-48CB-4454-9048-84A915F9972C}"/>
              </a:ext>
            </a:extLst>
          </p:cNvPr>
          <p:cNvSpPr>
            <a:spLocks noGrp="1"/>
          </p:cNvSpPr>
          <p:nvPr>
            <p:ph idx="1"/>
          </p:nvPr>
        </p:nvSpPr>
        <p:spPr/>
        <p:txBody>
          <a:bodyPr>
            <a:normAutofit fontScale="92500" lnSpcReduction="10000"/>
          </a:bodyPr>
          <a:lstStyle/>
          <a:p>
            <a:pPr marL="457200" indent="-457200">
              <a:buFont typeface="+mj-lt"/>
              <a:buAutoNum type="arabicPeriod"/>
            </a:pPr>
            <a:r>
              <a:rPr lang="en-US" dirty="0"/>
              <a:t>In order to avoid being fixed with notice, the bank must take reasonable steps to satisfy itself that the practical implications of the proposed transaction have been brought home to the W in a meaningful way, so that she enters into the transaction with her eyes open.</a:t>
            </a:r>
          </a:p>
          <a:p>
            <a:pPr marL="457200" indent="-457200">
              <a:buFont typeface="+mj-lt"/>
              <a:buAutoNum type="arabicPeriod"/>
            </a:pPr>
            <a:r>
              <a:rPr lang="en-US" dirty="0"/>
              <a:t>Ordinarily, it will be reasonable for the bank to rely upon confirmation from a solicitor acting for the W that he has advised her appropriately.  In the ordinary case, deficiencies in the advice are a matter between the W and the solicitor and the bank is entitled to proceed in the belief that a solicitor advising the W has done so properly.  In giving the advice the solicitor is acting not as the bank’s agent but solely for the W.</a:t>
            </a:r>
            <a:endParaRPr lang="en-GB" dirty="0"/>
          </a:p>
          <a:p>
            <a:pPr marL="457200" indent="-457200">
              <a:buFont typeface="+mj-lt"/>
              <a:buAutoNum type="arabicPeriod"/>
            </a:pPr>
            <a:r>
              <a:rPr lang="en-GB" dirty="0"/>
              <a:t>A solicitor who failed to provide W with a core minimum of legal advice, in non-technical language, at a meeting without H will be in breach of his/her obligations.  The bank will be tainted by the solicitor’s breach only when it is aware of the breach.</a:t>
            </a:r>
            <a:endParaRPr lang="en-US" dirty="0"/>
          </a:p>
        </p:txBody>
      </p:sp>
    </p:spTree>
    <p:extLst>
      <p:ext uri="{BB962C8B-B14F-4D97-AF65-F5344CB8AC3E}">
        <p14:creationId xmlns:p14="http://schemas.microsoft.com/office/powerpoint/2010/main" val="2719885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80087-40B4-46C9-BB5B-58E3C0626F1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E72BC60-9721-4845-A1D8-8C7F54A08005}"/>
              </a:ext>
            </a:extLst>
          </p:cNvPr>
          <p:cNvSpPr>
            <a:spLocks noGrp="1"/>
          </p:cNvSpPr>
          <p:nvPr>
            <p:ph idx="1"/>
          </p:nvPr>
        </p:nvSpPr>
        <p:spPr/>
        <p:txBody>
          <a:bodyPr>
            <a:normAutofit fontScale="92500" lnSpcReduction="10000"/>
          </a:bodyPr>
          <a:lstStyle/>
          <a:p>
            <a:r>
              <a:rPr lang="en-US" dirty="0"/>
              <a:t>4. Where the solicitor is the bank’s solicitor and acting for the bank alone, any deficiencies in the advice given by the solicitor to the W could be imputed to the bank.</a:t>
            </a:r>
          </a:p>
          <a:p>
            <a:r>
              <a:rPr lang="en-US" dirty="0"/>
              <a:t>5. If the bank suspects W has been wronged, the solicitor must be informed of this.</a:t>
            </a:r>
          </a:p>
          <a:p>
            <a:r>
              <a:rPr lang="en-US" dirty="0"/>
              <a:t>6. The position will be different if the bank knows that the solicitor has not duly advised W, or the bank knows facts from which it ought to have realized that she had not received appropriate advice.  In such circumstances the bank proceeds at its own risk.</a:t>
            </a:r>
          </a:p>
          <a:p>
            <a:r>
              <a:rPr lang="en-US" dirty="0"/>
              <a:t>7. </a:t>
            </a:r>
            <a:r>
              <a:rPr lang="en-US" b="1" i="1" dirty="0"/>
              <a:t>Barclays Bank v Coleman [2000] </a:t>
            </a:r>
            <a:r>
              <a:rPr lang="en-US" dirty="0"/>
              <a:t>was confirmed: the bank’s reliance on the certificate signed not by a solicitor but by a legal executive was adequate.</a:t>
            </a:r>
          </a:p>
          <a:p>
            <a:r>
              <a:rPr lang="en-US" dirty="0"/>
              <a:t>One result of </a:t>
            </a:r>
            <a:r>
              <a:rPr lang="en-US" b="1" i="1" dirty="0" err="1"/>
              <a:t>Etridge</a:t>
            </a:r>
            <a:r>
              <a:rPr lang="en-US" b="1" i="1" dirty="0"/>
              <a:t> </a:t>
            </a:r>
            <a:r>
              <a:rPr lang="en-US" dirty="0"/>
              <a:t>is to increase the burden on the solicitor advising W.  They will be liable in negligence if they give inappropriate advice.</a:t>
            </a:r>
            <a:endParaRPr lang="en-GB" dirty="0"/>
          </a:p>
          <a:p>
            <a:endParaRPr lang="en-GB" dirty="0"/>
          </a:p>
        </p:txBody>
      </p:sp>
    </p:spTree>
    <p:extLst>
      <p:ext uri="{BB962C8B-B14F-4D97-AF65-F5344CB8AC3E}">
        <p14:creationId xmlns:p14="http://schemas.microsoft.com/office/powerpoint/2010/main" val="120126950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9A86E-5269-4CB0-9358-7FB0BBBD5993}"/>
              </a:ext>
            </a:extLst>
          </p:cNvPr>
          <p:cNvSpPr>
            <a:spLocks noGrp="1"/>
          </p:cNvSpPr>
          <p:nvPr>
            <p:ph type="title"/>
          </p:nvPr>
        </p:nvSpPr>
        <p:spPr/>
        <p:txBody>
          <a:bodyPr/>
          <a:lstStyle/>
          <a:p>
            <a:r>
              <a:rPr lang="en-US" dirty="0"/>
              <a:t>The effects of undue influence and bars to relief</a:t>
            </a:r>
            <a:endParaRPr lang="en-GB" dirty="0"/>
          </a:p>
        </p:txBody>
      </p:sp>
      <p:sp>
        <p:nvSpPr>
          <p:cNvPr id="3" name="Content Placeholder 2">
            <a:extLst>
              <a:ext uri="{FF2B5EF4-FFF2-40B4-BE49-F238E27FC236}">
                <a16:creationId xmlns:a16="http://schemas.microsoft.com/office/drawing/2014/main" id="{DF5590B8-B1BE-4113-9855-3FD71BB84214}"/>
              </a:ext>
            </a:extLst>
          </p:cNvPr>
          <p:cNvSpPr>
            <a:spLocks noGrp="1"/>
          </p:cNvSpPr>
          <p:nvPr>
            <p:ph idx="1"/>
          </p:nvPr>
        </p:nvSpPr>
        <p:spPr/>
        <p:txBody>
          <a:bodyPr>
            <a:normAutofit fontScale="92500" lnSpcReduction="20000"/>
          </a:bodyPr>
          <a:lstStyle/>
          <a:p>
            <a:r>
              <a:rPr lang="en-US" dirty="0"/>
              <a:t>One remedy is to refuse to enforce the agreement against the person influenced.</a:t>
            </a:r>
          </a:p>
          <a:p>
            <a:r>
              <a:rPr lang="en-US" dirty="0"/>
              <a:t>In some cases rescission is appropriate. Just as in </a:t>
            </a:r>
            <a:r>
              <a:rPr lang="en-US" dirty="0" err="1"/>
              <a:t>misrep</a:t>
            </a:r>
            <a:r>
              <a:rPr lang="en-US" dirty="0"/>
              <a:t> rescission may be lost by the following:</a:t>
            </a:r>
          </a:p>
          <a:p>
            <a:r>
              <a:rPr lang="en-US" b="1" u="sng" dirty="0"/>
              <a:t>Restoring the parties to their original position (</a:t>
            </a:r>
            <a:r>
              <a:rPr lang="en-US" b="1" i="1" u="sng" dirty="0"/>
              <a:t>restitutio in integrum) </a:t>
            </a:r>
            <a:r>
              <a:rPr lang="en-US" b="1" u="sng" dirty="0"/>
              <a:t>is impossible.</a:t>
            </a:r>
          </a:p>
          <a:p>
            <a:r>
              <a:rPr lang="en-US" dirty="0"/>
              <a:t>Party seeking rescission must restore the benefits they have received under the contract.  Restitution possibly need not be precise but it must be substantial in order to achieve a “practically” just result. In </a:t>
            </a:r>
            <a:r>
              <a:rPr lang="en-US" b="1" i="1" dirty="0"/>
              <a:t>O’Sullivan v Management Agency and Music Ltd [1985] </a:t>
            </a:r>
            <a:r>
              <a:rPr lang="en-US" dirty="0"/>
              <a:t>Cl sought to have a number of agreements set aside.  The management company argued that rescission could not be achieved because they could not be restored to their pre-contractual position; cl’s said rescission did not require restitution at all.  The court rejected both arguments – all that was required was substantial restitution, thereby upholding the claim for rescission while allowing the company reasonable remuneration for work done.</a:t>
            </a:r>
            <a:endParaRPr lang="en-GB" dirty="0"/>
          </a:p>
        </p:txBody>
      </p:sp>
    </p:spTree>
    <p:extLst>
      <p:ext uri="{BB962C8B-B14F-4D97-AF65-F5344CB8AC3E}">
        <p14:creationId xmlns:p14="http://schemas.microsoft.com/office/powerpoint/2010/main" val="11364616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214F-0831-4D84-8447-60628B7A25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AB11BF-DFAA-4D19-8A68-E02A19F2C29D}"/>
              </a:ext>
            </a:extLst>
          </p:cNvPr>
          <p:cNvSpPr>
            <a:spLocks noGrp="1"/>
          </p:cNvSpPr>
          <p:nvPr>
            <p:ph idx="1"/>
          </p:nvPr>
        </p:nvSpPr>
        <p:spPr/>
        <p:txBody>
          <a:bodyPr/>
          <a:lstStyle/>
          <a:p>
            <a:r>
              <a:rPr lang="en-US" dirty="0"/>
              <a:t>A party seeking rescission must be in a position to make restitution and it was held at 1</a:t>
            </a:r>
            <a:r>
              <a:rPr lang="en-US" baseline="30000" dirty="0"/>
              <a:t>st</a:t>
            </a:r>
            <a:r>
              <a:rPr lang="en-US" dirty="0"/>
              <a:t> instance in </a:t>
            </a:r>
            <a:r>
              <a:rPr lang="en-US" b="1" i="1" dirty="0"/>
              <a:t>Dunbar Bank v Nadeem [1997] </a:t>
            </a:r>
            <a:r>
              <a:rPr lang="en-US" dirty="0"/>
              <a:t>that there could be no setting aside unless the person accounted for the benefits received.  In this case it was interpreted to mean that the surety had to make restitution of half of the £210,000 lent to her and her H in order to purchase a leasehold. </a:t>
            </a:r>
            <a:r>
              <a:rPr lang="en-US" dirty="0" err="1"/>
              <a:t>CofA</a:t>
            </a:r>
            <a:r>
              <a:rPr lang="en-US" dirty="0"/>
              <a:t> held obiter that the judge was wrong in principle to impose the condition he did – she did not get half the loan to spend however she wanted.  The only benefit she obtained was from her H, which was a joint interest in the property subject to the mortgage.</a:t>
            </a:r>
            <a:endParaRPr lang="en-GB" dirty="0"/>
          </a:p>
        </p:txBody>
      </p:sp>
    </p:spTree>
    <p:extLst>
      <p:ext uri="{BB962C8B-B14F-4D97-AF65-F5344CB8AC3E}">
        <p14:creationId xmlns:p14="http://schemas.microsoft.com/office/powerpoint/2010/main" val="8100058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084F-4E5E-4522-B5DB-8AC79013D6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2024AA-1E2C-4B27-A9DC-DC2A796762D9}"/>
              </a:ext>
            </a:extLst>
          </p:cNvPr>
          <p:cNvSpPr>
            <a:spLocks noGrp="1"/>
          </p:cNvSpPr>
          <p:nvPr>
            <p:ph idx="1"/>
          </p:nvPr>
        </p:nvSpPr>
        <p:spPr/>
        <p:txBody>
          <a:bodyPr>
            <a:normAutofit fontScale="85000" lnSpcReduction="10000"/>
          </a:bodyPr>
          <a:lstStyle/>
          <a:p>
            <a:r>
              <a:rPr lang="en-US" dirty="0"/>
              <a:t>Sometimes rescission is not appropriate.</a:t>
            </a:r>
          </a:p>
          <a:p>
            <a:r>
              <a:rPr lang="en-US" b="1" i="1" dirty="0"/>
              <a:t>Mahoney v Purnell [1996] </a:t>
            </a:r>
            <a:r>
              <a:rPr lang="en-US" dirty="0"/>
              <a:t>Cl was father-in-law of D. They ran a hotel which was incorporated as a company in 1982 and the each held about half of the shares.  D, upon whom the Cl relied for business advice, bought the Cl’s shares for £64,000 in 1988.  The business was sold the following year for £3.275m.</a:t>
            </a:r>
          </a:p>
          <a:p>
            <a:r>
              <a:rPr lang="en-US" dirty="0"/>
              <a:t>Cl brought an action based on undue influence.  The facts demonstrated a breach of fiduciary relationship but the company had gone into liquidation leaving £80,000 outstanding. The parties could not be restored to their former positions so rescission was inappropriate- getting back the shares would be of no value to the Cl.  Court held Cl should receive, in effect, the value of what he had given up under the agreement with appropriate credit for what he had received under it.  This was calculated at approx. £200,000.</a:t>
            </a:r>
          </a:p>
          <a:p>
            <a:r>
              <a:rPr lang="en-US" b="1" dirty="0"/>
              <a:t>NB This case is only authority for awarding damages for under influence involving a breach of fiduciary duty.</a:t>
            </a:r>
            <a:endParaRPr lang="en-GB" b="1" dirty="0"/>
          </a:p>
        </p:txBody>
      </p:sp>
    </p:spTree>
    <p:extLst>
      <p:ext uri="{BB962C8B-B14F-4D97-AF65-F5344CB8AC3E}">
        <p14:creationId xmlns:p14="http://schemas.microsoft.com/office/powerpoint/2010/main" val="35733190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4CD0-91C0-4BA2-9555-76A3D9CAE1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F45134-56A0-43BB-B667-73EE3C1550B2}"/>
              </a:ext>
            </a:extLst>
          </p:cNvPr>
          <p:cNvSpPr>
            <a:spLocks noGrp="1"/>
          </p:cNvSpPr>
          <p:nvPr>
            <p:ph idx="1"/>
          </p:nvPr>
        </p:nvSpPr>
        <p:spPr/>
        <p:txBody>
          <a:bodyPr>
            <a:normAutofit fontScale="92500" lnSpcReduction="20000"/>
          </a:bodyPr>
          <a:lstStyle/>
          <a:p>
            <a:r>
              <a:rPr lang="en-US" b="1" u="sng" dirty="0"/>
              <a:t>Affirmation</a:t>
            </a:r>
          </a:p>
          <a:p>
            <a:r>
              <a:rPr lang="en-US" dirty="0"/>
              <a:t>A claim for relief on the ground of undue influence is lost if the contract is affirmed after the influence (or the relationship giving rise to it)has ceased.</a:t>
            </a:r>
          </a:p>
          <a:p>
            <a:r>
              <a:rPr lang="en-US" b="1" u="sng" dirty="0"/>
              <a:t>Delay</a:t>
            </a:r>
          </a:p>
          <a:p>
            <a:r>
              <a:rPr lang="en-US" dirty="0"/>
              <a:t>“Delay defeats equity”, although </a:t>
            </a:r>
            <a:r>
              <a:rPr lang="en-US" b="1" i="1" dirty="0"/>
              <a:t>Curtis v Curtis [2011] </a:t>
            </a:r>
            <a:r>
              <a:rPr lang="en-US" dirty="0"/>
              <a:t>illustrates that a claim of undue influence might not be defeated by delay where the undue influence continues after the contract has been agreed.</a:t>
            </a:r>
          </a:p>
          <a:p>
            <a:r>
              <a:rPr lang="en-US" b="1" u="sng" dirty="0"/>
              <a:t>Third party rights</a:t>
            </a:r>
          </a:p>
          <a:p>
            <a:r>
              <a:rPr lang="en-US" dirty="0"/>
              <a:t>The right to set a transaction aside cannot be exercised against a bona fide third party purchaser for value of the subject matter.</a:t>
            </a:r>
            <a:endParaRPr lang="en-GB" dirty="0"/>
          </a:p>
        </p:txBody>
      </p:sp>
    </p:spTree>
    <p:extLst>
      <p:ext uri="{BB962C8B-B14F-4D97-AF65-F5344CB8AC3E}">
        <p14:creationId xmlns:p14="http://schemas.microsoft.com/office/powerpoint/2010/main" val="13063314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5575-7A5C-477D-818A-1B81E14D8385}"/>
              </a:ext>
            </a:extLst>
          </p:cNvPr>
          <p:cNvSpPr>
            <a:spLocks noGrp="1"/>
          </p:cNvSpPr>
          <p:nvPr>
            <p:ph type="title"/>
          </p:nvPr>
        </p:nvSpPr>
        <p:spPr/>
        <p:txBody>
          <a:bodyPr/>
          <a:lstStyle/>
          <a:p>
            <a:r>
              <a:rPr lang="en-US" b="1" dirty="0"/>
              <a:t>Inequality of bargaining power and unconscionability</a:t>
            </a:r>
            <a:endParaRPr lang="en-GB" b="1" dirty="0"/>
          </a:p>
        </p:txBody>
      </p:sp>
      <p:sp>
        <p:nvSpPr>
          <p:cNvPr id="3" name="Content Placeholder 2">
            <a:extLst>
              <a:ext uri="{FF2B5EF4-FFF2-40B4-BE49-F238E27FC236}">
                <a16:creationId xmlns:a16="http://schemas.microsoft.com/office/drawing/2014/main" id="{E77A0EDC-520D-4685-BDAE-8FD0FA1070EA}"/>
              </a:ext>
            </a:extLst>
          </p:cNvPr>
          <p:cNvSpPr>
            <a:spLocks noGrp="1"/>
          </p:cNvSpPr>
          <p:nvPr>
            <p:ph idx="1"/>
          </p:nvPr>
        </p:nvSpPr>
        <p:spPr/>
        <p:txBody>
          <a:bodyPr/>
          <a:lstStyle/>
          <a:p>
            <a:r>
              <a:rPr lang="en-US" dirty="0"/>
              <a:t>In </a:t>
            </a:r>
            <a:r>
              <a:rPr lang="en-US" b="1" i="1" dirty="0"/>
              <a:t>Lloyds Bank Ltd v Bundy [1975] </a:t>
            </a:r>
            <a:r>
              <a:rPr lang="en-US" dirty="0"/>
              <a:t>Lord Denning, after examining duress and various forms of improper pressure including undue influence, tried to show they were all part of a single broad principle that equity could intervene whenever abuse had occurred because of unequal bargaining power between the parties. The majority in </a:t>
            </a:r>
            <a:r>
              <a:rPr lang="en-US" dirty="0" err="1"/>
              <a:t>CofA</a:t>
            </a:r>
            <a:r>
              <a:rPr lang="en-US" dirty="0"/>
              <a:t> disagreed with his analysis but based their decision on conventional ideas.</a:t>
            </a:r>
          </a:p>
          <a:p>
            <a:r>
              <a:rPr lang="en-US" dirty="0"/>
              <a:t>Similarly, in </a:t>
            </a:r>
            <a:r>
              <a:rPr lang="en-US" b="1" i="1" dirty="0"/>
              <a:t>National Westminster Bank plc v Morgan [1985] </a:t>
            </a:r>
            <a:r>
              <a:rPr lang="en-US" dirty="0" err="1"/>
              <a:t>HofL</a:t>
            </a:r>
            <a:r>
              <a:rPr lang="en-US" dirty="0"/>
              <a:t> treated the principles in a lukewarm manner.  Again relying on conventional analysis, Lord Scarman questioned, </a:t>
            </a:r>
            <a:r>
              <a:rPr lang="en-US" b="1" i="1" dirty="0"/>
              <a:t>‘whether there is any need in the modern law to erect a general principle of relief against inequality of bargaining power’.</a:t>
            </a:r>
            <a:endParaRPr lang="en-GB" dirty="0"/>
          </a:p>
        </p:txBody>
      </p:sp>
    </p:spTree>
    <p:extLst>
      <p:ext uri="{BB962C8B-B14F-4D97-AF65-F5344CB8AC3E}">
        <p14:creationId xmlns:p14="http://schemas.microsoft.com/office/powerpoint/2010/main" val="36513660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FAFC-FC55-4A18-B74B-F06734B1FF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9413AA-6A38-48FF-879B-B67FF2C17FB1}"/>
              </a:ext>
            </a:extLst>
          </p:cNvPr>
          <p:cNvSpPr>
            <a:spLocks noGrp="1"/>
          </p:cNvSpPr>
          <p:nvPr>
            <p:ph idx="1"/>
          </p:nvPr>
        </p:nvSpPr>
        <p:spPr/>
        <p:txBody>
          <a:bodyPr>
            <a:normAutofit lnSpcReduction="10000"/>
          </a:bodyPr>
          <a:lstStyle/>
          <a:p>
            <a:r>
              <a:rPr lang="en-US" dirty="0"/>
              <a:t>Lord Denning’s approach was innovative and does give a more coherent explanation of this area of law.  Whilst it tidies up 1 or 2 peculiar decisions, it is unlikely to find general acceptance and, in any case, as </a:t>
            </a:r>
            <a:r>
              <a:rPr lang="en-US" dirty="0" err="1"/>
              <a:t>Trietel</a:t>
            </a:r>
            <a:r>
              <a:rPr lang="en-US" dirty="0"/>
              <a:t> points out, it is not really necessary since the widening of the scope of duress has largely removed the need for the establishment of such a principle.</a:t>
            </a:r>
          </a:p>
          <a:p>
            <a:r>
              <a:rPr lang="en-US" dirty="0"/>
              <a:t>There is possibly an ever-widening category, including inequality and unconscionability, which enables transactions to be set aside. In </a:t>
            </a:r>
            <a:r>
              <a:rPr lang="en-US" b="1" i="1" dirty="0"/>
              <a:t>Barclays Bank plc v Schwartz [1995] </a:t>
            </a:r>
            <a:r>
              <a:rPr lang="en-US" dirty="0" err="1"/>
              <a:t>CofA</a:t>
            </a:r>
            <a:r>
              <a:rPr lang="en-US" dirty="0"/>
              <a:t> held that illiteracy or unfamiliarity with the English language might found a claim on the ground of a harsh and unconscionable bargain.  If the stronger party had gained an unfair advantage because the transaction was substantially unfair, it might be set aside. On the facts, D clearly knew enough of the language to understand the consequences of legal instruments and the plea failed.</a:t>
            </a:r>
            <a:endParaRPr lang="en-GB" dirty="0"/>
          </a:p>
        </p:txBody>
      </p:sp>
    </p:spTree>
    <p:extLst>
      <p:ext uri="{BB962C8B-B14F-4D97-AF65-F5344CB8AC3E}">
        <p14:creationId xmlns:p14="http://schemas.microsoft.com/office/powerpoint/2010/main" val="17675060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0F8F-7C5C-490D-9B11-5DC382C363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769448-551A-4A72-AB91-992C8484371C}"/>
              </a:ext>
            </a:extLst>
          </p:cNvPr>
          <p:cNvSpPr>
            <a:spLocks noGrp="1"/>
          </p:cNvSpPr>
          <p:nvPr>
            <p:ph idx="1"/>
          </p:nvPr>
        </p:nvSpPr>
        <p:spPr/>
        <p:txBody>
          <a:bodyPr>
            <a:normAutofit lnSpcReduction="10000"/>
          </a:bodyPr>
          <a:lstStyle/>
          <a:p>
            <a:r>
              <a:rPr lang="en-US" dirty="0"/>
              <a:t>In </a:t>
            </a:r>
            <a:r>
              <a:rPr lang="en-US" b="1" i="1" dirty="0"/>
              <a:t>Credit Lyonnais Bank Nederland NV v Burch [1997] </a:t>
            </a:r>
            <a:r>
              <a:rPr lang="en-US" dirty="0" err="1"/>
              <a:t>Nourse</a:t>
            </a:r>
            <a:r>
              <a:rPr lang="en-US" dirty="0"/>
              <a:t> LJ considered that charges could be set aside as unconscionable bargains although the case was not decided on this point.  Unconscionability will be likely to be material to the undue influence issue.</a:t>
            </a:r>
          </a:p>
          <a:p>
            <a:r>
              <a:rPr lang="en-US" dirty="0"/>
              <a:t>The idea of an unconscionable bargain was discussed in </a:t>
            </a:r>
            <a:r>
              <a:rPr lang="en-US" b="1" i="1" dirty="0"/>
              <a:t>Portman Building Society v </a:t>
            </a:r>
            <a:r>
              <a:rPr lang="en-US" b="1" i="1" dirty="0" err="1"/>
              <a:t>Dusangh</a:t>
            </a:r>
            <a:r>
              <a:rPr lang="en-US" b="1" i="1" dirty="0"/>
              <a:t> [2000].  </a:t>
            </a:r>
            <a:r>
              <a:rPr lang="en-US" dirty="0"/>
              <a:t>D, aged 72yrs, applied for a mortgage with the bank to assist his son to purchase a supermarket business, the son acting as guarantor.  The mortgage was granted, but the son defaulted and the bank commenced proceedings.  D raised undue influence and unconscionability relying on </a:t>
            </a:r>
            <a:r>
              <a:rPr lang="en-US" b="1" i="1" dirty="0"/>
              <a:t>Credit Lyonnais</a:t>
            </a:r>
            <a:r>
              <a:rPr lang="en-US" dirty="0"/>
              <a:t>. D maintained that he was poor, illiterate and in receipt of a very low income and that the bank should not have advanced him the loan.  </a:t>
            </a:r>
            <a:r>
              <a:rPr lang="en-US" dirty="0" err="1"/>
              <a:t>CofA</a:t>
            </a:r>
            <a:r>
              <a:rPr lang="en-US" dirty="0"/>
              <a:t> held that, whilst the transaction was unwise, there was no obligation on the bank to question the appropriateness of his assistance to his son.</a:t>
            </a:r>
            <a:endParaRPr lang="en-GB" dirty="0"/>
          </a:p>
        </p:txBody>
      </p:sp>
    </p:spTree>
    <p:extLst>
      <p:ext uri="{BB962C8B-B14F-4D97-AF65-F5344CB8AC3E}">
        <p14:creationId xmlns:p14="http://schemas.microsoft.com/office/powerpoint/2010/main" val="23181835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77ADE-3E50-4F74-8DF0-B2AE32071F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AED97-EFF4-4121-958A-FD25426E89F7}"/>
              </a:ext>
            </a:extLst>
          </p:cNvPr>
          <p:cNvSpPr>
            <a:spLocks noGrp="1"/>
          </p:cNvSpPr>
          <p:nvPr>
            <p:ph idx="1"/>
          </p:nvPr>
        </p:nvSpPr>
        <p:spPr/>
        <p:txBody>
          <a:bodyPr>
            <a:normAutofit lnSpcReduction="10000"/>
          </a:bodyPr>
          <a:lstStyle/>
          <a:p>
            <a:r>
              <a:rPr lang="en-US" dirty="0"/>
              <a:t>None of the necessary requirements normally found in a case of unconscionable bargain, which were similar to those necessary to establish undue influence, were to be found in this case.  D was not a serious disadvantage to the bank nor exploited in any way.  The agreement was not </a:t>
            </a:r>
            <a:r>
              <a:rPr lang="en-US" i="1" dirty="0"/>
              <a:t>“overreaching and oppressive”.</a:t>
            </a:r>
          </a:p>
          <a:p>
            <a:r>
              <a:rPr lang="en-US" dirty="0"/>
              <a:t>Although unconscionable bargains were not discussed in </a:t>
            </a:r>
            <a:r>
              <a:rPr lang="en-US" b="1" i="1" dirty="0"/>
              <a:t>Royal Bank of Scotland plc v </a:t>
            </a:r>
            <a:r>
              <a:rPr lang="en-US" b="1" i="1" dirty="0" err="1"/>
              <a:t>Etridge</a:t>
            </a:r>
            <a:r>
              <a:rPr lang="en-US" b="1" i="1" dirty="0"/>
              <a:t> (No.2)[2001] </a:t>
            </a:r>
            <a:r>
              <a:rPr lang="en-US" dirty="0"/>
              <a:t>the possibility of setting aside a transaction as an unconscionable bargain was considered in </a:t>
            </a:r>
            <a:r>
              <a:rPr lang="en-US" b="1" i="1" dirty="0" err="1"/>
              <a:t>Kalsep</a:t>
            </a:r>
            <a:r>
              <a:rPr lang="en-US" b="1" i="1" dirty="0"/>
              <a:t> Ltd v X-Flow BV [2001].  </a:t>
            </a:r>
            <a:r>
              <a:rPr lang="en-US" dirty="0" err="1"/>
              <a:t>Pumfrey</a:t>
            </a:r>
            <a:r>
              <a:rPr lang="en-US" dirty="0"/>
              <a:t> J said one had to show more than just improvidence and, although it would be difficult, </a:t>
            </a:r>
            <a:r>
              <a:rPr lang="en-US" i="1" dirty="0"/>
              <a:t>“it is necessary to prove impropriety, and that is to say not merely harshness but impropriety, both in the terms of the agreement and in the manner in which the agreement was arrived at”.  </a:t>
            </a:r>
            <a:r>
              <a:rPr lang="en-US" dirty="0"/>
              <a:t>On the facts there was evidence of ignorance and foolishness but not of any coercion or improper pressure.</a:t>
            </a:r>
            <a:endParaRPr lang="en-GB" dirty="0"/>
          </a:p>
        </p:txBody>
      </p:sp>
    </p:spTree>
    <p:extLst>
      <p:ext uri="{BB962C8B-B14F-4D97-AF65-F5344CB8AC3E}">
        <p14:creationId xmlns:p14="http://schemas.microsoft.com/office/powerpoint/2010/main" val="26909672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6EACC-4497-4251-B1C5-90DDE38B5820}"/>
              </a:ext>
            </a:extLst>
          </p:cNvPr>
          <p:cNvSpPr>
            <a:spLocks noGrp="1"/>
          </p:cNvSpPr>
          <p:nvPr>
            <p:ph type="title"/>
          </p:nvPr>
        </p:nvSpPr>
        <p:spPr/>
        <p:txBody>
          <a:bodyPr/>
          <a:lstStyle/>
          <a:p>
            <a:r>
              <a:rPr lang="en-US" dirty="0"/>
              <a:t>Statutory Protection afforded to consumers</a:t>
            </a:r>
            <a:endParaRPr lang="en-GB" dirty="0"/>
          </a:p>
        </p:txBody>
      </p:sp>
      <p:sp>
        <p:nvSpPr>
          <p:cNvPr id="3" name="Content Placeholder 2">
            <a:extLst>
              <a:ext uri="{FF2B5EF4-FFF2-40B4-BE49-F238E27FC236}">
                <a16:creationId xmlns:a16="http://schemas.microsoft.com/office/drawing/2014/main" id="{E986DF20-A4F1-4BC4-972E-A3A2E8D05277}"/>
              </a:ext>
            </a:extLst>
          </p:cNvPr>
          <p:cNvSpPr>
            <a:spLocks noGrp="1"/>
          </p:cNvSpPr>
          <p:nvPr>
            <p:ph idx="1"/>
          </p:nvPr>
        </p:nvSpPr>
        <p:spPr/>
        <p:txBody>
          <a:bodyPr/>
          <a:lstStyle/>
          <a:p>
            <a:r>
              <a:rPr lang="en-US" dirty="0"/>
              <a:t>Notes </a:t>
            </a:r>
            <a:r>
              <a:rPr lang="en-US" b="1" dirty="0"/>
              <a:t>ss140A-140C Consumer Credit Act 1974 </a:t>
            </a:r>
            <a:r>
              <a:rPr lang="en-US" dirty="0"/>
              <a:t>which give the courts wide powers to amend credit agreements with consumers where there is an unfair relationship between the creditor and debtor.</a:t>
            </a:r>
          </a:p>
          <a:p>
            <a:endParaRPr lang="en-US" dirty="0"/>
          </a:p>
          <a:p>
            <a:r>
              <a:rPr lang="en-US" dirty="0"/>
              <a:t>FOR A SUMMARY PLEASE SEE THE WORK FOR THE TUTORIAL</a:t>
            </a:r>
            <a:endParaRPr lang="en-GB" dirty="0"/>
          </a:p>
        </p:txBody>
      </p:sp>
    </p:spTree>
    <p:extLst>
      <p:ext uri="{BB962C8B-B14F-4D97-AF65-F5344CB8AC3E}">
        <p14:creationId xmlns:p14="http://schemas.microsoft.com/office/powerpoint/2010/main" val="3223670919"/>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{2EECAEA2-8619-404A-91D4-405CA7FA5A11}tf11437505_win32</Template>
  <TotalTime>0</TotalTime>
  <Words>7585</Words>
  <Application>Microsoft Office PowerPoint</Application>
  <PresentationFormat>Widescreen</PresentationFormat>
  <Paragraphs>278</Paragraphs>
  <Slides>69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69</vt:i4>
      </vt:variant>
    </vt:vector>
  </HeadingPairs>
  <TitlesOfParts>
    <vt:vector size="75" baseType="lpstr">
      <vt:lpstr>Arial</vt:lpstr>
      <vt:lpstr>Calibri</vt:lpstr>
      <vt:lpstr>Georgia Pro Cond Light</vt:lpstr>
      <vt:lpstr>Speak Pro</vt:lpstr>
      <vt:lpstr>Wingdings</vt:lpstr>
      <vt:lpstr>RetrospectVTI</vt:lpstr>
      <vt:lpstr>Duress and Undue Influence</vt:lpstr>
      <vt:lpstr>Aims:-</vt:lpstr>
      <vt:lpstr>Introduction</vt:lpstr>
      <vt:lpstr>PowerPoint Presentation</vt:lpstr>
      <vt:lpstr>Lee’s Chinese restaurant contracts</vt:lpstr>
      <vt:lpstr>Duress at common law</vt:lpstr>
      <vt:lpstr>The modern view</vt:lpstr>
      <vt:lpstr>PowerPoint Presentation</vt:lpstr>
      <vt:lpstr>PowerPoint Presentation</vt:lpstr>
      <vt:lpstr>PowerPoint Presentation</vt:lpstr>
      <vt:lpstr>PowerPoint Presentation</vt:lpstr>
      <vt:lpstr>PowerPoint Presentation</vt:lpstr>
      <vt:lpstr>What the case illustrates…</vt:lpstr>
      <vt:lpstr>Economic Duress</vt:lpstr>
      <vt:lpstr>The “Sibeon” and The “Sibotre” [1976]</vt:lpstr>
      <vt:lpstr>PowerPoint Presentation</vt:lpstr>
      <vt:lpstr>PowerPoint Presentation</vt:lpstr>
      <vt:lpstr>Northern Ocean Shipping Co Ltd v Hyundai Shipping Co Ltd, The “Atlantic Baron”[1979]</vt:lpstr>
      <vt:lpstr>Pao On v Lau You Long [1980]</vt:lpstr>
      <vt:lpstr>Back to Lee’s Chinese restaurant contracts</vt:lpstr>
      <vt:lpstr>Universe Tankships Inc of Monrovia v International Transport Workers’ Federation, The “Universe Sentinel”[1983]</vt:lpstr>
      <vt:lpstr>PowerPoint Presentation</vt:lpstr>
      <vt:lpstr>PowerPoint Presentation</vt:lpstr>
      <vt:lpstr>Atlas Express Ltd v Kafco (Importers and Distributors)Ltd [1989]</vt:lpstr>
      <vt:lpstr>Williams v Roffey Bros &amp; Nicholls (Contractors)Ltd [1990]</vt:lpstr>
      <vt:lpstr>PowerPoint Presentation</vt:lpstr>
      <vt:lpstr>PowerPoint Presentation</vt:lpstr>
      <vt:lpstr>Carillion Construction Ltd v Felix (UK)Ltd [2001]</vt:lpstr>
      <vt:lpstr>PowerPoint Presentation</vt:lpstr>
      <vt:lpstr>Times Travel (UK)Ltd v Pakistan International Airlines Corporation [2019]</vt:lpstr>
      <vt:lpstr>PowerPoint Presentation</vt:lpstr>
      <vt:lpstr>PowerPoint Presentation</vt:lpstr>
      <vt:lpstr>The effects of duress</vt:lpstr>
      <vt:lpstr>Halpern v Halpern [2007]</vt:lpstr>
      <vt:lpstr>The equitable notion of undue influence</vt:lpstr>
      <vt:lpstr>Most common occurrence of undue influence today…</vt:lpstr>
      <vt:lpstr>Barclays Bank plc v O’Brien and Another [1993]</vt:lpstr>
      <vt:lpstr>PowerPoint Presentation</vt:lpstr>
      <vt:lpstr>PowerPoint Presentation</vt:lpstr>
      <vt:lpstr>Actual undue influence</vt:lpstr>
      <vt:lpstr>PowerPoint Presentation</vt:lpstr>
      <vt:lpstr>Undue influence where a relationship of trust and confidence exists</vt:lpstr>
      <vt:lpstr>PowerPoint Presentation</vt:lpstr>
      <vt:lpstr>Relationships outside the recognized categories</vt:lpstr>
      <vt:lpstr>PowerPoint Presentation</vt:lpstr>
      <vt:lpstr>PowerPoint Presentation</vt:lpstr>
      <vt:lpstr>For example</vt:lpstr>
      <vt:lpstr>Wife providing guarantee for husband’s business debts…</vt:lpstr>
      <vt:lpstr>Undue influence exercised by a third party</vt:lpstr>
      <vt:lpstr>PowerPoint Presentation</vt:lpstr>
      <vt:lpstr>Barclay’s Bank plc v O’Brien and Another [1993] and CIBC Mortgages v Pitt and Another [1993]</vt:lpstr>
      <vt:lpstr>HofL heard the cases one after another</vt:lpstr>
      <vt:lpstr>Applying these tests…</vt:lpstr>
      <vt:lpstr>Post these cases</vt:lpstr>
      <vt:lpstr>Credit Lyonnais Bank v Nedreland NV v Burch [1997]</vt:lpstr>
      <vt:lpstr>PowerPoint Presentation</vt:lpstr>
      <vt:lpstr>Royal Bank of Scotland plc v Etridge (No 2)</vt:lpstr>
      <vt:lpstr>The case law between O’Brien and Etridge</vt:lpstr>
      <vt:lpstr>PowerPoint Presentation</vt:lpstr>
      <vt:lpstr>PowerPoint Presentation</vt:lpstr>
      <vt:lpstr>The effects of undue influence and bars to relief</vt:lpstr>
      <vt:lpstr>PowerPoint Presentation</vt:lpstr>
      <vt:lpstr>PowerPoint Presentation</vt:lpstr>
      <vt:lpstr>PowerPoint Presentation</vt:lpstr>
      <vt:lpstr>Inequality of bargaining power and unconscionability</vt:lpstr>
      <vt:lpstr>PowerPoint Presentation</vt:lpstr>
      <vt:lpstr>PowerPoint Presentation</vt:lpstr>
      <vt:lpstr>PowerPoint Presentation</vt:lpstr>
      <vt:lpstr>Statutory Protection afforded to consumers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Duress and Undue Influence</dc:title>
  <dc:creator>Louise Holmes</dc:creator>
  <cp:lastModifiedBy>Louise Holmes</cp:lastModifiedBy>
  <cp:revision>58</cp:revision>
  <dcterms:created xsi:type="dcterms:W3CDTF">2021-03-03T15:05:49Z</dcterms:created>
  <dcterms:modified xsi:type="dcterms:W3CDTF">2021-03-14T10:07:18Z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