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540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COVID 19 CASES PER LOCAL AUTHORITY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COVID 19 CASES PER LOCAL AUTHORITY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Sheet1!$A$2:$A$23</c:f>
              <c:strCache>
                <c:ptCount val="22"/>
                <c:pt idx="0">
                  <c:v>Anglesey</c:v>
                </c:pt>
                <c:pt idx="1">
                  <c:v>Blaenau Gwent</c:v>
                </c:pt>
                <c:pt idx="2">
                  <c:v>Bridgend</c:v>
                </c:pt>
                <c:pt idx="3">
                  <c:v>Caerphilly</c:v>
                </c:pt>
                <c:pt idx="4">
                  <c:v>Cardiff</c:v>
                </c:pt>
                <c:pt idx="5">
                  <c:v>Carmarthenshire</c:v>
                </c:pt>
                <c:pt idx="6">
                  <c:v>Ceredigion</c:v>
                </c:pt>
                <c:pt idx="7">
                  <c:v>Conwy</c:v>
                </c:pt>
                <c:pt idx="8">
                  <c:v>Denbighshire</c:v>
                </c:pt>
                <c:pt idx="9">
                  <c:v>Flintshire</c:v>
                </c:pt>
                <c:pt idx="10">
                  <c:v>Gwynedd</c:v>
                </c:pt>
                <c:pt idx="11">
                  <c:v>Merthyr Tydfil</c:v>
                </c:pt>
                <c:pt idx="12">
                  <c:v>Monmouthshire</c:v>
                </c:pt>
                <c:pt idx="13">
                  <c:v>Neath Port Talbot</c:v>
                </c:pt>
                <c:pt idx="14">
                  <c:v>Newport</c:v>
                </c:pt>
                <c:pt idx="15">
                  <c:v>Pembrokeshire</c:v>
                </c:pt>
                <c:pt idx="16">
                  <c:v>Powys</c:v>
                </c:pt>
                <c:pt idx="17">
                  <c:v>Rhondda Cynon Taf</c:v>
                </c:pt>
                <c:pt idx="18">
                  <c:v>Swansea</c:v>
                </c:pt>
                <c:pt idx="19">
                  <c:v>The Vale of Glamorgan</c:v>
                </c:pt>
                <c:pt idx="20">
                  <c:v>Torfaen</c:v>
                </c:pt>
                <c:pt idx="21">
                  <c:v>Wrexham</c:v>
                </c:pt>
              </c:strCache>
            </c:strRef>
          </c:cat>
          <c:val>
            <c:numRef>
              <c:f>Sheet1!$C$2:$C$23</c:f>
              <c:numCache>
                <c:formatCode>0.00%</c:formatCode>
                <c:ptCount val="22"/>
                <c:pt idx="0">
                  <c:v>1.456605837033168E-2</c:v>
                </c:pt>
                <c:pt idx="1">
                  <c:v>2.7112170279446332E-2</c:v>
                </c:pt>
                <c:pt idx="2">
                  <c:v>4.9786579394097676E-2</c:v>
                </c:pt>
                <c:pt idx="3">
                  <c:v>6.7145876860799161E-2</c:v>
                </c:pt>
                <c:pt idx="4">
                  <c:v>0.12538154544267432</c:v>
                </c:pt>
                <c:pt idx="5">
                  <c:v>5.6805383259336643E-2</c:v>
                </c:pt>
                <c:pt idx="6">
                  <c:v>1.3892742883259337E-2</c:v>
                </c:pt>
                <c:pt idx="7">
                  <c:v>2.8311896056411597E-2</c:v>
                </c:pt>
                <c:pt idx="8">
                  <c:v>2.9529984983024289E-2</c:v>
                </c:pt>
                <c:pt idx="9">
                  <c:v>4.4187859101593105E-2</c:v>
                </c:pt>
                <c:pt idx="10">
                  <c:v>2.5885919952990336E-2</c:v>
                </c:pt>
                <c:pt idx="11">
                  <c:v>2.5161595716897363E-2</c:v>
                </c:pt>
                <c:pt idx="12">
                  <c:v>2.3457903499608253E-2</c:v>
                </c:pt>
                <c:pt idx="13">
                  <c:v>5.6562581613998436E-2</c:v>
                </c:pt>
                <c:pt idx="14">
                  <c:v>5.3365353225385215E-2</c:v>
                </c:pt>
                <c:pt idx="15">
                  <c:v>3.0570563463045181E-2</c:v>
                </c:pt>
                <c:pt idx="16">
                  <c:v>2.9852360276834682E-2</c:v>
                </c:pt>
                <c:pt idx="17">
                  <c:v>9.1091424001044655E-2</c:v>
                </c:pt>
                <c:pt idx="18">
                  <c:v>8.4833670671193517E-2</c:v>
                </c:pt>
                <c:pt idx="19">
                  <c:v>4.3922613606685819E-2</c:v>
                </c:pt>
                <c:pt idx="20">
                  <c:v>3.4461510838338989E-2</c:v>
                </c:pt>
                <c:pt idx="21">
                  <c:v>4.4114406503003398E-2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59A-4F4A-84E6-CCA026D311D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104717984"/>
        <c:axId val="1104714656"/>
      </c:barChart>
      <c:catAx>
        <c:axId val="11047179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Local authority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4714656"/>
        <c:crosses val="autoZero"/>
        <c:auto val="1"/>
        <c:lblAlgn val="ctr"/>
        <c:lblOffset val="100"/>
        <c:noMultiLvlLbl val="0"/>
      </c:catAx>
      <c:valAx>
        <c:axId val="11047146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Percentage</a:t>
                </a:r>
                <a:r>
                  <a:rPr lang="en-GB" baseline="0"/>
                  <a:t> of all cases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%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4717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4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 cases data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All cases data</c:v>
          </c:tx>
          <c:spPr>
            <a:gradFill rotWithShape="1">
              <a:gsLst>
                <a:gs pos="0">
                  <a:schemeClr val="accent6">
                    <a:lumMod val="110000"/>
                    <a:satMod val="105000"/>
                    <a:tint val="67000"/>
                  </a:schemeClr>
                </a:gs>
                <a:gs pos="50000">
                  <a:schemeClr val="accent6">
                    <a:lumMod val="105000"/>
                    <a:satMod val="103000"/>
                    <a:tint val="73000"/>
                  </a:schemeClr>
                </a:gs>
                <a:gs pos="100000">
                  <a:schemeClr val="accent6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6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Sheet1!$A$2:$A$23</c:f>
              <c:strCache>
                <c:ptCount val="22"/>
                <c:pt idx="0">
                  <c:v>Anglesey</c:v>
                </c:pt>
                <c:pt idx="1">
                  <c:v>Blaenau Gwent</c:v>
                </c:pt>
                <c:pt idx="2">
                  <c:v>Bridgend</c:v>
                </c:pt>
                <c:pt idx="3">
                  <c:v>Caerphilly</c:v>
                </c:pt>
                <c:pt idx="4">
                  <c:v>Cardiff</c:v>
                </c:pt>
                <c:pt idx="5">
                  <c:v>Carmarthenshire</c:v>
                </c:pt>
                <c:pt idx="6">
                  <c:v>Ceredigion</c:v>
                </c:pt>
                <c:pt idx="7">
                  <c:v>Conwy</c:v>
                </c:pt>
                <c:pt idx="8">
                  <c:v>Denbighshire</c:v>
                </c:pt>
                <c:pt idx="9">
                  <c:v>Flintshire</c:v>
                </c:pt>
                <c:pt idx="10">
                  <c:v>Gwynedd</c:v>
                </c:pt>
                <c:pt idx="11">
                  <c:v>Merthyr Tydfil</c:v>
                </c:pt>
                <c:pt idx="12">
                  <c:v>Monmouthshire</c:v>
                </c:pt>
                <c:pt idx="13">
                  <c:v>Neath Port Talbot</c:v>
                </c:pt>
                <c:pt idx="14">
                  <c:v>Newport</c:v>
                </c:pt>
                <c:pt idx="15">
                  <c:v>Pembrokeshire</c:v>
                </c:pt>
                <c:pt idx="16">
                  <c:v>Powys</c:v>
                </c:pt>
                <c:pt idx="17">
                  <c:v>Rhondda Cynon Taf</c:v>
                </c:pt>
                <c:pt idx="18">
                  <c:v>Swansea</c:v>
                </c:pt>
                <c:pt idx="19">
                  <c:v>The Vale of Glamorgan</c:v>
                </c:pt>
                <c:pt idx="20">
                  <c:v>Torfaen</c:v>
                </c:pt>
                <c:pt idx="21">
                  <c:v>Wrexham</c:v>
                </c:pt>
              </c:strCache>
            </c:strRef>
          </c:cat>
          <c:val>
            <c:numRef>
              <c:f>Sheet1!$E$2:$E$23</c:f>
              <c:numCache>
                <c:formatCode>0.00%</c:formatCode>
                <c:ptCount val="22"/>
                <c:pt idx="0">
                  <c:v>1.4385875951379103E-2</c:v>
                </c:pt>
                <c:pt idx="1">
                  <c:v>2.634850826682009E-2</c:v>
                </c:pt>
                <c:pt idx="2">
                  <c:v>5.2075359464058467E-2</c:v>
                </c:pt>
                <c:pt idx="3">
                  <c:v>6.5525093004773355E-2</c:v>
                </c:pt>
                <c:pt idx="4">
                  <c:v>0.12311491635665076</c:v>
                </c:pt>
                <c:pt idx="5">
                  <c:v>5.6541538881602363E-2</c:v>
                </c:pt>
                <c:pt idx="6">
                  <c:v>1.3054798461215912E-2</c:v>
                </c:pt>
                <c:pt idx="7">
                  <c:v>2.9144746144507232E-2</c:v>
                </c:pt>
                <c:pt idx="8">
                  <c:v>2.985660443594982E-2</c:v>
                </c:pt>
                <c:pt idx="9">
                  <c:v>4.6760800986850128E-2</c:v>
                </c:pt>
                <c:pt idx="10">
                  <c:v>2.5465999015100171E-2</c:v>
                </c:pt>
                <c:pt idx="11">
                  <c:v>2.6587419611208356E-2</c:v>
                </c:pt>
                <c:pt idx="12">
                  <c:v>2.206516916385905E-2</c:v>
                </c:pt>
                <c:pt idx="13">
                  <c:v>5.6756071517379582E-2</c:v>
                </c:pt>
                <c:pt idx="14">
                  <c:v>5.2962744457500599E-2</c:v>
                </c:pt>
                <c:pt idx="15">
                  <c:v>2.7192011584762331E-2</c:v>
                </c:pt>
                <c:pt idx="16">
                  <c:v>2.8491396753731163E-2</c:v>
                </c:pt>
                <c:pt idx="17">
                  <c:v>9.4031116983671142E-2</c:v>
                </c:pt>
                <c:pt idx="18">
                  <c:v>8.876287805282379E-2</c:v>
                </c:pt>
                <c:pt idx="19">
                  <c:v>4.0500348615533137E-2</c:v>
                </c:pt>
                <c:pt idx="20">
                  <c:v>3.279423882358104E-2</c:v>
                </c:pt>
                <c:pt idx="21">
                  <c:v>4.7582363467042421E-2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E0-47F9-8914-981C7D4E0FC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1103776000"/>
        <c:axId val="1103774752"/>
      </c:barChart>
      <c:catAx>
        <c:axId val="1103776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3774752"/>
        <c:crosses val="autoZero"/>
        <c:auto val="1"/>
        <c:lblAlgn val="ctr"/>
        <c:lblOffset val="100"/>
        <c:noMultiLvlLbl val="0"/>
      </c:catAx>
      <c:valAx>
        <c:axId val="110377475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3776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accent4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Rolling 21 days totals for October 2021 as compared to total cases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v>Rolling 21 days totals for October 2021 as compared to total cases</c:v>
          </c:tx>
          <c:dPt>
            <c:idx val="0"/>
            <c:bubble3D val="0"/>
            <c:spPr>
              <a:gradFill>
                <a:gsLst>
                  <a:gs pos="100000">
                    <a:schemeClr val="accent6">
                      <a:lumMod val="60000"/>
                      <a:lumOff val="40000"/>
                    </a:schemeClr>
                  </a:gs>
                  <a:gs pos="0">
                    <a:schemeClr val="accent6"/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14EC-4688-A047-0FC5E37E2435}"/>
              </c:ext>
            </c:extLst>
          </c:dPt>
          <c:dPt>
            <c:idx val="1"/>
            <c:bubble3D val="0"/>
            <c:spPr>
              <a:gradFill>
                <a:gsLst>
                  <a:gs pos="100000">
                    <a:schemeClr val="accent5">
                      <a:lumMod val="60000"/>
                      <a:lumOff val="40000"/>
                    </a:schemeClr>
                  </a:gs>
                  <a:gs pos="0">
                    <a:schemeClr val="accent5"/>
                  </a:gs>
                </a:gsLst>
                <a:lin ang="5400000" scaled="0"/>
              </a:gradFill>
              <a:ln w="50800">
                <a:solidFill>
                  <a:schemeClr val="lt1"/>
                </a:solidFill>
              </a:ln>
              <a:effectLst/>
              <a:sp3d contourW="508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14EC-4688-A047-0FC5E37E2435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Sheet1!$H$3:$H$4</c:f>
              <c:strCache>
                <c:ptCount val="2"/>
                <c:pt idx="0">
                  <c:v>Rolling 21 days totals for October 2021</c:v>
                </c:pt>
                <c:pt idx="1">
                  <c:v>All cases</c:v>
                </c:pt>
              </c:strCache>
            </c:strRef>
          </c:cat>
          <c:val>
            <c:numRef>
              <c:f>Sheet1!$J$3:$J$4</c:f>
              <c:numCache>
                <c:formatCode>0.00%</c:formatCode>
                <c:ptCount val="2"/>
                <c:pt idx="0">
                  <c:v>0.16306068816923477</c:v>
                </c:pt>
                <c:pt idx="1">
                  <c:v>0.8369393118307652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4EC-4688-A047-0FC5E37E243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r"/>
      <c:overlay val="0"/>
      <c:spPr>
        <a:solidFill>
          <a:schemeClr val="lt1">
            <a:alpha val="50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pattFill prst="dkDnDiag">
      <a:fgClr>
        <a:schemeClr val="lt1"/>
      </a:fgClr>
      <a:bgClr>
        <a:schemeClr val="dk1">
          <a:lumMod val="10000"/>
          <a:lumOff val="90000"/>
        </a:schemeClr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67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/>
        </a:fgClr>
        <a:bgClr>
          <a:schemeClr val="dk1">
            <a:lumMod val="10000"/>
            <a:lumOff val="90000"/>
          </a:schemeClr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lumMod val="60000"/>
              <a:lumOff val="40000"/>
            </a:schemeClr>
          </a:gs>
          <a:gs pos="0">
            <a:schemeClr val="phClr"/>
          </a:gs>
        </a:gsLst>
        <a:lin ang="5400000" scaled="0"/>
      </a:gradFill>
      <a:ln w="508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50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0A08F-83D0-484A-B71C-2A63CEE1A8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DB20BEC-0AE0-4078-955D-1D5CDBB993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C3C533-F383-4555-A2DE-F634AB1DE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B10782-95D8-41D2-ACFC-954915BD6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462D93-1BB2-41F4-AF32-D77ABFADA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309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FA20B-AC8C-48DF-81D5-FF7416713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DBBDC-D97D-407A-A924-D4DA18C487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4A5B2-1D16-42C4-A15E-A4BD30A2F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C66669-A1C6-4BBF-B8F6-1282D1687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4B90C2-87F1-4DF1-8487-D057C9A15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415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D94C7-CAB7-4C67-8112-24DB01199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5DEDC-3163-4BCA-94B2-1405FFA6F7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C6B27-0A98-419B-A080-9AFF320F8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81323-2512-4BEA-8203-79E32BCF5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16AD6-6073-4AFC-B431-EB93DB112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5978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C8076-7505-427C-B519-111D7A5E4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6239D-5018-43B9-AFF3-3B6F989553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840A44-0047-4E17-9AA4-E9ED7450F4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0917C-7106-4A73-980B-4CA928F28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864BDF-B935-4474-9A1D-D4BB3944A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696145-11F6-4015-AFA8-3AAB8775F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727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8232F-E077-4524-A045-31195E48A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878053-CD85-48A5-BB04-3A698037DF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170C74-38F7-4246-899C-88F57627CF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F0B1DF-857D-45F0-80A8-3A43878CAF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52DC27-6A22-4B7F-8499-20AB3653F0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0134138-BB87-4212-B057-F529C9D98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3F842E-0DA1-4143-8767-60098D86B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AD2F6A-9569-4C70-A3DA-B064D406F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156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4E826-0E4E-4EF3-8CD2-3041F7C95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A30422-F1A8-42A1-ADA7-717BCEABA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B6ECF5-BFED-4A72-BDA7-0DAE0CBBA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DB1FE0-06BC-4D1A-8672-7943DCDF4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009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4242F5-900C-430A-9A2F-FF18334BC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22150B-DF4E-45E9-A471-95BF06B44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E577DD-4575-456B-88CE-F79141773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534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EA9D84-B194-4B37-90D9-7B4424ABF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39989-FDD1-4CDF-9E1D-3947F969F6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28AC3-A145-4287-B899-E9CCEC1BBD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8C0535-951F-41C0-9AA3-FA0124D02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7AAC22-2371-440A-B6E5-334CD9876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DB03E-E1BF-4313-A6DD-4E8BFABE1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526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8BE870-B038-44E2-AE48-92BC1EE3F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F0C53D-91B3-4248-8622-75933E09E6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F7DDD3-CFC3-4D54-AFE6-5591ACE3E2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EE256-7C55-4A80-A1C4-2DDA0E003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A1F0F-3C19-4500-8B74-26276EE55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8FE148-23DB-44E4-A1D4-DE3C87082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076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D9806-40AC-471D-8486-90C225E05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ED24D3-FADC-42DB-9674-7A6AA7E66E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B4F76A-AA7E-40D8-B567-7CD80AF5EB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2997E-7395-4638-BF71-B5998204D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CD83C5-355A-4752-9C63-C75845E41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539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4382812-C8E6-4C5A-9FEC-19801F3C0E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48353F-64F3-44F6-8B7D-E948FEFD4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9B0E7D-3490-4F61-8A62-1D6D02AB8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EA80F6-40A6-466E-92D2-9C3312136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5033EB-8ADE-4130-99F3-FDF044810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27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79AB17-5F8E-42A8-9A4B-052FBC835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64F10-D701-4C09-926A-57BF58E8C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EACCD8-544D-4C68-A3BF-944AD80E4F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01939-AC18-4C1A-91DB-0AE911C102D9}" type="datetimeFigureOut">
              <a:rPr lang="en-GB" smtClean="0"/>
              <a:t>04/04/2022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EC7D25-489B-4F0F-B258-3E49099F2B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47987-4E85-4B14-8A82-9C2867D13A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03649-B4E6-439C-A299-730C94F26E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169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5F361-58B8-4146-9A4D-D55C61C02F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305" y="301713"/>
            <a:ext cx="11831390" cy="708338"/>
          </a:xfrm>
          <a:solidFill>
            <a:schemeClr val="accent4"/>
          </a:solidFill>
        </p:spPr>
        <p:txBody>
          <a:bodyPr>
            <a:normAutofit/>
          </a:bodyPr>
          <a:lstStyle/>
          <a:p>
            <a:r>
              <a:rPr lang="en-US" sz="1800" b="1" i="0" u="none" strike="noStrike" baseline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Cases and incidence per 100,000 by 2011 middle layer super output areas (MSOAs) as defined by the Office for National Statistics 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9C1974-E5A6-4F85-8C35-02EAE35927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305" y="1010051"/>
            <a:ext cx="11668257" cy="5546236"/>
          </a:xfrm>
        </p:spPr>
        <p:txBody>
          <a:bodyPr/>
          <a:lstStyle/>
          <a:p>
            <a:r>
              <a:rPr lang="en-US" dirty="0"/>
              <a:t>.</a:t>
            </a:r>
            <a:endParaRPr lang="en-GB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E21D0060-5DAD-4D9C-8D35-559C2FF5B4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8723458"/>
              </p:ext>
            </p:extLst>
          </p:nvPr>
        </p:nvGraphicFramePr>
        <p:xfrm>
          <a:off x="180305" y="1010051"/>
          <a:ext cx="8420100" cy="2918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873ECCE9-57E5-404A-8436-73625E565C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521526"/>
              </p:ext>
            </p:extLst>
          </p:nvPr>
        </p:nvGraphicFramePr>
        <p:xfrm>
          <a:off x="17171" y="3799268"/>
          <a:ext cx="6821511" cy="30467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9444D791-06F2-4FF7-9DA0-138E599D54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56871385"/>
              </p:ext>
            </p:extLst>
          </p:nvPr>
        </p:nvGraphicFramePr>
        <p:xfrm>
          <a:off x="8600405" y="945657"/>
          <a:ext cx="3411291" cy="29823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1446109-127E-4FBF-AFEA-F445D51A3F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313436"/>
              </p:ext>
            </p:extLst>
          </p:nvPr>
        </p:nvGraphicFramePr>
        <p:xfrm>
          <a:off x="6812924" y="3965750"/>
          <a:ext cx="5198771" cy="2918008"/>
        </p:xfrm>
        <a:graphic>
          <a:graphicData uri="http://schemas.openxmlformats.org/drawingml/2006/table">
            <a:tbl>
              <a:tblPr/>
              <a:tblGrid>
                <a:gridCol w="4076098">
                  <a:extLst>
                    <a:ext uri="{9D8B030D-6E8A-4147-A177-3AD203B41FA5}">
                      <a16:colId xmlns:a16="http://schemas.microsoft.com/office/drawing/2014/main" val="3739703886"/>
                    </a:ext>
                  </a:extLst>
                </a:gridCol>
                <a:gridCol w="1122673">
                  <a:extLst>
                    <a:ext uri="{9D8B030D-6E8A-4147-A177-3AD203B41FA5}">
                      <a16:colId xmlns:a16="http://schemas.microsoft.com/office/drawing/2014/main" val="134045379"/>
                    </a:ext>
                  </a:extLst>
                </a:gridCol>
              </a:tblGrid>
              <a:tr h="28608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anose="020B0604030504040204" pitchFamily="34" charset="0"/>
                        </a:rPr>
                        <a:t>Headline summary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391648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7 day case rate per 100,000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907093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Cumulative confirmed COVID-19 case total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429,731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35885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 of which were new in this reporting period†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+2,582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842519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Cumulative individuals tested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3,567,804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3052568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Cumulative number of tests carried out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6,170,405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7820973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  of which were new in this reporting period†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+16,662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5941512"/>
                  </a:ext>
                </a:extLst>
              </a:tr>
              <a:tr h="54593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Cumulative number of suspected COVID-19 deaths* reported to PHW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325083"/>
                          </a:solidFill>
                          <a:effectLst/>
                          <a:latin typeface="Calibri" panose="020F0502020204030204" pitchFamily="34" charset="0"/>
                        </a:rPr>
                        <a:t>6,122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0918499"/>
                  </a:ext>
                </a:extLst>
              </a:tr>
              <a:tr h="297999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     of which were new in this reporting period†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+5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25179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875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124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Verdana</vt:lpstr>
      <vt:lpstr>Office Theme</vt:lpstr>
      <vt:lpstr>Cases and incidence per 100,000 by 2011 middle layer super output areas (MSOAs) as defined by the Office for National Statistics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Cases and incidence per 100,000 by 2011 middle layer super output areas (MSOAs) as defined by the Office for National Statistics </dc:title>
  <dc:creator>RavneetKaur</dc:creator>
  <cp:lastModifiedBy>RavneetKaur</cp:lastModifiedBy>
  <cp:revision>6</cp:revision>
  <dcterms:created xsi:type="dcterms:W3CDTF">2022-04-04T10:09:01Z</dcterms:created>
  <dcterms:modified xsi:type="dcterms:W3CDTF">2022-04-04T11:38:02Z</dcterms:modified>
</cp:coreProperties>
</file>