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3"/>
  </p:handoutMasterIdLst>
  <p:sldIdLst>
    <p:sldId id="256" r:id="rId2"/>
    <p:sldId id="263" r:id="rId3"/>
    <p:sldId id="267" r:id="rId4"/>
    <p:sldId id="257" r:id="rId5"/>
    <p:sldId id="266" r:id="rId6"/>
    <p:sldId id="260" r:id="rId7"/>
    <p:sldId id="259" r:id="rId8"/>
    <p:sldId id="264" r:id="rId9"/>
    <p:sldId id="269" r:id="rId10"/>
    <p:sldId id="265" r:id="rId11"/>
    <p:sldId id="268" r:id="rId12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5E79E-4325-49CF-BB48-878BD783631C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AB5E28-633D-4B90-AD35-3C46A49E7FC7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4130437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9006127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947630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053875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555436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620426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06250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1736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888315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501094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940998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679213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A8BF40-DF04-4342-8EF0-A8577DA04919}" type="datetimeFigureOut">
              <a:rPr kumimoji="1" lang="ja-JP" altLang="en-US" smtClean="0"/>
              <a:t>2023/4/14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61BFB2-858E-4D8D-9591-4AF7D67C5703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508467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jpeg"/><Relationship Id="rId7" Type="http://schemas.openxmlformats.org/officeDocument/2006/relationships/image" Target="../media/image12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3" Type="http://schemas.openxmlformats.org/officeDocument/2006/relationships/image" Target="../media/image17.pn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g"/><Relationship Id="rId5" Type="http://schemas.openxmlformats.org/officeDocument/2006/relationships/image" Target="../media/image19.jpg"/><Relationship Id="rId4" Type="http://schemas.openxmlformats.org/officeDocument/2006/relationships/image" Target="../media/image18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6.png"/><Relationship Id="rId4" Type="http://schemas.openxmlformats.org/officeDocument/2006/relationships/image" Target="../media/image2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eg"/><Relationship Id="rId3" Type="http://schemas.openxmlformats.org/officeDocument/2006/relationships/image" Target="../media/image38.jpg"/><Relationship Id="rId7" Type="http://schemas.openxmlformats.org/officeDocument/2006/relationships/image" Target="../media/image42.jpeg"/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jpg"/><Relationship Id="rId5" Type="http://schemas.openxmlformats.org/officeDocument/2006/relationships/image" Target="../media/image40.jpg"/><Relationship Id="rId4" Type="http://schemas.openxmlformats.org/officeDocument/2006/relationships/image" Target="../media/image39.jpg"/><Relationship Id="rId9" Type="http://schemas.openxmlformats.org/officeDocument/2006/relationships/image" Target="../media/image4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9328" y="1688123"/>
            <a:ext cx="5233182" cy="928470"/>
          </a:xfrm>
          <a:noFill/>
          <a:effectLst>
            <a:glow rad="228600">
              <a:schemeClr val="accent2">
                <a:satMod val="175000"/>
                <a:alpha val="40000"/>
              </a:schemeClr>
            </a:glow>
            <a:softEdge rad="31750"/>
          </a:effectLst>
        </p:spPr>
        <p:txBody>
          <a:bodyPr>
            <a:normAutofit fontScale="90000"/>
          </a:bodyPr>
          <a:lstStyle/>
          <a:p>
            <a:r>
              <a:rPr kumimoji="1"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outerShdw blurRad="50800" dist="50800" dir="5400000" sx="1000" sy="1000" algn="ctr" rotWithShape="0">
                    <a:srgbClr val="000000">
                      <a:alpha val="43137"/>
                    </a:srgbClr>
                  </a:outerShdw>
                </a:effectLst>
              </a:rPr>
              <a:t>Andrew </a:t>
            </a:r>
            <a:r>
              <a:rPr kumimoji="1" lang="en-US" altLang="ja-JP" dirty="0" err="1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  <a:outerShdw blurRad="50800" dist="50800" dir="5400000" sx="1000" sy="1000" algn="ctr" rotWithShape="0">
                    <a:srgbClr val="000000">
                      <a:alpha val="43137"/>
                    </a:srgbClr>
                  </a:outerShdw>
                </a:effectLst>
              </a:rPr>
              <a:t>Nesseler</a:t>
            </a:r>
            <a:endParaRPr kumimoji="1" lang="ja-JP" altLang="en-US" dirty="0">
              <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solidFill>
                <a:schemeClr val="bg1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  <a:outerShdw blurRad="50800" dist="50800" dir="5400000" sx="1000" sy="1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2664" y="2518119"/>
            <a:ext cx="5509846" cy="702676"/>
          </a:xfrm>
          <a:effectLst>
            <a:glow rad="228600">
              <a:schemeClr val="accent5">
                <a:satMod val="175000"/>
                <a:alpha val="40000"/>
              </a:schemeClr>
            </a:glow>
            <a:softEdge rad="317500"/>
          </a:effectLst>
        </p:spPr>
        <p:txBody>
          <a:bodyPr/>
          <a:lstStyle/>
          <a:p>
            <a:r>
              <a:rPr kumimoji="1"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Self-introduction (</a:t>
            </a:r>
            <a:r>
              <a:rPr lang="ja-JP" altLang="en-US" b="1" dirty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自己紹</a:t>
            </a:r>
            <a:r>
              <a:rPr lang="ja-JP" altLang="en-US" b="1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介</a:t>
            </a:r>
            <a:r>
              <a:rPr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solidFill>
                  <a:schemeClr val="bg1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</a:t>
            </a:r>
            <a:endParaRPr kumimoji="1" lang="ja-JP" altLang="en-US" dirty="0">
              <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solidFill>
                <a:schemeClr val="bg1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752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3880" y="273685"/>
            <a:ext cx="4050323" cy="809528"/>
          </a:xfr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txBody>
          <a:bodyPr/>
          <a:lstStyle/>
          <a:p>
            <a:r>
              <a:rPr lang="en-US" altLang="ja-JP" dirty="0" smtClean="0"/>
              <a:t>What’s my age</a:t>
            </a:r>
            <a:r>
              <a:rPr kumimoji="1" lang="en-US" altLang="ja-JP" dirty="0" smtClean="0"/>
              <a:t>?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2225" y="1459865"/>
            <a:ext cx="4310575" cy="4351338"/>
          </a:xfrm>
          <a:gradFill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/>
          <a:lstStyle/>
          <a:p>
            <a:pPr marL="514350" indent="-514350">
              <a:buFont typeface="+mj-lt"/>
              <a:buAutoNum type="alphaUcParenR"/>
            </a:pPr>
            <a:r>
              <a:rPr kumimoji="1" lang="en-US" altLang="ja-JP" dirty="0" smtClean="0"/>
              <a:t>22</a:t>
            </a:r>
          </a:p>
          <a:p>
            <a:pPr marL="514350" indent="-514350">
              <a:buFont typeface="+mj-lt"/>
              <a:buAutoNum type="alphaUcParenR"/>
            </a:pPr>
            <a:r>
              <a:rPr lang="en-US" altLang="ja-JP" dirty="0" smtClean="0"/>
              <a:t>31</a:t>
            </a:r>
          </a:p>
          <a:p>
            <a:pPr marL="514350" indent="-514350">
              <a:buFont typeface="+mj-lt"/>
              <a:buAutoNum type="alphaUcParenR"/>
            </a:pPr>
            <a:r>
              <a:rPr lang="en-US" altLang="ja-JP" dirty="0" smtClean="0"/>
              <a:t>36</a:t>
            </a:r>
          </a:p>
          <a:p>
            <a:pPr marL="514350" indent="-514350">
              <a:buFont typeface="+mj-lt"/>
              <a:buAutoNum type="alphaUcParenR"/>
            </a:pPr>
            <a:r>
              <a:rPr lang="en-US" altLang="ja-JP" dirty="0" smtClean="0"/>
              <a:t>43</a:t>
            </a:r>
          </a:p>
          <a:p>
            <a:pPr marL="514350" indent="-514350">
              <a:buFont typeface="+mj-lt"/>
              <a:buAutoNum type="alphaUcParenR"/>
            </a:pPr>
            <a:r>
              <a:rPr lang="en-US" altLang="ja-JP" dirty="0"/>
              <a:t>7</a:t>
            </a:r>
            <a:r>
              <a:rPr kumimoji="1" lang="en-US" altLang="ja-JP" dirty="0" smtClean="0"/>
              <a:t>2</a:t>
            </a:r>
          </a:p>
          <a:p>
            <a:pPr marL="514350" indent="-514350">
              <a:buFont typeface="+mj-lt"/>
              <a:buAutoNum type="alphaUcParenR"/>
            </a:pPr>
            <a:endParaRPr lang="en-US" altLang="ja-JP" dirty="0"/>
          </a:p>
          <a:p>
            <a:pPr marL="514350" indent="-514350">
              <a:buFont typeface="+mj-lt"/>
              <a:buAutoNum type="alphaUcParenR"/>
            </a:pPr>
            <a:endParaRPr kumimoji="1" lang="en-US" altLang="ja-JP" dirty="0" smtClean="0"/>
          </a:p>
          <a:p>
            <a:pPr marL="0" indent="0">
              <a:buNone/>
            </a:pPr>
            <a:r>
              <a:rPr lang="en-US" altLang="ja-JP" dirty="0" smtClean="0"/>
              <a:t>Andrew is ____ years old.</a:t>
            </a:r>
            <a:endParaRPr kumimoji="1" lang="en-US" altLang="ja-JP" dirty="0" smtClean="0"/>
          </a:p>
        </p:txBody>
      </p:sp>
      <p:pic>
        <p:nvPicPr>
          <p:cNvPr id="4" name="Picture 3" descr="Richard Dunn, American actor (Tim and Eric Awesome Show) has died he was , 75 | Kterrl's Favorite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2479" y="2071504"/>
            <a:ext cx="3453764" cy="2448335"/>
          </a:xfrm>
          <a:prstGeom prst="rect">
            <a:avLst/>
          </a:prstGeom>
        </p:spPr>
      </p:pic>
      <p:pic>
        <p:nvPicPr>
          <p:cNvPr id="5" name="Picture 4" descr="The RetroCritic: TIM &amp; ERIC'S BILLION DOLLAR MOVIE - REVIEW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833" y="1459865"/>
            <a:ext cx="4641669" cy="3481252"/>
          </a:xfrm>
          <a:prstGeom prst="rect">
            <a:avLst/>
          </a:prstGeom>
        </p:spPr>
      </p:pic>
      <p:pic>
        <p:nvPicPr>
          <p:cNvPr id="8" name="Picture 7" descr="Sam Hyde - Visit To Orange Leaf Frozen Yogurt - YouTube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9" r="21135"/>
          <a:stretch/>
        </p:blipFill>
        <p:spPr>
          <a:xfrm>
            <a:off x="4741817" y="1881142"/>
            <a:ext cx="3265715" cy="2638697"/>
          </a:xfrm>
          <a:prstGeom prst="rect">
            <a:avLst/>
          </a:prstGeom>
        </p:spPr>
      </p:pic>
      <p:sp>
        <p:nvSpPr>
          <p:cNvPr id="9" name="Right Arrow 8"/>
          <p:cNvSpPr/>
          <p:nvPr/>
        </p:nvSpPr>
        <p:spPr>
          <a:xfrm>
            <a:off x="2526300" y="812121"/>
            <a:ext cx="9339943" cy="1295485"/>
          </a:xfrm>
          <a:prstGeom prst="rightArrow">
            <a:avLst/>
          </a:prstGeom>
          <a:solidFill>
            <a:schemeClr val="accent1">
              <a:alpha val="87000"/>
            </a:schemeClr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altLang="ja-JP" sz="7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</a:t>
            </a:r>
            <a:r>
              <a:rPr kumimoji="1" lang="en-US" altLang="ja-JP" sz="7200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oung to old</a:t>
            </a:r>
            <a:endParaRPr kumimoji="1" lang="ja-JP" altLang="en-US" sz="72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3529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6000" b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4625" y="618344"/>
            <a:ext cx="6167510" cy="1325563"/>
          </a:xfrm>
        </p:spPr>
        <p:txBody>
          <a:bodyPr>
            <a:normAutofit fontScale="90000"/>
            <a:scene3d>
              <a:camera prst="isometricOffAxis2Left"/>
              <a:lightRig rig="threePt" dir="t"/>
            </a:scene3d>
          </a:bodyPr>
          <a:lstStyle/>
          <a:p>
            <a:pPr algn="ctr"/>
            <a:r>
              <a:rPr kumimoji="1"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I’m </a:t>
            </a:r>
            <a:r>
              <a:rPr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31</a:t>
            </a:r>
            <a:r>
              <a:rPr kumimoji="1"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 years old</a:t>
            </a:r>
            <a:br>
              <a:rPr kumimoji="1"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(32 years old on June 11</a:t>
            </a:r>
            <a:r>
              <a:rPr lang="en-US" altLang="ja-JP" baseline="30000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th, 2023</a:t>
            </a:r>
            <a:r>
              <a:rPr lang="en-US" altLang="ja-JP" dirty="0" smtClean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</a:t>
            </a:r>
            <a:endParaRPr kumimoji="1" lang="ja-JP" altLang="en-US" dirty="0">
              <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8342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7394115" cy="777573"/>
          </a:xfr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txBody>
          <a:bodyPr/>
          <a:lstStyle/>
          <a:p>
            <a:r>
              <a:rPr lang="en-US" altLang="ja-JP" dirty="0" smtClean="0"/>
              <a:t>What is my nationality (</a:t>
            </a:r>
            <a:r>
              <a:rPr lang="ja-JP" altLang="en-US" b="1" dirty="0"/>
              <a:t>国</a:t>
            </a:r>
            <a:r>
              <a:rPr lang="ja-JP" altLang="en-US" b="1" dirty="0" smtClean="0"/>
              <a:t>籍</a:t>
            </a:r>
            <a:r>
              <a:rPr lang="en-US" altLang="ja-JP" dirty="0" smtClean="0"/>
              <a:t>)?</a:t>
            </a:r>
            <a:endParaRPr kumimoji="1" lang="ja-JP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795907"/>
            <a:ext cx="5315456" cy="2029892"/>
          </a:xfrm>
          <a:gradFill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16200000" scaled="1"/>
          </a:gradFill>
        </p:spPr>
        <p:txBody>
          <a:bodyPr/>
          <a:lstStyle/>
          <a:p>
            <a:pPr marL="514350" indent="-514350">
              <a:buFont typeface="+mj-lt"/>
              <a:buAutoNum type="alphaUcParenR"/>
            </a:pPr>
            <a:r>
              <a:rPr lang="en-US" altLang="ja-JP" dirty="0" smtClean="0"/>
              <a:t>British (</a:t>
            </a:r>
            <a:r>
              <a:rPr lang="ja-JP" altLang="en-US" b="1" dirty="0"/>
              <a:t>イギリ</a:t>
            </a:r>
            <a:r>
              <a:rPr lang="ja-JP" altLang="en-US" b="1" dirty="0" smtClean="0"/>
              <a:t>ス</a:t>
            </a:r>
            <a:r>
              <a:rPr lang="en-US" altLang="ja-JP" dirty="0" smtClean="0"/>
              <a:t>)</a:t>
            </a:r>
          </a:p>
          <a:p>
            <a:pPr marL="514350" indent="-514350">
              <a:buFont typeface="+mj-lt"/>
              <a:buAutoNum type="alphaUcParenR"/>
            </a:pPr>
            <a:r>
              <a:rPr kumimoji="1" lang="en-US" altLang="ja-JP" dirty="0" smtClean="0"/>
              <a:t>German (</a:t>
            </a:r>
            <a:r>
              <a:rPr lang="ja-JP" altLang="en-US" b="1" dirty="0"/>
              <a:t>ドイツ</a:t>
            </a:r>
            <a:r>
              <a:rPr lang="ja-JP" altLang="en-US" b="1" dirty="0" smtClean="0"/>
              <a:t>語</a:t>
            </a:r>
            <a:r>
              <a:rPr lang="en-US" altLang="ja-JP" dirty="0" smtClean="0"/>
              <a:t>)</a:t>
            </a:r>
            <a:endParaRPr kumimoji="1" lang="en-US" altLang="ja-JP" dirty="0" smtClean="0"/>
          </a:p>
          <a:p>
            <a:pPr marL="514350" indent="-514350">
              <a:buFont typeface="+mj-lt"/>
              <a:buAutoNum type="alphaUcParenR"/>
            </a:pPr>
            <a:r>
              <a:rPr lang="en-US" altLang="ja-JP" dirty="0" smtClean="0"/>
              <a:t>American (</a:t>
            </a:r>
            <a:r>
              <a:rPr lang="ja-JP" altLang="en-US" b="1" dirty="0"/>
              <a:t>アメリ</a:t>
            </a:r>
            <a:r>
              <a:rPr lang="ja-JP" altLang="en-US" b="1" dirty="0" smtClean="0"/>
              <a:t>カ</a:t>
            </a:r>
            <a:r>
              <a:rPr lang="en-US" altLang="ja-JP" dirty="0" smtClean="0"/>
              <a:t>)</a:t>
            </a:r>
          </a:p>
          <a:p>
            <a:pPr marL="514350" indent="-514350">
              <a:buFont typeface="+mj-lt"/>
              <a:buAutoNum type="alphaUcParenR"/>
            </a:pPr>
            <a:r>
              <a:rPr lang="en-US" altLang="ja-JP" dirty="0" smtClean="0"/>
              <a:t>Australian (</a:t>
            </a:r>
            <a:r>
              <a:rPr lang="ja-JP" altLang="en-US" b="1" dirty="0"/>
              <a:t>オーストラリア</a:t>
            </a:r>
            <a:r>
              <a:rPr lang="en-US" altLang="ja-JP" dirty="0" smtClean="0"/>
              <a:t>)</a:t>
            </a:r>
          </a:p>
          <a:p>
            <a:pPr marL="514350" indent="-514350">
              <a:buFont typeface="+mj-lt"/>
              <a:buAutoNum type="alphaUcParenR"/>
            </a:pPr>
            <a:endParaRPr kumimoji="1" lang="ja-JP" altLang="en-US" dirty="0"/>
          </a:p>
        </p:txBody>
      </p:sp>
      <p:pic>
        <p:nvPicPr>
          <p:cNvPr id="9" name="Picture 8" descr="Mick Taylor - Villains Wiki - villains, bad guys, comic books, anime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089" b="4044"/>
          <a:stretch/>
        </p:blipFill>
        <p:spPr>
          <a:xfrm>
            <a:off x="196224" y="3855517"/>
            <a:ext cx="4013807" cy="265176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  <a:softEdge rad="31750"/>
          </a:effectLst>
        </p:spPr>
      </p:pic>
      <p:pic>
        <p:nvPicPr>
          <p:cNvPr id="8" name="Picture 7" descr="Flag of Australia - Wikipedi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8132" y="4883879"/>
            <a:ext cx="2720520" cy="1360260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 descr="Meet the Characters of Bone Tomahawk in These New Posters - Dread Central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8105" y="4001295"/>
            <a:ext cx="4077874" cy="2293804"/>
          </a:xfrm>
          <a:prstGeom prst="rect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  <a:softEdge rad="31750"/>
          </a:effectLst>
        </p:spPr>
      </p:pic>
      <p:pic>
        <p:nvPicPr>
          <p:cNvPr id="7" name="Picture 6" descr="FREE IS MY LIFE: May 20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3656" y="4891928"/>
            <a:ext cx="2455339" cy="1841504"/>
          </a:xfrm>
          <a:prstGeom prst="rect">
            <a:avLst/>
          </a:prstGeom>
          <a:effectLst>
            <a:glow rad="228600">
              <a:srgbClr val="FF0000">
                <a:alpha val="40000"/>
              </a:srgbClr>
            </a:glow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2315" y="67459"/>
            <a:ext cx="3863663" cy="1651905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  <a:softEdge rad="31750"/>
          </a:effectLst>
        </p:spPr>
      </p:pic>
      <p:pic>
        <p:nvPicPr>
          <p:cNvPr id="4" name="Picture 3" descr="United Kingdom of Great Britain and Ireland - Wikipedia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9463" y="213909"/>
            <a:ext cx="1790800" cy="895400"/>
          </a:xfrm>
          <a:prstGeom prst="rect">
            <a:avLst/>
          </a:prstGeom>
          <a:effectLst>
            <a:glow rad="228600">
              <a:schemeClr val="bg1">
                <a:alpha val="40000"/>
              </a:schemeClr>
            </a:glow>
            <a:innerShdw blurRad="114300">
              <a:prstClr val="black"/>
            </a:innerShdw>
          </a:effectLst>
        </p:spPr>
      </p:pic>
      <p:pic>
        <p:nvPicPr>
          <p:cNvPr id="12" name="Picture 11" descr="A. Schopenhauer: el arte como &quot;alivio&quot; metafísico.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7390" y="1816564"/>
            <a:ext cx="2721429" cy="2041072"/>
          </a:xfrm>
          <a:prstGeom prst="rect">
            <a:avLst/>
          </a:prstGeom>
          <a:effectLst>
            <a:outerShdw blurRad="50800" dist="38100" dir="13500000" algn="br" rotWithShape="0">
              <a:prstClr val="black">
                <a:alpha val="40000"/>
              </a:prstClr>
            </a:outerShdw>
            <a:softEdge rad="31750"/>
          </a:effectLst>
        </p:spPr>
      </p:pic>
      <p:pic>
        <p:nvPicPr>
          <p:cNvPr id="6" name="Picture 5" descr="Flag of Germany - Wikipedia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5183" y="1699167"/>
            <a:ext cx="2056946" cy="1234167"/>
          </a:xfrm>
          <a:prstGeom prst="rect">
            <a:avLst/>
          </a:prstGeom>
          <a:effectLst>
            <a:glow rad="228600">
              <a:schemeClr val="tx1">
                <a:alpha val="4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810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153" y="379828"/>
            <a:ext cx="4338711" cy="2110154"/>
          </a:xfrm>
          <a:blipFill>
            <a:blip r:embed="rId3"/>
            <a:stretch>
              <a:fillRect/>
            </a:stretch>
          </a:blipFill>
          <a:effectLst/>
        </p:spPr>
        <p:txBody>
          <a:bodyPr vert="horz" anchor="t" anchorCtr="0">
            <a:normAutofit fontScale="90000"/>
          </a:bodyPr>
          <a:lstStyle/>
          <a:p>
            <a:pPr algn="r"/>
            <a:r>
              <a:rPr lang="en-US" altLang="ja-JP" dirty="0" smtClean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/>
            </a:r>
            <a:br>
              <a:rPr lang="en-US" altLang="ja-JP" dirty="0" smtClean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</a:br>
            <a:r>
              <a:rPr lang="en-US" altLang="ja-JP" dirty="0" smtClean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/>
            </a:r>
            <a:br>
              <a:rPr lang="en-US" altLang="ja-JP" dirty="0" smtClean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</a:br>
            <a:r>
              <a:rPr lang="en-US" altLang="ja-JP" dirty="0" err="1" smtClean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>Watashi</a:t>
            </a:r>
            <a:r>
              <a:rPr lang="en-US" altLang="ja-JP" dirty="0" smtClean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> </a:t>
            </a:r>
            <a:r>
              <a:rPr lang="en-US" altLang="ja-JP" dirty="0" err="1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>wa</a:t>
            </a:r>
            <a:r>
              <a:rPr lang="en-US" altLang="ja-JP" dirty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>   Amerika-</a:t>
            </a:r>
            <a:r>
              <a:rPr lang="en-US" altLang="ja-JP" dirty="0" err="1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>jin</a:t>
            </a:r>
            <a:r>
              <a:rPr lang="en-US" altLang="ja-JP" dirty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> </a:t>
            </a:r>
            <a:r>
              <a:rPr lang="en-US" altLang="ja-JP" dirty="0" err="1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>desu</a:t>
            </a:r>
            <a:r>
              <a:rPr lang="en-US" altLang="ja-JP" dirty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  <a:innerShdw blurRad="1270000" dist="2540000">
                    <a:schemeClr val="tx1"/>
                  </a:innerShdw>
                </a:effectLst>
              </a:rPr>
              <a:t>.</a:t>
            </a:r>
            <a:r>
              <a:rPr lang="ja-JP" altLang="en-US" dirty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accent4">
                      <a:lumMod val="75000"/>
                    </a:schemeClr>
                  </a:glow>
                  <a:innerShdw blurRad="1270000" dist="2540000">
                    <a:schemeClr val="tx1"/>
                  </a:innerShdw>
                </a:effectLst>
              </a:rPr>
              <a:t/>
            </a:r>
            <a:br>
              <a:rPr lang="ja-JP" altLang="en-US" dirty="0">
                <a:ln>
                  <a:gradFill>
                    <a:gsLst>
                      <a:gs pos="0">
                        <a:schemeClr val="accent1">
                          <a:lumMod val="5000"/>
                          <a:lumOff val="95000"/>
                        </a:schemeClr>
                      </a:gs>
                      <a:gs pos="74000">
                        <a:schemeClr val="accent1">
                          <a:lumMod val="45000"/>
                          <a:lumOff val="55000"/>
                        </a:schemeClr>
                      </a:gs>
                      <a:gs pos="83000">
                        <a:schemeClr val="accent1">
                          <a:lumMod val="45000"/>
                          <a:lumOff val="55000"/>
                        </a:schemeClr>
                      </a:gs>
                      <a:gs pos="100000">
                        <a:schemeClr val="accent1">
                          <a:lumMod val="30000"/>
                          <a:lumOff val="70000"/>
                        </a:schemeClr>
                      </a:gs>
                    </a:gsLst>
                    <a:lin ang="5400000" scaled="1"/>
                  </a:gra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accent4">
                      <a:lumMod val="75000"/>
                    </a:schemeClr>
                  </a:glow>
                  <a:innerShdw blurRad="1270000" dist="2540000">
                    <a:schemeClr val="tx1"/>
                  </a:innerShdw>
                </a:effectLst>
              </a:rPr>
            </a:br>
            <a:r>
              <a:rPr lang="en-US" altLang="ja-JP" dirty="0" smtClean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</a:effectLst>
              </a:rPr>
              <a:t/>
            </a:r>
            <a:br>
              <a:rPr lang="en-US" altLang="ja-JP" dirty="0" smtClean="0">
                <a:ln>
                  <a:solidFill>
                    <a:schemeClr val="accent1"/>
                  </a:solidFill>
                </a:ln>
                <a:pattFill prst="pct90">
                  <a:fgClr>
                    <a:schemeClr val="tx1"/>
                  </a:fgClr>
                  <a:bgClr>
                    <a:schemeClr val="bg1"/>
                  </a:bgClr>
                </a:pattFill>
                <a:effectLst>
                  <a:glow rad="76200">
                    <a:schemeClr val="bg1"/>
                  </a:glow>
                </a:effectLst>
              </a:rPr>
            </a:br>
            <a:endParaRPr kumimoji="1" lang="ja-JP" altLang="en-US" dirty="0">
              <a:ln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74000">
                      <a:schemeClr val="accent1">
                        <a:lumMod val="45000"/>
                        <a:lumOff val="55000"/>
                      </a:schemeClr>
                    </a:gs>
                    <a:gs pos="83000">
                      <a:schemeClr val="accent1">
                        <a:lumMod val="45000"/>
                        <a:lumOff val="55000"/>
                      </a:schemeClr>
                    </a:gs>
                    <a:gs pos="100000">
                      <a:schemeClr val="accent1">
                        <a:lumMod val="30000"/>
                        <a:lumOff val="70000"/>
                      </a:schemeClr>
                    </a:gs>
                  </a:gsLst>
                  <a:lin ang="5400000" scaled="1"/>
                </a:gradFill>
              </a:ln>
              <a:pattFill prst="pct90">
                <a:fgClr>
                  <a:schemeClr val="tx1"/>
                </a:fgClr>
                <a:bgClr>
                  <a:schemeClr val="bg1"/>
                </a:bgClr>
              </a:pattFill>
              <a:effectLst>
                <a:glow rad="76200">
                  <a:schemeClr val="accent4">
                    <a:lumMod val="75000"/>
                  </a:schemeClr>
                </a:glow>
                <a:innerShdw blurRad="1270000" dist="2540000">
                  <a:schemeClr val="tx1"/>
                </a:innerShdw>
              </a:effectLst>
            </a:endParaRPr>
          </a:p>
        </p:txBody>
      </p:sp>
      <p:pic>
        <p:nvPicPr>
          <p:cNvPr id="4" name="Picture 3" descr="End of the year // 25 Non-2014 favorites | A Cinematic Odyssey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222" r="-19502"/>
          <a:stretch/>
        </p:blipFill>
        <p:spPr>
          <a:xfrm>
            <a:off x="7598898" y="160576"/>
            <a:ext cx="5486400" cy="3277772"/>
          </a:xfrm>
          <a:prstGeom prst="rect">
            <a:avLst/>
          </a:prstGeom>
        </p:spPr>
      </p:pic>
      <p:pic>
        <p:nvPicPr>
          <p:cNvPr id="5" name="Picture 4" descr="Bone Tomahawk UK Trailer - Kurt Russell - YouTube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93" r="20694"/>
          <a:stretch/>
        </p:blipFill>
        <p:spPr>
          <a:xfrm>
            <a:off x="7936523" y="3488187"/>
            <a:ext cx="4114800" cy="3277772"/>
          </a:xfrm>
          <a:prstGeom prst="rect">
            <a:avLst/>
          </a:prstGeom>
        </p:spPr>
      </p:pic>
      <p:pic>
        <p:nvPicPr>
          <p:cNvPr id="6" name="Picture 5" descr="Aqua Teen Hunger Force | Aqua Teen Hunger Force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53" y="2940148"/>
            <a:ext cx="1706645" cy="3461853"/>
          </a:xfrm>
          <a:prstGeom prst="rect">
            <a:avLst/>
          </a:prstGeom>
        </p:spPr>
      </p:pic>
      <p:pic>
        <p:nvPicPr>
          <p:cNvPr id="3" name="Picture 2" descr="EXCLUSIVE - Kid Rock's Stars and Stripes Raise Eyebrows in Jupiter Inlet Colony! - Gossip Extra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3494" y="351693"/>
            <a:ext cx="2702387" cy="2813539"/>
          </a:xfrm>
          <a:prstGeom prst="rect">
            <a:avLst/>
          </a:prstGeom>
        </p:spPr>
      </p:pic>
      <p:pic>
        <p:nvPicPr>
          <p:cNvPr id="7" name="Picture 6" descr="‘Dragged Across Concrete’: A Complicated Cop Movie Starring Mel Gibson - The Ringer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4508" y="3438347"/>
            <a:ext cx="4954760" cy="3303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988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owa-cornfield-farm - MOP Boley Real Estat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657" y="1602545"/>
            <a:ext cx="4405950" cy="29373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2720" y="0"/>
            <a:ext cx="8690819" cy="1502043"/>
          </a:xfrm>
          <a:solidFill>
            <a:schemeClr val="accent1"/>
          </a:solidFill>
        </p:spPr>
        <p:txBody>
          <a:bodyPr>
            <a:normAutofit fontScale="85000" lnSpcReduction="20000"/>
          </a:bodyPr>
          <a:lstStyle/>
          <a:p>
            <a:r>
              <a:rPr kumimoji="1" lang="en-US" altLang="ja-JP" dirty="0" smtClean="0"/>
              <a:t>My hometown, Bettendorf, is about a three hour drive West of Chicago.</a:t>
            </a:r>
          </a:p>
          <a:p>
            <a:r>
              <a:rPr lang="en-US" altLang="ja-JP" dirty="0"/>
              <a:t>I have been living in Tokyo </a:t>
            </a:r>
            <a:r>
              <a:rPr lang="en-US" altLang="ja-JP" dirty="0" smtClean="0"/>
              <a:t>for three years </a:t>
            </a:r>
            <a:r>
              <a:rPr lang="en-US" altLang="ja-JP" dirty="0"/>
              <a:t>now</a:t>
            </a:r>
            <a:r>
              <a:rPr lang="en-US" altLang="ja-JP" dirty="0" smtClean="0"/>
              <a:t>.</a:t>
            </a:r>
            <a:endParaRPr kumimoji="1" lang="en-US" altLang="ja-JP" dirty="0" smtClean="0"/>
          </a:p>
          <a:p>
            <a:r>
              <a:rPr kumimoji="1" lang="en-US" altLang="ja-JP" dirty="0" smtClean="0"/>
              <a:t>I have visited Chicago, New York City, and Hong Kong.</a:t>
            </a:r>
          </a:p>
        </p:txBody>
      </p:sp>
      <p:pic>
        <p:nvPicPr>
          <p:cNvPr id="7" name="Content Placeholder 6" descr="Bettendorf, Iowa City Information - ePodunk"/>
          <p:cNvPicPr>
            <a:picLocks noGrp="1" noChangeAspect="1"/>
          </p:cNvPicPr>
          <p:nvPr>
            <p:ph sz="half"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3221" y="4539845"/>
            <a:ext cx="3532198" cy="2207623"/>
          </a:xfrm>
          <a:effectLst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 descr="Happyotter: THE CRAZIES (2010)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867" b="12846"/>
          <a:stretch/>
        </p:blipFill>
        <p:spPr>
          <a:xfrm>
            <a:off x="1353514" y="4258490"/>
            <a:ext cx="6098850" cy="2599510"/>
          </a:xfrm>
          <a:prstGeom prst="rect">
            <a:avLst/>
          </a:prstGeom>
          <a:effectLst>
            <a:glow rad="127000">
              <a:schemeClr val="accent1">
                <a:alpha val="98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74240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2778" y="119855"/>
            <a:ext cx="7438627" cy="2140019"/>
          </a:xfrm>
          <a:gradFill flip="none" rotWithShape="1">
            <a:gsLst>
              <a:gs pos="0">
                <a:schemeClr val="accent3">
                  <a:lumMod val="0"/>
                  <a:lumOff val="100000"/>
                </a:schemeClr>
              </a:gs>
              <a:gs pos="35000">
                <a:schemeClr val="accent3">
                  <a:lumMod val="0"/>
                  <a:lumOff val="100000"/>
                </a:schemeClr>
              </a:gs>
              <a:gs pos="100000">
                <a:schemeClr val="accent3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txBody>
          <a:bodyPr>
            <a:normAutofit fontScale="77500" lnSpcReduction="20000"/>
          </a:bodyPr>
          <a:lstStyle/>
          <a:p>
            <a:r>
              <a:rPr lang="en-US" altLang="ja-JP" dirty="0" smtClean="0"/>
              <a:t>Before </a:t>
            </a:r>
            <a:r>
              <a:rPr lang="en-US" altLang="ja-JP" dirty="0" err="1" smtClean="0"/>
              <a:t>Chitosegaoka</a:t>
            </a:r>
            <a:r>
              <a:rPr lang="en-US" altLang="ja-JP" dirty="0" smtClean="0"/>
              <a:t>, I </a:t>
            </a:r>
            <a:r>
              <a:rPr lang="en-US" altLang="ja-JP" dirty="0" smtClean="0"/>
              <a:t>was a teacher’s assistant for my university’s philosophy department</a:t>
            </a:r>
            <a:r>
              <a:rPr lang="en-US" altLang="ja-JP" dirty="0" smtClean="0"/>
              <a:t>.</a:t>
            </a:r>
          </a:p>
          <a:p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sym typeface="Wingdings" panose="05000000000000000000" pitchFamily="2" charset="2"/>
              </a:rPr>
              <a:t>For </a:t>
            </a:r>
            <a:r>
              <a:rPr lang="en-US" altLang="ja-JP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sym typeface="Wingdings" panose="05000000000000000000" pitchFamily="2" charset="2"/>
              </a:rPr>
              <a:t>university, </a:t>
            </a:r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sym typeface="Wingdings" panose="05000000000000000000" pitchFamily="2" charset="2"/>
              </a:rPr>
              <a:t>I studied</a:t>
            </a:r>
            <a:r>
              <a:rPr lang="en-US" altLang="ja-JP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sym typeface="Wingdings" panose="05000000000000000000" pitchFamily="2" charset="2"/>
              </a:rPr>
              <a:t>:</a:t>
            </a:r>
          </a:p>
          <a:p>
            <a:pPr lvl="1"/>
            <a:r>
              <a:rPr lang="ja-JP" altLang="en-US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哲学の学士号</a:t>
            </a:r>
            <a:endParaRPr lang="en-US" altLang="ja-JP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  <a:p>
            <a:pPr lvl="1"/>
            <a:r>
              <a:rPr lang="ja-JP" altLang="en-US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第二言語としての英語教育における修士号</a:t>
            </a:r>
            <a:endParaRPr lang="en-US" altLang="ja-JP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  <a:p>
            <a:pPr lvl="1"/>
            <a:r>
              <a:rPr lang="ja-JP" altLang="en-US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哲学修士</a:t>
            </a:r>
            <a:r>
              <a:rPr lang="en-US" altLang="ja-JP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(</a:t>
            </a:r>
            <a:r>
              <a:rPr lang="ja-JP" altLang="en-US" dirty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進行中</a:t>
            </a:r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)</a:t>
            </a:r>
            <a:endParaRPr lang="en-US" altLang="ja-JP" dirty="0" smtClean="0"/>
          </a:p>
          <a:p>
            <a:r>
              <a:rPr lang="en-US" altLang="ja-JP" dirty="0" smtClean="0"/>
              <a:t>In my free time, </a:t>
            </a:r>
            <a:r>
              <a:rPr kumimoji="1" lang="en-US" altLang="ja-JP" dirty="0" smtClean="0"/>
              <a:t>I go to a kickboxing gym in Setagaya.</a:t>
            </a:r>
            <a:endParaRPr kumimoji="1" lang="en-US" altLang="ja-JP" dirty="0" smtClean="0"/>
          </a:p>
        </p:txBody>
      </p:sp>
      <p:pic>
        <p:nvPicPr>
          <p:cNvPr id="2" name="Picture 1" descr="Plato and Aristotle: How Do They Differ? | Britannica.com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8679" y="276610"/>
            <a:ext cx="3732628" cy="2799471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 descr="Porphyry | Lapham’s Quarterl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29669" y="3444706"/>
            <a:ext cx="2210647" cy="2761370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 descr="[Official] General Discussion Thread - July 09, 2017 : MMA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868" y="2437961"/>
            <a:ext cx="5552808" cy="4254305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227496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7845043" cy="717452"/>
          </a:xfrm>
          <a:solidFill>
            <a:schemeClr val="accent1"/>
          </a:solidFill>
        </p:spPr>
        <p:txBody>
          <a:bodyPr>
            <a:normAutofit/>
          </a:bodyPr>
          <a:lstStyle/>
          <a:p>
            <a:r>
              <a:rPr kumimoji="1" lang="en-US" altLang="ja-JP" dirty="0" smtClean="0"/>
              <a:t>I like watching these TV </a:t>
            </a:r>
            <a:r>
              <a:rPr kumimoji="1" lang="en-US" altLang="ja-JP" dirty="0" smtClean="0"/>
              <a:t>shows</a:t>
            </a:r>
            <a:endParaRPr kumimoji="1" lang="ja-JP" altLang="en-US" dirty="0"/>
          </a:p>
        </p:txBody>
      </p:sp>
      <p:pic>
        <p:nvPicPr>
          <p:cNvPr id="3" name="Picture 2" descr="sunny out of context (@iasipmeme) | Twitter | It's always sunny in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9999" y="1256481"/>
            <a:ext cx="5601373" cy="3168244"/>
          </a:xfrm>
          <a:prstGeom prst="rect">
            <a:avLst/>
          </a:prstGeom>
        </p:spPr>
      </p:pic>
      <p:pic>
        <p:nvPicPr>
          <p:cNvPr id="10" name="Picture 9" descr="The Sopranos Wallpapers, Pictures, Image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82" y="2024743"/>
            <a:ext cx="6316617" cy="355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198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2772" y="154109"/>
            <a:ext cx="7250723" cy="1325563"/>
          </a:xfrm>
          <a:noFill/>
        </p:spPr>
        <p:txBody>
          <a:bodyPr/>
          <a:lstStyle/>
          <a:p>
            <a:r>
              <a:rPr kumimoji="1" lang="en-US" altLang="ja-JP" dirty="0" smtClean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</a:rPr>
              <a:t>I like listening to metal music</a:t>
            </a:r>
            <a:endParaRPr kumimoji="1" lang="ja-JP" altLang="en-US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4" name="Picture 3" descr="The Dillinger Escape Plan play their last ever shows with extra special ...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224246"/>
            <a:ext cx="4690501" cy="2978468"/>
          </a:xfrm>
          <a:prstGeom prst="rect">
            <a:avLst/>
          </a:prstGeom>
        </p:spPr>
      </p:pic>
      <p:pic>
        <p:nvPicPr>
          <p:cNvPr id="6" name="Picture 5" descr="When #Pantera performed a live show. | Pantera, Fotografía retro, Musica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959292"/>
            <a:ext cx="5388864" cy="3508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0612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9221" y="221908"/>
            <a:ext cx="7968175" cy="1578757"/>
          </a:xfr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>
            <a:normAutofit fontScale="92500" lnSpcReduction="20000"/>
          </a:bodyPr>
          <a:lstStyle/>
          <a:p>
            <a:r>
              <a:rPr lang="en-US" altLang="ja-JP" dirty="0" smtClean="0"/>
              <a:t>Back in America I have </a:t>
            </a:r>
            <a:r>
              <a:rPr lang="en-US" altLang="ja-JP" dirty="0" smtClean="0"/>
              <a:t>six</a:t>
            </a:r>
            <a:r>
              <a:rPr lang="en-US" altLang="ja-JP" dirty="0" smtClean="0"/>
              <a:t> </a:t>
            </a:r>
            <a:r>
              <a:rPr lang="en-US" altLang="ja-JP" dirty="0" smtClean="0"/>
              <a:t>cats and two dogs.</a:t>
            </a:r>
          </a:p>
          <a:p>
            <a:r>
              <a:rPr kumimoji="1" lang="en-US" altLang="ja-JP" dirty="0" smtClean="0"/>
              <a:t>My cats are Pico, Nacho, </a:t>
            </a:r>
            <a:r>
              <a:rPr lang="en-US" altLang="ja-JP" dirty="0" smtClean="0"/>
              <a:t>T</a:t>
            </a:r>
            <a:r>
              <a:rPr kumimoji="1" lang="en-US" altLang="ja-JP" dirty="0" smtClean="0"/>
              <a:t>aco</a:t>
            </a:r>
            <a:r>
              <a:rPr lang="en-US" altLang="ja-JP" dirty="0" smtClean="0"/>
              <a:t>, </a:t>
            </a:r>
            <a:r>
              <a:rPr lang="en-US" altLang="ja-JP" dirty="0" err="1" smtClean="0"/>
              <a:t>Queso</a:t>
            </a:r>
            <a:r>
              <a:rPr lang="en-US" altLang="ja-JP" dirty="0" smtClean="0"/>
              <a:t>, Midnight Junior, and Max</a:t>
            </a:r>
            <a:r>
              <a:rPr lang="en-US" altLang="ja-JP" dirty="0"/>
              <a:t>.</a:t>
            </a:r>
            <a:endParaRPr kumimoji="1" lang="en-US" altLang="ja-JP" dirty="0" smtClean="0"/>
          </a:p>
          <a:p>
            <a:r>
              <a:rPr lang="en-US" altLang="ja-JP" dirty="0" smtClean="0"/>
              <a:t>My dogs are Bernie and Scout.</a:t>
            </a:r>
            <a:endParaRPr kumimoji="1" lang="ja-JP" altLang="en-US" dirty="0"/>
          </a:p>
        </p:txBody>
      </p:sp>
      <p:pic>
        <p:nvPicPr>
          <p:cNvPr id="8" name="Picture 7" descr="Tabby Cat Facts - 30 Fun And Fascinating Facts For Tabby Kitten Owners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8185" y="1814837"/>
            <a:ext cx="4231897" cy="2644935"/>
          </a:xfrm>
          <a:prstGeom prst="rect">
            <a:avLst/>
          </a:prstGeom>
        </p:spPr>
      </p:pic>
      <p:pic>
        <p:nvPicPr>
          <p:cNvPr id="9" name="Picture 8" descr="These Malteses are Rlyrly Happy | Daily Puppy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813" y="4238985"/>
            <a:ext cx="3342871" cy="2369725"/>
          </a:xfrm>
          <a:prstGeom prst="rect">
            <a:avLst/>
          </a:prstGeom>
        </p:spPr>
      </p:pic>
      <p:pic>
        <p:nvPicPr>
          <p:cNvPr id="6" name="Picture 5" descr="- Rottweiler Life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919" y="1720071"/>
            <a:ext cx="2079607" cy="2599509"/>
          </a:xfrm>
          <a:prstGeom prst="rect">
            <a:avLst/>
          </a:prstGeom>
        </p:spPr>
      </p:pic>
      <p:pic>
        <p:nvPicPr>
          <p:cNvPr id="10" name="Picture 9" descr="21 Reasons Why Cats Are #Blessed | Cute cats, Cats, Cute animals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2396" y="221908"/>
            <a:ext cx="2984952" cy="5303264"/>
          </a:xfrm>
          <a:prstGeom prst="rect">
            <a:avLst/>
          </a:prstGeom>
        </p:spPr>
      </p:pic>
      <p:pic>
        <p:nvPicPr>
          <p:cNvPr id="7" name="Picture 6" descr="Exclusively Cats Veterinary Hospital Blog: June 201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890" y="3383024"/>
            <a:ext cx="4629444" cy="3474976"/>
          </a:xfrm>
          <a:prstGeom prst="rect">
            <a:avLst/>
          </a:prstGeom>
        </p:spPr>
      </p:pic>
      <p:pic>
        <p:nvPicPr>
          <p:cNvPr id="2" name="Picture 1" descr="5 Fascinating Facts About Black Cats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7574" y="4679005"/>
            <a:ext cx="2239774" cy="1489683"/>
          </a:xfrm>
          <a:prstGeom prst="rect">
            <a:avLst/>
          </a:prstGeom>
        </p:spPr>
      </p:pic>
      <p:pic>
        <p:nvPicPr>
          <p:cNvPr id="5" name="Picture 4" descr="Black And White Cat Wallpapers - Wallpaper Cave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19259" y="1800665"/>
            <a:ext cx="3226377" cy="1814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4222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0655" y="435464"/>
            <a:ext cx="2650588" cy="900967"/>
          </a:xfrm>
          <a:blipFill>
            <a:blip r:embed="rId3"/>
            <a:tile tx="0" ty="0" sx="100000" sy="100000" flip="none" algn="tl"/>
          </a:blipFill>
        </p:spPr>
        <p:txBody>
          <a:bodyPr/>
          <a:lstStyle/>
          <a:p>
            <a:r>
              <a:rPr lang="en-US" altLang="ja-JP" dirty="0" smtClean="0"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Arial Rounded MT Bold" panose="020F0704030504030204" pitchFamily="34" charset="0"/>
              </a:rPr>
              <a:t>Me today</a:t>
            </a:r>
            <a:endParaRPr kumimoji="1" lang="ja-JP" altLang="en-US" dirty="0"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7695" y="1558338"/>
            <a:ext cx="4296508" cy="5095680"/>
          </a:xfr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r>
              <a:rPr kumimoji="1"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I’ve been at </a:t>
            </a:r>
            <a:r>
              <a:rPr kumimoji="1" lang="en-US" altLang="ja-JP" dirty="0" err="1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Chitosegaoka</a:t>
            </a:r>
            <a:r>
              <a:rPr kumimoji="1"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for </a:t>
            </a:r>
            <a:r>
              <a:rPr kumimoji="1"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almost 4 </a:t>
            </a:r>
            <a:r>
              <a:rPr kumimoji="1"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years now.</a:t>
            </a:r>
          </a:p>
          <a:p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I only speak aka-</a:t>
            </a:r>
            <a:r>
              <a:rPr lang="en-US" altLang="ja-JP" dirty="0" err="1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chan</a:t>
            </a:r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</a:t>
            </a:r>
            <a:r>
              <a:rPr lang="en-US" altLang="ja-JP" dirty="0" err="1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nihongo</a:t>
            </a:r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. </a:t>
            </a:r>
            <a:r>
              <a:rPr lang="en-US" altLang="ja-JP" dirty="0" err="1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Gomen</a:t>
            </a:r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 ne </a:t>
            </a:r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sym typeface="Wingdings" panose="05000000000000000000" pitchFamily="2" charset="2"/>
              </a:rPr>
              <a:t></a:t>
            </a:r>
          </a:p>
          <a:p>
            <a:r>
              <a:rPr lang="en-US" altLang="ja-JP" dirty="0" smtClean="0"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</a:effectLst>
                <a:sym typeface="Wingdings" panose="05000000000000000000" pitchFamily="2" charset="2"/>
              </a:rPr>
              <a:t>I look forward to our class together!</a:t>
            </a:r>
            <a:endParaRPr lang="en-US" altLang="ja-JP" dirty="0" smtClean="0">
              <a:effectLst>
                <a:glow rad="228600">
                  <a:schemeClr val="accent3">
                    <a:satMod val="175000"/>
                    <a:alpha val="40000"/>
                  </a:schemeClr>
                </a:glow>
              </a:effectLst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34761823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2476</TotalTime>
  <Words>273</Words>
  <Application>Microsoft Office PowerPoint</Application>
  <PresentationFormat>Widescreen</PresentationFormat>
  <Paragraphs>37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游ゴシック</vt:lpstr>
      <vt:lpstr>游ゴシック Light</vt:lpstr>
      <vt:lpstr>Arial</vt:lpstr>
      <vt:lpstr>Arial Rounded MT Bold</vt:lpstr>
      <vt:lpstr>Wingdings</vt:lpstr>
      <vt:lpstr>Office Theme</vt:lpstr>
      <vt:lpstr>Andrew Nesseler</vt:lpstr>
      <vt:lpstr>What’s my age?</vt:lpstr>
      <vt:lpstr>I’m 31 years old (32 years old on June 11th, 2023)</vt:lpstr>
      <vt:lpstr>What is my nationality (国籍)?</vt:lpstr>
      <vt:lpstr>  Watashi wa   Amerika-jin desu.  </vt:lpstr>
      <vt:lpstr>PowerPoint Presentation</vt:lpstr>
      <vt:lpstr>PowerPoint Presentation</vt:lpstr>
      <vt:lpstr>I like watching these TV shows</vt:lpstr>
      <vt:lpstr>I like listening to metal music</vt:lpstr>
      <vt:lpstr>PowerPoint Presentation</vt:lpstr>
      <vt:lpstr>Me today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Andrew Nesseler</dc:title>
  <dc:creator>sample</dc:creator>
  <cp:lastModifiedBy>sample</cp:lastModifiedBy>
  <cp:revision>293</cp:revision>
  <dcterms:created xsi:type="dcterms:W3CDTF">2019-08-16T05:59:32Z</dcterms:created>
  <dcterms:modified xsi:type="dcterms:W3CDTF">2023-04-14T06:57:43Z</dcterms:modified>
</cp:coreProperties>
</file>