
<file path=[Content_Types].xml><?xml version="1.0" encoding="utf-8"?>
<Types xmlns="http://schemas.openxmlformats.org/package/2006/content-types">
  <Default Extension="fntdata" ContentType="application/x-fontdata"/>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8288000" cy="10287000"/>
  <p:notesSz cx="6858000" cy="9144000"/>
  <p:embeddedFontLst>
    <p:embeddedFont>
      <p:font typeface="Poppins" panose="00000500000000000000" pitchFamily="2" charset="0"/>
      <p:regular r:id="rId17"/>
    </p:embeddedFont>
    <p:embeddedFont>
      <p:font typeface="Poppins Bold" panose="020B0604020202020204" charset="0"/>
      <p:regular r:id="rId18"/>
    </p:embeddedFont>
    <p:embeddedFont>
      <p:font typeface="Tex Gyre Bonum" panose="020B0604020202020204" charset="0"/>
      <p:regular r:id="rId19"/>
    </p:embeddedFont>
    <p:embeddedFont>
      <p:font typeface="The Seasons Bold" panose="020B0604020202020204" charset="0"/>
      <p:regular r:id="rId20"/>
    </p:embeddedFont>
    <p:embeddedFont>
      <p:font typeface="Times New Roman MT" panose="020B0604020202020204" charset="0"/>
      <p:regular r:id="rId21"/>
    </p:embeddedFont>
    <p:embeddedFont>
      <p:font typeface="Times New Roman MT Bold" panose="020B0604020202020204" charset="0"/>
      <p:regular r:id="rId22"/>
    </p:embeddedFont>
    <p:embeddedFont>
      <p:font typeface="Times New Roman MT Bold Italics" panose="020B0604020202020204" charset="0"/>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1901" autoAdjust="0"/>
  </p:normalViewPr>
  <p:slideViewPr>
    <p:cSldViewPr>
      <p:cViewPr varScale="1">
        <p:scale>
          <a:sx n="47" d="100"/>
          <a:sy n="47" d="100"/>
        </p:scale>
        <p:origin x="500"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11.11.2025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Good afternoon, respected examiner. I’m Tareque Hasnat Tuhin, presenting my research on "AI-Based Student Performance Prediction System Using Machine Learning," which explores using AI to predict student performance and aid teachers in decision-making.</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Education is undergoing a transformation through the integration of technology. Each student generates data footprints through their attendance records, grades, and online activities. By leveraging machine learning, we can analyze this data to predict academic performance and enable educators to offer timely support.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Currently, universities collect a lot of data but do not use it effectively. AI can automate data analysis and provide insights that traditional systems miss.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problem is that many AI models are too technical for educators. They may give accurate predictions, but teachers cannot easily understand or trust them.</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aim is to design a model that predicts student results before exams, using ethical and fair methods. My objectives cover both the technical and ethical sides of the project.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research follows a design science approach—building a practical solution and testing it. I will use Python libraries to process and train models, focusing on accuracy and clarity.</a:t>
            </a:r>
          </a:p>
          <a:p>
            <a:endParaRPr lang="en-US"/>
          </a:p>
          <a:p>
            <a:endParaRPr lang="en-US"/>
          </a:p>
          <a:p>
            <a:r>
              <a:rPr lang="en-US"/>
              <a:t>I’ll use anonymized data from the UCI repository. After cleaning and normalizing, I will test multiple models and use standard evaluation metrics to compare them.</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Here is my project plan showing all major tasks from January to May 2025. Each stage builds on the previous one, ensuring structured and timely completion.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project will help institutions understand and support students early. However, limited real data and model bias are common challenges in AI projects.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Ethics are very important in AI research. I will protect student data and ensure my system does not discriminate against any group.</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conclude, my study combines AI and education to help teachers take early actions. It contributes to smarter, fairer, and more ethical use of data in learning environments.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These references support my study and show that my research is based on credible and recent sources.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1ECEC"/>
        </a:solidFill>
        <a:effectLst/>
      </p:bgPr>
    </p:bg>
    <p:spTree>
      <p:nvGrpSpPr>
        <p:cNvPr id="1" name=""/>
        <p:cNvGrpSpPr/>
        <p:nvPr/>
      </p:nvGrpSpPr>
      <p:grpSpPr>
        <a:xfrm>
          <a:off x="0" y="0"/>
          <a:ext cx="0" cy="0"/>
          <a:chOff x="0" y="0"/>
          <a:chExt cx="0" cy="0"/>
        </a:xfrm>
      </p:grpSpPr>
      <p:grpSp>
        <p:nvGrpSpPr>
          <p:cNvPr id="2" name="Group 2"/>
          <p:cNvGrpSpPr/>
          <p:nvPr/>
        </p:nvGrpSpPr>
        <p:grpSpPr>
          <a:xfrm>
            <a:off x="2746963" y="8841055"/>
            <a:ext cx="15541037" cy="704503"/>
            <a:chOff x="0" y="0"/>
            <a:chExt cx="4093113" cy="185548"/>
          </a:xfrm>
        </p:grpSpPr>
        <p:sp>
          <p:nvSpPr>
            <p:cNvPr id="3" name="Freeform 3"/>
            <p:cNvSpPr/>
            <p:nvPr/>
          </p:nvSpPr>
          <p:spPr>
            <a:xfrm>
              <a:off x="0" y="0"/>
              <a:ext cx="4093113" cy="185548"/>
            </a:xfrm>
            <a:custGeom>
              <a:avLst/>
              <a:gdLst/>
              <a:ahLst/>
              <a:cxnLst/>
              <a:rect l="l" t="t" r="r" b="b"/>
              <a:pathLst>
                <a:path w="4093113" h="185548">
                  <a:moveTo>
                    <a:pt x="0" y="0"/>
                  </a:moveTo>
                  <a:lnTo>
                    <a:pt x="4093113" y="0"/>
                  </a:lnTo>
                  <a:lnTo>
                    <a:pt x="4093113" y="185548"/>
                  </a:lnTo>
                  <a:lnTo>
                    <a:pt x="0" y="185548"/>
                  </a:lnTo>
                  <a:close/>
                </a:path>
              </a:pathLst>
            </a:custGeom>
            <a:solidFill>
              <a:srgbClr val="364735"/>
            </a:solidFill>
          </p:spPr>
          <p:txBody>
            <a:bodyPr/>
            <a:lstStyle/>
            <a:p>
              <a:endParaRPr lang="en-AE"/>
            </a:p>
          </p:txBody>
        </p:sp>
        <p:sp>
          <p:nvSpPr>
            <p:cNvPr id="4" name="TextBox 4"/>
            <p:cNvSpPr txBox="1"/>
            <p:nvPr/>
          </p:nvSpPr>
          <p:spPr>
            <a:xfrm>
              <a:off x="0" y="-38100"/>
              <a:ext cx="4093113" cy="223648"/>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0" y="8841055"/>
            <a:ext cx="1822452" cy="704503"/>
            <a:chOff x="0" y="0"/>
            <a:chExt cx="479987" cy="185548"/>
          </a:xfrm>
        </p:grpSpPr>
        <p:sp>
          <p:nvSpPr>
            <p:cNvPr id="6" name="Freeform 6"/>
            <p:cNvSpPr/>
            <p:nvPr/>
          </p:nvSpPr>
          <p:spPr>
            <a:xfrm>
              <a:off x="0" y="0"/>
              <a:ext cx="479987" cy="185548"/>
            </a:xfrm>
            <a:custGeom>
              <a:avLst/>
              <a:gdLst/>
              <a:ahLst/>
              <a:cxnLst/>
              <a:rect l="l" t="t" r="r" b="b"/>
              <a:pathLst>
                <a:path w="479987" h="185548">
                  <a:moveTo>
                    <a:pt x="0" y="0"/>
                  </a:moveTo>
                  <a:lnTo>
                    <a:pt x="479987" y="0"/>
                  </a:lnTo>
                  <a:lnTo>
                    <a:pt x="479987" y="185548"/>
                  </a:lnTo>
                  <a:lnTo>
                    <a:pt x="0" y="185548"/>
                  </a:lnTo>
                  <a:close/>
                </a:path>
              </a:pathLst>
            </a:custGeom>
            <a:solidFill>
              <a:srgbClr val="364735"/>
            </a:solidFill>
          </p:spPr>
          <p:txBody>
            <a:bodyPr/>
            <a:lstStyle/>
            <a:p>
              <a:endParaRPr lang="en-AE"/>
            </a:p>
          </p:txBody>
        </p:sp>
        <p:sp>
          <p:nvSpPr>
            <p:cNvPr id="7" name="TextBox 7"/>
            <p:cNvSpPr txBox="1"/>
            <p:nvPr/>
          </p:nvSpPr>
          <p:spPr>
            <a:xfrm>
              <a:off x="0" y="-38100"/>
              <a:ext cx="479987" cy="223648"/>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58636" y="514985"/>
            <a:ext cx="4107239" cy="848812"/>
            <a:chOff x="0" y="0"/>
            <a:chExt cx="1081742" cy="223555"/>
          </a:xfrm>
        </p:grpSpPr>
        <p:sp>
          <p:nvSpPr>
            <p:cNvPr id="9" name="Freeform 9"/>
            <p:cNvSpPr/>
            <p:nvPr/>
          </p:nvSpPr>
          <p:spPr>
            <a:xfrm>
              <a:off x="0" y="0"/>
              <a:ext cx="1081742" cy="223555"/>
            </a:xfrm>
            <a:custGeom>
              <a:avLst/>
              <a:gdLst/>
              <a:ahLst/>
              <a:cxnLst/>
              <a:rect l="l" t="t" r="r" b="b"/>
              <a:pathLst>
                <a:path w="1081742" h="223555">
                  <a:moveTo>
                    <a:pt x="0" y="0"/>
                  </a:moveTo>
                  <a:lnTo>
                    <a:pt x="1081742" y="0"/>
                  </a:lnTo>
                  <a:lnTo>
                    <a:pt x="1081742" y="223555"/>
                  </a:lnTo>
                  <a:lnTo>
                    <a:pt x="0" y="223555"/>
                  </a:lnTo>
                  <a:close/>
                </a:path>
              </a:pathLst>
            </a:custGeom>
            <a:solidFill>
              <a:srgbClr val="364735"/>
            </a:solidFill>
          </p:spPr>
          <p:txBody>
            <a:bodyPr/>
            <a:lstStyle/>
            <a:p>
              <a:endParaRPr lang="en-AE"/>
            </a:p>
          </p:txBody>
        </p:sp>
        <p:sp>
          <p:nvSpPr>
            <p:cNvPr id="10" name="TextBox 10"/>
            <p:cNvSpPr txBox="1"/>
            <p:nvPr/>
          </p:nvSpPr>
          <p:spPr>
            <a:xfrm>
              <a:off x="0" y="-38100"/>
              <a:ext cx="1081742" cy="261655"/>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1"/>
          <p:cNvSpPr/>
          <p:nvPr/>
        </p:nvSpPr>
        <p:spPr>
          <a:xfrm>
            <a:off x="5325447" y="1363797"/>
            <a:ext cx="1783441" cy="1759767"/>
          </a:xfrm>
          <a:custGeom>
            <a:avLst/>
            <a:gdLst/>
            <a:ahLst/>
            <a:cxnLst/>
            <a:rect l="l" t="t" r="r" b="b"/>
            <a:pathLst>
              <a:path w="1783441" h="1759767">
                <a:moveTo>
                  <a:pt x="0" y="0"/>
                </a:moveTo>
                <a:lnTo>
                  <a:pt x="1783441" y="0"/>
                </a:lnTo>
                <a:lnTo>
                  <a:pt x="1783441" y="1759767"/>
                </a:lnTo>
                <a:lnTo>
                  <a:pt x="0" y="1759767"/>
                </a:lnTo>
                <a:lnTo>
                  <a:pt x="0" y="0"/>
                </a:lnTo>
                <a:close/>
              </a:path>
            </a:pathLst>
          </a:custGeom>
          <a:blipFill>
            <a:blip r:embed="rId2"/>
            <a:stretch>
              <a:fillRect/>
            </a:stretch>
          </a:blipFill>
        </p:spPr>
        <p:txBody>
          <a:bodyPr/>
          <a:lstStyle/>
          <a:p>
            <a:endParaRPr lang="en-AE"/>
          </a:p>
        </p:txBody>
      </p:sp>
      <p:pic>
        <p:nvPicPr>
          <p:cNvPr id="12" name="Picture 12"/>
          <p:cNvPicPr>
            <a:picLocks noChangeAspect="1"/>
          </p:cNvPicPr>
          <p:nvPr/>
        </p:nvPicPr>
        <p:blipFill>
          <a:blip r:embed="rId3"/>
          <a:srcRect/>
          <a:stretch>
            <a:fillRect/>
          </a:stretch>
        </p:blipFill>
        <p:spPr>
          <a:xfrm>
            <a:off x="2976984" y="1894295"/>
            <a:ext cx="12334033" cy="6203945"/>
          </a:xfrm>
          <a:prstGeom prst="rect">
            <a:avLst/>
          </a:prstGeom>
        </p:spPr>
      </p:pic>
      <p:sp>
        <p:nvSpPr>
          <p:cNvPr id="13" name="TextBox 13"/>
          <p:cNvSpPr txBox="1"/>
          <p:nvPr/>
        </p:nvSpPr>
        <p:spPr>
          <a:xfrm>
            <a:off x="1028700" y="641576"/>
            <a:ext cx="2537326" cy="509905"/>
          </a:xfrm>
          <a:prstGeom prst="rect">
            <a:avLst/>
          </a:prstGeom>
        </p:spPr>
        <p:txBody>
          <a:bodyPr lIns="0" tIns="0" rIns="0" bIns="0" rtlCol="0" anchor="t">
            <a:spAutoFit/>
          </a:bodyPr>
          <a:lstStyle/>
          <a:p>
            <a:pPr algn="l">
              <a:lnSpc>
                <a:spcPts val="3920"/>
              </a:lnSpc>
            </a:pPr>
            <a:r>
              <a:rPr lang="en-US" sz="2800">
                <a:solidFill>
                  <a:srgbClr val="FFFFFF"/>
                </a:solidFill>
                <a:latin typeface="Poppins"/>
                <a:ea typeface="Poppins"/>
                <a:cs typeface="Poppins"/>
                <a:sym typeface="Poppins"/>
              </a:rPr>
              <a:t>UWTSD | 2025</a:t>
            </a:r>
          </a:p>
        </p:txBody>
      </p:sp>
      <p:sp>
        <p:nvSpPr>
          <p:cNvPr id="14" name="TextBox 14"/>
          <p:cNvSpPr txBox="1"/>
          <p:nvPr/>
        </p:nvSpPr>
        <p:spPr>
          <a:xfrm>
            <a:off x="7175396" y="1287597"/>
            <a:ext cx="5897771" cy="1552814"/>
          </a:xfrm>
          <a:prstGeom prst="rect">
            <a:avLst/>
          </a:prstGeom>
        </p:spPr>
        <p:txBody>
          <a:bodyPr lIns="0" tIns="0" rIns="0" bIns="0" rtlCol="0" anchor="t">
            <a:spAutoFit/>
          </a:bodyPr>
          <a:lstStyle/>
          <a:p>
            <a:pPr algn="l">
              <a:lnSpc>
                <a:spcPts val="6286"/>
              </a:lnSpc>
              <a:spcBef>
                <a:spcPct val="0"/>
              </a:spcBef>
            </a:pPr>
            <a:r>
              <a:rPr lang="en-US" sz="4490">
                <a:solidFill>
                  <a:srgbClr val="364735"/>
                </a:solidFill>
                <a:latin typeface="Tex Gyre Bonum"/>
                <a:ea typeface="Tex Gyre Bonum"/>
                <a:cs typeface="Tex Gyre Bonum"/>
                <a:sym typeface="Tex Gyre Bonum"/>
              </a:rPr>
              <a:t>Univeristy Of Wales Trinity Saint David</a:t>
            </a:r>
          </a:p>
        </p:txBody>
      </p:sp>
    </p:spTree>
  </p:cSld>
  <p:clrMapOvr>
    <a:masterClrMapping/>
  </p:clrMapOvr>
  <mc:AlternateContent xmlns:mc="http://schemas.openxmlformats.org/markup-compatibility/2006">
    <mc:Choice xmlns:p14="http://schemas.microsoft.com/office/powerpoint/2010/main" Requires="p14">
      <p:transition spd="slow" p14:dur="1400">
        <p14:ripple/>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1ECEC"/>
        </a:solidFill>
        <a:effectLst/>
      </p:bgPr>
    </p:bg>
    <p:spTree>
      <p:nvGrpSpPr>
        <p:cNvPr id="1" name=""/>
        <p:cNvGrpSpPr/>
        <p:nvPr/>
      </p:nvGrpSpPr>
      <p:grpSpPr>
        <a:xfrm>
          <a:off x="0" y="0"/>
          <a:ext cx="0" cy="0"/>
          <a:chOff x="0" y="0"/>
          <a:chExt cx="0" cy="0"/>
        </a:xfrm>
      </p:grpSpPr>
      <p:grpSp>
        <p:nvGrpSpPr>
          <p:cNvPr id="2" name="Group 2"/>
          <p:cNvGrpSpPr/>
          <p:nvPr/>
        </p:nvGrpSpPr>
        <p:grpSpPr>
          <a:xfrm>
            <a:off x="2746963" y="8841055"/>
            <a:ext cx="15541037" cy="704503"/>
            <a:chOff x="0" y="0"/>
            <a:chExt cx="4093113" cy="185548"/>
          </a:xfrm>
        </p:grpSpPr>
        <p:sp>
          <p:nvSpPr>
            <p:cNvPr id="3" name="Freeform 3"/>
            <p:cNvSpPr/>
            <p:nvPr/>
          </p:nvSpPr>
          <p:spPr>
            <a:xfrm>
              <a:off x="0" y="0"/>
              <a:ext cx="4093113" cy="185548"/>
            </a:xfrm>
            <a:custGeom>
              <a:avLst/>
              <a:gdLst/>
              <a:ahLst/>
              <a:cxnLst/>
              <a:rect l="l" t="t" r="r" b="b"/>
              <a:pathLst>
                <a:path w="4093113" h="185548">
                  <a:moveTo>
                    <a:pt x="0" y="0"/>
                  </a:moveTo>
                  <a:lnTo>
                    <a:pt x="4093113" y="0"/>
                  </a:lnTo>
                  <a:lnTo>
                    <a:pt x="4093113" y="185548"/>
                  </a:lnTo>
                  <a:lnTo>
                    <a:pt x="0" y="185548"/>
                  </a:lnTo>
                  <a:close/>
                </a:path>
              </a:pathLst>
            </a:custGeom>
            <a:solidFill>
              <a:srgbClr val="364735"/>
            </a:solidFill>
          </p:spPr>
          <p:txBody>
            <a:bodyPr/>
            <a:lstStyle/>
            <a:p>
              <a:endParaRPr lang="en-AE"/>
            </a:p>
          </p:txBody>
        </p:sp>
        <p:sp>
          <p:nvSpPr>
            <p:cNvPr id="4" name="TextBox 4"/>
            <p:cNvSpPr txBox="1"/>
            <p:nvPr/>
          </p:nvSpPr>
          <p:spPr>
            <a:xfrm>
              <a:off x="0" y="-38100"/>
              <a:ext cx="4093113" cy="223648"/>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0" y="8841055"/>
            <a:ext cx="1822452" cy="704503"/>
            <a:chOff x="0" y="0"/>
            <a:chExt cx="479987" cy="185548"/>
          </a:xfrm>
        </p:grpSpPr>
        <p:sp>
          <p:nvSpPr>
            <p:cNvPr id="6" name="Freeform 6"/>
            <p:cNvSpPr/>
            <p:nvPr/>
          </p:nvSpPr>
          <p:spPr>
            <a:xfrm>
              <a:off x="0" y="0"/>
              <a:ext cx="479987" cy="185548"/>
            </a:xfrm>
            <a:custGeom>
              <a:avLst/>
              <a:gdLst/>
              <a:ahLst/>
              <a:cxnLst/>
              <a:rect l="l" t="t" r="r" b="b"/>
              <a:pathLst>
                <a:path w="479987" h="185548">
                  <a:moveTo>
                    <a:pt x="0" y="0"/>
                  </a:moveTo>
                  <a:lnTo>
                    <a:pt x="479987" y="0"/>
                  </a:lnTo>
                  <a:lnTo>
                    <a:pt x="479987" y="185548"/>
                  </a:lnTo>
                  <a:lnTo>
                    <a:pt x="0" y="185548"/>
                  </a:lnTo>
                  <a:close/>
                </a:path>
              </a:pathLst>
            </a:custGeom>
            <a:solidFill>
              <a:srgbClr val="364735"/>
            </a:solidFill>
          </p:spPr>
          <p:txBody>
            <a:bodyPr/>
            <a:lstStyle/>
            <a:p>
              <a:endParaRPr lang="en-AE"/>
            </a:p>
          </p:txBody>
        </p:sp>
        <p:sp>
          <p:nvSpPr>
            <p:cNvPr id="7" name="TextBox 7"/>
            <p:cNvSpPr txBox="1"/>
            <p:nvPr/>
          </p:nvSpPr>
          <p:spPr>
            <a:xfrm>
              <a:off x="0" y="-38100"/>
              <a:ext cx="479987" cy="223648"/>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58636" y="514985"/>
            <a:ext cx="4107239" cy="848812"/>
            <a:chOff x="0" y="0"/>
            <a:chExt cx="1081742" cy="223555"/>
          </a:xfrm>
        </p:grpSpPr>
        <p:sp>
          <p:nvSpPr>
            <p:cNvPr id="9" name="Freeform 9"/>
            <p:cNvSpPr/>
            <p:nvPr/>
          </p:nvSpPr>
          <p:spPr>
            <a:xfrm>
              <a:off x="0" y="0"/>
              <a:ext cx="1081742" cy="223555"/>
            </a:xfrm>
            <a:custGeom>
              <a:avLst/>
              <a:gdLst/>
              <a:ahLst/>
              <a:cxnLst/>
              <a:rect l="l" t="t" r="r" b="b"/>
              <a:pathLst>
                <a:path w="1081742" h="223555">
                  <a:moveTo>
                    <a:pt x="0" y="0"/>
                  </a:moveTo>
                  <a:lnTo>
                    <a:pt x="1081742" y="0"/>
                  </a:lnTo>
                  <a:lnTo>
                    <a:pt x="1081742" y="223555"/>
                  </a:lnTo>
                  <a:lnTo>
                    <a:pt x="0" y="223555"/>
                  </a:lnTo>
                  <a:close/>
                </a:path>
              </a:pathLst>
            </a:custGeom>
            <a:solidFill>
              <a:srgbClr val="364735"/>
            </a:solidFill>
          </p:spPr>
          <p:txBody>
            <a:bodyPr/>
            <a:lstStyle/>
            <a:p>
              <a:endParaRPr lang="en-AE"/>
            </a:p>
          </p:txBody>
        </p:sp>
        <p:sp>
          <p:nvSpPr>
            <p:cNvPr id="10" name="TextBox 10"/>
            <p:cNvSpPr txBox="1"/>
            <p:nvPr/>
          </p:nvSpPr>
          <p:spPr>
            <a:xfrm>
              <a:off x="0" y="-38100"/>
              <a:ext cx="1081742" cy="261655"/>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1028700" y="641576"/>
            <a:ext cx="2537326" cy="509905"/>
          </a:xfrm>
          <a:prstGeom prst="rect">
            <a:avLst/>
          </a:prstGeom>
        </p:spPr>
        <p:txBody>
          <a:bodyPr lIns="0" tIns="0" rIns="0" bIns="0" rtlCol="0" anchor="t">
            <a:spAutoFit/>
          </a:bodyPr>
          <a:lstStyle/>
          <a:p>
            <a:pPr algn="l">
              <a:lnSpc>
                <a:spcPts val="3920"/>
              </a:lnSpc>
            </a:pPr>
            <a:r>
              <a:rPr lang="en-US" sz="2800">
                <a:solidFill>
                  <a:srgbClr val="FFFFFF"/>
                </a:solidFill>
                <a:latin typeface="Poppins"/>
                <a:ea typeface="Poppins"/>
                <a:cs typeface="Poppins"/>
                <a:sym typeface="Poppins"/>
              </a:rPr>
              <a:t>UWTSD | 2025</a:t>
            </a:r>
          </a:p>
        </p:txBody>
      </p:sp>
      <p:sp>
        <p:nvSpPr>
          <p:cNvPr id="12" name="TextBox 12"/>
          <p:cNvSpPr txBox="1"/>
          <p:nvPr/>
        </p:nvSpPr>
        <p:spPr>
          <a:xfrm>
            <a:off x="7175396" y="1287597"/>
            <a:ext cx="5897771" cy="1552814"/>
          </a:xfrm>
          <a:prstGeom prst="rect">
            <a:avLst/>
          </a:prstGeom>
        </p:spPr>
        <p:txBody>
          <a:bodyPr lIns="0" tIns="0" rIns="0" bIns="0" rtlCol="0" anchor="t">
            <a:spAutoFit/>
          </a:bodyPr>
          <a:lstStyle/>
          <a:p>
            <a:pPr algn="l">
              <a:lnSpc>
                <a:spcPts val="6286"/>
              </a:lnSpc>
              <a:spcBef>
                <a:spcPct val="0"/>
              </a:spcBef>
            </a:pPr>
            <a:r>
              <a:rPr lang="en-US" sz="4490">
                <a:solidFill>
                  <a:srgbClr val="364735"/>
                </a:solidFill>
                <a:latin typeface="Tex Gyre Bonum"/>
                <a:ea typeface="Tex Gyre Bonum"/>
                <a:cs typeface="Tex Gyre Bonum"/>
                <a:sym typeface="Tex Gyre Bonum"/>
              </a:rPr>
              <a:t>Univeristy Of Wales Trinity Saint David</a:t>
            </a:r>
          </a:p>
        </p:txBody>
      </p:sp>
      <p:sp>
        <p:nvSpPr>
          <p:cNvPr id="13" name="Freeform 13"/>
          <p:cNvSpPr/>
          <p:nvPr/>
        </p:nvSpPr>
        <p:spPr>
          <a:xfrm>
            <a:off x="5325447" y="1363797"/>
            <a:ext cx="1783441" cy="1759767"/>
          </a:xfrm>
          <a:custGeom>
            <a:avLst/>
            <a:gdLst/>
            <a:ahLst/>
            <a:cxnLst/>
            <a:rect l="l" t="t" r="r" b="b"/>
            <a:pathLst>
              <a:path w="1783441" h="1759767">
                <a:moveTo>
                  <a:pt x="0" y="0"/>
                </a:moveTo>
                <a:lnTo>
                  <a:pt x="1783441" y="0"/>
                </a:lnTo>
                <a:lnTo>
                  <a:pt x="1783441" y="1759767"/>
                </a:lnTo>
                <a:lnTo>
                  <a:pt x="0" y="1759767"/>
                </a:lnTo>
                <a:lnTo>
                  <a:pt x="0" y="0"/>
                </a:lnTo>
                <a:close/>
              </a:path>
            </a:pathLst>
          </a:custGeom>
          <a:blipFill>
            <a:blip r:embed="rId3"/>
            <a:stretch>
              <a:fillRect/>
            </a:stretch>
          </a:blipFill>
        </p:spPr>
        <p:txBody>
          <a:bodyPr/>
          <a:lstStyle/>
          <a:p>
            <a:endParaRPr lang="en-AE"/>
          </a:p>
        </p:txBody>
      </p:sp>
      <p:sp>
        <p:nvSpPr>
          <p:cNvPr id="14" name="TextBox 14"/>
          <p:cNvSpPr txBox="1"/>
          <p:nvPr/>
        </p:nvSpPr>
        <p:spPr>
          <a:xfrm>
            <a:off x="5992487" y="3644912"/>
            <a:ext cx="6303027" cy="509154"/>
          </a:xfrm>
          <a:prstGeom prst="rect">
            <a:avLst/>
          </a:prstGeom>
        </p:spPr>
        <p:txBody>
          <a:bodyPr lIns="0" tIns="0" rIns="0" bIns="0" rtlCol="0" anchor="t">
            <a:spAutoFit/>
          </a:bodyPr>
          <a:lstStyle/>
          <a:p>
            <a:pPr algn="ctr">
              <a:lnSpc>
                <a:spcPts val="3793"/>
              </a:lnSpc>
            </a:pPr>
            <a:r>
              <a:rPr lang="en-US" sz="2709" b="1">
                <a:solidFill>
                  <a:srgbClr val="364735"/>
                </a:solidFill>
                <a:latin typeface="Times New Roman MT Bold"/>
                <a:ea typeface="Times New Roman MT Bold"/>
                <a:cs typeface="Times New Roman MT Bold"/>
                <a:sym typeface="Times New Roman MT Bold"/>
              </a:rPr>
              <a:t>MSc in Data &amp; Artificial Intelligence</a:t>
            </a:r>
          </a:p>
        </p:txBody>
      </p:sp>
      <p:sp>
        <p:nvSpPr>
          <p:cNvPr id="15" name="TextBox 15"/>
          <p:cNvSpPr txBox="1"/>
          <p:nvPr/>
        </p:nvSpPr>
        <p:spPr>
          <a:xfrm>
            <a:off x="4557502" y="4266476"/>
            <a:ext cx="9172996" cy="509154"/>
          </a:xfrm>
          <a:prstGeom prst="rect">
            <a:avLst/>
          </a:prstGeom>
        </p:spPr>
        <p:txBody>
          <a:bodyPr lIns="0" tIns="0" rIns="0" bIns="0" rtlCol="0" anchor="t">
            <a:spAutoFit/>
          </a:bodyPr>
          <a:lstStyle/>
          <a:p>
            <a:pPr algn="ctr">
              <a:lnSpc>
                <a:spcPts val="3793"/>
              </a:lnSpc>
            </a:pPr>
            <a:r>
              <a:rPr lang="en-US" sz="2709" b="1" i="1">
                <a:solidFill>
                  <a:srgbClr val="364735"/>
                </a:solidFill>
                <a:latin typeface="Times New Roman MT Bold Italics"/>
                <a:ea typeface="Times New Roman MT Bold Italics"/>
                <a:cs typeface="Times New Roman MT Bold Italics"/>
                <a:sym typeface="Times New Roman MT Bold Italics"/>
              </a:rPr>
              <a:t>Data Mining and Visualisation - ACCA7015_BIRM</a:t>
            </a:r>
          </a:p>
        </p:txBody>
      </p:sp>
      <p:sp>
        <p:nvSpPr>
          <p:cNvPr id="16" name="TextBox 16"/>
          <p:cNvSpPr txBox="1"/>
          <p:nvPr/>
        </p:nvSpPr>
        <p:spPr>
          <a:xfrm>
            <a:off x="6139779" y="4890219"/>
            <a:ext cx="6028684" cy="509154"/>
          </a:xfrm>
          <a:prstGeom prst="rect">
            <a:avLst/>
          </a:prstGeom>
        </p:spPr>
        <p:txBody>
          <a:bodyPr lIns="0" tIns="0" rIns="0" bIns="0" rtlCol="0" anchor="t">
            <a:spAutoFit/>
          </a:bodyPr>
          <a:lstStyle/>
          <a:p>
            <a:pPr algn="ctr">
              <a:lnSpc>
                <a:spcPts val="3793"/>
              </a:lnSpc>
            </a:pPr>
            <a:r>
              <a:rPr lang="en-US" sz="2709" b="1" i="1">
                <a:solidFill>
                  <a:srgbClr val="364735"/>
                </a:solidFill>
                <a:latin typeface="Times New Roman MT Bold Italics"/>
                <a:ea typeface="Times New Roman MT Bold Italics"/>
                <a:cs typeface="Times New Roman MT Bold Italics"/>
                <a:sym typeface="Times New Roman MT Bold Italics"/>
              </a:rPr>
              <a:t>“Component One - Presentation”</a:t>
            </a:r>
          </a:p>
        </p:txBody>
      </p:sp>
      <p:sp>
        <p:nvSpPr>
          <p:cNvPr id="17" name="TextBox 17"/>
          <p:cNvSpPr txBox="1"/>
          <p:nvPr/>
        </p:nvSpPr>
        <p:spPr>
          <a:xfrm>
            <a:off x="3117591" y="5829830"/>
            <a:ext cx="12052818" cy="680735"/>
          </a:xfrm>
          <a:prstGeom prst="rect">
            <a:avLst/>
          </a:prstGeom>
        </p:spPr>
        <p:txBody>
          <a:bodyPr lIns="0" tIns="0" rIns="0" bIns="0" rtlCol="0" anchor="t">
            <a:spAutoFit/>
          </a:bodyPr>
          <a:lstStyle/>
          <a:p>
            <a:pPr algn="ctr">
              <a:lnSpc>
                <a:spcPts val="5004"/>
              </a:lnSpc>
            </a:pPr>
            <a:r>
              <a:rPr lang="en-US" sz="3574" b="1">
                <a:solidFill>
                  <a:srgbClr val="364735"/>
                </a:solidFill>
                <a:latin typeface="Times New Roman MT Bold"/>
                <a:ea typeface="Times New Roman MT Bold"/>
                <a:cs typeface="Times New Roman MT Bold"/>
                <a:sym typeface="Times New Roman MT Bold"/>
              </a:rPr>
              <a:t>“AI-Based Student Performance Prediction System Using ML”</a:t>
            </a:r>
          </a:p>
        </p:txBody>
      </p:sp>
      <p:sp>
        <p:nvSpPr>
          <p:cNvPr id="18" name="TextBox 18"/>
          <p:cNvSpPr txBox="1"/>
          <p:nvPr/>
        </p:nvSpPr>
        <p:spPr>
          <a:xfrm>
            <a:off x="5992487" y="6940387"/>
            <a:ext cx="6303027" cy="1274544"/>
          </a:xfrm>
          <a:prstGeom prst="rect">
            <a:avLst/>
          </a:prstGeom>
        </p:spPr>
        <p:txBody>
          <a:bodyPr lIns="0" tIns="0" rIns="0" bIns="0" rtlCol="0" anchor="t">
            <a:spAutoFit/>
          </a:bodyPr>
          <a:lstStyle/>
          <a:p>
            <a:pPr algn="ctr">
              <a:lnSpc>
                <a:spcPts val="3287"/>
              </a:lnSpc>
            </a:pPr>
            <a:r>
              <a:rPr lang="en-US" sz="2348" dirty="0">
                <a:solidFill>
                  <a:srgbClr val="364735"/>
                </a:solidFill>
                <a:latin typeface="Times New Roman MT"/>
                <a:ea typeface="Times New Roman MT"/>
                <a:cs typeface="Times New Roman MT"/>
                <a:sym typeface="Times New Roman MT"/>
              </a:rPr>
              <a:t>Tareque Hasnat Tuhin</a:t>
            </a:r>
          </a:p>
          <a:p>
            <a:pPr algn="ctr">
              <a:lnSpc>
                <a:spcPts val="3287"/>
              </a:lnSpc>
            </a:pPr>
            <a:r>
              <a:rPr lang="en-US" sz="2348" dirty="0">
                <a:solidFill>
                  <a:srgbClr val="364735"/>
                </a:solidFill>
                <a:latin typeface="Times New Roman MT"/>
                <a:ea typeface="Times New Roman MT"/>
                <a:cs typeface="Times New Roman MT"/>
                <a:sym typeface="Times New Roman MT"/>
              </a:rPr>
              <a:t>Mail: 2513674@student.uwtsd.ac.uk</a:t>
            </a:r>
          </a:p>
          <a:p>
            <a:pPr algn="ctr">
              <a:lnSpc>
                <a:spcPts val="3287"/>
              </a:lnSpc>
            </a:pPr>
            <a:r>
              <a:rPr lang="en-US" sz="2348" b="1" i="1" dirty="0">
                <a:solidFill>
                  <a:srgbClr val="364735"/>
                </a:solidFill>
                <a:latin typeface="Times New Roman MT Bold Italics"/>
                <a:ea typeface="Times New Roman MT Bold Italics"/>
                <a:cs typeface="Times New Roman MT Bold Italics"/>
                <a:sym typeface="Times New Roman MT Bold Italics"/>
              </a:rPr>
              <a:t>Date: 11 November 2025</a:t>
            </a: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1ECEC"/>
        </a:solidFill>
        <a:effectLst/>
      </p:bgPr>
    </p:bg>
    <p:spTree>
      <p:nvGrpSpPr>
        <p:cNvPr id="1" name=""/>
        <p:cNvGrpSpPr/>
        <p:nvPr/>
      </p:nvGrpSpPr>
      <p:grpSpPr>
        <a:xfrm>
          <a:off x="0" y="0"/>
          <a:ext cx="0" cy="0"/>
          <a:chOff x="0" y="0"/>
          <a:chExt cx="0" cy="0"/>
        </a:xfrm>
      </p:grpSpPr>
      <p:grpSp>
        <p:nvGrpSpPr>
          <p:cNvPr id="2" name="Group 2"/>
          <p:cNvGrpSpPr/>
          <p:nvPr/>
        </p:nvGrpSpPr>
        <p:grpSpPr>
          <a:xfrm>
            <a:off x="19368" y="3107482"/>
            <a:ext cx="10780414" cy="6150818"/>
            <a:chOff x="0" y="0"/>
            <a:chExt cx="2839286" cy="1619968"/>
          </a:xfrm>
        </p:grpSpPr>
        <p:sp>
          <p:nvSpPr>
            <p:cNvPr id="3" name="Freeform 3"/>
            <p:cNvSpPr/>
            <p:nvPr/>
          </p:nvSpPr>
          <p:spPr>
            <a:xfrm>
              <a:off x="0" y="0"/>
              <a:ext cx="2839286" cy="1619968"/>
            </a:xfrm>
            <a:custGeom>
              <a:avLst/>
              <a:gdLst/>
              <a:ahLst/>
              <a:cxnLst/>
              <a:rect l="l" t="t" r="r" b="b"/>
              <a:pathLst>
                <a:path w="2839286" h="1619968">
                  <a:moveTo>
                    <a:pt x="0" y="0"/>
                  </a:moveTo>
                  <a:lnTo>
                    <a:pt x="2839286" y="0"/>
                  </a:lnTo>
                  <a:lnTo>
                    <a:pt x="2839286" y="1619968"/>
                  </a:lnTo>
                  <a:lnTo>
                    <a:pt x="0" y="1619968"/>
                  </a:lnTo>
                  <a:close/>
                </a:path>
              </a:pathLst>
            </a:custGeom>
            <a:solidFill>
              <a:srgbClr val="364735"/>
            </a:solidFill>
          </p:spPr>
          <p:txBody>
            <a:bodyPr/>
            <a:lstStyle/>
            <a:p>
              <a:endParaRPr lang="en-AE"/>
            </a:p>
          </p:txBody>
        </p:sp>
        <p:sp>
          <p:nvSpPr>
            <p:cNvPr id="4" name="TextBox 4"/>
            <p:cNvSpPr txBox="1"/>
            <p:nvPr/>
          </p:nvSpPr>
          <p:spPr>
            <a:xfrm>
              <a:off x="0" y="-38100"/>
              <a:ext cx="2839286" cy="1658068"/>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4529095" y="32073"/>
            <a:ext cx="3758905" cy="6902572"/>
            <a:chOff x="0" y="0"/>
            <a:chExt cx="990000" cy="1817961"/>
          </a:xfrm>
        </p:grpSpPr>
        <p:sp>
          <p:nvSpPr>
            <p:cNvPr id="6" name="Freeform 6"/>
            <p:cNvSpPr/>
            <p:nvPr/>
          </p:nvSpPr>
          <p:spPr>
            <a:xfrm>
              <a:off x="0" y="0"/>
              <a:ext cx="990000" cy="1817962"/>
            </a:xfrm>
            <a:custGeom>
              <a:avLst/>
              <a:gdLst/>
              <a:ahLst/>
              <a:cxnLst/>
              <a:rect l="l" t="t" r="r" b="b"/>
              <a:pathLst>
                <a:path w="990000" h="1817962">
                  <a:moveTo>
                    <a:pt x="0" y="0"/>
                  </a:moveTo>
                  <a:lnTo>
                    <a:pt x="990000" y="0"/>
                  </a:lnTo>
                  <a:lnTo>
                    <a:pt x="990000" y="1817962"/>
                  </a:lnTo>
                  <a:lnTo>
                    <a:pt x="0" y="1817962"/>
                  </a:lnTo>
                  <a:close/>
                </a:path>
              </a:pathLst>
            </a:custGeom>
            <a:solidFill>
              <a:srgbClr val="364735"/>
            </a:solidFill>
          </p:spPr>
          <p:txBody>
            <a:bodyPr/>
            <a:lstStyle/>
            <a:p>
              <a:endParaRPr lang="en-AE"/>
            </a:p>
          </p:txBody>
        </p:sp>
        <p:sp>
          <p:nvSpPr>
            <p:cNvPr id="7" name="TextBox 7"/>
            <p:cNvSpPr txBox="1"/>
            <p:nvPr/>
          </p:nvSpPr>
          <p:spPr>
            <a:xfrm>
              <a:off x="0" y="-38100"/>
              <a:ext cx="990000" cy="1856061"/>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9689595" y="1688276"/>
            <a:ext cx="6718953" cy="6718953"/>
            <a:chOff x="0" y="0"/>
            <a:chExt cx="812800" cy="812800"/>
          </a:xfrm>
        </p:grpSpPr>
        <p:sp>
          <p:nvSpPr>
            <p:cNvPr id="9" name="Freeform 9"/>
            <p:cNvSpPr/>
            <p:nvPr/>
          </p:nvSpPr>
          <p:spPr>
            <a:xfrm>
              <a:off x="0" y="0"/>
              <a:ext cx="812800" cy="812800"/>
            </a:xfrm>
            <a:custGeom>
              <a:avLst/>
              <a:gdLst/>
              <a:ahLst/>
              <a:cxnLst/>
              <a:rect l="l" t="t" r="r" b="b"/>
              <a:pathLst>
                <a:path w="812800" h="812800">
                  <a:moveTo>
                    <a:pt x="20741" y="0"/>
                  </a:moveTo>
                  <a:lnTo>
                    <a:pt x="792060" y="0"/>
                  </a:lnTo>
                  <a:cubicBezTo>
                    <a:pt x="797560" y="0"/>
                    <a:pt x="802836" y="2185"/>
                    <a:pt x="806725" y="6075"/>
                  </a:cubicBezTo>
                  <a:cubicBezTo>
                    <a:pt x="810615" y="9964"/>
                    <a:pt x="812800" y="15240"/>
                    <a:pt x="812800" y="20741"/>
                  </a:cubicBezTo>
                  <a:lnTo>
                    <a:pt x="812800" y="792060"/>
                  </a:lnTo>
                  <a:cubicBezTo>
                    <a:pt x="812800" y="797560"/>
                    <a:pt x="810615" y="802836"/>
                    <a:pt x="806725" y="806725"/>
                  </a:cubicBezTo>
                  <a:cubicBezTo>
                    <a:pt x="802836" y="810615"/>
                    <a:pt x="797560" y="812800"/>
                    <a:pt x="792060" y="812800"/>
                  </a:cubicBezTo>
                  <a:lnTo>
                    <a:pt x="20741" y="812800"/>
                  </a:lnTo>
                  <a:cubicBezTo>
                    <a:pt x="15240" y="812800"/>
                    <a:pt x="9964" y="810615"/>
                    <a:pt x="6075" y="806725"/>
                  </a:cubicBezTo>
                  <a:cubicBezTo>
                    <a:pt x="2185" y="802836"/>
                    <a:pt x="0" y="797560"/>
                    <a:pt x="0" y="792060"/>
                  </a:cubicBezTo>
                  <a:lnTo>
                    <a:pt x="0" y="20741"/>
                  </a:lnTo>
                  <a:cubicBezTo>
                    <a:pt x="0" y="15240"/>
                    <a:pt x="2185" y="9964"/>
                    <a:pt x="6075" y="6075"/>
                  </a:cubicBezTo>
                  <a:cubicBezTo>
                    <a:pt x="9964" y="2185"/>
                    <a:pt x="15240" y="0"/>
                    <a:pt x="20741" y="0"/>
                  </a:cubicBezTo>
                  <a:close/>
                </a:path>
              </a:pathLst>
            </a:custGeom>
            <a:blipFill>
              <a:blip r:embed="rId3"/>
              <a:stretch>
                <a:fillRect l="-25136" r="-25136"/>
              </a:stretch>
            </a:blipFill>
          </p:spPr>
          <p:txBody>
            <a:bodyPr/>
            <a:lstStyle/>
            <a:p>
              <a:endParaRPr lang="en-AE"/>
            </a:p>
          </p:txBody>
        </p:sp>
      </p:grpSp>
      <p:grpSp>
        <p:nvGrpSpPr>
          <p:cNvPr id="10" name="Group 10"/>
          <p:cNvGrpSpPr/>
          <p:nvPr/>
        </p:nvGrpSpPr>
        <p:grpSpPr>
          <a:xfrm>
            <a:off x="-58636" y="514985"/>
            <a:ext cx="4107239" cy="848812"/>
            <a:chOff x="0" y="0"/>
            <a:chExt cx="1081742" cy="223555"/>
          </a:xfrm>
        </p:grpSpPr>
        <p:sp>
          <p:nvSpPr>
            <p:cNvPr id="11" name="Freeform 11"/>
            <p:cNvSpPr/>
            <p:nvPr/>
          </p:nvSpPr>
          <p:spPr>
            <a:xfrm>
              <a:off x="0" y="0"/>
              <a:ext cx="1081742" cy="223555"/>
            </a:xfrm>
            <a:custGeom>
              <a:avLst/>
              <a:gdLst/>
              <a:ahLst/>
              <a:cxnLst/>
              <a:rect l="l" t="t" r="r" b="b"/>
              <a:pathLst>
                <a:path w="1081742" h="223555">
                  <a:moveTo>
                    <a:pt x="0" y="0"/>
                  </a:moveTo>
                  <a:lnTo>
                    <a:pt x="1081742" y="0"/>
                  </a:lnTo>
                  <a:lnTo>
                    <a:pt x="1081742" y="223555"/>
                  </a:lnTo>
                  <a:lnTo>
                    <a:pt x="0" y="223555"/>
                  </a:lnTo>
                  <a:close/>
                </a:path>
              </a:pathLst>
            </a:custGeom>
            <a:solidFill>
              <a:srgbClr val="364735"/>
            </a:solidFill>
          </p:spPr>
          <p:txBody>
            <a:bodyPr/>
            <a:lstStyle/>
            <a:p>
              <a:endParaRPr lang="en-AE"/>
            </a:p>
          </p:txBody>
        </p:sp>
        <p:sp>
          <p:nvSpPr>
            <p:cNvPr id="12" name="TextBox 12"/>
            <p:cNvSpPr txBox="1"/>
            <p:nvPr/>
          </p:nvSpPr>
          <p:spPr>
            <a:xfrm>
              <a:off x="0" y="-38100"/>
              <a:ext cx="1081742" cy="261655"/>
            </a:xfrm>
            <a:prstGeom prst="rect">
              <a:avLst/>
            </a:prstGeom>
          </p:spPr>
          <p:txBody>
            <a:bodyPr lIns="50800" tIns="50800" rIns="50800" bIns="50800" rtlCol="0" anchor="ctr"/>
            <a:lstStyle/>
            <a:p>
              <a:pPr algn="ctr">
                <a:lnSpc>
                  <a:spcPts val="2659"/>
                </a:lnSpc>
                <a:spcBef>
                  <a:spcPct val="0"/>
                </a:spcBef>
              </a:pPr>
              <a:endParaRPr/>
            </a:p>
          </p:txBody>
        </p:sp>
      </p:grpSp>
      <p:sp>
        <p:nvSpPr>
          <p:cNvPr id="13" name="TextBox 13"/>
          <p:cNvSpPr txBox="1"/>
          <p:nvPr/>
        </p:nvSpPr>
        <p:spPr>
          <a:xfrm>
            <a:off x="1028700" y="1440626"/>
            <a:ext cx="7616938" cy="1174750"/>
          </a:xfrm>
          <a:prstGeom prst="rect">
            <a:avLst/>
          </a:prstGeom>
        </p:spPr>
        <p:txBody>
          <a:bodyPr lIns="0" tIns="0" rIns="0" bIns="0" rtlCol="0" anchor="t">
            <a:spAutoFit/>
          </a:bodyPr>
          <a:lstStyle/>
          <a:p>
            <a:pPr algn="l">
              <a:lnSpc>
                <a:spcPts val="8400"/>
              </a:lnSpc>
            </a:pPr>
            <a:r>
              <a:rPr lang="en-US" sz="6000" b="1">
                <a:solidFill>
                  <a:srgbClr val="364735"/>
                </a:solidFill>
                <a:latin typeface="The Seasons Bold"/>
                <a:ea typeface="The Seasons Bold"/>
                <a:cs typeface="The Seasons Bold"/>
                <a:sym typeface="The Seasons Bold"/>
              </a:rPr>
              <a:t>Research Background</a:t>
            </a:r>
          </a:p>
        </p:txBody>
      </p:sp>
      <p:sp>
        <p:nvSpPr>
          <p:cNvPr id="14" name="TextBox 14"/>
          <p:cNvSpPr txBox="1"/>
          <p:nvPr/>
        </p:nvSpPr>
        <p:spPr>
          <a:xfrm>
            <a:off x="1028700" y="3416685"/>
            <a:ext cx="7347119" cy="3070225"/>
          </a:xfrm>
          <a:prstGeom prst="rect">
            <a:avLst/>
          </a:prstGeom>
        </p:spPr>
        <p:txBody>
          <a:bodyPr lIns="0" tIns="0" rIns="0" bIns="0" rtlCol="0" anchor="t">
            <a:spAutoFit/>
          </a:bodyPr>
          <a:lstStyle/>
          <a:p>
            <a:pPr marL="539749" lvl="1" indent="-269875" algn="l">
              <a:lnSpc>
                <a:spcPts val="3499"/>
              </a:lnSpc>
              <a:buFont typeface="Arial"/>
              <a:buChar char="•"/>
            </a:pPr>
            <a:r>
              <a:rPr lang="en-US" sz="2499">
                <a:solidFill>
                  <a:srgbClr val="FFFFFF"/>
                </a:solidFill>
                <a:latin typeface="Poppins"/>
                <a:ea typeface="Poppins"/>
                <a:cs typeface="Poppins"/>
                <a:sym typeface="Poppins"/>
              </a:rPr>
              <a:t>Education generates massive data: grades, attendance, and behavior.</a:t>
            </a:r>
          </a:p>
          <a:p>
            <a:pPr marL="539749" lvl="1" indent="-269875" algn="l">
              <a:lnSpc>
                <a:spcPts val="3499"/>
              </a:lnSpc>
              <a:buFont typeface="Arial"/>
              <a:buChar char="•"/>
            </a:pPr>
            <a:r>
              <a:rPr lang="en-US" sz="2499">
                <a:solidFill>
                  <a:srgbClr val="FFFFFF"/>
                </a:solidFill>
                <a:latin typeface="Poppins"/>
                <a:ea typeface="Poppins"/>
                <a:cs typeface="Poppins"/>
                <a:sym typeface="Poppins"/>
              </a:rPr>
              <a:t>Machine Learning can analyse this data for early insights.</a:t>
            </a:r>
          </a:p>
          <a:p>
            <a:pPr marL="539749" lvl="1" indent="-269875" algn="l">
              <a:lnSpc>
                <a:spcPts val="3499"/>
              </a:lnSpc>
              <a:buFont typeface="Arial"/>
              <a:buChar char="•"/>
            </a:pPr>
            <a:r>
              <a:rPr lang="en-US" sz="2499">
                <a:solidFill>
                  <a:srgbClr val="FFFFFF"/>
                </a:solidFill>
                <a:latin typeface="Poppins"/>
                <a:ea typeface="Poppins"/>
                <a:cs typeface="Poppins"/>
                <a:sym typeface="Poppins"/>
              </a:rPr>
              <a:t>Helps teachers and institutions improve learning outcomes.</a:t>
            </a:r>
          </a:p>
          <a:p>
            <a:pPr algn="l">
              <a:lnSpc>
                <a:spcPts val="3499"/>
              </a:lnSpc>
            </a:pPr>
            <a:endParaRPr lang="en-US" sz="2499">
              <a:solidFill>
                <a:srgbClr val="FFFFFF"/>
              </a:solidFill>
              <a:latin typeface="Poppins"/>
              <a:ea typeface="Poppins"/>
              <a:cs typeface="Poppins"/>
              <a:sym typeface="Poppins"/>
            </a:endParaRPr>
          </a:p>
        </p:txBody>
      </p:sp>
      <p:sp>
        <p:nvSpPr>
          <p:cNvPr id="15" name="TextBox 15"/>
          <p:cNvSpPr txBox="1"/>
          <p:nvPr/>
        </p:nvSpPr>
        <p:spPr>
          <a:xfrm>
            <a:off x="16632167" y="372110"/>
            <a:ext cx="1254265" cy="901700"/>
          </a:xfrm>
          <a:prstGeom prst="rect">
            <a:avLst/>
          </a:prstGeom>
        </p:spPr>
        <p:txBody>
          <a:bodyPr lIns="0" tIns="0" rIns="0" bIns="0" rtlCol="0" anchor="t">
            <a:spAutoFit/>
          </a:bodyPr>
          <a:lstStyle/>
          <a:p>
            <a:pPr algn="ctr">
              <a:lnSpc>
                <a:spcPts val="7000"/>
              </a:lnSpc>
            </a:pPr>
            <a:r>
              <a:rPr lang="en-US" sz="5000" b="1">
                <a:solidFill>
                  <a:srgbClr val="F1ECEC"/>
                </a:solidFill>
                <a:latin typeface="Poppins Bold"/>
                <a:ea typeface="Poppins Bold"/>
                <a:cs typeface="Poppins Bold"/>
                <a:sym typeface="Poppins Bold"/>
              </a:rPr>
              <a:t>01</a:t>
            </a:r>
          </a:p>
        </p:txBody>
      </p:sp>
      <p:sp>
        <p:nvSpPr>
          <p:cNvPr id="16" name="TextBox 16"/>
          <p:cNvSpPr txBox="1"/>
          <p:nvPr/>
        </p:nvSpPr>
        <p:spPr>
          <a:xfrm>
            <a:off x="1028700" y="641576"/>
            <a:ext cx="2537326" cy="509905"/>
          </a:xfrm>
          <a:prstGeom prst="rect">
            <a:avLst/>
          </a:prstGeom>
        </p:spPr>
        <p:txBody>
          <a:bodyPr lIns="0" tIns="0" rIns="0" bIns="0" rtlCol="0" anchor="t">
            <a:spAutoFit/>
          </a:bodyPr>
          <a:lstStyle/>
          <a:p>
            <a:pPr algn="l">
              <a:lnSpc>
                <a:spcPts val="3920"/>
              </a:lnSpc>
            </a:pPr>
            <a:r>
              <a:rPr lang="en-US" sz="2800">
                <a:solidFill>
                  <a:srgbClr val="FFFFFF"/>
                </a:solidFill>
                <a:latin typeface="Poppins"/>
                <a:ea typeface="Poppins"/>
                <a:cs typeface="Poppins"/>
                <a:sym typeface="Poppins"/>
              </a:rPr>
              <a:t>UWTSD | 2025</a:t>
            </a: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1ECEC"/>
        </a:solidFill>
        <a:effectLst/>
      </p:bgPr>
    </p:bg>
    <p:spTree>
      <p:nvGrpSpPr>
        <p:cNvPr id="1" name=""/>
        <p:cNvGrpSpPr/>
        <p:nvPr/>
      </p:nvGrpSpPr>
      <p:grpSpPr>
        <a:xfrm>
          <a:off x="0" y="0"/>
          <a:ext cx="0" cy="0"/>
          <a:chOff x="0" y="0"/>
          <a:chExt cx="0" cy="0"/>
        </a:xfrm>
      </p:grpSpPr>
      <p:grpSp>
        <p:nvGrpSpPr>
          <p:cNvPr id="2" name="Group 2"/>
          <p:cNvGrpSpPr/>
          <p:nvPr/>
        </p:nvGrpSpPr>
        <p:grpSpPr>
          <a:xfrm>
            <a:off x="9144000" y="3107482"/>
            <a:ext cx="9144000" cy="6150818"/>
            <a:chOff x="0" y="0"/>
            <a:chExt cx="2408296" cy="1619968"/>
          </a:xfrm>
        </p:grpSpPr>
        <p:sp>
          <p:nvSpPr>
            <p:cNvPr id="3" name="Freeform 3"/>
            <p:cNvSpPr/>
            <p:nvPr/>
          </p:nvSpPr>
          <p:spPr>
            <a:xfrm>
              <a:off x="0" y="0"/>
              <a:ext cx="2408296" cy="1619968"/>
            </a:xfrm>
            <a:custGeom>
              <a:avLst/>
              <a:gdLst/>
              <a:ahLst/>
              <a:cxnLst/>
              <a:rect l="l" t="t" r="r" b="b"/>
              <a:pathLst>
                <a:path w="2408296" h="1619968">
                  <a:moveTo>
                    <a:pt x="0" y="0"/>
                  </a:moveTo>
                  <a:lnTo>
                    <a:pt x="2408296" y="0"/>
                  </a:lnTo>
                  <a:lnTo>
                    <a:pt x="2408296" y="1619968"/>
                  </a:lnTo>
                  <a:lnTo>
                    <a:pt x="0" y="1619968"/>
                  </a:lnTo>
                  <a:close/>
                </a:path>
              </a:pathLst>
            </a:custGeom>
            <a:solidFill>
              <a:srgbClr val="364735"/>
            </a:solidFill>
          </p:spPr>
          <p:txBody>
            <a:bodyPr/>
            <a:lstStyle/>
            <a:p>
              <a:endParaRPr lang="en-AE"/>
            </a:p>
          </p:txBody>
        </p:sp>
        <p:sp>
          <p:nvSpPr>
            <p:cNvPr id="4" name="TextBox 4"/>
            <p:cNvSpPr txBox="1"/>
            <p:nvPr/>
          </p:nvSpPr>
          <p:spPr>
            <a:xfrm>
              <a:off x="0" y="-38100"/>
              <a:ext cx="2408296" cy="1658068"/>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028700" y="3107482"/>
            <a:ext cx="7582272" cy="6150818"/>
            <a:chOff x="0" y="0"/>
            <a:chExt cx="1001960" cy="812800"/>
          </a:xfrm>
        </p:grpSpPr>
        <p:sp>
          <p:nvSpPr>
            <p:cNvPr id="6" name="Freeform 6"/>
            <p:cNvSpPr/>
            <p:nvPr/>
          </p:nvSpPr>
          <p:spPr>
            <a:xfrm>
              <a:off x="0" y="0"/>
              <a:ext cx="1001960" cy="812800"/>
            </a:xfrm>
            <a:custGeom>
              <a:avLst/>
              <a:gdLst/>
              <a:ahLst/>
              <a:cxnLst/>
              <a:rect l="l" t="t" r="r" b="b"/>
              <a:pathLst>
                <a:path w="1001960" h="812800">
                  <a:moveTo>
                    <a:pt x="18379" y="0"/>
                  </a:moveTo>
                  <a:lnTo>
                    <a:pt x="983581" y="0"/>
                  </a:lnTo>
                  <a:cubicBezTo>
                    <a:pt x="993731" y="0"/>
                    <a:pt x="1001960" y="8229"/>
                    <a:pt x="1001960" y="18379"/>
                  </a:cubicBezTo>
                  <a:lnTo>
                    <a:pt x="1001960" y="794421"/>
                  </a:lnTo>
                  <a:cubicBezTo>
                    <a:pt x="1001960" y="804571"/>
                    <a:pt x="993731" y="812800"/>
                    <a:pt x="983581" y="812800"/>
                  </a:cubicBezTo>
                  <a:lnTo>
                    <a:pt x="18379" y="812800"/>
                  </a:lnTo>
                  <a:cubicBezTo>
                    <a:pt x="8229" y="812800"/>
                    <a:pt x="0" y="804571"/>
                    <a:pt x="0" y="794421"/>
                  </a:cubicBezTo>
                  <a:lnTo>
                    <a:pt x="0" y="18379"/>
                  </a:lnTo>
                  <a:cubicBezTo>
                    <a:pt x="0" y="8229"/>
                    <a:pt x="8229" y="0"/>
                    <a:pt x="18379" y="0"/>
                  </a:cubicBezTo>
                  <a:close/>
                </a:path>
              </a:pathLst>
            </a:custGeom>
            <a:blipFill>
              <a:blip r:embed="rId3"/>
              <a:stretch>
                <a:fillRect l="-6628" r="-6628"/>
              </a:stretch>
            </a:blipFill>
          </p:spPr>
          <p:txBody>
            <a:bodyPr/>
            <a:lstStyle/>
            <a:p>
              <a:endParaRPr lang="en-AE"/>
            </a:p>
          </p:txBody>
        </p:sp>
      </p:grpSp>
      <p:grpSp>
        <p:nvGrpSpPr>
          <p:cNvPr id="7" name="Group 7"/>
          <p:cNvGrpSpPr/>
          <p:nvPr/>
        </p:nvGrpSpPr>
        <p:grpSpPr>
          <a:xfrm>
            <a:off x="-58636" y="514985"/>
            <a:ext cx="4107239" cy="848812"/>
            <a:chOff x="0" y="0"/>
            <a:chExt cx="1081742" cy="223555"/>
          </a:xfrm>
        </p:grpSpPr>
        <p:sp>
          <p:nvSpPr>
            <p:cNvPr id="8" name="Freeform 8"/>
            <p:cNvSpPr/>
            <p:nvPr/>
          </p:nvSpPr>
          <p:spPr>
            <a:xfrm>
              <a:off x="0" y="0"/>
              <a:ext cx="1081742" cy="223555"/>
            </a:xfrm>
            <a:custGeom>
              <a:avLst/>
              <a:gdLst/>
              <a:ahLst/>
              <a:cxnLst/>
              <a:rect l="l" t="t" r="r" b="b"/>
              <a:pathLst>
                <a:path w="1081742" h="223555">
                  <a:moveTo>
                    <a:pt x="0" y="0"/>
                  </a:moveTo>
                  <a:lnTo>
                    <a:pt x="1081742" y="0"/>
                  </a:lnTo>
                  <a:lnTo>
                    <a:pt x="1081742" y="223555"/>
                  </a:lnTo>
                  <a:lnTo>
                    <a:pt x="0" y="223555"/>
                  </a:lnTo>
                  <a:close/>
                </a:path>
              </a:pathLst>
            </a:custGeom>
            <a:solidFill>
              <a:srgbClr val="364735"/>
            </a:solidFill>
          </p:spPr>
          <p:txBody>
            <a:bodyPr/>
            <a:lstStyle/>
            <a:p>
              <a:endParaRPr lang="en-AE"/>
            </a:p>
          </p:txBody>
        </p:sp>
        <p:sp>
          <p:nvSpPr>
            <p:cNvPr id="9" name="TextBox 9"/>
            <p:cNvSpPr txBox="1"/>
            <p:nvPr/>
          </p:nvSpPr>
          <p:spPr>
            <a:xfrm>
              <a:off x="0" y="-38100"/>
              <a:ext cx="1081742" cy="261655"/>
            </a:xfrm>
            <a:prstGeom prst="rect">
              <a:avLst/>
            </a:prstGeom>
          </p:spPr>
          <p:txBody>
            <a:bodyPr lIns="50800" tIns="50800" rIns="50800" bIns="50800" rtlCol="0" anchor="ctr"/>
            <a:lstStyle/>
            <a:p>
              <a:pPr algn="ctr">
                <a:lnSpc>
                  <a:spcPts val="2659"/>
                </a:lnSpc>
                <a:spcBef>
                  <a:spcPct val="0"/>
                </a:spcBef>
              </a:pPr>
              <a:endParaRPr/>
            </a:p>
          </p:txBody>
        </p:sp>
      </p:grpSp>
      <p:sp>
        <p:nvSpPr>
          <p:cNvPr id="10" name="TextBox 10"/>
          <p:cNvSpPr txBox="1"/>
          <p:nvPr/>
        </p:nvSpPr>
        <p:spPr>
          <a:xfrm>
            <a:off x="5777377" y="1201987"/>
            <a:ext cx="8498921" cy="1174750"/>
          </a:xfrm>
          <a:prstGeom prst="rect">
            <a:avLst/>
          </a:prstGeom>
        </p:spPr>
        <p:txBody>
          <a:bodyPr lIns="0" tIns="0" rIns="0" bIns="0" rtlCol="0" anchor="t">
            <a:spAutoFit/>
          </a:bodyPr>
          <a:lstStyle/>
          <a:p>
            <a:pPr algn="ctr">
              <a:lnSpc>
                <a:spcPts val="8400"/>
              </a:lnSpc>
            </a:pPr>
            <a:r>
              <a:rPr lang="en-US" sz="6000" b="1">
                <a:solidFill>
                  <a:srgbClr val="364735"/>
                </a:solidFill>
                <a:latin typeface="The Seasons Bold"/>
                <a:ea typeface="The Seasons Bold"/>
                <a:cs typeface="The Seasons Bold"/>
                <a:sym typeface="The Seasons Bold"/>
              </a:rPr>
              <a:t>Current Developments</a:t>
            </a:r>
          </a:p>
        </p:txBody>
      </p:sp>
      <p:sp>
        <p:nvSpPr>
          <p:cNvPr id="11" name="TextBox 11"/>
          <p:cNvSpPr txBox="1"/>
          <p:nvPr/>
        </p:nvSpPr>
        <p:spPr>
          <a:xfrm>
            <a:off x="9632113" y="3503088"/>
            <a:ext cx="7347119" cy="2632075"/>
          </a:xfrm>
          <a:prstGeom prst="rect">
            <a:avLst/>
          </a:prstGeom>
        </p:spPr>
        <p:txBody>
          <a:bodyPr lIns="0" tIns="0" rIns="0" bIns="0" rtlCol="0" anchor="t">
            <a:spAutoFit/>
          </a:bodyPr>
          <a:lstStyle/>
          <a:p>
            <a:pPr marL="539749" lvl="1" indent="-269875" algn="l">
              <a:lnSpc>
                <a:spcPts val="3499"/>
              </a:lnSpc>
              <a:buFont typeface="Arial"/>
              <a:buChar char="•"/>
            </a:pPr>
            <a:r>
              <a:rPr lang="en-US" sz="2499">
                <a:solidFill>
                  <a:srgbClr val="FFFFFF"/>
                </a:solidFill>
                <a:latin typeface="Poppins"/>
                <a:ea typeface="Poppins"/>
                <a:cs typeface="Poppins"/>
                <a:sym typeface="Poppins"/>
              </a:rPr>
              <a:t>Most universities still rely on manual evaluation.</a:t>
            </a:r>
          </a:p>
          <a:p>
            <a:pPr marL="539749" lvl="1" indent="-269875" algn="l">
              <a:lnSpc>
                <a:spcPts val="3499"/>
              </a:lnSpc>
              <a:buFont typeface="Arial"/>
              <a:buChar char="•"/>
            </a:pPr>
            <a:r>
              <a:rPr lang="en-US" sz="2499">
                <a:solidFill>
                  <a:srgbClr val="FFFFFF"/>
                </a:solidFill>
                <a:latin typeface="Poppins"/>
                <a:ea typeface="Poppins"/>
                <a:cs typeface="Poppins"/>
                <a:sym typeface="Poppins"/>
              </a:rPr>
              <a:t>AI tools are being slowly introduced in education.</a:t>
            </a:r>
          </a:p>
          <a:p>
            <a:pPr marL="539749" lvl="1" indent="-269875" algn="l">
              <a:lnSpc>
                <a:spcPts val="3499"/>
              </a:lnSpc>
              <a:buFont typeface="Arial"/>
              <a:buChar char="•"/>
            </a:pPr>
            <a:r>
              <a:rPr lang="en-US" sz="2499">
                <a:solidFill>
                  <a:srgbClr val="FFFFFF"/>
                </a:solidFill>
                <a:latin typeface="Poppins"/>
                <a:ea typeface="Poppins"/>
                <a:cs typeface="Poppins"/>
                <a:sym typeface="Poppins"/>
              </a:rPr>
              <a:t>There’s a gap between data collection and its actual use.</a:t>
            </a:r>
          </a:p>
        </p:txBody>
      </p:sp>
      <p:sp>
        <p:nvSpPr>
          <p:cNvPr id="12" name="TextBox 12"/>
          <p:cNvSpPr txBox="1"/>
          <p:nvPr/>
        </p:nvSpPr>
        <p:spPr>
          <a:xfrm>
            <a:off x="16632167" y="372110"/>
            <a:ext cx="1254265" cy="901700"/>
          </a:xfrm>
          <a:prstGeom prst="rect">
            <a:avLst/>
          </a:prstGeom>
        </p:spPr>
        <p:txBody>
          <a:bodyPr lIns="0" tIns="0" rIns="0" bIns="0" rtlCol="0" anchor="t">
            <a:spAutoFit/>
          </a:bodyPr>
          <a:lstStyle/>
          <a:p>
            <a:pPr algn="ctr">
              <a:lnSpc>
                <a:spcPts val="7000"/>
              </a:lnSpc>
            </a:pPr>
            <a:r>
              <a:rPr lang="en-US" sz="5000" b="1">
                <a:solidFill>
                  <a:srgbClr val="364735"/>
                </a:solidFill>
                <a:latin typeface="Poppins Bold"/>
                <a:ea typeface="Poppins Bold"/>
                <a:cs typeface="Poppins Bold"/>
                <a:sym typeface="Poppins Bold"/>
              </a:rPr>
              <a:t>02</a:t>
            </a:r>
          </a:p>
        </p:txBody>
      </p:sp>
      <p:sp>
        <p:nvSpPr>
          <p:cNvPr id="13" name="TextBox 13"/>
          <p:cNvSpPr txBox="1"/>
          <p:nvPr/>
        </p:nvSpPr>
        <p:spPr>
          <a:xfrm>
            <a:off x="1028700" y="641576"/>
            <a:ext cx="2537326" cy="509905"/>
          </a:xfrm>
          <a:prstGeom prst="rect">
            <a:avLst/>
          </a:prstGeom>
        </p:spPr>
        <p:txBody>
          <a:bodyPr lIns="0" tIns="0" rIns="0" bIns="0" rtlCol="0" anchor="t">
            <a:spAutoFit/>
          </a:bodyPr>
          <a:lstStyle/>
          <a:p>
            <a:pPr algn="l">
              <a:lnSpc>
                <a:spcPts val="3920"/>
              </a:lnSpc>
            </a:pPr>
            <a:r>
              <a:rPr lang="en-US" sz="2800">
                <a:solidFill>
                  <a:srgbClr val="FFFFFF"/>
                </a:solidFill>
                <a:latin typeface="Poppins"/>
                <a:ea typeface="Poppins"/>
                <a:cs typeface="Poppins"/>
                <a:sym typeface="Poppins"/>
              </a:rPr>
              <a:t>UWTSD | 2025</a:t>
            </a:r>
          </a:p>
        </p:txBody>
      </p:sp>
    </p:spTree>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1ECEC"/>
        </a:solidFill>
        <a:effectLst/>
      </p:bgPr>
    </p:bg>
    <p:spTree>
      <p:nvGrpSpPr>
        <p:cNvPr id="1" name=""/>
        <p:cNvGrpSpPr/>
        <p:nvPr/>
      </p:nvGrpSpPr>
      <p:grpSpPr>
        <a:xfrm>
          <a:off x="0" y="0"/>
          <a:ext cx="0" cy="0"/>
          <a:chOff x="0" y="0"/>
          <a:chExt cx="0" cy="0"/>
        </a:xfrm>
      </p:grpSpPr>
      <p:grpSp>
        <p:nvGrpSpPr>
          <p:cNvPr id="2" name="Group 2"/>
          <p:cNvGrpSpPr/>
          <p:nvPr/>
        </p:nvGrpSpPr>
        <p:grpSpPr>
          <a:xfrm>
            <a:off x="1028700" y="3347066"/>
            <a:ext cx="8115300" cy="3972265"/>
            <a:chOff x="0" y="0"/>
            <a:chExt cx="1660543" cy="812800"/>
          </a:xfrm>
        </p:grpSpPr>
        <p:sp>
          <p:nvSpPr>
            <p:cNvPr id="3" name="Freeform 3"/>
            <p:cNvSpPr/>
            <p:nvPr/>
          </p:nvSpPr>
          <p:spPr>
            <a:xfrm>
              <a:off x="0" y="0"/>
              <a:ext cx="1660543" cy="812800"/>
            </a:xfrm>
            <a:custGeom>
              <a:avLst/>
              <a:gdLst/>
              <a:ahLst/>
              <a:cxnLst/>
              <a:rect l="l" t="t" r="r" b="b"/>
              <a:pathLst>
                <a:path w="1660543" h="812800">
                  <a:moveTo>
                    <a:pt x="17172" y="0"/>
                  </a:moveTo>
                  <a:lnTo>
                    <a:pt x="1643371" y="0"/>
                  </a:lnTo>
                  <a:cubicBezTo>
                    <a:pt x="1652855" y="0"/>
                    <a:pt x="1660543" y="7688"/>
                    <a:pt x="1660543" y="17172"/>
                  </a:cubicBezTo>
                  <a:lnTo>
                    <a:pt x="1660543" y="795628"/>
                  </a:lnTo>
                  <a:cubicBezTo>
                    <a:pt x="1660543" y="805112"/>
                    <a:pt x="1652855" y="812800"/>
                    <a:pt x="1643371" y="812800"/>
                  </a:cubicBezTo>
                  <a:lnTo>
                    <a:pt x="17172" y="812800"/>
                  </a:lnTo>
                  <a:cubicBezTo>
                    <a:pt x="7688" y="812800"/>
                    <a:pt x="0" y="805112"/>
                    <a:pt x="0" y="795628"/>
                  </a:cubicBezTo>
                  <a:lnTo>
                    <a:pt x="0" y="17172"/>
                  </a:lnTo>
                  <a:cubicBezTo>
                    <a:pt x="0" y="7688"/>
                    <a:pt x="7688" y="0"/>
                    <a:pt x="17172" y="0"/>
                  </a:cubicBezTo>
                  <a:close/>
                </a:path>
              </a:pathLst>
            </a:custGeom>
            <a:blipFill>
              <a:blip r:embed="rId3"/>
              <a:stretch>
                <a:fillRect t="-18057" b="-18057"/>
              </a:stretch>
            </a:blipFill>
          </p:spPr>
          <p:txBody>
            <a:bodyPr/>
            <a:lstStyle/>
            <a:p>
              <a:endParaRPr lang="en-AE"/>
            </a:p>
          </p:txBody>
        </p:sp>
      </p:grpSp>
      <p:grpSp>
        <p:nvGrpSpPr>
          <p:cNvPr id="4" name="Group 4"/>
          <p:cNvGrpSpPr/>
          <p:nvPr/>
        </p:nvGrpSpPr>
        <p:grpSpPr>
          <a:xfrm>
            <a:off x="9771133" y="3109634"/>
            <a:ext cx="622232" cy="4555834"/>
            <a:chOff x="0" y="0"/>
            <a:chExt cx="163880" cy="1199891"/>
          </a:xfrm>
        </p:grpSpPr>
        <p:sp>
          <p:nvSpPr>
            <p:cNvPr id="5" name="Freeform 5"/>
            <p:cNvSpPr/>
            <p:nvPr/>
          </p:nvSpPr>
          <p:spPr>
            <a:xfrm>
              <a:off x="0" y="0"/>
              <a:ext cx="163880" cy="1199891"/>
            </a:xfrm>
            <a:custGeom>
              <a:avLst/>
              <a:gdLst/>
              <a:ahLst/>
              <a:cxnLst/>
              <a:rect l="l" t="t" r="r" b="b"/>
              <a:pathLst>
                <a:path w="163880" h="1199891">
                  <a:moveTo>
                    <a:pt x="0" y="0"/>
                  </a:moveTo>
                  <a:lnTo>
                    <a:pt x="163880" y="0"/>
                  </a:lnTo>
                  <a:lnTo>
                    <a:pt x="163880" y="1199891"/>
                  </a:lnTo>
                  <a:lnTo>
                    <a:pt x="0" y="1199891"/>
                  </a:lnTo>
                  <a:close/>
                </a:path>
              </a:pathLst>
            </a:custGeom>
            <a:solidFill>
              <a:srgbClr val="364735"/>
            </a:solidFill>
          </p:spPr>
          <p:txBody>
            <a:bodyPr/>
            <a:lstStyle/>
            <a:p>
              <a:endParaRPr lang="en-AE"/>
            </a:p>
          </p:txBody>
        </p:sp>
        <p:sp>
          <p:nvSpPr>
            <p:cNvPr id="6" name="TextBox 6"/>
            <p:cNvSpPr txBox="1"/>
            <p:nvPr/>
          </p:nvSpPr>
          <p:spPr>
            <a:xfrm>
              <a:off x="0" y="-38100"/>
              <a:ext cx="163880" cy="1237991"/>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58636" y="514985"/>
            <a:ext cx="4107239" cy="848812"/>
            <a:chOff x="0" y="0"/>
            <a:chExt cx="1081742" cy="223555"/>
          </a:xfrm>
        </p:grpSpPr>
        <p:sp>
          <p:nvSpPr>
            <p:cNvPr id="8" name="Freeform 8"/>
            <p:cNvSpPr/>
            <p:nvPr/>
          </p:nvSpPr>
          <p:spPr>
            <a:xfrm>
              <a:off x="0" y="0"/>
              <a:ext cx="1081742" cy="223555"/>
            </a:xfrm>
            <a:custGeom>
              <a:avLst/>
              <a:gdLst/>
              <a:ahLst/>
              <a:cxnLst/>
              <a:rect l="l" t="t" r="r" b="b"/>
              <a:pathLst>
                <a:path w="1081742" h="223555">
                  <a:moveTo>
                    <a:pt x="0" y="0"/>
                  </a:moveTo>
                  <a:lnTo>
                    <a:pt x="1081742" y="0"/>
                  </a:lnTo>
                  <a:lnTo>
                    <a:pt x="1081742" y="223555"/>
                  </a:lnTo>
                  <a:lnTo>
                    <a:pt x="0" y="223555"/>
                  </a:lnTo>
                  <a:close/>
                </a:path>
              </a:pathLst>
            </a:custGeom>
            <a:solidFill>
              <a:srgbClr val="364735"/>
            </a:solidFill>
          </p:spPr>
          <p:txBody>
            <a:bodyPr/>
            <a:lstStyle/>
            <a:p>
              <a:endParaRPr lang="en-AE"/>
            </a:p>
          </p:txBody>
        </p:sp>
        <p:sp>
          <p:nvSpPr>
            <p:cNvPr id="9" name="TextBox 9"/>
            <p:cNvSpPr txBox="1"/>
            <p:nvPr/>
          </p:nvSpPr>
          <p:spPr>
            <a:xfrm>
              <a:off x="0" y="-38100"/>
              <a:ext cx="1081742" cy="261655"/>
            </a:xfrm>
            <a:prstGeom prst="rect">
              <a:avLst/>
            </a:prstGeom>
          </p:spPr>
          <p:txBody>
            <a:bodyPr lIns="50800" tIns="50800" rIns="50800" bIns="50800" rtlCol="0" anchor="ctr"/>
            <a:lstStyle/>
            <a:p>
              <a:pPr algn="ctr">
                <a:lnSpc>
                  <a:spcPts val="2659"/>
                </a:lnSpc>
                <a:spcBef>
                  <a:spcPct val="0"/>
                </a:spcBef>
              </a:pPr>
              <a:endParaRPr/>
            </a:p>
          </p:txBody>
        </p:sp>
      </p:grpSp>
      <p:sp>
        <p:nvSpPr>
          <p:cNvPr id="10" name="TextBox 10"/>
          <p:cNvSpPr txBox="1"/>
          <p:nvPr/>
        </p:nvSpPr>
        <p:spPr>
          <a:xfrm>
            <a:off x="1028700" y="1274487"/>
            <a:ext cx="6435587" cy="1174750"/>
          </a:xfrm>
          <a:prstGeom prst="rect">
            <a:avLst/>
          </a:prstGeom>
        </p:spPr>
        <p:txBody>
          <a:bodyPr lIns="0" tIns="0" rIns="0" bIns="0" rtlCol="0" anchor="t">
            <a:spAutoFit/>
          </a:bodyPr>
          <a:lstStyle/>
          <a:p>
            <a:pPr algn="l">
              <a:lnSpc>
                <a:spcPts val="8400"/>
              </a:lnSpc>
            </a:pPr>
            <a:r>
              <a:rPr lang="en-US" sz="6000" b="1">
                <a:solidFill>
                  <a:srgbClr val="364735"/>
                </a:solidFill>
                <a:latin typeface="The Seasons Bold"/>
                <a:ea typeface="The Seasons Bold"/>
                <a:cs typeface="The Seasons Bold"/>
                <a:sym typeface="The Seasons Bold"/>
              </a:rPr>
              <a:t>Research Problem</a:t>
            </a:r>
          </a:p>
        </p:txBody>
      </p:sp>
      <p:sp>
        <p:nvSpPr>
          <p:cNvPr id="11" name="TextBox 11"/>
          <p:cNvSpPr txBox="1"/>
          <p:nvPr/>
        </p:nvSpPr>
        <p:spPr>
          <a:xfrm>
            <a:off x="16632167" y="372110"/>
            <a:ext cx="1254265" cy="901700"/>
          </a:xfrm>
          <a:prstGeom prst="rect">
            <a:avLst/>
          </a:prstGeom>
        </p:spPr>
        <p:txBody>
          <a:bodyPr lIns="0" tIns="0" rIns="0" bIns="0" rtlCol="0" anchor="t">
            <a:spAutoFit/>
          </a:bodyPr>
          <a:lstStyle/>
          <a:p>
            <a:pPr algn="ctr">
              <a:lnSpc>
                <a:spcPts val="7000"/>
              </a:lnSpc>
            </a:pPr>
            <a:r>
              <a:rPr lang="en-US" sz="5000" b="1">
                <a:solidFill>
                  <a:srgbClr val="364735"/>
                </a:solidFill>
                <a:latin typeface="Poppins Bold"/>
                <a:ea typeface="Poppins Bold"/>
                <a:cs typeface="Poppins Bold"/>
                <a:sym typeface="Poppins Bold"/>
              </a:rPr>
              <a:t>03</a:t>
            </a:r>
          </a:p>
        </p:txBody>
      </p:sp>
      <p:sp>
        <p:nvSpPr>
          <p:cNvPr id="12" name="TextBox 12"/>
          <p:cNvSpPr txBox="1"/>
          <p:nvPr/>
        </p:nvSpPr>
        <p:spPr>
          <a:xfrm>
            <a:off x="11072681" y="3308966"/>
            <a:ext cx="5993895" cy="2632075"/>
          </a:xfrm>
          <a:prstGeom prst="rect">
            <a:avLst/>
          </a:prstGeom>
        </p:spPr>
        <p:txBody>
          <a:bodyPr lIns="0" tIns="0" rIns="0" bIns="0" rtlCol="0" anchor="t">
            <a:spAutoFit/>
          </a:bodyPr>
          <a:lstStyle/>
          <a:p>
            <a:pPr marL="539749" lvl="1" indent="-269875" algn="l">
              <a:lnSpc>
                <a:spcPts val="3499"/>
              </a:lnSpc>
              <a:buFont typeface="Arial"/>
              <a:buChar char="•"/>
            </a:pPr>
            <a:r>
              <a:rPr lang="en-US" sz="2499">
                <a:solidFill>
                  <a:srgbClr val="364735"/>
                </a:solidFill>
                <a:latin typeface="Poppins"/>
                <a:ea typeface="Poppins"/>
                <a:cs typeface="Poppins"/>
                <a:sym typeface="Poppins"/>
              </a:rPr>
              <a:t>No simple and fair prediction systems available.</a:t>
            </a:r>
          </a:p>
          <a:p>
            <a:pPr marL="539749" lvl="1" indent="-269875" algn="l">
              <a:lnSpc>
                <a:spcPts val="3499"/>
              </a:lnSpc>
              <a:buFont typeface="Arial"/>
              <a:buChar char="•"/>
            </a:pPr>
            <a:r>
              <a:rPr lang="en-US" sz="2499">
                <a:solidFill>
                  <a:srgbClr val="364735"/>
                </a:solidFill>
                <a:latin typeface="Poppins"/>
                <a:ea typeface="Poppins"/>
                <a:cs typeface="Poppins"/>
                <a:sym typeface="Poppins"/>
              </a:rPr>
              <a:t>Existing models are complex or biased.</a:t>
            </a:r>
          </a:p>
          <a:p>
            <a:pPr marL="539749" lvl="1" indent="-269875" algn="l">
              <a:lnSpc>
                <a:spcPts val="3499"/>
              </a:lnSpc>
              <a:buFont typeface="Arial"/>
              <a:buChar char="•"/>
            </a:pPr>
            <a:r>
              <a:rPr lang="en-US" sz="2499">
                <a:solidFill>
                  <a:srgbClr val="364735"/>
                </a:solidFill>
                <a:latin typeface="Poppins"/>
                <a:ea typeface="Poppins"/>
                <a:cs typeface="Poppins"/>
                <a:sym typeface="Poppins"/>
              </a:rPr>
              <a:t>•Teachers find them hard to interpret.</a:t>
            </a:r>
          </a:p>
        </p:txBody>
      </p:sp>
      <p:sp>
        <p:nvSpPr>
          <p:cNvPr id="13" name="TextBox 13"/>
          <p:cNvSpPr txBox="1"/>
          <p:nvPr/>
        </p:nvSpPr>
        <p:spPr>
          <a:xfrm>
            <a:off x="1028700" y="641576"/>
            <a:ext cx="2537326" cy="509905"/>
          </a:xfrm>
          <a:prstGeom prst="rect">
            <a:avLst/>
          </a:prstGeom>
        </p:spPr>
        <p:txBody>
          <a:bodyPr lIns="0" tIns="0" rIns="0" bIns="0" rtlCol="0" anchor="t">
            <a:spAutoFit/>
          </a:bodyPr>
          <a:lstStyle/>
          <a:p>
            <a:pPr algn="l">
              <a:lnSpc>
                <a:spcPts val="3920"/>
              </a:lnSpc>
            </a:pPr>
            <a:r>
              <a:rPr lang="en-US" sz="2800">
                <a:solidFill>
                  <a:srgbClr val="FFFFFF"/>
                </a:solidFill>
                <a:latin typeface="Poppins"/>
                <a:ea typeface="Poppins"/>
                <a:cs typeface="Poppins"/>
                <a:sym typeface="Poppins"/>
              </a:rPr>
              <a:t>UWTSD | 2025</a:t>
            </a:r>
          </a:p>
        </p:txBody>
      </p:sp>
    </p:spTree>
  </p:cSld>
  <p:clrMapOvr>
    <a:masterClrMapping/>
  </p:clrMapOvr>
  <p:transition spd="slow">
    <p:comb/>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1ECEC"/>
        </a:solidFill>
        <a:effectLst/>
      </p:bgPr>
    </p:bg>
    <p:spTree>
      <p:nvGrpSpPr>
        <p:cNvPr id="1" name=""/>
        <p:cNvGrpSpPr/>
        <p:nvPr/>
      </p:nvGrpSpPr>
      <p:grpSpPr>
        <a:xfrm>
          <a:off x="0" y="0"/>
          <a:ext cx="0" cy="0"/>
          <a:chOff x="0" y="0"/>
          <a:chExt cx="0" cy="0"/>
        </a:xfrm>
      </p:grpSpPr>
      <p:sp>
        <p:nvSpPr>
          <p:cNvPr id="2" name="TextBox 2"/>
          <p:cNvSpPr txBox="1"/>
          <p:nvPr/>
        </p:nvSpPr>
        <p:spPr>
          <a:xfrm>
            <a:off x="4588343" y="1433657"/>
            <a:ext cx="10426464" cy="1174750"/>
          </a:xfrm>
          <a:prstGeom prst="rect">
            <a:avLst/>
          </a:prstGeom>
        </p:spPr>
        <p:txBody>
          <a:bodyPr lIns="0" tIns="0" rIns="0" bIns="0" rtlCol="0" anchor="t">
            <a:spAutoFit/>
          </a:bodyPr>
          <a:lstStyle/>
          <a:p>
            <a:pPr algn="ctr">
              <a:lnSpc>
                <a:spcPts val="8400"/>
              </a:lnSpc>
            </a:pPr>
            <a:r>
              <a:rPr lang="en-US" sz="6000" b="1">
                <a:solidFill>
                  <a:srgbClr val="364735"/>
                </a:solidFill>
                <a:latin typeface="The Seasons Bold"/>
                <a:ea typeface="The Seasons Bold"/>
                <a:cs typeface="The Seasons Bold"/>
                <a:sym typeface="The Seasons Bold"/>
              </a:rPr>
              <a:t>Research Aim and Objectives</a:t>
            </a:r>
          </a:p>
        </p:txBody>
      </p:sp>
      <p:sp>
        <p:nvSpPr>
          <p:cNvPr id="3" name="TextBox 3"/>
          <p:cNvSpPr txBox="1"/>
          <p:nvPr/>
        </p:nvSpPr>
        <p:spPr>
          <a:xfrm>
            <a:off x="16632167" y="372110"/>
            <a:ext cx="1254265" cy="901700"/>
          </a:xfrm>
          <a:prstGeom prst="rect">
            <a:avLst/>
          </a:prstGeom>
        </p:spPr>
        <p:txBody>
          <a:bodyPr lIns="0" tIns="0" rIns="0" bIns="0" rtlCol="0" anchor="t">
            <a:spAutoFit/>
          </a:bodyPr>
          <a:lstStyle/>
          <a:p>
            <a:pPr algn="ctr">
              <a:lnSpc>
                <a:spcPts val="7000"/>
              </a:lnSpc>
            </a:pPr>
            <a:r>
              <a:rPr lang="en-US" sz="5000" b="1">
                <a:solidFill>
                  <a:srgbClr val="364735"/>
                </a:solidFill>
                <a:latin typeface="Poppins Bold"/>
                <a:ea typeface="Poppins Bold"/>
                <a:cs typeface="Poppins Bold"/>
                <a:sym typeface="Poppins Bold"/>
              </a:rPr>
              <a:t>04</a:t>
            </a:r>
          </a:p>
        </p:txBody>
      </p:sp>
      <p:sp>
        <p:nvSpPr>
          <p:cNvPr id="4" name="TextBox 4"/>
          <p:cNvSpPr txBox="1"/>
          <p:nvPr/>
        </p:nvSpPr>
        <p:spPr>
          <a:xfrm>
            <a:off x="3132944" y="3136900"/>
            <a:ext cx="5436557" cy="2193925"/>
          </a:xfrm>
          <a:prstGeom prst="rect">
            <a:avLst/>
          </a:prstGeom>
        </p:spPr>
        <p:txBody>
          <a:bodyPr lIns="0" tIns="0" rIns="0" bIns="0" rtlCol="0" anchor="t">
            <a:spAutoFit/>
          </a:bodyPr>
          <a:lstStyle/>
          <a:p>
            <a:pPr algn="l">
              <a:lnSpc>
                <a:spcPts val="3499"/>
              </a:lnSpc>
            </a:pPr>
            <a:r>
              <a:rPr lang="en-US" sz="2499" b="1">
                <a:solidFill>
                  <a:srgbClr val="364735"/>
                </a:solidFill>
                <a:latin typeface="Poppins Bold"/>
                <a:ea typeface="Poppins Bold"/>
                <a:cs typeface="Poppins Bold"/>
                <a:sym typeface="Poppins Bold"/>
              </a:rPr>
              <a:t>Aim: </a:t>
            </a:r>
          </a:p>
          <a:p>
            <a:pPr marL="539749" lvl="1" indent="-269875" algn="l">
              <a:lnSpc>
                <a:spcPts val="3499"/>
              </a:lnSpc>
              <a:buFont typeface="Arial"/>
              <a:buChar char="•"/>
            </a:pPr>
            <a:r>
              <a:rPr lang="en-US" sz="2499">
                <a:solidFill>
                  <a:srgbClr val="364735"/>
                </a:solidFill>
                <a:latin typeface="Poppins"/>
                <a:ea typeface="Poppins"/>
                <a:cs typeface="Poppins"/>
                <a:sym typeface="Poppins"/>
              </a:rPr>
              <a:t>To design an ML-based model that predicts academic performance accurately.</a:t>
            </a:r>
          </a:p>
          <a:p>
            <a:pPr algn="l">
              <a:lnSpc>
                <a:spcPts val="3499"/>
              </a:lnSpc>
            </a:pPr>
            <a:endParaRPr lang="en-US" sz="2499">
              <a:solidFill>
                <a:srgbClr val="364735"/>
              </a:solidFill>
              <a:latin typeface="Poppins"/>
              <a:ea typeface="Poppins"/>
              <a:cs typeface="Poppins"/>
              <a:sym typeface="Poppins"/>
            </a:endParaRPr>
          </a:p>
        </p:txBody>
      </p:sp>
      <p:grpSp>
        <p:nvGrpSpPr>
          <p:cNvPr id="5" name="Group 5"/>
          <p:cNvGrpSpPr/>
          <p:nvPr/>
        </p:nvGrpSpPr>
        <p:grpSpPr>
          <a:xfrm>
            <a:off x="1763602" y="3225657"/>
            <a:ext cx="1161448" cy="1027733"/>
            <a:chOff x="0" y="0"/>
            <a:chExt cx="305896" cy="270679"/>
          </a:xfrm>
        </p:grpSpPr>
        <p:sp>
          <p:nvSpPr>
            <p:cNvPr id="6" name="Freeform 6"/>
            <p:cNvSpPr/>
            <p:nvPr/>
          </p:nvSpPr>
          <p:spPr>
            <a:xfrm>
              <a:off x="0" y="0"/>
              <a:ext cx="305896" cy="270679"/>
            </a:xfrm>
            <a:custGeom>
              <a:avLst/>
              <a:gdLst/>
              <a:ahLst/>
              <a:cxnLst/>
              <a:rect l="l" t="t" r="r" b="b"/>
              <a:pathLst>
                <a:path w="305896" h="270679">
                  <a:moveTo>
                    <a:pt x="0" y="0"/>
                  </a:moveTo>
                  <a:lnTo>
                    <a:pt x="305896" y="0"/>
                  </a:lnTo>
                  <a:lnTo>
                    <a:pt x="305896" y="270679"/>
                  </a:lnTo>
                  <a:lnTo>
                    <a:pt x="0" y="270679"/>
                  </a:lnTo>
                  <a:close/>
                </a:path>
              </a:pathLst>
            </a:custGeom>
            <a:solidFill>
              <a:srgbClr val="364735"/>
            </a:solidFill>
          </p:spPr>
          <p:txBody>
            <a:bodyPr/>
            <a:lstStyle/>
            <a:p>
              <a:endParaRPr lang="en-AE"/>
            </a:p>
          </p:txBody>
        </p:sp>
        <p:sp>
          <p:nvSpPr>
            <p:cNvPr id="7" name="TextBox 7"/>
            <p:cNvSpPr txBox="1"/>
            <p:nvPr/>
          </p:nvSpPr>
          <p:spPr>
            <a:xfrm>
              <a:off x="0" y="-38100"/>
              <a:ext cx="305896" cy="308779"/>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1846679" y="3272799"/>
            <a:ext cx="995295" cy="809625"/>
          </a:xfrm>
          <a:prstGeom prst="rect">
            <a:avLst/>
          </a:prstGeom>
        </p:spPr>
        <p:txBody>
          <a:bodyPr lIns="0" tIns="0" rIns="0" bIns="0" rtlCol="0" anchor="t">
            <a:spAutoFit/>
          </a:bodyPr>
          <a:lstStyle/>
          <a:p>
            <a:pPr algn="ctr">
              <a:lnSpc>
                <a:spcPts val="6299"/>
              </a:lnSpc>
            </a:pPr>
            <a:r>
              <a:rPr lang="en-US" sz="4500" b="1">
                <a:solidFill>
                  <a:srgbClr val="FFFFFF"/>
                </a:solidFill>
                <a:latin typeface="Poppins Bold"/>
                <a:ea typeface="Poppins Bold"/>
                <a:cs typeface="Poppins Bold"/>
                <a:sym typeface="Poppins Bold"/>
              </a:rPr>
              <a:t>01</a:t>
            </a:r>
          </a:p>
        </p:txBody>
      </p:sp>
      <p:grpSp>
        <p:nvGrpSpPr>
          <p:cNvPr id="9" name="Group 9"/>
          <p:cNvGrpSpPr/>
          <p:nvPr/>
        </p:nvGrpSpPr>
        <p:grpSpPr>
          <a:xfrm>
            <a:off x="2746963" y="8841055"/>
            <a:ext cx="15541037" cy="704503"/>
            <a:chOff x="0" y="0"/>
            <a:chExt cx="4093113" cy="185548"/>
          </a:xfrm>
        </p:grpSpPr>
        <p:sp>
          <p:nvSpPr>
            <p:cNvPr id="10" name="Freeform 10"/>
            <p:cNvSpPr/>
            <p:nvPr/>
          </p:nvSpPr>
          <p:spPr>
            <a:xfrm>
              <a:off x="0" y="0"/>
              <a:ext cx="4093113" cy="185548"/>
            </a:xfrm>
            <a:custGeom>
              <a:avLst/>
              <a:gdLst/>
              <a:ahLst/>
              <a:cxnLst/>
              <a:rect l="l" t="t" r="r" b="b"/>
              <a:pathLst>
                <a:path w="4093113" h="185548">
                  <a:moveTo>
                    <a:pt x="0" y="0"/>
                  </a:moveTo>
                  <a:lnTo>
                    <a:pt x="4093113" y="0"/>
                  </a:lnTo>
                  <a:lnTo>
                    <a:pt x="4093113" y="185548"/>
                  </a:lnTo>
                  <a:lnTo>
                    <a:pt x="0" y="185548"/>
                  </a:lnTo>
                  <a:close/>
                </a:path>
              </a:pathLst>
            </a:custGeom>
            <a:solidFill>
              <a:srgbClr val="364735"/>
            </a:solidFill>
          </p:spPr>
          <p:txBody>
            <a:bodyPr/>
            <a:lstStyle/>
            <a:p>
              <a:endParaRPr lang="en-AE"/>
            </a:p>
          </p:txBody>
        </p:sp>
        <p:sp>
          <p:nvSpPr>
            <p:cNvPr id="11" name="TextBox 11"/>
            <p:cNvSpPr txBox="1"/>
            <p:nvPr/>
          </p:nvSpPr>
          <p:spPr>
            <a:xfrm>
              <a:off x="0" y="-38100"/>
              <a:ext cx="4093113" cy="223648"/>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0" y="8841055"/>
            <a:ext cx="1822452" cy="704503"/>
            <a:chOff x="0" y="0"/>
            <a:chExt cx="479987" cy="185548"/>
          </a:xfrm>
        </p:grpSpPr>
        <p:sp>
          <p:nvSpPr>
            <p:cNvPr id="13" name="Freeform 13"/>
            <p:cNvSpPr/>
            <p:nvPr/>
          </p:nvSpPr>
          <p:spPr>
            <a:xfrm>
              <a:off x="0" y="0"/>
              <a:ext cx="479987" cy="185548"/>
            </a:xfrm>
            <a:custGeom>
              <a:avLst/>
              <a:gdLst/>
              <a:ahLst/>
              <a:cxnLst/>
              <a:rect l="l" t="t" r="r" b="b"/>
              <a:pathLst>
                <a:path w="479987" h="185548">
                  <a:moveTo>
                    <a:pt x="0" y="0"/>
                  </a:moveTo>
                  <a:lnTo>
                    <a:pt x="479987" y="0"/>
                  </a:lnTo>
                  <a:lnTo>
                    <a:pt x="479987" y="185548"/>
                  </a:lnTo>
                  <a:lnTo>
                    <a:pt x="0" y="185548"/>
                  </a:lnTo>
                  <a:close/>
                </a:path>
              </a:pathLst>
            </a:custGeom>
            <a:solidFill>
              <a:srgbClr val="364735"/>
            </a:solidFill>
          </p:spPr>
          <p:txBody>
            <a:bodyPr/>
            <a:lstStyle/>
            <a:p>
              <a:endParaRPr lang="en-AE"/>
            </a:p>
          </p:txBody>
        </p:sp>
        <p:sp>
          <p:nvSpPr>
            <p:cNvPr id="14" name="TextBox 14"/>
            <p:cNvSpPr txBox="1"/>
            <p:nvPr/>
          </p:nvSpPr>
          <p:spPr>
            <a:xfrm>
              <a:off x="0" y="-38100"/>
              <a:ext cx="479987" cy="223648"/>
            </a:xfrm>
            <a:prstGeom prst="rect">
              <a:avLst/>
            </a:prstGeom>
          </p:spPr>
          <p:txBody>
            <a:bodyPr lIns="50800" tIns="50800" rIns="50800" bIns="50800" rtlCol="0" anchor="ctr"/>
            <a:lstStyle/>
            <a:p>
              <a:pPr algn="ctr">
                <a:lnSpc>
                  <a:spcPts val="2659"/>
                </a:lnSpc>
                <a:spcBef>
                  <a:spcPct val="0"/>
                </a:spcBef>
              </a:pPr>
              <a:endParaRPr/>
            </a:p>
          </p:txBody>
        </p:sp>
      </p:grpSp>
      <p:sp>
        <p:nvSpPr>
          <p:cNvPr id="15" name="TextBox 15"/>
          <p:cNvSpPr txBox="1"/>
          <p:nvPr/>
        </p:nvSpPr>
        <p:spPr>
          <a:xfrm>
            <a:off x="10628931" y="3136900"/>
            <a:ext cx="5895467" cy="4822825"/>
          </a:xfrm>
          <a:prstGeom prst="rect">
            <a:avLst/>
          </a:prstGeom>
        </p:spPr>
        <p:txBody>
          <a:bodyPr lIns="0" tIns="0" rIns="0" bIns="0" rtlCol="0" anchor="t">
            <a:spAutoFit/>
          </a:bodyPr>
          <a:lstStyle/>
          <a:p>
            <a:pPr algn="l">
              <a:lnSpc>
                <a:spcPts val="3499"/>
              </a:lnSpc>
            </a:pPr>
            <a:r>
              <a:rPr lang="en-US" sz="2499" b="1">
                <a:solidFill>
                  <a:srgbClr val="364735"/>
                </a:solidFill>
                <a:latin typeface="Poppins Bold"/>
                <a:ea typeface="Poppins Bold"/>
                <a:cs typeface="Poppins Bold"/>
                <a:sym typeface="Poppins Bold"/>
              </a:rPr>
              <a:t>Objectives:</a:t>
            </a:r>
          </a:p>
          <a:p>
            <a:pPr marL="539749" lvl="1" indent="-269875" algn="l">
              <a:lnSpc>
                <a:spcPts val="3499"/>
              </a:lnSpc>
              <a:buFont typeface="Arial"/>
              <a:buChar char="•"/>
            </a:pPr>
            <a:r>
              <a:rPr lang="en-US" sz="2499">
                <a:solidFill>
                  <a:srgbClr val="364735"/>
                </a:solidFill>
                <a:latin typeface="Poppins"/>
                <a:ea typeface="Poppins"/>
                <a:cs typeface="Poppins"/>
                <a:sym typeface="Poppins"/>
              </a:rPr>
              <a:t>Study existing research on AI in education.</a:t>
            </a:r>
          </a:p>
          <a:p>
            <a:pPr marL="539749" lvl="1" indent="-269875" algn="l">
              <a:lnSpc>
                <a:spcPts val="3499"/>
              </a:lnSpc>
              <a:buFont typeface="Arial"/>
              <a:buChar char="•"/>
            </a:pPr>
            <a:r>
              <a:rPr lang="en-US" sz="2499">
                <a:solidFill>
                  <a:srgbClr val="364735"/>
                </a:solidFill>
                <a:latin typeface="Poppins"/>
                <a:ea typeface="Poppins"/>
                <a:cs typeface="Poppins"/>
                <a:sym typeface="Poppins"/>
              </a:rPr>
              <a:t>Collect and clean student data.</a:t>
            </a:r>
          </a:p>
          <a:p>
            <a:pPr marL="539749" lvl="1" indent="-269875" algn="l">
              <a:lnSpc>
                <a:spcPts val="3499"/>
              </a:lnSpc>
              <a:buFont typeface="Arial"/>
              <a:buChar char="•"/>
            </a:pPr>
            <a:r>
              <a:rPr lang="en-US" sz="2499">
                <a:solidFill>
                  <a:srgbClr val="364735"/>
                </a:solidFill>
                <a:latin typeface="Poppins"/>
                <a:ea typeface="Poppins"/>
                <a:cs typeface="Poppins"/>
                <a:sym typeface="Poppins"/>
              </a:rPr>
              <a:t>Train Decision Tree, Random Forest, Logistic Regression models.</a:t>
            </a:r>
          </a:p>
          <a:p>
            <a:pPr marL="539749" lvl="1" indent="-269875" algn="l">
              <a:lnSpc>
                <a:spcPts val="3499"/>
              </a:lnSpc>
              <a:buFont typeface="Arial"/>
              <a:buChar char="•"/>
            </a:pPr>
            <a:r>
              <a:rPr lang="en-US" sz="2499">
                <a:solidFill>
                  <a:srgbClr val="364735"/>
                </a:solidFill>
                <a:latin typeface="Poppins"/>
                <a:ea typeface="Poppins"/>
                <a:cs typeface="Poppins"/>
                <a:sym typeface="Poppins"/>
              </a:rPr>
              <a:t>Compare and evaluate results.</a:t>
            </a:r>
          </a:p>
          <a:p>
            <a:pPr marL="539749" lvl="1" indent="-269875" algn="l">
              <a:lnSpc>
                <a:spcPts val="3499"/>
              </a:lnSpc>
              <a:buFont typeface="Arial"/>
              <a:buChar char="•"/>
            </a:pPr>
            <a:r>
              <a:rPr lang="en-US" sz="2499">
                <a:solidFill>
                  <a:srgbClr val="364735"/>
                </a:solidFill>
                <a:latin typeface="Poppins"/>
                <a:ea typeface="Poppins"/>
                <a:cs typeface="Poppins"/>
                <a:sym typeface="Poppins"/>
              </a:rPr>
              <a:t>Maintain fairness and explainability.</a:t>
            </a:r>
          </a:p>
          <a:p>
            <a:pPr algn="l">
              <a:lnSpc>
                <a:spcPts val="3499"/>
              </a:lnSpc>
            </a:pPr>
            <a:endParaRPr lang="en-US" sz="2499">
              <a:solidFill>
                <a:srgbClr val="364735"/>
              </a:solidFill>
              <a:latin typeface="Poppins"/>
              <a:ea typeface="Poppins"/>
              <a:cs typeface="Poppins"/>
              <a:sym typeface="Poppins"/>
            </a:endParaRPr>
          </a:p>
        </p:txBody>
      </p:sp>
      <p:grpSp>
        <p:nvGrpSpPr>
          <p:cNvPr id="16" name="Group 16"/>
          <p:cNvGrpSpPr/>
          <p:nvPr/>
        </p:nvGrpSpPr>
        <p:grpSpPr>
          <a:xfrm>
            <a:off x="9144000" y="3225657"/>
            <a:ext cx="1259488" cy="1027733"/>
            <a:chOff x="0" y="0"/>
            <a:chExt cx="331717" cy="270679"/>
          </a:xfrm>
        </p:grpSpPr>
        <p:sp>
          <p:nvSpPr>
            <p:cNvPr id="17" name="Freeform 17"/>
            <p:cNvSpPr/>
            <p:nvPr/>
          </p:nvSpPr>
          <p:spPr>
            <a:xfrm>
              <a:off x="0" y="0"/>
              <a:ext cx="331717" cy="270679"/>
            </a:xfrm>
            <a:custGeom>
              <a:avLst/>
              <a:gdLst/>
              <a:ahLst/>
              <a:cxnLst/>
              <a:rect l="l" t="t" r="r" b="b"/>
              <a:pathLst>
                <a:path w="331717" h="270679">
                  <a:moveTo>
                    <a:pt x="0" y="0"/>
                  </a:moveTo>
                  <a:lnTo>
                    <a:pt x="331717" y="0"/>
                  </a:lnTo>
                  <a:lnTo>
                    <a:pt x="331717" y="270679"/>
                  </a:lnTo>
                  <a:lnTo>
                    <a:pt x="0" y="270679"/>
                  </a:lnTo>
                  <a:close/>
                </a:path>
              </a:pathLst>
            </a:custGeom>
            <a:solidFill>
              <a:srgbClr val="364735"/>
            </a:solidFill>
          </p:spPr>
          <p:txBody>
            <a:bodyPr/>
            <a:lstStyle/>
            <a:p>
              <a:endParaRPr lang="en-AE"/>
            </a:p>
          </p:txBody>
        </p:sp>
        <p:sp>
          <p:nvSpPr>
            <p:cNvPr id="18" name="TextBox 18"/>
            <p:cNvSpPr txBox="1"/>
            <p:nvPr/>
          </p:nvSpPr>
          <p:spPr>
            <a:xfrm>
              <a:off x="0" y="-38100"/>
              <a:ext cx="331717" cy="308779"/>
            </a:xfrm>
            <a:prstGeom prst="rect">
              <a:avLst/>
            </a:prstGeom>
          </p:spPr>
          <p:txBody>
            <a:bodyPr lIns="50800" tIns="50800" rIns="50800" bIns="50800" rtlCol="0" anchor="ctr"/>
            <a:lstStyle/>
            <a:p>
              <a:pPr algn="ctr">
                <a:lnSpc>
                  <a:spcPts val="2659"/>
                </a:lnSpc>
                <a:spcBef>
                  <a:spcPct val="0"/>
                </a:spcBef>
              </a:pPr>
              <a:endParaRPr/>
            </a:p>
          </p:txBody>
        </p:sp>
      </p:grpSp>
      <p:sp>
        <p:nvSpPr>
          <p:cNvPr id="19" name="TextBox 19"/>
          <p:cNvSpPr txBox="1"/>
          <p:nvPr/>
        </p:nvSpPr>
        <p:spPr>
          <a:xfrm>
            <a:off x="9234089" y="3272799"/>
            <a:ext cx="1079310" cy="809625"/>
          </a:xfrm>
          <a:prstGeom prst="rect">
            <a:avLst/>
          </a:prstGeom>
        </p:spPr>
        <p:txBody>
          <a:bodyPr lIns="0" tIns="0" rIns="0" bIns="0" rtlCol="0" anchor="t">
            <a:spAutoFit/>
          </a:bodyPr>
          <a:lstStyle/>
          <a:p>
            <a:pPr algn="ctr">
              <a:lnSpc>
                <a:spcPts val="6299"/>
              </a:lnSpc>
            </a:pPr>
            <a:r>
              <a:rPr lang="en-US" sz="4500" b="1">
                <a:solidFill>
                  <a:srgbClr val="FFFFFF"/>
                </a:solidFill>
                <a:latin typeface="Poppins Bold"/>
                <a:ea typeface="Poppins Bold"/>
                <a:cs typeface="Poppins Bold"/>
                <a:sym typeface="Poppins Bold"/>
              </a:rPr>
              <a:t>02</a:t>
            </a:r>
          </a:p>
        </p:txBody>
      </p:sp>
      <p:grpSp>
        <p:nvGrpSpPr>
          <p:cNvPr id="20" name="Group 20"/>
          <p:cNvGrpSpPr/>
          <p:nvPr/>
        </p:nvGrpSpPr>
        <p:grpSpPr>
          <a:xfrm>
            <a:off x="-58636" y="514985"/>
            <a:ext cx="4107239" cy="848812"/>
            <a:chOff x="0" y="0"/>
            <a:chExt cx="1081742" cy="223555"/>
          </a:xfrm>
        </p:grpSpPr>
        <p:sp>
          <p:nvSpPr>
            <p:cNvPr id="21" name="Freeform 21"/>
            <p:cNvSpPr/>
            <p:nvPr/>
          </p:nvSpPr>
          <p:spPr>
            <a:xfrm>
              <a:off x="0" y="0"/>
              <a:ext cx="1081742" cy="223555"/>
            </a:xfrm>
            <a:custGeom>
              <a:avLst/>
              <a:gdLst/>
              <a:ahLst/>
              <a:cxnLst/>
              <a:rect l="l" t="t" r="r" b="b"/>
              <a:pathLst>
                <a:path w="1081742" h="223555">
                  <a:moveTo>
                    <a:pt x="0" y="0"/>
                  </a:moveTo>
                  <a:lnTo>
                    <a:pt x="1081742" y="0"/>
                  </a:lnTo>
                  <a:lnTo>
                    <a:pt x="1081742" y="223555"/>
                  </a:lnTo>
                  <a:lnTo>
                    <a:pt x="0" y="223555"/>
                  </a:lnTo>
                  <a:close/>
                </a:path>
              </a:pathLst>
            </a:custGeom>
            <a:solidFill>
              <a:srgbClr val="364735"/>
            </a:solidFill>
          </p:spPr>
          <p:txBody>
            <a:bodyPr/>
            <a:lstStyle/>
            <a:p>
              <a:endParaRPr lang="en-AE"/>
            </a:p>
          </p:txBody>
        </p:sp>
        <p:sp>
          <p:nvSpPr>
            <p:cNvPr id="22" name="TextBox 22"/>
            <p:cNvSpPr txBox="1"/>
            <p:nvPr/>
          </p:nvSpPr>
          <p:spPr>
            <a:xfrm>
              <a:off x="0" y="-38100"/>
              <a:ext cx="1081742" cy="261655"/>
            </a:xfrm>
            <a:prstGeom prst="rect">
              <a:avLst/>
            </a:prstGeom>
          </p:spPr>
          <p:txBody>
            <a:bodyPr lIns="50800" tIns="50800" rIns="50800" bIns="50800" rtlCol="0" anchor="ctr"/>
            <a:lstStyle/>
            <a:p>
              <a:pPr algn="ctr">
                <a:lnSpc>
                  <a:spcPts val="2659"/>
                </a:lnSpc>
                <a:spcBef>
                  <a:spcPct val="0"/>
                </a:spcBef>
              </a:pPr>
              <a:endParaRPr/>
            </a:p>
          </p:txBody>
        </p:sp>
      </p:grpSp>
      <p:sp>
        <p:nvSpPr>
          <p:cNvPr id="23" name="TextBox 23"/>
          <p:cNvSpPr txBox="1"/>
          <p:nvPr/>
        </p:nvSpPr>
        <p:spPr>
          <a:xfrm>
            <a:off x="1028700" y="641576"/>
            <a:ext cx="2537326" cy="509905"/>
          </a:xfrm>
          <a:prstGeom prst="rect">
            <a:avLst/>
          </a:prstGeom>
        </p:spPr>
        <p:txBody>
          <a:bodyPr lIns="0" tIns="0" rIns="0" bIns="0" rtlCol="0" anchor="t">
            <a:spAutoFit/>
          </a:bodyPr>
          <a:lstStyle/>
          <a:p>
            <a:pPr algn="l">
              <a:lnSpc>
                <a:spcPts val="3920"/>
              </a:lnSpc>
            </a:pPr>
            <a:r>
              <a:rPr lang="en-US" sz="2800">
                <a:solidFill>
                  <a:srgbClr val="FFFFFF"/>
                </a:solidFill>
                <a:latin typeface="Poppins"/>
                <a:ea typeface="Poppins"/>
                <a:cs typeface="Poppins"/>
                <a:sym typeface="Poppins"/>
              </a:rPr>
              <a:t>UWTSD | 2025</a:t>
            </a:r>
          </a:p>
        </p:txBody>
      </p:sp>
    </p:spTree>
  </p:cSld>
  <p:clrMapOvr>
    <a:masterClrMapping/>
  </p:clrMapOvr>
  <mc:AlternateContent xmlns:mc="http://schemas.openxmlformats.org/markup-compatibility/2006">
    <mc:Choice xmlns:p14="http://schemas.microsoft.com/office/powerpoint/2010/main" Requires="p14">
      <p:transition spd="slow" p14:dur="1400">
        <p14:rippl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1ECEC"/>
        </a:solidFill>
        <a:effectLst/>
      </p:bgPr>
    </p:bg>
    <p:spTree>
      <p:nvGrpSpPr>
        <p:cNvPr id="1" name=""/>
        <p:cNvGrpSpPr/>
        <p:nvPr/>
      </p:nvGrpSpPr>
      <p:grpSpPr>
        <a:xfrm>
          <a:off x="0" y="0"/>
          <a:ext cx="0" cy="0"/>
          <a:chOff x="0" y="0"/>
          <a:chExt cx="0" cy="0"/>
        </a:xfrm>
      </p:grpSpPr>
      <p:grpSp>
        <p:nvGrpSpPr>
          <p:cNvPr id="2" name="Group 2"/>
          <p:cNvGrpSpPr/>
          <p:nvPr/>
        </p:nvGrpSpPr>
        <p:grpSpPr>
          <a:xfrm>
            <a:off x="14529095" y="32073"/>
            <a:ext cx="3758905" cy="6902572"/>
            <a:chOff x="0" y="0"/>
            <a:chExt cx="990000" cy="1817961"/>
          </a:xfrm>
        </p:grpSpPr>
        <p:sp>
          <p:nvSpPr>
            <p:cNvPr id="3" name="Freeform 3"/>
            <p:cNvSpPr/>
            <p:nvPr/>
          </p:nvSpPr>
          <p:spPr>
            <a:xfrm>
              <a:off x="0" y="0"/>
              <a:ext cx="990000" cy="1817962"/>
            </a:xfrm>
            <a:custGeom>
              <a:avLst/>
              <a:gdLst/>
              <a:ahLst/>
              <a:cxnLst/>
              <a:rect l="l" t="t" r="r" b="b"/>
              <a:pathLst>
                <a:path w="990000" h="1817962">
                  <a:moveTo>
                    <a:pt x="0" y="0"/>
                  </a:moveTo>
                  <a:lnTo>
                    <a:pt x="990000" y="0"/>
                  </a:lnTo>
                  <a:lnTo>
                    <a:pt x="990000" y="1817962"/>
                  </a:lnTo>
                  <a:lnTo>
                    <a:pt x="0" y="1817962"/>
                  </a:lnTo>
                  <a:close/>
                </a:path>
              </a:pathLst>
            </a:custGeom>
            <a:solidFill>
              <a:srgbClr val="364735"/>
            </a:solidFill>
          </p:spPr>
          <p:txBody>
            <a:bodyPr/>
            <a:lstStyle/>
            <a:p>
              <a:endParaRPr lang="en-AE"/>
            </a:p>
          </p:txBody>
        </p:sp>
        <p:sp>
          <p:nvSpPr>
            <p:cNvPr id="4" name="TextBox 4"/>
            <p:cNvSpPr txBox="1"/>
            <p:nvPr/>
          </p:nvSpPr>
          <p:spPr>
            <a:xfrm>
              <a:off x="0" y="-38100"/>
              <a:ext cx="990000" cy="1856061"/>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0056090" y="1545401"/>
            <a:ext cx="6718953" cy="6718953"/>
            <a:chOff x="0" y="0"/>
            <a:chExt cx="812800" cy="812800"/>
          </a:xfrm>
        </p:grpSpPr>
        <p:sp>
          <p:nvSpPr>
            <p:cNvPr id="6" name="Freeform 6"/>
            <p:cNvSpPr/>
            <p:nvPr/>
          </p:nvSpPr>
          <p:spPr>
            <a:xfrm>
              <a:off x="0" y="0"/>
              <a:ext cx="812800" cy="812800"/>
            </a:xfrm>
            <a:custGeom>
              <a:avLst/>
              <a:gdLst/>
              <a:ahLst/>
              <a:cxnLst/>
              <a:rect l="l" t="t" r="r" b="b"/>
              <a:pathLst>
                <a:path w="812800" h="812800">
                  <a:moveTo>
                    <a:pt x="20741" y="0"/>
                  </a:moveTo>
                  <a:lnTo>
                    <a:pt x="792060" y="0"/>
                  </a:lnTo>
                  <a:cubicBezTo>
                    <a:pt x="797560" y="0"/>
                    <a:pt x="802836" y="2185"/>
                    <a:pt x="806725" y="6075"/>
                  </a:cubicBezTo>
                  <a:cubicBezTo>
                    <a:pt x="810615" y="9964"/>
                    <a:pt x="812800" y="15240"/>
                    <a:pt x="812800" y="20741"/>
                  </a:cubicBezTo>
                  <a:lnTo>
                    <a:pt x="812800" y="792060"/>
                  </a:lnTo>
                  <a:cubicBezTo>
                    <a:pt x="812800" y="797560"/>
                    <a:pt x="810615" y="802836"/>
                    <a:pt x="806725" y="806725"/>
                  </a:cubicBezTo>
                  <a:cubicBezTo>
                    <a:pt x="802836" y="810615"/>
                    <a:pt x="797560" y="812800"/>
                    <a:pt x="792060" y="812800"/>
                  </a:cubicBezTo>
                  <a:lnTo>
                    <a:pt x="20741" y="812800"/>
                  </a:lnTo>
                  <a:cubicBezTo>
                    <a:pt x="15240" y="812800"/>
                    <a:pt x="9964" y="810615"/>
                    <a:pt x="6075" y="806725"/>
                  </a:cubicBezTo>
                  <a:cubicBezTo>
                    <a:pt x="2185" y="802836"/>
                    <a:pt x="0" y="797560"/>
                    <a:pt x="0" y="792060"/>
                  </a:cubicBezTo>
                  <a:lnTo>
                    <a:pt x="0" y="20741"/>
                  </a:lnTo>
                  <a:cubicBezTo>
                    <a:pt x="0" y="15240"/>
                    <a:pt x="2185" y="9964"/>
                    <a:pt x="6075" y="6075"/>
                  </a:cubicBezTo>
                  <a:cubicBezTo>
                    <a:pt x="9964" y="2185"/>
                    <a:pt x="15240" y="0"/>
                    <a:pt x="20741" y="0"/>
                  </a:cubicBezTo>
                  <a:close/>
                </a:path>
              </a:pathLst>
            </a:custGeom>
            <a:blipFill>
              <a:blip r:embed="rId2"/>
              <a:stretch>
                <a:fillRect l="-39173" r="-39173"/>
              </a:stretch>
            </a:blipFill>
          </p:spPr>
          <p:txBody>
            <a:bodyPr/>
            <a:lstStyle/>
            <a:p>
              <a:endParaRPr lang="en-AE"/>
            </a:p>
          </p:txBody>
        </p:sp>
      </p:grpSp>
      <p:grpSp>
        <p:nvGrpSpPr>
          <p:cNvPr id="7" name="Group 7"/>
          <p:cNvGrpSpPr/>
          <p:nvPr/>
        </p:nvGrpSpPr>
        <p:grpSpPr>
          <a:xfrm>
            <a:off x="-58636" y="514985"/>
            <a:ext cx="4107239" cy="848812"/>
            <a:chOff x="0" y="0"/>
            <a:chExt cx="1081742" cy="223555"/>
          </a:xfrm>
        </p:grpSpPr>
        <p:sp>
          <p:nvSpPr>
            <p:cNvPr id="8" name="Freeform 8"/>
            <p:cNvSpPr/>
            <p:nvPr/>
          </p:nvSpPr>
          <p:spPr>
            <a:xfrm>
              <a:off x="0" y="0"/>
              <a:ext cx="1081742" cy="223555"/>
            </a:xfrm>
            <a:custGeom>
              <a:avLst/>
              <a:gdLst/>
              <a:ahLst/>
              <a:cxnLst/>
              <a:rect l="l" t="t" r="r" b="b"/>
              <a:pathLst>
                <a:path w="1081742" h="223555">
                  <a:moveTo>
                    <a:pt x="0" y="0"/>
                  </a:moveTo>
                  <a:lnTo>
                    <a:pt x="1081742" y="0"/>
                  </a:lnTo>
                  <a:lnTo>
                    <a:pt x="1081742" y="223555"/>
                  </a:lnTo>
                  <a:lnTo>
                    <a:pt x="0" y="223555"/>
                  </a:lnTo>
                  <a:close/>
                </a:path>
              </a:pathLst>
            </a:custGeom>
            <a:solidFill>
              <a:srgbClr val="364735"/>
            </a:solidFill>
          </p:spPr>
          <p:txBody>
            <a:bodyPr/>
            <a:lstStyle/>
            <a:p>
              <a:endParaRPr lang="en-AE"/>
            </a:p>
          </p:txBody>
        </p:sp>
        <p:sp>
          <p:nvSpPr>
            <p:cNvPr id="9" name="TextBox 9"/>
            <p:cNvSpPr txBox="1"/>
            <p:nvPr/>
          </p:nvSpPr>
          <p:spPr>
            <a:xfrm>
              <a:off x="0" y="-38100"/>
              <a:ext cx="1081742" cy="261655"/>
            </a:xfrm>
            <a:prstGeom prst="rect">
              <a:avLst/>
            </a:prstGeom>
          </p:spPr>
          <p:txBody>
            <a:bodyPr lIns="50800" tIns="50800" rIns="50800" bIns="50800" rtlCol="0" anchor="ctr"/>
            <a:lstStyle/>
            <a:p>
              <a:pPr algn="ctr">
                <a:lnSpc>
                  <a:spcPts val="2659"/>
                </a:lnSpc>
                <a:spcBef>
                  <a:spcPct val="0"/>
                </a:spcBef>
              </a:pPr>
              <a:endParaRPr/>
            </a:p>
          </p:txBody>
        </p:sp>
      </p:grpSp>
      <p:sp>
        <p:nvSpPr>
          <p:cNvPr id="10" name="TextBox 10"/>
          <p:cNvSpPr txBox="1"/>
          <p:nvPr/>
        </p:nvSpPr>
        <p:spPr>
          <a:xfrm>
            <a:off x="1028700" y="1383476"/>
            <a:ext cx="8660895" cy="1054100"/>
          </a:xfrm>
          <a:prstGeom prst="rect">
            <a:avLst/>
          </a:prstGeom>
        </p:spPr>
        <p:txBody>
          <a:bodyPr lIns="0" tIns="0" rIns="0" bIns="0" rtlCol="0" anchor="t">
            <a:spAutoFit/>
          </a:bodyPr>
          <a:lstStyle/>
          <a:p>
            <a:pPr algn="l">
              <a:lnSpc>
                <a:spcPts val="7700"/>
              </a:lnSpc>
            </a:pPr>
            <a:r>
              <a:rPr lang="en-US" sz="5500" b="1">
                <a:solidFill>
                  <a:srgbClr val="364735"/>
                </a:solidFill>
                <a:latin typeface="The Seasons Bold"/>
                <a:ea typeface="The Seasons Bold"/>
                <a:cs typeface="The Seasons Bold"/>
                <a:sym typeface="The Seasons Bold"/>
              </a:rPr>
              <a:t>Literature Review Summary</a:t>
            </a:r>
          </a:p>
        </p:txBody>
      </p:sp>
      <p:sp>
        <p:nvSpPr>
          <p:cNvPr id="11" name="TextBox 11"/>
          <p:cNvSpPr txBox="1"/>
          <p:nvPr/>
        </p:nvSpPr>
        <p:spPr>
          <a:xfrm>
            <a:off x="16632167" y="372110"/>
            <a:ext cx="1254265" cy="901700"/>
          </a:xfrm>
          <a:prstGeom prst="rect">
            <a:avLst/>
          </a:prstGeom>
        </p:spPr>
        <p:txBody>
          <a:bodyPr lIns="0" tIns="0" rIns="0" bIns="0" rtlCol="0" anchor="t">
            <a:spAutoFit/>
          </a:bodyPr>
          <a:lstStyle/>
          <a:p>
            <a:pPr algn="ctr">
              <a:lnSpc>
                <a:spcPts val="7000"/>
              </a:lnSpc>
            </a:pPr>
            <a:r>
              <a:rPr lang="en-US" sz="5000" b="1">
                <a:solidFill>
                  <a:srgbClr val="F1ECEC"/>
                </a:solidFill>
                <a:latin typeface="Poppins Bold"/>
                <a:ea typeface="Poppins Bold"/>
                <a:cs typeface="Poppins Bold"/>
                <a:sym typeface="Poppins Bold"/>
              </a:rPr>
              <a:t>05</a:t>
            </a:r>
          </a:p>
        </p:txBody>
      </p:sp>
      <p:sp>
        <p:nvSpPr>
          <p:cNvPr id="12" name="TextBox 12"/>
          <p:cNvSpPr txBox="1"/>
          <p:nvPr/>
        </p:nvSpPr>
        <p:spPr>
          <a:xfrm>
            <a:off x="1028700" y="3575050"/>
            <a:ext cx="7666560" cy="2632075"/>
          </a:xfrm>
          <a:prstGeom prst="rect">
            <a:avLst/>
          </a:prstGeom>
        </p:spPr>
        <p:txBody>
          <a:bodyPr lIns="0" tIns="0" rIns="0" bIns="0" rtlCol="0" anchor="t">
            <a:spAutoFit/>
          </a:bodyPr>
          <a:lstStyle/>
          <a:p>
            <a:pPr marL="539749" lvl="1" indent="-269875" algn="l">
              <a:lnSpc>
                <a:spcPts val="3499"/>
              </a:lnSpc>
              <a:buFont typeface="Arial"/>
              <a:buChar char="•"/>
            </a:pPr>
            <a:r>
              <a:rPr lang="en-US" sz="2499">
                <a:solidFill>
                  <a:srgbClr val="364735"/>
                </a:solidFill>
                <a:latin typeface="Poppins"/>
                <a:ea typeface="Poppins"/>
                <a:cs typeface="Poppins"/>
                <a:sym typeface="Poppins"/>
              </a:rPr>
              <a:t>ML used in education since 2017 for grade prediction.</a:t>
            </a:r>
          </a:p>
          <a:p>
            <a:pPr marL="539749" lvl="1" indent="-269875" algn="l">
              <a:lnSpc>
                <a:spcPts val="3499"/>
              </a:lnSpc>
              <a:buFont typeface="Arial"/>
              <a:buChar char="•"/>
            </a:pPr>
            <a:r>
              <a:rPr lang="en-US" sz="2499">
                <a:solidFill>
                  <a:srgbClr val="364735"/>
                </a:solidFill>
                <a:latin typeface="Poppins"/>
                <a:ea typeface="Poppins"/>
                <a:cs typeface="Poppins"/>
                <a:sym typeface="Poppins"/>
              </a:rPr>
              <a:t>Common models: Decision Tree, Random Forest, and Naïve Bayes.</a:t>
            </a:r>
          </a:p>
          <a:p>
            <a:pPr marL="539749" lvl="1" indent="-269875" algn="l">
              <a:lnSpc>
                <a:spcPts val="3499"/>
              </a:lnSpc>
              <a:buFont typeface="Arial"/>
              <a:buChar char="•"/>
            </a:pPr>
            <a:r>
              <a:rPr lang="en-US" sz="2499">
                <a:solidFill>
                  <a:srgbClr val="364735"/>
                </a:solidFill>
                <a:latin typeface="Poppins"/>
                <a:ea typeface="Poppins"/>
                <a:cs typeface="Poppins"/>
                <a:sym typeface="Poppins"/>
              </a:rPr>
              <a:t>Gaps: lack of fairness, transparency, and real-world usability.</a:t>
            </a:r>
          </a:p>
        </p:txBody>
      </p:sp>
      <p:sp>
        <p:nvSpPr>
          <p:cNvPr id="13" name="TextBox 13"/>
          <p:cNvSpPr txBox="1"/>
          <p:nvPr/>
        </p:nvSpPr>
        <p:spPr>
          <a:xfrm>
            <a:off x="1028700" y="641576"/>
            <a:ext cx="2537326" cy="509905"/>
          </a:xfrm>
          <a:prstGeom prst="rect">
            <a:avLst/>
          </a:prstGeom>
        </p:spPr>
        <p:txBody>
          <a:bodyPr lIns="0" tIns="0" rIns="0" bIns="0" rtlCol="0" anchor="t">
            <a:spAutoFit/>
          </a:bodyPr>
          <a:lstStyle/>
          <a:p>
            <a:pPr algn="l">
              <a:lnSpc>
                <a:spcPts val="3920"/>
              </a:lnSpc>
            </a:pPr>
            <a:r>
              <a:rPr lang="en-US" sz="2800">
                <a:solidFill>
                  <a:srgbClr val="FFFFFF"/>
                </a:solidFill>
                <a:latin typeface="Poppins"/>
                <a:ea typeface="Poppins"/>
                <a:cs typeface="Poppins"/>
                <a:sym typeface="Poppins"/>
              </a:rPr>
              <a:t>UWTSD | 2025</a:t>
            </a:r>
          </a:p>
        </p:txBody>
      </p:sp>
    </p:spTree>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1ECEC"/>
        </a:solidFill>
        <a:effectLst/>
      </p:bgPr>
    </p:bg>
    <p:spTree>
      <p:nvGrpSpPr>
        <p:cNvPr id="1" name=""/>
        <p:cNvGrpSpPr/>
        <p:nvPr/>
      </p:nvGrpSpPr>
      <p:grpSpPr>
        <a:xfrm>
          <a:off x="0" y="0"/>
          <a:ext cx="0" cy="0"/>
          <a:chOff x="0" y="0"/>
          <a:chExt cx="0" cy="0"/>
        </a:xfrm>
      </p:grpSpPr>
      <p:grpSp>
        <p:nvGrpSpPr>
          <p:cNvPr id="2" name="Group 2"/>
          <p:cNvGrpSpPr/>
          <p:nvPr/>
        </p:nvGrpSpPr>
        <p:grpSpPr>
          <a:xfrm>
            <a:off x="0" y="3107482"/>
            <a:ext cx="8790466" cy="4902617"/>
            <a:chOff x="0" y="0"/>
            <a:chExt cx="2315185" cy="1291224"/>
          </a:xfrm>
        </p:grpSpPr>
        <p:sp>
          <p:nvSpPr>
            <p:cNvPr id="3" name="Freeform 3"/>
            <p:cNvSpPr/>
            <p:nvPr/>
          </p:nvSpPr>
          <p:spPr>
            <a:xfrm>
              <a:off x="0" y="0"/>
              <a:ext cx="2315185" cy="1291224"/>
            </a:xfrm>
            <a:custGeom>
              <a:avLst/>
              <a:gdLst/>
              <a:ahLst/>
              <a:cxnLst/>
              <a:rect l="l" t="t" r="r" b="b"/>
              <a:pathLst>
                <a:path w="2315185" h="1291224">
                  <a:moveTo>
                    <a:pt x="0" y="0"/>
                  </a:moveTo>
                  <a:lnTo>
                    <a:pt x="2315185" y="0"/>
                  </a:lnTo>
                  <a:lnTo>
                    <a:pt x="2315185" y="1291224"/>
                  </a:lnTo>
                  <a:lnTo>
                    <a:pt x="0" y="1291224"/>
                  </a:lnTo>
                  <a:close/>
                </a:path>
              </a:pathLst>
            </a:custGeom>
            <a:solidFill>
              <a:srgbClr val="364735"/>
            </a:solidFill>
          </p:spPr>
          <p:txBody>
            <a:bodyPr/>
            <a:lstStyle/>
            <a:p>
              <a:endParaRPr lang="en-AE"/>
            </a:p>
          </p:txBody>
        </p:sp>
        <p:sp>
          <p:nvSpPr>
            <p:cNvPr id="4" name="TextBox 4"/>
            <p:cNvSpPr txBox="1"/>
            <p:nvPr/>
          </p:nvSpPr>
          <p:spPr>
            <a:xfrm>
              <a:off x="0" y="-38100"/>
              <a:ext cx="2315185" cy="1329324"/>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p:cNvSpPr txBox="1"/>
          <p:nvPr/>
        </p:nvSpPr>
        <p:spPr>
          <a:xfrm>
            <a:off x="-58636" y="1501205"/>
            <a:ext cx="8615595" cy="945515"/>
          </a:xfrm>
          <a:prstGeom prst="rect">
            <a:avLst/>
          </a:prstGeom>
        </p:spPr>
        <p:txBody>
          <a:bodyPr lIns="0" tIns="0" rIns="0" bIns="0" rtlCol="0" anchor="t">
            <a:spAutoFit/>
          </a:bodyPr>
          <a:lstStyle/>
          <a:p>
            <a:pPr algn="ctr">
              <a:lnSpc>
                <a:spcPts val="6859"/>
              </a:lnSpc>
            </a:pPr>
            <a:r>
              <a:rPr lang="en-US" sz="4899" b="1">
                <a:solidFill>
                  <a:srgbClr val="364735"/>
                </a:solidFill>
                <a:latin typeface="The Seasons Bold"/>
                <a:ea typeface="The Seasons Bold"/>
                <a:cs typeface="The Seasons Bold"/>
                <a:sym typeface="The Seasons Bold"/>
              </a:rPr>
              <a:t>Research Methodology</a:t>
            </a:r>
          </a:p>
        </p:txBody>
      </p:sp>
      <p:sp>
        <p:nvSpPr>
          <p:cNvPr id="6" name="TextBox 6"/>
          <p:cNvSpPr txBox="1"/>
          <p:nvPr/>
        </p:nvSpPr>
        <p:spPr>
          <a:xfrm>
            <a:off x="16632167" y="372110"/>
            <a:ext cx="1254265" cy="901700"/>
          </a:xfrm>
          <a:prstGeom prst="rect">
            <a:avLst/>
          </a:prstGeom>
        </p:spPr>
        <p:txBody>
          <a:bodyPr lIns="0" tIns="0" rIns="0" bIns="0" rtlCol="0" anchor="t">
            <a:spAutoFit/>
          </a:bodyPr>
          <a:lstStyle/>
          <a:p>
            <a:pPr algn="ctr">
              <a:lnSpc>
                <a:spcPts val="7000"/>
              </a:lnSpc>
            </a:pPr>
            <a:r>
              <a:rPr lang="en-US" sz="5000" b="1">
                <a:solidFill>
                  <a:srgbClr val="364735"/>
                </a:solidFill>
                <a:latin typeface="Poppins Bold"/>
                <a:ea typeface="Poppins Bold"/>
                <a:cs typeface="Poppins Bold"/>
                <a:sym typeface="Poppins Bold"/>
              </a:rPr>
              <a:t>06</a:t>
            </a:r>
          </a:p>
        </p:txBody>
      </p:sp>
      <p:sp>
        <p:nvSpPr>
          <p:cNvPr id="7" name="TextBox 7"/>
          <p:cNvSpPr txBox="1"/>
          <p:nvPr/>
        </p:nvSpPr>
        <p:spPr>
          <a:xfrm>
            <a:off x="2042531" y="3606144"/>
            <a:ext cx="6224976" cy="3946525"/>
          </a:xfrm>
          <a:prstGeom prst="rect">
            <a:avLst/>
          </a:prstGeom>
        </p:spPr>
        <p:txBody>
          <a:bodyPr lIns="0" tIns="0" rIns="0" bIns="0" rtlCol="0" anchor="t">
            <a:spAutoFit/>
          </a:bodyPr>
          <a:lstStyle/>
          <a:p>
            <a:pPr marL="539749" lvl="1" indent="-269875" algn="l">
              <a:lnSpc>
                <a:spcPts val="3499"/>
              </a:lnSpc>
              <a:buFont typeface="Arial"/>
              <a:buChar char="•"/>
            </a:pPr>
            <a:r>
              <a:rPr lang="en-US" sz="2499">
                <a:solidFill>
                  <a:srgbClr val="FFFFFF"/>
                </a:solidFill>
                <a:latin typeface="Poppins"/>
                <a:ea typeface="Poppins"/>
                <a:cs typeface="Poppins"/>
                <a:sym typeface="Poppins"/>
              </a:rPr>
              <a:t>Research Type: Quantitative</a:t>
            </a:r>
          </a:p>
          <a:p>
            <a:pPr marL="539749" lvl="1" indent="-269875" algn="l">
              <a:lnSpc>
                <a:spcPts val="3499"/>
              </a:lnSpc>
              <a:buFont typeface="Arial"/>
              <a:buChar char="•"/>
            </a:pPr>
            <a:r>
              <a:rPr lang="en-US" sz="2499">
                <a:solidFill>
                  <a:srgbClr val="FFFFFF"/>
                </a:solidFill>
                <a:latin typeface="Poppins"/>
                <a:ea typeface="Poppins"/>
                <a:cs typeface="Poppins"/>
                <a:sym typeface="Poppins"/>
              </a:rPr>
              <a:t>Approach: Design Science Research</a:t>
            </a:r>
          </a:p>
          <a:p>
            <a:pPr marL="539749" lvl="1" indent="-269875" algn="l">
              <a:lnSpc>
                <a:spcPts val="3499"/>
              </a:lnSpc>
              <a:buFont typeface="Arial"/>
              <a:buChar char="•"/>
            </a:pPr>
            <a:r>
              <a:rPr lang="en-US" sz="2499">
                <a:solidFill>
                  <a:srgbClr val="FFFFFF"/>
                </a:solidFill>
                <a:latin typeface="Poppins"/>
                <a:ea typeface="Poppins"/>
                <a:cs typeface="Poppins"/>
                <a:sym typeface="Poppins"/>
              </a:rPr>
              <a:t>Tools: Python, Scikit-learn, Matplotlib</a:t>
            </a:r>
          </a:p>
          <a:p>
            <a:pPr marL="539749" lvl="1" indent="-269875" algn="l">
              <a:lnSpc>
                <a:spcPts val="3499"/>
              </a:lnSpc>
              <a:buFont typeface="Arial"/>
              <a:buChar char="•"/>
            </a:pPr>
            <a:r>
              <a:rPr lang="en-US" sz="2499">
                <a:solidFill>
                  <a:srgbClr val="FFFFFF"/>
                </a:solidFill>
                <a:latin typeface="Poppins"/>
                <a:ea typeface="Poppins"/>
                <a:cs typeface="Poppins"/>
                <a:sym typeface="Poppins"/>
              </a:rPr>
              <a:t>Dataset: UCI or open educational dataset</a:t>
            </a:r>
          </a:p>
          <a:p>
            <a:pPr marL="539749" lvl="1" indent="-269875" algn="l">
              <a:lnSpc>
                <a:spcPts val="3499"/>
              </a:lnSpc>
              <a:buFont typeface="Arial"/>
              <a:buChar char="•"/>
            </a:pPr>
            <a:r>
              <a:rPr lang="en-US" sz="2499">
                <a:solidFill>
                  <a:srgbClr val="FFFFFF"/>
                </a:solidFill>
                <a:latin typeface="Poppins"/>
                <a:ea typeface="Poppins"/>
                <a:cs typeface="Poppins"/>
                <a:sym typeface="Poppins"/>
              </a:rPr>
              <a:t>Insert image: data analysis process illustration.</a:t>
            </a:r>
          </a:p>
        </p:txBody>
      </p:sp>
      <p:sp>
        <p:nvSpPr>
          <p:cNvPr id="8" name="TextBox 8"/>
          <p:cNvSpPr txBox="1"/>
          <p:nvPr/>
        </p:nvSpPr>
        <p:spPr>
          <a:xfrm>
            <a:off x="1028700" y="3548994"/>
            <a:ext cx="915307" cy="809625"/>
          </a:xfrm>
          <a:prstGeom prst="rect">
            <a:avLst/>
          </a:prstGeom>
        </p:spPr>
        <p:txBody>
          <a:bodyPr lIns="0" tIns="0" rIns="0" bIns="0" rtlCol="0" anchor="t">
            <a:spAutoFit/>
          </a:bodyPr>
          <a:lstStyle/>
          <a:p>
            <a:pPr algn="l">
              <a:lnSpc>
                <a:spcPts val="6299"/>
              </a:lnSpc>
            </a:pPr>
            <a:r>
              <a:rPr lang="en-US" sz="4500" b="1">
                <a:solidFill>
                  <a:srgbClr val="FFFFFF"/>
                </a:solidFill>
                <a:latin typeface="Poppins Bold"/>
                <a:ea typeface="Poppins Bold"/>
                <a:cs typeface="Poppins Bold"/>
                <a:sym typeface="Poppins Bold"/>
              </a:rPr>
              <a:t>01</a:t>
            </a:r>
          </a:p>
        </p:txBody>
      </p:sp>
      <p:grpSp>
        <p:nvGrpSpPr>
          <p:cNvPr id="9" name="Group 9"/>
          <p:cNvGrpSpPr/>
          <p:nvPr/>
        </p:nvGrpSpPr>
        <p:grpSpPr>
          <a:xfrm>
            <a:off x="9751579" y="3107482"/>
            <a:ext cx="8967233" cy="4902617"/>
            <a:chOff x="0" y="0"/>
            <a:chExt cx="2361740" cy="1291224"/>
          </a:xfrm>
        </p:grpSpPr>
        <p:sp>
          <p:nvSpPr>
            <p:cNvPr id="10" name="Freeform 10"/>
            <p:cNvSpPr/>
            <p:nvPr/>
          </p:nvSpPr>
          <p:spPr>
            <a:xfrm>
              <a:off x="0" y="0"/>
              <a:ext cx="2361741" cy="1291224"/>
            </a:xfrm>
            <a:custGeom>
              <a:avLst/>
              <a:gdLst/>
              <a:ahLst/>
              <a:cxnLst/>
              <a:rect l="l" t="t" r="r" b="b"/>
              <a:pathLst>
                <a:path w="2361741" h="1291224">
                  <a:moveTo>
                    <a:pt x="0" y="0"/>
                  </a:moveTo>
                  <a:lnTo>
                    <a:pt x="2361741" y="0"/>
                  </a:lnTo>
                  <a:lnTo>
                    <a:pt x="2361741" y="1291224"/>
                  </a:lnTo>
                  <a:lnTo>
                    <a:pt x="0" y="1291224"/>
                  </a:lnTo>
                  <a:close/>
                </a:path>
              </a:pathLst>
            </a:custGeom>
            <a:solidFill>
              <a:srgbClr val="364735"/>
            </a:solidFill>
          </p:spPr>
          <p:txBody>
            <a:bodyPr/>
            <a:lstStyle/>
            <a:p>
              <a:endParaRPr lang="en-AE"/>
            </a:p>
          </p:txBody>
        </p:sp>
        <p:sp>
          <p:nvSpPr>
            <p:cNvPr id="11" name="TextBox 11"/>
            <p:cNvSpPr txBox="1"/>
            <p:nvPr/>
          </p:nvSpPr>
          <p:spPr>
            <a:xfrm>
              <a:off x="0" y="-38100"/>
              <a:ext cx="2361740" cy="1329324"/>
            </a:xfrm>
            <a:prstGeom prst="rect">
              <a:avLst/>
            </a:prstGeom>
          </p:spPr>
          <p:txBody>
            <a:bodyPr lIns="50800" tIns="50800" rIns="50800" bIns="50800" rtlCol="0" anchor="ctr"/>
            <a:lstStyle/>
            <a:p>
              <a:pPr algn="ctr">
                <a:lnSpc>
                  <a:spcPts val="2659"/>
                </a:lnSpc>
                <a:spcBef>
                  <a:spcPct val="0"/>
                </a:spcBef>
              </a:pPr>
              <a:endParaRPr/>
            </a:p>
          </p:txBody>
        </p:sp>
      </p:grpSp>
      <p:sp>
        <p:nvSpPr>
          <p:cNvPr id="12" name="TextBox 12"/>
          <p:cNvSpPr txBox="1"/>
          <p:nvPr/>
        </p:nvSpPr>
        <p:spPr>
          <a:xfrm>
            <a:off x="11034324" y="3606144"/>
            <a:ext cx="6224976" cy="3508375"/>
          </a:xfrm>
          <a:prstGeom prst="rect">
            <a:avLst/>
          </a:prstGeom>
        </p:spPr>
        <p:txBody>
          <a:bodyPr lIns="0" tIns="0" rIns="0" bIns="0" rtlCol="0" anchor="t">
            <a:spAutoFit/>
          </a:bodyPr>
          <a:lstStyle/>
          <a:p>
            <a:pPr marL="539749" lvl="1" indent="-269875" algn="l">
              <a:lnSpc>
                <a:spcPts val="3499"/>
              </a:lnSpc>
              <a:buFont typeface="Arial"/>
              <a:buChar char="•"/>
            </a:pPr>
            <a:r>
              <a:rPr lang="en-US" sz="2499">
                <a:solidFill>
                  <a:srgbClr val="FFFFFF"/>
                </a:solidFill>
                <a:latin typeface="Poppins"/>
                <a:ea typeface="Poppins"/>
                <a:cs typeface="Poppins"/>
                <a:sym typeface="Poppins"/>
              </a:rPr>
              <a:t>Use anonymised data from open sources.</a:t>
            </a:r>
          </a:p>
          <a:p>
            <a:pPr marL="539749" lvl="1" indent="-269875" algn="l">
              <a:lnSpc>
                <a:spcPts val="3499"/>
              </a:lnSpc>
              <a:buFont typeface="Arial"/>
              <a:buChar char="•"/>
            </a:pPr>
            <a:r>
              <a:rPr lang="en-US" sz="2499">
                <a:solidFill>
                  <a:srgbClr val="FFFFFF"/>
                </a:solidFill>
                <a:latin typeface="Poppins"/>
                <a:ea typeface="Poppins"/>
                <a:cs typeface="Poppins"/>
                <a:sym typeface="Poppins"/>
              </a:rPr>
              <a:t>Preprocess and normalise data.</a:t>
            </a:r>
          </a:p>
          <a:p>
            <a:pPr marL="539749" lvl="1" indent="-269875" algn="l">
              <a:lnSpc>
                <a:spcPts val="3499"/>
              </a:lnSpc>
              <a:buFont typeface="Arial"/>
              <a:buChar char="•"/>
            </a:pPr>
            <a:r>
              <a:rPr lang="en-US" sz="2499">
                <a:solidFill>
                  <a:srgbClr val="FFFFFF"/>
                </a:solidFill>
                <a:latin typeface="Poppins"/>
                <a:ea typeface="Poppins"/>
                <a:cs typeface="Poppins"/>
                <a:sym typeface="Poppins"/>
              </a:rPr>
              <a:t>Train-test split (80/20).</a:t>
            </a:r>
          </a:p>
          <a:p>
            <a:pPr marL="539749" lvl="1" indent="-269875" algn="l">
              <a:lnSpc>
                <a:spcPts val="3499"/>
              </a:lnSpc>
              <a:buFont typeface="Arial"/>
              <a:buChar char="•"/>
            </a:pPr>
            <a:r>
              <a:rPr lang="en-US" sz="2499">
                <a:solidFill>
                  <a:srgbClr val="FFFFFF"/>
                </a:solidFill>
                <a:latin typeface="Poppins"/>
                <a:ea typeface="Poppins"/>
                <a:cs typeface="Poppins"/>
                <a:sym typeface="Poppins"/>
              </a:rPr>
              <a:t>Evaluate using Accuracy, Precision, Recall, F1-score.</a:t>
            </a:r>
          </a:p>
          <a:p>
            <a:pPr marL="539749" lvl="1" indent="-269875" algn="l">
              <a:lnSpc>
                <a:spcPts val="3499"/>
              </a:lnSpc>
              <a:buFont typeface="Arial"/>
              <a:buChar char="•"/>
            </a:pPr>
            <a:r>
              <a:rPr lang="en-US" sz="2499">
                <a:solidFill>
                  <a:srgbClr val="FFFFFF"/>
                </a:solidFill>
                <a:latin typeface="Poppins"/>
                <a:ea typeface="Poppins"/>
                <a:cs typeface="Poppins"/>
                <a:sym typeface="Poppins"/>
              </a:rPr>
              <a:t>Insert image: data preprocessing or ML evaluation chart.</a:t>
            </a:r>
          </a:p>
        </p:txBody>
      </p:sp>
      <p:sp>
        <p:nvSpPr>
          <p:cNvPr id="13" name="TextBox 13"/>
          <p:cNvSpPr txBox="1"/>
          <p:nvPr/>
        </p:nvSpPr>
        <p:spPr>
          <a:xfrm>
            <a:off x="10020493" y="3548994"/>
            <a:ext cx="915307" cy="809625"/>
          </a:xfrm>
          <a:prstGeom prst="rect">
            <a:avLst/>
          </a:prstGeom>
        </p:spPr>
        <p:txBody>
          <a:bodyPr lIns="0" tIns="0" rIns="0" bIns="0" rtlCol="0" anchor="t">
            <a:spAutoFit/>
          </a:bodyPr>
          <a:lstStyle/>
          <a:p>
            <a:pPr algn="l">
              <a:lnSpc>
                <a:spcPts val="6299"/>
              </a:lnSpc>
            </a:pPr>
            <a:r>
              <a:rPr lang="en-US" sz="4500" b="1">
                <a:solidFill>
                  <a:srgbClr val="FFFFFF"/>
                </a:solidFill>
                <a:latin typeface="Poppins Bold"/>
                <a:ea typeface="Poppins Bold"/>
                <a:cs typeface="Poppins Bold"/>
                <a:sym typeface="Poppins Bold"/>
              </a:rPr>
              <a:t>02</a:t>
            </a:r>
          </a:p>
        </p:txBody>
      </p:sp>
      <p:sp>
        <p:nvSpPr>
          <p:cNvPr id="14" name="TextBox 14"/>
          <p:cNvSpPr txBox="1"/>
          <p:nvPr/>
        </p:nvSpPr>
        <p:spPr>
          <a:xfrm>
            <a:off x="9661363" y="1501205"/>
            <a:ext cx="8615595" cy="945515"/>
          </a:xfrm>
          <a:prstGeom prst="rect">
            <a:avLst/>
          </a:prstGeom>
        </p:spPr>
        <p:txBody>
          <a:bodyPr lIns="0" tIns="0" rIns="0" bIns="0" rtlCol="0" anchor="t">
            <a:spAutoFit/>
          </a:bodyPr>
          <a:lstStyle/>
          <a:p>
            <a:pPr algn="ctr">
              <a:lnSpc>
                <a:spcPts val="6859"/>
              </a:lnSpc>
            </a:pPr>
            <a:r>
              <a:rPr lang="en-US" sz="4899" b="1">
                <a:solidFill>
                  <a:srgbClr val="364735"/>
                </a:solidFill>
                <a:latin typeface="The Seasons Bold"/>
                <a:ea typeface="The Seasons Bold"/>
                <a:cs typeface="The Seasons Bold"/>
                <a:sym typeface="The Seasons Bold"/>
              </a:rPr>
              <a:t>Data Collection &amp; Evaluation</a:t>
            </a:r>
          </a:p>
        </p:txBody>
      </p:sp>
      <p:grpSp>
        <p:nvGrpSpPr>
          <p:cNvPr id="15" name="Group 15"/>
          <p:cNvGrpSpPr/>
          <p:nvPr/>
        </p:nvGrpSpPr>
        <p:grpSpPr>
          <a:xfrm>
            <a:off x="-58636" y="514985"/>
            <a:ext cx="4107239" cy="848812"/>
            <a:chOff x="0" y="0"/>
            <a:chExt cx="1081742" cy="223555"/>
          </a:xfrm>
        </p:grpSpPr>
        <p:sp>
          <p:nvSpPr>
            <p:cNvPr id="16" name="Freeform 16"/>
            <p:cNvSpPr/>
            <p:nvPr/>
          </p:nvSpPr>
          <p:spPr>
            <a:xfrm>
              <a:off x="0" y="0"/>
              <a:ext cx="1081742" cy="223555"/>
            </a:xfrm>
            <a:custGeom>
              <a:avLst/>
              <a:gdLst/>
              <a:ahLst/>
              <a:cxnLst/>
              <a:rect l="l" t="t" r="r" b="b"/>
              <a:pathLst>
                <a:path w="1081742" h="223555">
                  <a:moveTo>
                    <a:pt x="0" y="0"/>
                  </a:moveTo>
                  <a:lnTo>
                    <a:pt x="1081742" y="0"/>
                  </a:lnTo>
                  <a:lnTo>
                    <a:pt x="1081742" y="223555"/>
                  </a:lnTo>
                  <a:lnTo>
                    <a:pt x="0" y="223555"/>
                  </a:lnTo>
                  <a:close/>
                </a:path>
              </a:pathLst>
            </a:custGeom>
            <a:solidFill>
              <a:srgbClr val="364735"/>
            </a:solidFill>
          </p:spPr>
          <p:txBody>
            <a:bodyPr/>
            <a:lstStyle/>
            <a:p>
              <a:endParaRPr lang="en-AE"/>
            </a:p>
          </p:txBody>
        </p:sp>
        <p:sp>
          <p:nvSpPr>
            <p:cNvPr id="17" name="TextBox 17"/>
            <p:cNvSpPr txBox="1"/>
            <p:nvPr/>
          </p:nvSpPr>
          <p:spPr>
            <a:xfrm>
              <a:off x="0" y="-38100"/>
              <a:ext cx="1081742" cy="261655"/>
            </a:xfrm>
            <a:prstGeom prst="rect">
              <a:avLst/>
            </a:prstGeom>
          </p:spPr>
          <p:txBody>
            <a:bodyPr lIns="50800" tIns="50800" rIns="50800" bIns="50800" rtlCol="0" anchor="ctr"/>
            <a:lstStyle/>
            <a:p>
              <a:pPr algn="ctr">
                <a:lnSpc>
                  <a:spcPts val="2659"/>
                </a:lnSpc>
                <a:spcBef>
                  <a:spcPct val="0"/>
                </a:spcBef>
              </a:pPr>
              <a:endParaRPr/>
            </a:p>
          </p:txBody>
        </p:sp>
      </p:grpSp>
      <p:sp>
        <p:nvSpPr>
          <p:cNvPr id="18" name="TextBox 18"/>
          <p:cNvSpPr txBox="1"/>
          <p:nvPr/>
        </p:nvSpPr>
        <p:spPr>
          <a:xfrm>
            <a:off x="1028700" y="641576"/>
            <a:ext cx="2537326" cy="509905"/>
          </a:xfrm>
          <a:prstGeom prst="rect">
            <a:avLst/>
          </a:prstGeom>
        </p:spPr>
        <p:txBody>
          <a:bodyPr lIns="0" tIns="0" rIns="0" bIns="0" rtlCol="0" anchor="t">
            <a:spAutoFit/>
          </a:bodyPr>
          <a:lstStyle/>
          <a:p>
            <a:pPr algn="l">
              <a:lnSpc>
                <a:spcPts val="3920"/>
              </a:lnSpc>
            </a:pPr>
            <a:r>
              <a:rPr lang="en-US" sz="2800">
                <a:solidFill>
                  <a:srgbClr val="FFFFFF"/>
                </a:solidFill>
                <a:latin typeface="Poppins"/>
                <a:ea typeface="Poppins"/>
                <a:cs typeface="Poppins"/>
                <a:sym typeface="Poppins"/>
              </a:rPr>
              <a:t>UWTSD | 2025</a:t>
            </a:r>
          </a:p>
        </p:txBody>
      </p:sp>
    </p:spTree>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1ECEC"/>
        </a:solidFill>
        <a:effectLst/>
      </p:bgPr>
    </p:bg>
    <p:spTree>
      <p:nvGrpSpPr>
        <p:cNvPr id="1" name=""/>
        <p:cNvGrpSpPr/>
        <p:nvPr/>
      </p:nvGrpSpPr>
      <p:grpSpPr>
        <a:xfrm>
          <a:off x="0" y="0"/>
          <a:ext cx="0" cy="0"/>
          <a:chOff x="0" y="0"/>
          <a:chExt cx="0" cy="0"/>
        </a:xfrm>
      </p:grpSpPr>
      <p:grpSp>
        <p:nvGrpSpPr>
          <p:cNvPr id="2" name="Group 2"/>
          <p:cNvGrpSpPr/>
          <p:nvPr/>
        </p:nvGrpSpPr>
        <p:grpSpPr>
          <a:xfrm>
            <a:off x="1028700" y="3603379"/>
            <a:ext cx="463384" cy="3441700"/>
            <a:chOff x="0" y="0"/>
            <a:chExt cx="122044" cy="906456"/>
          </a:xfrm>
        </p:grpSpPr>
        <p:sp>
          <p:nvSpPr>
            <p:cNvPr id="3" name="Freeform 3"/>
            <p:cNvSpPr/>
            <p:nvPr/>
          </p:nvSpPr>
          <p:spPr>
            <a:xfrm>
              <a:off x="0" y="0"/>
              <a:ext cx="122044" cy="906456"/>
            </a:xfrm>
            <a:custGeom>
              <a:avLst/>
              <a:gdLst/>
              <a:ahLst/>
              <a:cxnLst/>
              <a:rect l="l" t="t" r="r" b="b"/>
              <a:pathLst>
                <a:path w="122044" h="906456">
                  <a:moveTo>
                    <a:pt x="0" y="0"/>
                  </a:moveTo>
                  <a:lnTo>
                    <a:pt x="122044" y="0"/>
                  </a:lnTo>
                  <a:lnTo>
                    <a:pt x="122044" y="906456"/>
                  </a:lnTo>
                  <a:lnTo>
                    <a:pt x="0" y="906456"/>
                  </a:lnTo>
                  <a:close/>
                </a:path>
              </a:pathLst>
            </a:custGeom>
            <a:solidFill>
              <a:srgbClr val="364735"/>
            </a:solidFill>
          </p:spPr>
          <p:txBody>
            <a:bodyPr/>
            <a:lstStyle/>
            <a:p>
              <a:endParaRPr lang="en-AE"/>
            </a:p>
          </p:txBody>
        </p:sp>
        <p:sp>
          <p:nvSpPr>
            <p:cNvPr id="4" name="TextBox 4"/>
            <p:cNvSpPr txBox="1"/>
            <p:nvPr/>
          </p:nvSpPr>
          <p:spPr>
            <a:xfrm>
              <a:off x="0" y="-38100"/>
              <a:ext cx="122044" cy="944556"/>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9499492" y="2716225"/>
            <a:ext cx="7286379" cy="4854550"/>
          </a:xfrm>
          <a:custGeom>
            <a:avLst/>
            <a:gdLst/>
            <a:ahLst/>
            <a:cxnLst/>
            <a:rect l="l" t="t" r="r" b="b"/>
            <a:pathLst>
              <a:path w="7286379" h="4854550">
                <a:moveTo>
                  <a:pt x="0" y="0"/>
                </a:moveTo>
                <a:lnTo>
                  <a:pt x="7286379" y="0"/>
                </a:lnTo>
                <a:lnTo>
                  <a:pt x="7286379" y="4854550"/>
                </a:lnTo>
                <a:lnTo>
                  <a:pt x="0" y="4854550"/>
                </a:lnTo>
                <a:lnTo>
                  <a:pt x="0" y="0"/>
                </a:lnTo>
                <a:close/>
              </a:path>
            </a:pathLst>
          </a:custGeom>
          <a:blipFill>
            <a:blip r:embed="rId3"/>
            <a:stretch>
              <a:fillRect/>
            </a:stretch>
          </a:blipFill>
        </p:spPr>
        <p:txBody>
          <a:bodyPr/>
          <a:lstStyle/>
          <a:p>
            <a:endParaRPr lang="en-AE"/>
          </a:p>
        </p:txBody>
      </p:sp>
      <p:sp>
        <p:nvSpPr>
          <p:cNvPr id="6" name="TextBox 6"/>
          <p:cNvSpPr txBox="1"/>
          <p:nvPr/>
        </p:nvSpPr>
        <p:spPr>
          <a:xfrm>
            <a:off x="1028700" y="1312587"/>
            <a:ext cx="8470792" cy="974724"/>
          </a:xfrm>
          <a:prstGeom prst="rect">
            <a:avLst/>
          </a:prstGeom>
        </p:spPr>
        <p:txBody>
          <a:bodyPr lIns="0" tIns="0" rIns="0" bIns="0" rtlCol="0" anchor="t">
            <a:spAutoFit/>
          </a:bodyPr>
          <a:lstStyle/>
          <a:p>
            <a:pPr algn="l">
              <a:lnSpc>
                <a:spcPts val="7000"/>
              </a:lnSpc>
            </a:pPr>
            <a:r>
              <a:rPr lang="en-US" sz="5000" b="1">
                <a:solidFill>
                  <a:srgbClr val="364735"/>
                </a:solidFill>
                <a:latin typeface="The Seasons Bold"/>
                <a:ea typeface="The Seasons Bold"/>
                <a:cs typeface="The Seasons Bold"/>
                <a:sym typeface="The Seasons Bold"/>
              </a:rPr>
              <a:t>Project Planning and Timeline</a:t>
            </a:r>
          </a:p>
        </p:txBody>
      </p:sp>
      <p:sp>
        <p:nvSpPr>
          <p:cNvPr id="7" name="TextBox 7"/>
          <p:cNvSpPr txBox="1"/>
          <p:nvPr/>
        </p:nvSpPr>
        <p:spPr>
          <a:xfrm>
            <a:off x="16632167" y="372110"/>
            <a:ext cx="1254265" cy="901700"/>
          </a:xfrm>
          <a:prstGeom prst="rect">
            <a:avLst/>
          </a:prstGeom>
        </p:spPr>
        <p:txBody>
          <a:bodyPr lIns="0" tIns="0" rIns="0" bIns="0" rtlCol="0" anchor="t">
            <a:spAutoFit/>
          </a:bodyPr>
          <a:lstStyle/>
          <a:p>
            <a:pPr algn="ctr">
              <a:lnSpc>
                <a:spcPts val="7000"/>
              </a:lnSpc>
            </a:pPr>
            <a:r>
              <a:rPr lang="en-US" sz="5000" b="1">
                <a:solidFill>
                  <a:srgbClr val="364735"/>
                </a:solidFill>
                <a:latin typeface="Poppins Bold"/>
                <a:ea typeface="Poppins Bold"/>
                <a:cs typeface="Poppins Bold"/>
                <a:sym typeface="Poppins Bold"/>
              </a:rPr>
              <a:t>07</a:t>
            </a:r>
          </a:p>
        </p:txBody>
      </p:sp>
      <p:sp>
        <p:nvSpPr>
          <p:cNvPr id="8" name="TextBox 8"/>
          <p:cNvSpPr txBox="1"/>
          <p:nvPr/>
        </p:nvSpPr>
        <p:spPr>
          <a:xfrm>
            <a:off x="1898797" y="3536704"/>
            <a:ext cx="5895135" cy="3946525"/>
          </a:xfrm>
          <a:prstGeom prst="rect">
            <a:avLst/>
          </a:prstGeom>
        </p:spPr>
        <p:txBody>
          <a:bodyPr lIns="0" tIns="0" rIns="0" bIns="0" rtlCol="0" anchor="t">
            <a:spAutoFit/>
          </a:bodyPr>
          <a:lstStyle/>
          <a:p>
            <a:pPr algn="l">
              <a:lnSpc>
                <a:spcPts val="3499"/>
              </a:lnSpc>
            </a:pPr>
            <a:r>
              <a:rPr lang="en-US" sz="2499">
                <a:solidFill>
                  <a:srgbClr val="364735"/>
                </a:solidFill>
                <a:latin typeface="Poppins"/>
                <a:ea typeface="Poppins"/>
                <a:cs typeface="Poppins"/>
                <a:sym typeface="Poppins"/>
              </a:rPr>
              <a:t>Duration: January to May 2025</a:t>
            </a:r>
          </a:p>
          <a:p>
            <a:pPr algn="l">
              <a:lnSpc>
                <a:spcPts val="3499"/>
              </a:lnSpc>
            </a:pPr>
            <a:r>
              <a:rPr lang="en-US" sz="2499">
                <a:solidFill>
                  <a:srgbClr val="364735"/>
                </a:solidFill>
                <a:latin typeface="Poppins"/>
                <a:ea typeface="Poppins"/>
                <a:cs typeface="Poppins"/>
                <a:sym typeface="Poppins"/>
              </a:rPr>
              <a:t>Tasks:</a:t>
            </a:r>
          </a:p>
          <a:p>
            <a:pPr marL="539749" lvl="1" indent="-269875" algn="l">
              <a:lnSpc>
                <a:spcPts val="3499"/>
              </a:lnSpc>
              <a:buFont typeface="Arial"/>
              <a:buChar char="•"/>
            </a:pPr>
            <a:r>
              <a:rPr lang="en-US" sz="2499">
                <a:solidFill>
                  <a:srgbClr val="364735"/>
                </a:solidFill>
                <a:latin typeface="Poppins"/>
                <a:ea typeface="Poppins"/>
                <a:cs typeface="Poppins"/>
                <a:sym typeface="Poppins"/>
              </a:rPr>
              <a:t>Topic selection &amp; approval (Jan)</a:t>
            </a:r>
          </a:p>
          <a:p>
            <a:pPr marL="539749" lvl="1" indent="-269875" algn="l">
              <a:lnSpc>
                <a:spcPts val="3499"/>
              </a:lnSpc>
              <a:buFont typeface="Arial"/>
              <a:buChar char="•"/>
            </a:pPr>
            <a:r>
              <a:rPr lang="en-US" sz="2499">
                <a:solidFill>
                  <a:srgbClr val="364735"/>
                </a:solidFill>
                <a:latin typeface="Poppins"/>
                <a:ea typeface="Poppins"/>
                <a:cs typeface="Poppins"/>
                <a:sym typeface="Poppins"/>
              </a:rPr>
              <a:t>Literature Review (Jan–Feb)</a:t>
            </a:r>
          </a:p>
          <a:p>
            <a:pPr marL="539749" lvl="1" indent="-269875" algn="l">
              <a:lnSpc>
                <a:spcPts val="3499"/>
              </a:lnSpc>
              <a:buFont typeface="Arial"/>
              <a:buChar char="•"/>
            </a:pPr>
            <a:r>
              <a:rPr lang="en-US" sz="2499">
                <a:solidFill>
                  <a:srgbClr val="364735"/>
                </a:solidFill>
                <a:latin typeface="Poppins"/>
                <a:ea typeface="Poppins"/>
                <a:cs typeface="Poppins"/>
                <a:sym typeface="Poppins"/>
              </a:rPr>
              <a:t>Data Preparation (Feb)</a:t>
            </a:r>
          </a:p>
          <a:p>
            <a:pPr marL="539749" lvl="1" indent="-269875" algn="l">
              <a:lnSpc>
                <a:spcPts val="3499"/>
              </a:lnSpc>
              <a:buFont typeface="Arial"/>
              <a:buChar char="•"/>
            </a:pPr>
            <a:r>
              <a:rPr lang="en-US" sz="2499">
                <a:solidFill>
                  <a:srgbClr val="364735"/>
                </a:solidFill>
                <a:latin typeface="Poppins"/>
                <a:ea typeface="Poppins"/>
                <a:cs typeface="Poppins"/>
                <a:sym typeface="Poppins"/>
              </a:rPr>
              <a:t>Model Development (Mar)</a:t>
            </a:r>
          </a:p>
          <a:p>
            <a:pPr marL="539749" lvl="1" indent="-269875" algn="l">
              <a:lnSpc>
                <a:spcPts val="3499"/>
              </a:lnSpc>
              <a:buFont typeface="Arial"/>
              <a:buChar char="•"/>
            </a:pPr>
            <a:r>
              <a:rPr lang="en-US" sz="2499">
                <a:solidFill>
                  <a:srgbClr val="364735"/>
                </a:solidFill>
                <a:latin typeface="Poppins"/>
                <a:ea typeface="Poppins"/>
                <a:cs typeface="Poppins"/>
                <a:sym typeface="Poppins"/>
              </a:rPr>
              <a:t>Testing &amp; Evaluation (Apr)</a:t>
            </a:r>
          </a:p>
          <a:p>
            <a:pPr marL="539749" lvl="1" indent="-269875" algn="l">
              <a:lnSpc>
                <a:spcPts val="3499"/>
              </a:lnSpc>
              <a:buFont typeface="Arial"/>
              <a:buChar char="•"/>
            </a:pPr>
            <a:r>
              <a:rPr lang="en-US" sz="2499">
                <a:solidFill>
                  <a:srgbClr val="364735"/>
                </a:solidFill>
                <a:latin typeface="Poppins"/>
                <a:ea typeface="Poppins"/>
                <a:cs typeface="Poppins"/>
                <a:sym typeface="Poppins"/>
              </a:rPr>
              <a:t>Report Writing (May)</a:t>
            </a:r>
          </a:p>
          <a:p>
            <a:pPr algn="l">
              <a:lnSpc>
                <a:spcPts val="3499"/>
              </a:lnSpc>
            </a:pPr>
            <a:endParaRPr lang="en-US" sz="2499">
              <a:solidFill>
                <a:srgbClr val="364735"/>
              </a:solidFill>
              <a:latin typeface="Poppins"/>
              <a:ea typeface="Poppins"/>
              <a:cs typeface="Poppins"/>
              <a:sym typeface="Poppins"/>
            </a:endParaRPr>
          </a:p>
        </p:txBody>
      </p:sp>
      <p:grpSp>
        <p:nvGrpSpPr>
          <p:cNvPr id="9" name="Group 9"/>
          <p:cNvGrpSpPr/>
          <p:nvPr/>
        </p:nvGrpSpPr>
        <p:grpSpPr>
          <a:xfrm>
            <a:off x="-58636" y="514985"/>
            <a:ext cx="4107239" cy="848812"/>
            <a:chOff x="0" y="0"/>
            <a:chExt cx="1081742" cy="223555"/>
          </a:xfrm>
        </p:grpSpPr>
        <p:sp>
          <p:nvSpPr>
            <p:cNvPr id="10" name="Freeform 10"/>
            <p:cNvSpPr/>
            <p:nvPr/>
          </p:nvSpPr>
          <p:spPr>
            <a:xfrm>
              <a:off x="0" y="0"/>
              <a:ext cx="1081742" cy="223555"/>
            </a:xfrm>
            <a:custGeom>
              <a:avLst/>
              <a:gdLst/>
              <a:ahLst/>
              <a:cxnLst/>
              <a:rect l="l" t="t" r="r" b="b"/>
              <a:pathLst>
                <a:path w="1081742" h="223555">
                  <a:moveTo>
                    <a:pt x="0" y="0"/>
                  </a:moveTo>
                  <a:lnTo>
                    <a:pt x="1081742" y="0"/>
                  </a:lnTo>
                  <a:lnTo>
                    <a:pt x="1081742" y="223555"/>
                  </a:lnTo>
                  <a:lnTo>
                    <a:pt x="0" y="223555"/>
                  </a:lnTo>
                  <a:close/>
                </a:path>
              </a:pathLst>
            </a:custGeom>
            <a:solidFill>
              <a:srgbClr val="364735"/>
            </a:solidFill>
          </p:spPr>
          <p:txBody>
            <a:bodyPr/>
            <a:lstStyle/>
            <a:p>
              <a:endParaRPr lang="en-AE"/>
            </a:p>
          </p:txBody>
        </p:sp>
        <p:sp>
          <p:nvSpPr>
            <p:cNvPr id="11" name="TextBox 11"/>
            <p:cNvSpPr txBox="1"/>
            <p:nvPr/>
          </p:nvSpPr>
          <p:spPr>
            <a:xfrm>
              <a:off x="0" y="-38100"/>
              <a:ext cx="1081742" cy="261655"/>
            </a:xfrm>
            <a:prstGeom prst="rect">
              <a:avLst/>
            </a:prstGeom>
          </p:spPr>
          <p:txBody>
            <a:bodyPr lIns="50800" tIns="50800" rIns="50800" bIns="50800" rtlCol="0" anchor="ctr"/>
            <a:lstStyle/>
            <a:p>
              <a:pPr algn="ctr">
                <a:lnSpc>
                  <a:spcPts val="2659"/>
                </a:lnSpc>
                <a:spcBef>
                  <a:spcPct val="0"/>
                </a:spcBef>
              </a:pPr>
              <a:endParaRPr/>
            </a:p>
          </p:txBody>
        </p:sp>
      </p:grpSp>
      <p:sp>
        <p:nvSpPr>
          <p:cNvPr id="12" name="TextBox 12"/>
          <p:cNvSpPr txBox="1"/>
          <p:nvPr/>
        </p:nvSpPr>
        <p:spPr>
          <a:xfrm>
            <a:off x="1028700" y="641576"/>
            <a:ext cx="2537326" cy="509905"/>
          </a:xfrm>
          <a:prstGeom prst="rect">
            <a:avLst/>
          </a:prstGeom>
        </p:spPr>
        <p:txBody>
          <a:bodyPr lIns="0" tIns="0" rIns="0" bIns="0" rtlCol="0" anchor="t">
            <a:spAutoFit/>
          </a:bodyPr>
          <a:lstStyle/>
          <a:p>
            <a:pPr algn="l">
              <a:lnSpc>
                <a:spcPts val="3920"/>
              </a:lnSpc>
            </a:pPr>
            <a:r>
              <a:rPr lang="en-US" sz="2800">
                <a:solidFill>
                  <a:srgbClr val="FFFFFF"/>
                </a:solidFill>
                <a:latin typeface="Poppins"/>
                <a:ea typeface="Poppins"/>
                <a:cs typeface="Poppins"/>
                <a:sym typeface="Poppins"/>
              </a:rPr>
              <a:t>UWTSD | 2025</a:t>
            </a:r>
          </a:p>
        </p:txBody>
      </p:sp>
    </p:spTree>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1ECEC"/>
        </a:solidFill>
        <a:effectLst/>
      </p:bgPr>
    </p:bg>
    <p:spTree>
      <p:nvGrpSpPr>
        <p:cNvPr id="1" name=""/>
        <p:cNvGrpSpPr/>
        <p:nvPr/>
      </p:nvGrpSpPr>
      <p:grpSpPr>
        <a:xfrm>
          <a:off x="0" y="0"/>
          <a:ext cx="0" cy="0"/>
          <a:chOff x="0" y="0"/>
          <a:chExt cx="0" cy="0"/>
        </a:xfrm>
      </p:grpSpPr>
      <p:grpSp>
        <p:nvGrpSpPr>
          <p:cNvPr id="2" name="Group 2"/>
          <p:cNvGrpSpPr/>
          <p:nvPr/>
        </p:nvGrpSpPr>
        <p:grpSpPr>
          <a:xfrm>
            <a:off x="0" y="3107482"/>
            <a:ext cx="8790466" cy="4902617"/>
            <a:chOff x="0" y="0"/>
            <a:chExt cx="2315185" cy="1291224"/>
          </a:xfrm>
        </p:grpSpPr>
        <p:sp>
          <p:nvSpPr>
            <p:cNvPr id="3" name="Freeform 3"/>
            <p:cNvSpPr/>
            <p:nvPr/>
          </p:nvSpPr>
          <p:spPr>
            <a:xfrm>
              <a:off x="0" y="0"/>
              <a:ext cx="2315185" cy="1291224"/>
            </a:xfrm>
            <a:custGeom>
              <a:avLst/>
              <a:gdLst/>
              <a:ahLst/>
              <a:cxnLst/>
              <a:rect l="l" t="t" r="r" b="b"/>
              <a:pathLst>
                <a:path w="2315185" h="1291224">
                  <a:moveTo>
                    <a:pt x="0" y="0"/>
                  </a:moveTo>
                  <a:lnTo>
                    <a:pt x="2315185" y="0"/>
                  </a:lnTo>
                  <a:lnTo>
                    <a:pt x="2315185" y="1291224"/>
                  </a:lnTo>
                  <a:lnTo>
                    <a:pt x="0" y="1291224"/>
                  </a:lnTo>
                  <a:close/>
                </a:path>
              </a:pathLst>
            </a:custGeom>
            <a:solidFill>
              <a:srgbClr val="364735"/>
            </a:solidFill>
          </p:spPr>
          <p:txBody>
            <a:bodyPr/>
            <a:lstStyle/>
            <a:p>
              <a:endParaRPr lang="en-AE"/>
            </a:p>
          </p:txBody>
        </p:sp>
        <p:sp>
          <p:nvSpPr>
            <p:cNvPr id="4" name="TextBox 4"/>
            <p:cNvSpPr txBox="1"/>
            <p:nvPr/>
          </p:nvSpPr>
          <p:spPr>
            <a:xfrm>
              <a:off x="0" y="-38100"/>
              <a:ext cx="2315185" cy="1329324"/>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p:cNvSpPr txBox="1"/>
          <p:nvPr/>
        </p:nvSpPr>
        <p:spPr>
          <a:xfrm>
            <a:off x="923925" y="1620007"/>
            <a:ext cx="10743345" cy="1155701"/>
          </a:xfrm>
          <a:prstGeom prst="rect">
            <a:avLst/>
          </a:prstGeom>
        </p:spPr>
        <p:txBody>
          <a:bodyPr lIns="0" tIns="0" rIns="0" bIns="0" rtlCol="0" anchor="t">
            <a:spAutoFit/>
          </a:bodyPr>
          <a:lstStyle/>
          <a:p>
            <a:pPr algn="ctr">
              <a:lnSpc>
                <a:spcPts val="8399"/>
              </a:lnSpc>
            </a:pPr>
            <a:r>
              <a:rPr lang="en-US" sz="5999" b="1">
                <a:solidFill>
                  <a:srgbClr val="364735"/>
                </a:solidFill>
                <a:latin typeface="The Seasons Bold"/>
                <a:ea typeface="The Seasons Bold"/>
                <a:cs typeface="The Seasons Bold"/>
                <a:sym typeface="The Seasons Bold"/>
              </a:rPr>
              <a:t>Project Impact and Limitations</a:t>
            </a:r>
          </a:p>
        </p:txBody>
      </p:sp>
      <p:sp>
        <p:nvSpPr>
          <p:cNvPr id="6" name="TextBox 6"/>
          <p:cNvSpPr txBox="1"/>
          <p:nvPr/>
        </p:nvSpPr>
        <p:spPr>
          <a:xfrm>
            <a:off x="16632167" y="372110"/>
            <a:ext cx="1254265" cy="901700"/>
          </a:xfrm>
          <a:prstGeom prst="rect">
            <a:avLst/>
          </a:prstGeom>
        </p:spPr>
        <p:txBody>
          <a:bodyPr lIns="0" tIns="0" rIns="0" bIns="0" rtlCol="0" anchor="t">
            <a:spAutoFit/>
          </a:bodyPr>
          <a:lstStyle/>
          <a:p>
            <a:pPr algn="ctr">
              <a:lnSpc>
                <a:spcPts val="7000"/>
              </a:lnSpc>
            </a:pPr>
            <a:r>
              <a:rPr lang="en-US" sz="5000" b="1">
                <a:solidFill>
                  <a:srgbClr val="364735"/>
                </a:solidFill>
                <a:latin typeface="Poppins Bold"/>
                <a:ea typeface="Poppins Bold"/>
                <a:cs typeface="Poppins Bold"/>
                <a:sym typeface="Poppins Bold"/>
              </a:rPr>
              <a:t>06</a:t>
            </a:r>
          </a:p>
        </p:txBody>
      </p:sp>
      <p:sp>
        <p:nvSpPr>
          <p:cNvPr id="7" name="TextBox 7"/>
          <p:cNvSpPr txBox="1"/>
          <p:nvPr/>
        </p:nvSpPr>
        <p:spPr>
          <a:xfrm>
            <a:off x="2042531" y="3606144"/>
            <a:ext cx="6224976" cy="2632075"/>
          </a:xfrm>
          <a:prstGeom prst="rect">
            <a:avLst/>
          </a:prstGeom>
        </p:spPr>
        <p:txBody>
          <a:bodyPr lIns="0" tIns="0" rIns="0" bIns="0" rtlCol="0" anchor="t">
            <a:spAutoFit/>
          </a:bodyPr>
          <a:lstStyle/>
          <a:p>
            <a:pPr algn="l">
              <a:lnSpc>
                <a:spcPts val="3499"/>
              </a:lnSpc>
            </a:pPr>
            <a:r>
              <a:rPr lang="en-US" sz="2499" b="1">
                <a:solidFill>
                  <a:srgbClr val="FFFFFF"/>
                </a:solidFill>
                <a:latin typeface="Poppins Bold"/>
                <a:ea typeface="Poppins Bold"/>
                <a:cs typeface="Poppins Bold"/>
                <a:sym typeface="Poppins Bold"/>
              </a:rPr>
              <a:t>Impact:</a:t>
            </a:r>
          </a:p>
          <a:p>
            <a:pPr marL="539749" lvl="1" indent="-269875" algn="l">
              <a:lnSpc>
                <a:spcPts val="3499"/>
              </a:lnSpc>
              <a:buFont typeface="Arial"/>
              <a:buChar char="•"/>
            </a:pPr>
            <a:r>
              <a:rPr lang="en-US" sz="2499">
                <a:solidFill>
                  <a:srgbClr val="FFFFFF"/>
                </a:solidFill>
                <a:latin typeface="Poppins"/>
                <a:ea typeface="Poppins"/>
                <a:cs typeface="Poppins"/>
                <a:sym typeface="Poppins"/>
              </a:rPr>
              <a:t>Helps teachers identify weak students early.</a:t>
            </a:r>
          </a:p>
          <a:p>
            <a:pPr marL="539749" lvl="1" indent="-269875" algn="l">
              <a:lnSpc>
                <a:spcPts val="3499"/>
              </a:lnSpc>
              <a:buFont typeface="Arial"/>
              <a:buChar char="•"/>
            </a:pPr>
            <a:r>
              <a:rPr lang="en-US" sz="2499">
                <a:solidFill>
                  <a:srgbClr val="FFFFFF"/>
                </a:solidFill>
                <a:latin typeface="Poppins"/>
                <a:ea typeface="Poppins"/>
                <a:cs typeface="Poppins"/>
                <a:sym typeface="Poppins"/>
              </a:rPr>
              <a:t>Encourages data-driven decisions.</a:t>
            </a:r>
          </a:p>
          <a:p>
            <a:pPr marL="539749" lvl="1" indent="-269875" algn="l">
              <a:lnSpc>
                <a:spcPts val="3499"/>
              </a:lnSpc>
              <a:buFont typeface="Arial"/>
              <a:buChar char="•"/>
            </a:pPr>
            <a:r>
              <a:rPr lang="en-US" sz="2499">
                <a:solidFill>
                  <a:srgbClr val="FFFFFF"/>
                </a:solidFill>
                <a:latin typeface="Poppins"/>
                <a:ea typeface="Poppins"/>
                <a:cs typeface="Poppins"/>
                <a:sym typeface="Poppins"/>
              </a:rPr>
              <a:t>Supports fair and transparent grading.</a:t>
            </a:r>
          </a:p>
        </p:txBody>
      </p:sp>
      <p:sp>
        <p:nvSpPr>
          <p:cNvPr id="8" name="TextBox 8"/>
          <p:cNvSpPr txBox="1"/>
          <p:nvPr/>
        </p:nvSpPr>
        <p:spPr>
          <a:xfrm>
            <a:off x="1028700" y="3548994"/>
            <a:ext cx="915307" cy="809625"/>
          </a:xfrm>
          <a:prstGeom prst="rect">
            <a:avLst/>
          </a:prstGeom>
        </p:spPr>
        <p:txBody>
          <a:bodyPr lIns="0" tIns="0" rIns="0" bIns="0" rtlCol="0" anchor="t">
            <a:spAutoFit/>
          </a:bodyPr>
          <a:lstStyle/>
          <a:p>
            <a:pPr algn="l">
              <a:lnSpc>
                <a:spcPts val="6299"/>
              </a:lnSpc>
            </a:pPr>
            <a:r>
              <a:rPr lang="en-US" sz="4500" b="1">
                <a:solidFill>
                  <a:srgbClr val="FFFFFF"/>
                </a:solidFill>
                <a:latin typeface="Poppins Bold"/>
                <a:ea typeface="Poppins Bold"/>
                <a:cs typeface="Poppins Bold"/>
                <a:sym typeface="Poppins Bold"/>
              </a:rPr>
              <a:t>01</a:t>
            </a:r>
          </a:p>
        </p:txBody>
      </p:sp>
      <p:grpSp>
        <p:nvGrpSpPr>
          <p:cNvPr id="9" name="Group 9"/>
          <p:cNvGrpSpPr/>
          <p:nvPr/>
        </p:nvGrpSpPr>
        <p:grpSpPr>
          <a:xfrm>
            <a:off x="9751579" y="3107482"/>
            <a:ext cx="8967233" cy="4902617"/>
            <a:chOff x="0" y="0"/>
            <a:chExt cx="2361740" cy="1291224"/>
          </a:xfrm>
        </p:grpSpPr>
        <p:sp>
          <p:nvSpPr>
            <p:cNvPr id="10" name="Freeform 10"/>
            <p:cNvSpPr/>
            <p:nvPr/>
          </p:nvSpPr>
          <p:spPr>
            <a:xfrm>
              <a:off x="0" y="0"/>
              <a:ext cx="2361741" cy="1291224"/>
            </a:xfrm>
            <a:custGeom>
              <a:avLst/>
              <a:gdLst/>
              <a:ahLst/>
              <a:cxnLst/>
              <a:rect l="l" t="t" r="r" b="b"/>
              <a:pathLst>
                <a:path w="2361741" h="1291224">
                  <a:moveTo>
                    <a:pt x="0" y="0"/>
                  </a:moveTo>
                  <a:lnTo>
                    <a:pt x="2361741" y="0"/>
                  </a:lnTo>
                  <a:lnTo>
                    <a:pt x="2361741" y="1291224"/>
                  </a:lnTo>
                  <a:lnTo>
                    <a:pt x="0" y="1291224"/>
                  </a:lnTo>
                  <a:close/>
                </a:path>
              </a:pathLst>
            </a:custGeom>
            <a:solidFill>
              <a:srgbClr val="364735"/>
            </a:solidFill>
          </p:spPr>
          <p:txBody>
            <a:bodyPr/>
            <a:lstStyle/>
            <a:p>
              <a:endParaRPr lang="en-AE"/>
            </a:p>
          </p:txBody>
        </p:sp>
        <p:sp>
          <p:nvSpPr>
            <p:cNvPr id="11" name="TextBox 11"/>
            <p:cNvSpPr txBox="1"/>
            <p:nvPr/>
          </p:nvSpPr>
          <p:spPr>
            <a:xfrm>
              <a:off x="0" y="-38100"/>
              <a:ext cx="2361740" cy="1329324"/>
            </a:xfrm>
            <a:prstGeom prst="rect">
              <a:avLst/>
            </a:prstGeom>
          </p:spPr>
          <p:txBody>
            <a:bodyPr lIns="50800" tIns="50800" rIns="50800" bIns="50800" rtlCol="0" anchor="ctr"/>
            <a:lstStyle/>
            <a:p>
              <a:pPr algn="ctr">
                <a:lnSpc>
                  <a:spcPts val="2659"/>
                </a:lnSpc>
                <a:spcBef>
                  <a:spcPct val="0"/>
                </a:spcBef>
              </a:pPr>
              <a:endParaRPr/>
            </a:p>
          </p:txBody>
        </p:sp>
      </p:grpSp>
      <p:sp>
        <p:nvSpPr>
          <p:cNvPr id="12" name="TextBox 12"/>
          <p:cNvSpPr txBox="1"/>
          <p:nvPr/>
        </p:nvSpPr>
        <p:spPr>
          <a:xfrm>
            <a:off x="11034324" y="3606144"/>
            <a:ext cx="6224976" cy="2632075"/>
          </a:xfrm>
          <a:prstGeom prst="rect">
            <a:avLst/>
          </a:prstGeom>
        </p:spPr>
        <p:txBody>
          <a:bodyPr lIns="0" tIns="0" rIns="0" bIns="0" rtlCol="0" anchor="t">
            <a:spAutoFit/>
          </a:bodyPr>
          <a:lstStyle/>
          <a:p>
            <a:pPr algn="l">
              <a:lnSpc>
                <a:spcPts val="3499"/>
              </a:lnSpc>
            </a:pPr>
            <a:r>
              <a:rPr lang="en-US" sz="2499">
                <a:solidFill>
                  <a:srgbClr val="FFFFFF"/>
                </a:solidFill>
                <a:latin typeface="Poppins"/>
                <a:ea typeface="Poppins"/>
                <a:cs typeface="Poppins"/>
                <a:sym typeface="Poppins"/>
              </a:rPr>
              <a:t>Limitations:</a:t>
            </a:r>
          </a:p>
          <a:p>
            <a:pPr marL="539749" lvl="1" indent="-269875" algn="l">
              <a:lnSpc>
                <a:spcPts val="3499"/>
              </a:lnSpc>
              <a:buFont typeface="Arial"/>
              <a:buChar char="•"/>
            </a:pPr>
            <a:r>
              <a:rPr lang="en-US" sz="2499">
                <a:solidFill>
                  <a:srgbClr val="FFFFFF"/>
                </a:solidFill>
                <a:latin typeface="Poppins"/>
                <a:ea typeface="Poppins"/>
                <a:cs typeface="Poppins"/>
                <a:sym typeface="Poppins"/>
              </a:rPr>
              <a:t>Limited real-world data access.</a:t>
            </a:r>
          </a:p>
          <a:p>
            <a:pPr marL="539749" lvl="1" indent="-269875" algn="l">
              <a:lnSpc>
                <a:spcPts val="3499"/>
              </a:lnSpc>
              <a:buFont typeface="Arial"/>
              <a:buChar char="•"/>
            </a:pPr>
            <a:r>
              <a:rPr lang="en-US" sz="2499">
                <a:solidFill>
                  <a:srgbClr val="FFFFFF"/>
                </a:solidFill>
                <a:latin typeface="Poppins"/>
                <a:ea typeface="Poppins"/>
                <a:cs typeface="Poppins"/>
                <a:sym typeface="Poppins"/>
              </a:rPr>
              <a:t>Time constraints.</a:t>
            </a:r>
          </a:p>
          <a:p>
            <a:pPr marL="539749" lvl="1" indent="-269875" algn="l">
              <a:lnSpc>
                <a:spcPts val="3499"/>
              </a:lnSpc>
              <a:buFont typeface="Arial"/>
              <a:buChar char="•"/>
            </a:pPr>
            <a:r>
              <a:rPr lang="en-US" sz="2499">
                <a:solidFill>
                  <a:srgbClr val="FFFFFF"/>
                </a:solidFill>
                <a:latin typeface="Poppins"/>
                <a:ea typeface="Poppins"/>
                <a:cs typeface="Poppins"/>
                <a:sym typeface="Poppins"/>
              </a:rPr>
              <a:t>Possible bias in small datasets.</a:t>
            </a:r>
          </a:p>
          <a:p>
            <a:pPr marL="539749" lvl="1" indent="-269875" algn="l">
              <a:lnSpc>
                <a:spcPts val="3499"/>
              </a:lnSpc>
              <a:buFont typeface="Arial"/>
              <a:buChar char="•"/>
            </a:pPr>
            <a:r>
              <a:rPr lang="en-US" sz="2499">
                <a:solidFill>
                  <a:srgbClr val="FFFFFF"/>
                </a:solidFill>
                <a:latin typeface="Poppins"/>
                <a:ea typeface="Poppins"/>
                <a:cs typeface="Poppins"/>
                <a:sym typeface="Poppins"/>
              </a:rPr>
              <a:t>Insert image: teacher assisting student with AI results.</a:t>
            </a:r>
          </a:p>
        </p:txBody>
      </p:sp>
      <p:sp>
        <p:nvSpPr>
          <p:cNvPr id="13" name="TextBox 13"/>
          <p:cNvSpPr txBox="1"/>
          <p:nvPr/>
        </p:nvSpPr>
        <p:spPr>
          <a:xfrm>
            <a:off x="10020493" y="3548994"/>
            <a:ext cx="915307" cy="809625"/>
          </a:xfrm>
          <a:prstGeom prst="rect">
            <a:avLst/>
          </a:prstGeom>
        </p:spPr>
        <p:txBody>
          <a:bodyPr lIns="0" tIns="0" rIns="0" bIns="0" rtlCol="0" anchor="t">
            <a:spAutoFit/>
          </a:bodyPr>
          <a:lstStyle/>
          <a:p>
            <a:pPr algn="l">
              <a:lnSpc>
                <a:spcPts val="6299"/>
              </a:lnSpc>
            </a:pPr>
            <a:r>
              <a:rPr lang="en-US" sz="4500" b="1">
                <a:solidFill>
                  <a:srgbClr val="FFFFFF"/>
                </a:solidFill>
                <a:latin typeface="Poppins Bold"/>
                <a:ea typeface="Poppins Bold"/>
                <a:cs typeface="Poppins Bold"/>
                <a:sym typeface="Poppins Bold"/>
              </a:rPr>
              <a:t>02</a:t>
            </a:r>
          </a:p>
        </p:txBody>
      </p:sp>
      <p:grpSp>
        <p:nvGrpSpPr>
          <p:cNvPr id="14" name="Group 14"/>
          <p:cNvGrpSpPr/>
          <p:nvPr/>
        </p:nvGrpSpPr>
        <p:grpSpPr>
          <a:xfrm>
            <a:off x="-58636" y="514985"/>
            <a:ext cx="4107239" cy="848812"/>
            <a:chOff x="0" y="0"/>
            <a:chExt cx="1081742" cy="223555"/>
          </a:xfrm>
        </p:grpSpPr>
        <p:sp>
          <p:nvSpPr>
            <p:cNvPr id="15" name="Freeform 15"/>
            <p:cNvSpPr/>
            <p:nvPr/>
          </p:nvSpPr>
          <p:spPr>
            <a:xfrm>
              <a:off x="0" y="0"/>
              <a:ext cx="1081742" cy="223555"/>
            </a:xfrm>
            <a:custGeom>
              <a:avLst/>
              <a:gdLst/>
              <a:ahLst/>
              <a:cxnLst/>
              <a:rect l="l" t="t" r="r" b="b"/>
              <a:pathLst>
                <a:path w="1081742" h="223555">
                  <a:moveTo>
                    <a:pt x="0" y="0"/>
                  </a:moveTo>
                  <a:lnTo>
                    <a:pt x="1081742" y="0"/>
                  </a:lnTo>
                  <a:lnTo>
                    <a:pt x="1081742" y="223555"/>
                  </a:lnTo>
                  <a:lnTo>
                    <a:pt x="0" y="223555"/>
                  </a:lnTo>
                  <a:close/>
                </a:path>
              </a:pathLst>
            </a:custGeom>
            <a:solidFill>
              <a:srgbClr val="364735"/>
            </a:solidFill>
          </p:spPr>
          <p:txBody>
            <a:bodyPr/>
            <a:lstStyle/>
            <a:p>
              <a:endParaRPr lang="en-AE"/>
            </a:p>
          </p:txBody>
        </p:sp>
        <p:sp>
          <p:nvSpPr>
            <p:cNvPr id="16" name="TextBox 16"/>
            <p:cNvSpPr txBox="1"/>
            <p:nvPr/>
          </p:nvSpPr>
          <p:spPr>
            <a:xfrm>
              <a:off x="0" y="-38100"/>
              <a:ext cx="1081742" cy="261655"/>
            </a:xfrm>
            <a:prstGeom prst="rect">
              <a:avLst/>
            </a:prstGeom>
          </p:spPr>
          <p:txBody>
            <a:bodyPr lIns="50800" tIns="50800" rIns="50800" bIns="50800" rtlCol="0" anchor="ctr"/>
            <a:lstStyle/>
            <a:p>
              <a:pPr algn="ctr">
                <a:lnSpc>
                  <a:spcPts val="2659"/>
                </a:lnSpc>
                <a:spcBef>
                  <a:spcPct val="0"/>
                </a:spcBef>
              </a:pPr>
              <a:endParaRPr/>
            </a:p>
          </p:txBody>
        </p:sp>
      </p:grpSp>
      <p:sp>
        <p:nvSpPr>
          <p:cNvPr id="17" name="TextBox 17"/>
          <p:cNvSpPr txBox="1"/>
          <p:nvPr/>
        </p:nvSpPr>
        <p:spPr>
          <a:xfrm>
            <a:off x="1028700" y="641576"/>
            <a:ext cx="2537326" cy="509905"/>
          </a:xfrm>
          <a:prstGeom prst="rect">
            <a:avLst/>
          </a:prstGeom>
        </p:spPr>
        <p:txBody>
          <a:bodyPr lIns="0" tIns="0" rIns="0" bIns="0" rtlCol="0" anchor="t">
            <a:spAutoFit/>
          </a:bodyPr>
          <a:lstStyle/>
          <a:p>
            <a:pPr algn="l">
              <a:lnSpc>
                <a:spcPts val="3920"/>
              </a:lnSpc>
            </a:pPr>
            <a:r>
              <a:rPr lang="en-US" sz="2800">
                <a:solidFill>
                  <a:srgbClr val="FFFFFF"/>
                </a:solidFill>
                <a:latin typeface="Poppins"/>
                <a:ea typeface="Poppins"/>
                <a:cs typeface="Poppins"/>
                <a:sym typeface="Poppins"/>
              </a:rPr>
              <a:t>UWTSD | 2025</a:t>
            </a:r>
          </a:p>
        </p:txBody>
      </p:sp>
    </p:spTree>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1ECEC"/>
        </a:solidFill>
        <a:effectLst/>
      </p:bgPr>
    </p:bg>
    <p:spTree>
      <p:nvGrpSpPr>
        <p:cNvPr id="1" name=""/>
        <p:cNvGrpSpPr/>
        <p:nvPr/>
      </p:nvGrpSpPr>
      <p:grpSpPr>
        <a:xfrm>
          <a:off x="0" y="0"/>
          <a:ext cx="0" cy="0"/>
          <a:chOff x="0" y="0"/>
          <a:chExt cx="0" cy="0"/>
        </a:xfrm>
      </p:grpSpPr>
      <p:grpSp>
        <p:nvGrpSpPr>
          <p:cNvPr id="2" name="Group 2"/>
          <p:cNvGrpSpPr/>
          <p:nvPr/>
        </p:nvGrpSpPr>
        <p:grpSpPr>
          <a:xfrm>
            <a:off x="1028700" y="3603379"/>
            <a:ext cx="463384" cy="3441700"/>
            <a:chOff x="0" y="0"/>
            <a:chExt cx="122044" cy="906456"/>
          </a:xfrm>
        </p:grpSpPr>
        <p:sp>
          <p:nvSpPr>
            <p:cNvPr id="3" name="Freeform 3"/>
            <p:cNvSpPr/>
            <p:nvPr/>
          </p:nvSpPr>
          <p:spPr>
            <a:xfrm>
              <a:off x="0" y="0"/>
              <a:ext cx="122044" cy="906456"/>
            </a:xfrm>
            <a:custGeom>
              <a:avLst/>
              <a:gdLst/>
              <a:ahLst/>
              <a:cxnLst/>
              <a:rect l="l" t="t" r="r" b="b"/>
              <a:pathLst>
                <a:path w="122044" h="906456">
                  <a:moveTo>
                    <a:pt x="0" y="0"/>
                  </a:moveTo>
                  <a:lnTo>
                    <a:pt x="122044" y="0"/>
                  </a:lnTo>
                  <a:lnTo>
                    <a:pt x="122044" y="906456"/>
                  </a:lnTo>
                  <a:lnTo>
                    <a:pt x="0" y="906456"/>
                  </a:lnTo>
                  <a:close/>
                </a:path>
              </a:pathLst>
            </a:custGeom>
            <a:solidFill>
              <a:srgbClr val="364735"/>
            </a:solidFill>
          </p:spPr>
          <p:txBody>
            <a:bodyPr/>
            <a:lstStyle/>
            <a:p>
              <a:endParaRPr lang="en-AE"/>
            </a:p>
          </p:txBody>
        </p:sp>
        <p:sp>
          <p:nvSpPr>
            <p:cNvPr id="4" name="TextBox 4"/>
            <p:cNvSpPr txBox="1"/>
            <p:nvPr/>
          </p:nvSpPr>
          <p:spPr>
            <a:xfrm>
              <a:off x="0" y="-38100"/>
              <a:ext cx="122044" cy="944556"/>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9086011" y="3568047"/>
            <a:ext cx="6718953" cy="3477031"/>
            <a:chOff x="0" y="0"/>
            <a:chExt cx="812800" cy="420621"/>
          </a:xfrm>
        </p:grpSpPr>
        <p:sp>
          <p:nvSpPr>
            <p:cNvPr id="6" name="Freeform 6"/>
            <p:cNvSpPr/>
            <p:nvPr/>
          </p:nvSpPr>
          <p:spPr>
            <a:xfrm>
              <a:off x="0" y="0"/>
              <a:ext cx="812800" cy="420621"/>
            </a:xfrm>
            <a:custGeom>
              <a:avLst/>
              <a:gdLst/>
              <a:ahLst/>
              <a:cxnLst/>
              <a:rect l="l" t="t" r="r" b="b"/>
              <a:pathLst>
                <a:path w="812800" h="420621">
                  <a:moveTo>
                    <a:pt x="20741" y="0"/>
                  </a:moveTo>
                  <a:lnTo>
                    <a:pt x="792060" y="0"/>
                  </a:lnTo>
                  <a:cubicBezTo>
                    <a:pt x="797560" y="0"/>
                    <a:pt x="802836" y="2185"/>
                    <a:pt x="806725" y="6075"/>
                  </a:cubicBezTo>
                  <a:cubicBezTo>
                    <a:pt x="810615" y="9964"/>
                    <a:pt x="812800" y="15240"/>
                    <a:pt x="812800" y="20741"/>
                  </a:cubicBezTo>
                  <a:lnTo>
                    <a:pt x="812800" y="399880"/>
                  </a:lnTo>
                  <a:cubicBezTo>
                    <a:pt x="812800" y="405381"/>
                    <a:pt x="810615" y="410656"/>
                    <a:pt x="806725" y="414546"/>
                  </a:cubicBezTo>
                  <a:cubicBezTo>
                    <a:pt x="802836" y="418436"/>
                    <a:pt x="797560" y="420621"/>
                    <a:pt x="792060" y="420621"/>
                  </a:cubicBezTo>
                  <a:lnTo>
                    <a:pt x="20741" y="420621"/>
                  </a:lnTo>
                  <a:cubicBezTo>
                    <a:pt x="15240" y="420621"/>
                    <a:pt x="9964" y="418436"/>
                    <a:pt x="6075" y="414546"/>
                  </a:cubicBezTo>
                  <a:cubicBezTo>
                    <a:pt x="2185" y="410656"/>
                    <a:pt x="0" y="405381"/>
                    <a:pt x="0" y="399880"/>
                  </a:cubicBezTo>
                  <a:lnTo>
                    <a:pt x="0" y="20741"/>
                  </a:lnTo>
                  <a:cubicBezTo>
                    <a:pt x="0" y="15240"/>
                    <a:pt x="2185" y="9964"/>
                    <a:pt x="6075" y="6075"/>
                  </a:cubicBezTo>
                  <a:cubicBezTo>
                    <a:pt x="9964" y="2185"/>
                    <a:pt x="15240" y="0"/>
                    <a:pt x="20741" y="0"/>
                  </a:cubicBezTo>
                  <a:close/>
                </a:path>
              </a:pathLst>
            </a:custGeom>
            <a:blipFill>
              <a:blip r:embed="rId3"/>
              <a:stretch>
                <a:fillRect t="-14361" b="-14361"/>
              </a:stretch>
            </a:blipFill>
          </p:spPr>
          <p:txBody>
            <a:bodyPr/>
            <a:lstStyle/>
            <a:p>
              <a:endParaRPr lang="en-AE"/>
            </a:p>
          </p:txBody>
        </p:sp>
      </p:grpSp>
      <p:grpSp>
        <p:nvGrpSpPr>
          <p:cNvPr id="7" name="Group 7"/>
          <p:cNvGrpSpPr/>
          <p:nvPr/>
        </p:nvGrpSpPr>
        <p:grpSpPr>
          <a:xfrm>
            <a:off x="-58636" y="514985"/>
            <a:ext cx="4107239" cy="848812"/>
            <a:chOff x="0" y="0"/>
            <a:chExt cx="1081742" cy="223555"/>
          </a:xfrm>
        </p:grpSpPr>
        <p:sp>
          <p:nvSpPr>
            <p:cNvPr id="8" name="Freeform 8"/>
            <p:cNvSpPr/>
            <p:nvPr/>
          </p:nvSpPr>
          <p:spPr>
            <a:xfrm>
              <a:off x="0" y="0"/>
              <a:ext cx="1081742" cy="223555"/>
            </a:xfrm>
            <a:custGeom>
              <a:avLst/>
              <a:gdLst/>
              <a:ahLst/>
              <a:cxnLst/>
              <a:rect l="l" t="t" r="r" b="b"/>
              <a:pathLst>
                <a:path w="1081742" h="223555">
                  <a:moveTo>
                    <a:pt x="0" y="0"/>
                  </a:moveTo>
                  <a:lnTo>
                    <a:pt x="1081742" y="0"/>
                  </a:lnTo>
                  <a:lnTo>
                    <a:pt x="1081742" y="223555"/>
                  </a:lnTo>
                  <a:lnTo>
                    <a:pt x="0" y="223555"/>
                  </a:lnTo>
                  <a:close/>
                </a:path>
              </a:pathLst>
            </a:custGeom>
            <a:solidFill>
              <a:srgbClr val="364735"/>
            </a:solidFill>
          </p:spPr>
          <p:txBody>
            <a:bodyPr/>
            <a:lstStyle/>
            <a:p>
              <a:endParaRPr lang="en-AE"/>
            </a:p>
          </p:txBody>
        </p:sp>
        <p:sp>
          <p:nvSpPr>
            <p:cNvPr id="9" name="TextBox 9"/>
            <p:cNvSpPr txBox="1"/>
            <p:nvPr/>
          </p:nvSpPr>
          <p:spPr>
            <a:xfrm>
              <a:off x="0" y="-38100"/>
              <a:ext cx="1081742" cy="261655"/>
            </a:xfrm>
            <a:prstGeom prst="rect">
              <a:avLst/>
            </a:prstGeom>
          </p:spPr>
          <p:txBody>
            <a:bodyPr lIns="50800" tIns="50800" rIns="50800" bIns="50800" rtlCol="0" anchor="ctr"/>
            <a:lstStyle/>
            <a:p>
              <a:pPr algn="ctr">
                <a:lnSpc>
                  <a:spcPts val="2659"/>
                </a:lnSpc>
                <a:spcBef>
                  <a:spcPct val="0"/>
                </a:spcBef>
              </a:pPr>
              <a:endParaRPr/>
            </a:p>
          </p:txBody>
        </p:sp>
      </p:grpSp>
      <p:sp>
        <p:nvSpPr>
          <p:cNvPr id="10" name="TextBox 10"/>
          <p:cNvSpPr txBox="1"/>
          <p:nvPr/>
        </p:nvSpPr>
        <p:spPr>
          <a:xfrm>
            <a:off x="5176419" y="1438723"/>
            <a:ext cx="7935162" cy="1174750"/>
          </a:xfrm>
          <a:prstGeom prst="rect">
            <a:avLst/>
          </a:prstGeom>
        </p:spPr>
        <p:txBody>
          <a:bodyPr lIns="0" tIns="0" rIns="0" bIns="0" rtlCol="0" anchor="t">
            <a:spAutoFit/>
          </a:bodyPr>
          <a:lstStyle/>
          <a:p>
            <a:pPr algn="ctr">
              <a:lnSpc>
                <a:spcPts val="8400"/>
              </a:lnSpc>
            </a:pPr>
            <a:r>
              <a:rPr lang="en-US" sz="6000" b="1">
                <a:solidFill>
                  <a:srgbClr val="364735"/>
                </a:solidFill>
                <a:latin typeface="The Seasons Bold"/>
                <a:ea typeface="The Seasons Bold"/>
                <a:cs typeface="The Seasons Bold"/>
                <a:sym typeface="The Seasons Bold"/>
              </a:rPr>
              <a:t>Ethical Considerations</a:t>
            </a:r>
          </a:p>
        </p:txBody>
      </p:sp>
      <p:sp>
        <p:nvSpPr>
          <p:cNvPr id="11" name="TextBox 11"/>
          <p:cNvSpPr txBox="1"/>
          <p:nvPr/>
        </p:nvSpPr>
        <p:spPr>
          <a:xfrm>
            <a:off x="16632167" y="372110"/>
            <a:ext cx="1254265" cy="852798"/>
          </a:xfrm>
          <a:prstGeom prst="rect">
            <a:avLst/>
          </a:prstGeom>
        </p:spPr>
        <p:txBody>
          <a:bodyPr lIns="0" tIns="0" rIns="0" bIns="0" rtlCol="0" anchor="t">
            <a:spAutoFit/>
          </a:bodyPr>
          <a:lstStyle/>
          <a:p>
            <a:pPr algn="ctr">
              <a:lnSpc>
                <a:spcPts val="7000"/>
              </a:lnSpc>
            </a:pPr>
            <a:r>
              <a:rPr lang="en-US" sz="5000" b="1" dirty="0">
                <a:solidFill>
                  <a:srgbClr val="364735"/>
                </a:solidFill>
                <a:latin typeface="Poppins Bold"/>
                <a:ea typeface="Poppins Bold"/>
                <a:cs typeface="Poppins Bold"/>
                <a:sym typeface="Poppins Bold"/>
              </a:rPr>
              <a:t>07</a:t>
            </a:r>
          </a:p>
        </p:txBody>
      </p:sp>
      <p:sp>
        <p:nvSpPr>
          <p:cNvPr id="12" name="TextBox 12"/>
          <p:cNvSpPr txBox="1"/>
          <p:nvPr/>
        </p:nvSpPr>
        <p:spPr>
          <a:xfrm>
            <a:off x="1889272" y="3536704"/>
            <a:ext cx="5895135" cy="1755775"/>
          </a:xfrm>
          <a:prstGeom prst="rect">
            <a:avLst/>
          </a:prstGeom>
        </p:spPr>
        <p:txBody>
          <a:bodyPr lIns="0" tIns="0" rIns="0" bIns="0" rtlCol="0" anchor="t">
            <a:spAutoFit/>
          </a:bodyPr>
          <a:lstStyle/>
          <a:p>
            <a:pPr marL="539749" lvl="1" indent="-269875" algn="l">
              <a:lnSpc>
                <a:spcPts val="3499"/>
              </a:lnSpc>
              <a:buFont typeface="Arial"/>
              <a:buChar char="•"/>
            </a:pPr>
            <a:r>
              <a:rPr lang="en-US" sz="2499">
                <a:solidFill>
                  <a:srgbClr val="364735"/>
                </a:solidFill>
                <a:latin typeface="Poppins"/>
                <a:ea typeface="Poppins"/>
                <a:cs typeface="Poppins"/>
                <a:sym typeface="Poppins"/>
              </a:rPr>
              <a:t>Use only anonymised data.</a:t>
            </a:r>
          </a:p>
          <a:p>
            <a:pPr marL="539749" lvl="1" indent="-269875" algn="l">
              <a:lnSpc>
                <a:spcPts val="3499"/>
              </a:lnSpc>
              <a:buFont typeface="Arial"/>
              <a:buChar char="•"/>
            </a:pPr>
            <a:r>
              <a:rPr lang="en-US" sz="2499">
                <a:solidFill>
                  <a:srgbClr val="364735"/>
                </a:solidFill>
                <a:latin typeface="Poppins"/>
                <a:ea typeface="Poppins"/>
                <a:cs typeface="Poppins"/>
                <a:sym typeface="Poppins"/>
              </a:rPr>
              <a:t>Follow GDPR standards.</a:t>
            </a:r>
          </a:p>
          <a:p>
            <a:pPr marL="539749" lvl="1" indent="-269875" algn="l">
              <a:lnSpc>
                <a:spcPts val="3499"/>
              </a:lnSpc>
              <a:buFont typeface="Arial"/>
              <a:buChar char="•"/>
            </a:pPr>
            <a:r>
              <a:rPr lang="en-US" sz="2499">
                <a:solidFill>
                  <a:srgbClr val="364735"/>
                </a:solidFill>
                <a:latin typeface="Poppins"/>
                <a:ea typeface="Poppins"/>
                <a:cs typeface="Poppins"/>
                <a:sym typeface="Poppins"/>
              </a:rPr>
              <a:t>Avoid bias in model predictions.</a:t>
            </a:r>
          </a:p>
          <a:p>
            <a:pPr marL="539749" lvl="1" indent="-269875" algn="l">
              <a:lnSpc>
                <a:spcPts val="3499"/>
              </a:lnSpc>
              <a:buFont typeface="Arial"/>
              <a:buChar char="•"/>
            </a:pPr>
            <a:r>
              <a:rPr lang="en-US" sz="2499">
                <a:solidFill>
                  <a:srgbClr val="364735"/>
                </a:solidFill>
                <a:latin typeface="Poppins"/>
                <a:ea typeface="Poppins"/>
                <a:cs typeface="Poppins"/>
                <a:sym typeface="Poppins"/>
              </a:rPr>
              <a:t>Store and delete data securely.</a:t>
            </a:r>
          </a:p>
        </p:txBody>
      </p:sp>
      <p:sp>
        <p:nvSpPr>
          <p:cNvPr id="13" name="TextBox 13"/>
          <p:cNvSpPr txBox="1"/>
          <p:nvPr/>
        </p:nvSpPr>
        <p:spPr>
          <a:xfrm>
            <a:off x="1028700" y="641576"/>
            <a:ext cx="2537326" cy="509905"/>
          </a:xfrm>
          <a:prstGeom prst="rect">
            <a:avLst/>
          </a:prstGeom>
        </p:spPr>
        <p:txBody>
          <a:bodyPr lIns="0" tIns="0" rIns="0" bIns="0" rtlCol="0" anchor="t">
            <a:spAutoFit/>
          </a:bodyPr>
          <a:lstStyle/>
          <a:p>
            <a:pPr algn="l">
              <a:lnSpc>
                <a:spcPts val="3920"/>
              </a:lnSpc>
            </a:pPr>
            <a:r>
              <a:rPr lang="en-US" sz="2800">
                <a:solidFill>
                  <a:srgbClr val="FFFFFF"/>
                </a:solidFill>
                <a:latin typeface="Poppins"/>
                <a:ea typeface="Poppins"/>
                <a:cs typeface="Poppins"/>
                <a:sym typeface="Poppins"/>
              </a:rPr>
              <a:t>UWTSD | 2025</a:t>
            </a:r>
          </a:p>
        </p:txBody>
      </p:sp>
    </p:spTree>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1ECEC"/>
        </a:solidFill>
        <a:effectLst/>
      </p:bgPr>
    </p:bg>
    <p:spTree>
      <p:nvGrpSpPr>
        <p:cNvPr id="1" name=""/>
        <p:cNvGrpSpPr/>
        <p:nvPr/>
      </p:nvGrpSpPr>
      <p:grpSpPr>
        <a:xfrm>
          <a:off x="0" y="0"/>
          <a:ext cx="0" cy="0"/>
          <a:chOff x="0" y="0"/>
          <a:chExt cx="0" cy="0"/>
        </a:xfrm>
      </p:grpSpPr>
      <p:grpSp>
        <p:nvGrpSpPr>
          <p:cNvPr id="2" name="Group 2"/>
          <p:cNvGrpSpPr/>
          <p:nvPr/>
        </p:nvGrpSpPr>
        <p:grpSpPr>
          <a:xfrm>
            <a:off x="14529095" y="32073"/>
            <a:ext cx="3758905" cy="6902572"/>
            <a:chOff x="0" y="0"/>
            <a:chExt cx="990000" cy="1817961"/>
          </a:xfrm>
        </p:grpSpPr>
        <p:sp>
          <p:nvSpPr>
            <p:cNvPr id="3" name="Freeform 3"/>
            <p:cNvSpPr/>
            <p:nvPr/>
          </p:nvSpPr>
          <p:spPr>
            <a:xfrm>
              <a:off x="0" y="0"/>
              <a:ext cx="990000" cy="1817962"/>
            </a:xfrm>
            <a:custGeom>
              <a:avLst/>
              <a:gdLst/>
              <a:ahLst/>
              <a:cxnLst/>
              <a:rect l="l" t="t" r="r" b="b"/>
              <a:pathLst>
                <a:path w="990000" h="1817962">
                  <a:moveTo>
                    <a:pt x="0" y="0"/>
                  </a:moveTo>
                  <a:lnTo>
                    <a:pt x="990000" y="0"/>
                  </a:lnTo>
                  <a:lnTo>
                    <a:pt x="990000" y="1817962"/>
                  </a:lnTo>
                  <a:lnTo>
                    <a:pt x="0" y="1817962"/>
                  </a:lnTo>
                  <a:close/>
                </a:path>
              </a:pathLst>
            </a:custGeom>
            <a:solidFill>
              <a:srgbClr val="364735"/>
            </a:solidFill>
          </p:spPr>
          <p:txBody>
            <a:bodyPr/>
            <a:lstStyle/>
            <a:p>
              <a:endParaRPr lang="en-AE"/>
            </a:p>
          </p:txBody>
        </p:sp>
        <p:sp>
          <p:nvSpPr>
            <p:cNvPr id="4" name="TextBox 4"/>
            <p:cNvSpPr txBox="1"/>
            <p:nvPr/>
          </p:nvSpPr>
          <p:spPr>
            <a:xfrm>
              <a:off x="0" y="-38100"/>
              <a:ext cx="990000" cy="1856061"/>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9689595" y="1273810"/>
            <a:ext cx="6718953" cy="7984490"/>
            <a:chOff x="0" y="0"/>
            <a:chExt cx="812800" cy="965894"/>
          </a:xfrm>
        </p:grpSpPr>
        <p:sp>
          <p:nvSpPr>
            <p:cNvPr id="6" name="Freeform 6"/>
            <p:cNvSpPr/>
            <p:nvPr/>
          </p:nvSpPr>
          <p:spPr>
            <a:xfrm>
              <a:off x="0" y="0"/>
              <a:ext cx="812800" cy="965894"/>
            </a:xfrm>
            <a:custGeom>
              <a:avLst/>
              <a:gdLst/>
              <a:ahLst/>
              <a:cxnLst/>
              <a:rect l="l" t="t" r="r" b="b"/>
              <a:pathLst>
                <a:path w="812800" h="965894">
                  <a:moveTo>
                    <a:pt x="20741" y="0"/>
                  </a:moveTo>
                  <a:lnTo>
                    <a:pt x="792060" y="0"/>
                  </a:lnTo>
                  <a:cubicBezTo>
                    <a:pt x="797560" y="0"/>
                    <a:pt x="802836" y="2185"/>
                    <a:pt x="806725" y="6075"/>
                  </a:cubicBezTo>
                  <a:cubicBezTo>
                    <a:pt x="810615" y="9964"/>
                    <a:pt x="812800" y="15240"/>
                    <a:pt x="812800" y="20741"/>
                  </a:cubicBezTo>
                  <a:lnTo>
                    <a:pt x="812800" y="945153"/>
                  </a:lnTo>
                  <a:cubicBezTo>
                    <a:pt x="812800" y="950654"/>
                    <a:pt x="810615" y="955929"/>
                    <a:pt x="806725" y="959819"/>
                  </a:cubicBezTo>
                  <a:cubicBezTo>
                    <a:pt x="802836" y="963709"/>
                    <a:pt x="797560" y="965894"/>
                    <a:pt x="792060" y="965894"/>
                  </a:cubicBezTo>
                  <a:lnTo>
                    <a:pt x="20741" y="965894"/>
                  </a:lnTo>
                  <a:cubicBezTo>
                    <a:pt x="15240" y="965894"/>
                    <a:pt x="9964" y="963709"/>
                    <a:pt x="6075" y="959819"/>
                  </a:cubicBezTo>
                  <a:cubicBezTo>
                    <a:pt x="2185" y="955929"/>
                    <a:pt x="0" y="950654"/>
                    <a:pt x="0" y="945153"/>
                  </a:cubicBezTo>
                  <a:lnTo>
                    <a:pt x="0" y="20741"/>
                  </a:lnTo>
                  <a:cubicBezTo>
                    <a:pt x="0" y="15240"/>
                    <a:pt x="2185" y="9964"/>
                    <a:pt x="6075" y="6075"/>
                  </a:cubicBezTo>
                  <a:cubicBezTo>
                    <a:pt x="9964" y="2185"/>
                    <a:pt x="15240" y="0"/>
                    <a:pt x="20741" y="0"/>
                  </a:cubicBezTo>
                  <a:close/>
                </a:path>
              </a:pathLst>
            </a:custGeom>
            <a:blipFill>
              <a:blip r:embed="rId3"/>
              <a:stretch>
                <a:fillRect t="-5728" b="-5728"/>
              </a:stretch>
            </a:blipFill>
          </p:spPr>
          <p:txBody>
            <a:bodyPr/>
            <a:lstStyle/>
            <a:p>
              <a:endParaRPr lang="en-AE"/>
            </a:p>
          </p:txBody>
        </p:sp>
      </p:grpSp>
      <p:sp>
        <p:nvSpPr>
          <p:cNvPr id="7" name="TextBox 7"/>
          <p:cNvSpPr txBox="1"/>
          <p:nvPr/>
        </p:nvSpPr>
        <p:spPr>
          <a:xfrm>
            <a:off x="1028700" y="1198287"/>
            <a:ext cx="5718254" cy="1606547"/>
          </a:xfrm>
          <a:prstGeom prst="rect">
            <a:avLst/>
          </a:prstGeom>
        </p:spPr>
        <p:txBody>
          <a:bodyPr lIns="0" tIns="0" rIns="0" bIns="0" rtlCol="0" anchor="t">
            <a:spAutoFit/>
          </a:bodyPr>
          <a:lstStyle/>
          <a:p>
            <a:pPr algn="l">
              <a:lnSpc>
                <a:spcPts val="11200"/>
              </a:lnSpc>
            </a:pPr>
            <a:r>
              <a:rPr lang="en-US" sz="8000" b="1">
                <a:solidFill>
                  <a:srgbClr val="364735"/>
                </a:solidFill>
                <a:latin typeface="The Seasons Bold"/>
                <a:ea typeface="The Seasons Bold"/>
                <a:cs typeface="The Seasons Bold"/>
                <a:sym typeface="The Seasons Bold"/>
              </a:rPr>
              <a:t>Conclusion</a:t>
            </a:r>
          </a:p>
        </p:txBody>
      </p:sp>
      <p:grpSp>
        <p:nvGrpSpPr>
          <p:cNvPr id="8" name="Group 8"/>
          <p:cNvGrpSpPr/>
          <p:nvPr/>
        </p:nvGrpSpPr>
        <p:grpSpPr>
          <a:xfrm>
            <a:off x="0" y="2804834"/>
            <a:ext cx="7785443" cy="855610"/>
            <a:chOff x="0" y="0"/>
            <a:chExt cx="2050487" cy="225346"/>
          </a:xfrm>
        </p:grpSpPr>
        <p:sp>
          <p:nvSpPr>
            <p:cNvPr id="9" name="Freeform 9"/>
            <p:cNvSpPr/>
            <p:nvPr/>
          </p:nvSpPr>
          <p:spPr>
            <a:xfrm>
              <a:off x="0" y="0"/>
              <a:ext cx="2050487" cy="225346"/>
            </a:xfrm>
            <a:custGeom>
              <a:avLst/>
              <a:gdLst/>
              <a:ahLst/>
              <a:cxnLst/>
              <a:rect l="l" t="t" r="r" b="b"/>
              <a:pathLst>
                <a:path w="2050487" h="225346">
                  <a:moveTo>
                    <a:pt x="0" y="0"/>
                  </a:moveTo>
                  <a:lnTo>
                    <a:pt x="2050487" y="0"/>
                  </a:lnTo>
                  <a:lnTo>
                    <a:pt x="2050487" y="225346"/>
                  </a:lnTo>
                  <a:lnTo>
                    <a:pt x="0" y="225346"/>
                  </a:lnTo>
                  <a:close/>
                </a:path>
              </a:pathLst>
            </a:custGeom>
            <a:solidFill>
              <a:srgbClr val="364735"/>
            </a:solidFill>
          </p:spPr>
          <p:txBody>
            <a:bodyPr/>
            <a:lstStyle/>
            <a:p>
              <a:endParaRPr lang="en-AE"/>
            </a:p>
          </p:txBody>
        </p:sp>
        <p:sp>
          <p:nvSpPr>
            <p:cNvPr id="10" name="TextBox 10"/>
            <p:cNvSpPr txBox="1"/>
            <p:nvPr/>
          </p:nvSpPr>
          <p:spPr>
            <a:xfrm>
              <a:off x="0" y="-38100"/>
              <a:ext cx="2050487" cy="263446"/>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58636" y="514985"/>
            <a:ext cx="4107239" cy="848812"/>
            <a:chOff x="0" y="0"/>
            <a:chExt cx="1081742" cy="223555"/>
          </a:xfrm>
        </p:grpSpPr>
        <p:sp>
          <p:nvSpPr>
            <p:cNvPr id="12" name="Freeform 12"/>
            <p:cNvSpPr/>
            <p:nvPr/>
          </p:nvSpPr>
          <p:spPr>
            <a:xfrm>
              <a:off x="0" y="0"/>
              <a:ext cx="1081742" cy="223555"/>
            </a:xfrm>
            <a:custGeom>
              <a:avLst/>
              <a:gdLst/>
              <a:ahLst/>
              <a:cxnLst/>
              <a:rect l="l" t="t" r="r" b="b"/>
              <a:pathLst>
                <a:path w="1081742" h="223555">
                  <a:moveTo>
                    <a:pt x="0" y="0"/>
                  </a:moveTo>
                  <a:lnTo>
                    <a:pt x="1081742" y="0"/>
                  </a:lnTo>
                  <a:lnTo>
                    <a:pt x="1081742" y="223555"/>
                  </a:lnTo>
                  <a:lnTo>
                    <a:pt x="0" y="223555"/>
                  </a:lnTo>
                  <a:close/>
                </a:path>
              </a:pathLst>
            </a:custGeom>
            <a:solidFill>
              <a:srgbClr val="364735"/>
            </a:solidFill>
          </p:spPr>
          <p:txBody>
            <a:bodyPr/>
            <a:lstStyle/>
            <a:p>
              <a:endParaRPr lang="en-AE"/>
            </a:p>
          </p:txBody>
        </p:sp>
        <p:sp>
          <p:nvSpPr>
            <p:cNvPr id="13" name="TextBox 13"/>
            <p:cNvSpPr txBox="1"/>
            <p:nvPr/>
          </p:nvSpPr>
          <p:spPr>
            <a:xfrm>
              <a:off x="0" y="-38100"/>
              <a:ext cx="1081742" cy="261655"/>
            </a:xfrm>
            <a:prstGeom prst="rect">
              <a:avLst/>
            </a:prstGeom>
          </p:spPr>
          <p:txBody>
            <a:bodyPr lIns="50800" tIns="50800" rIns="50800" bIns="50800" rtlCol="0" anchor="ctr"/>
            <a:lstStyle/>
            <a:p>
              <a:pPr algn="ctr">
                <a:lnSpc>
                  <a:spcPts val="2659"/>
                </a:lnSpc>
                <a:spcBef>
                  <a:spcPct val="0"/>
                </a:spcBef>
              </a:pPr>
              <a:endParaRPr/>
            </a:p>
          </p:txBody>
        </p:sp>
      </p:grpSp>
      <p:sp>
        <p:nvSpPr>
          <p:cNvPr id="14" name="TextBox 14"/>
          <p:cNvSpPr txBox="1"/>
          <p:nvPr/>
        </p:nvSpPr>
        <p:spPr>
          <a:xfrm>
            <a:off x="16632167" y="372110"/>
            <a:ext cx="1254265" cy="852798"/>
          </a:xfrm>
          <a:prstGeom prst="rect">
            <a:avLst/>
          </a:prstGeom>
        </p:spPr>
        <p:txBody>
          <a:bodyPr lIns="0" tIns="0" rIns="0" bIns="0" rtlCol="0" anchor="t">
            <a:spAutoFit/>
          </a:bodyPr>
          <a:lstStyle/>
          <a:p>
            <a:pPr algn="ctr">
              <a:lnSpc>
                <a:spcPts val="7000"/>
              </a:lnSpc>
            </a:pPr>
            <a:r>
              <a:rPr lang="en-US" sz="5000" b="1" dirty="0">
                <a:solidFill>
                  <a:srgbClr val="F1ECEC"/>
                </a:solidFill>
                <a:latin typeface="Poppins Bold"/>
                <a:ea typeface="Poppins Bold"/>
                <a:cs typeface="Poppins Bold"/>
                <a:sym typeface="Poppins Bold"/>
              </a:rPr>
              <a:t>08</a:t>
            </a:r>
          </a:p>
        </p:txBody>
      </p:sp>
      <p:sp>
        <p:nvSpPr>
          <p:cNvPr id="15" name="TextBox 15"/>
          <p:cNvSpPr txBox="1"/>
          <p:nvPr/>
        </p:nvSpPr>
        <p:spPr>
          <a:xfrm>
            <a:off x="1028700" y="4031919"/>
            <a:ext cx="7594803" cy="2632075"/>
          </a:xfrm>
          <a:prstGeom prst="rect">
            <a:avLst/>
          </a:prstGeom>
        </p:spPr>
        <p:txBody>
          <a:bodyPr lIns="0" tIns="0" rIns="0" bIns="0" rtlCol="0" anchor="t">
            <a:spAutoFit/>
          </a:bodyPr>
          <a:lstStyle/>
          <a:p>
            <a:pPr marL="539749" lvl="1" indent="-269875" algn="l">
              <a:lnSpc>
                <a:spcPts val="3499"/>
              </a:lnSpc>
              <a:buFont typeface="Arial"/>
              <a:buChar char="•"/>
            </a:pPr>
            <a:r>
              <a:rPr lang="en-US" sz="2499">
                <a:solidFill>
                  <a:srgbClr val="364735"/>
                </a:solidFill>
                <a:latin typeface="Poppins"/>
                <a:ea typeface="Poppins"/>
                <a:cs typeface="Poppins"/>
                <a:sym typeface="Poppins"/>
              </a:rPr>
              <a:t>AI can help predict academic performance early.</a:t>
            </a:r>
          </a:p>
          <a:p>
            <a:pPr marL="539749" lvl="1" indent="-269875" algn="l">
              <a:lnSpc>
                <a:spcPts val="3499"/>
              </a:lnSpc>
              <a:buFont typeface="Arial"/>
              <a:buChar char="•"/>
            </a:pPr>
            <a:r>
              <a:rPr lang="en-US" sz="2499">
                <a:solidFill>
                  <a:srgbClr val="364735"/>
                </a:solidFill>
                <a:latin typeface="Poppins"/>
                <a:ea typeface="Poppins"/>
                <a:cs typeface="Poppins"/>
                <a:sym typeface="Poppins"/>
              </a:rPr>
              <a:t> Random Forest expected to give best accuracy.</a:t>
            </a:r>
          </a:p>
          <a:p>
            <a:pPr marL="539749" lvl="1" indent="-269875" algn="l">
              <a:lnSpc>
                <a:spcPts val="3499"/>
              </a:lnSpc>
              <a:buFont typeface="Arial"/>
              <a:buChar char="•"/>
            </a:pPr>
            <a:r>
              <a:rPr lang="en-US" sz="2499">
                <a:solidFill>
                  <a:srgbClr val="364735"/>
                </a:solidFill>
                <a:latin typeface="Poppins"/>
                <a:ea typeface="Poppins"/>
                <a:cs typeface="Poppins"/>
                <a:sym typeface="Poppins"/>
              </a:rPr>
              <a:t>•Promotes fair and transparent evaluation.</a:t>
            </a:r>
          </a:p>
          <a:p>
            <a:pPr marL="539749" lvl="1" indent="-269875" algn="l">
              <a:lnSpc>
                <a:spcPts val="3499"/>
              </a:lnSpc>
              <a:buFont typeface="Arial"/>
              <a:buChar char="•"/>
            </a:pPr>
            <a:r>
              <a:rPr lang="en-US" sz="2499">
                <a:solidFill>
                  <a:srgbClr val="364735"/>
                </a:solidFill>
                <a:latin typeface="Poppins"/>
                <a:ea typeface="Poppins"/>
                <a:cs typeface="Poppins"/>
                <a:sym typeface="Poppins"/>
              </a:rPr>
              <a:t>Future work: test on real university datasets.</a:t>
            </a:r>
          </a:p>
        </p:txBody>
      </p:sp>
      <p:sp>
        <p:nvSpPr>
          <p:cNvPr id="16" name="TextBox 16"/>
          <p:cNvSpPr txBox="1"/>
          <p:nvPr/>
        </p:nvSpPr>
        <p:spPr>
          <a:xfrm>
            <a:off x="1028700" y="641576"/>
            <a:ext cx="2537326" cy="509905"/>
          </a:xfrm>
          <a:prstGeom prst="rect">
            <a:avLst/>
          </a:prstGeom>
        </p:spPr>
        <p:txBody>
          <a:bodyPr lIns="0" tIns="0" rIns="0" bIns="0" rtlCol="0" anchor="t">
            <a:spAutoFit/>
          </a:bodyPr>
          <a:lstStyle/>
          <a:p>
            <a:pPr algn="l">
              <a:lnSpc>
                <a:spcPts val="3920"/>
              </a:lnSpc>
            </a:pPr>
            <a:r>
              <a:rPr lang="en-US" sz="2800">
                <a:solidFill>
                  <a:srgbClr val="FFFFFF"/>
                </a:solidFill>
                <a:latin typeface="Poppins"/>
                <a:ea typeface="Poppins"/>
                <a:cs typeface="Poppins"/>
                <a:sym typeface="Poppins"/>
              </a:rPr>
              <a:t>UWTSD | 2025</a:t>
            </a:r>
          </a:p>
        </p:txBody>
      </p:sp>
    </p:spTree>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1ECEC"/>
        </a:solidFill>
        <a:effectLst/>
      </p:bgPr>
    </p:bg>
    <p:spTree>
      <p:nvGrpSpPr>
        <p:cNvPr id="1" name=""/>
        <p:cNvGrpSpPr/>
        <p:nvPr/>
      </p:nvGrpSpPr>
      <p:grpSpPr>
        <a:xfrm>
          <a:off x="0" y="0"/>
          <a:ext cx="0" cy="0"/>
          <a:chOff x="0" y="0"/>
          <a:chExt cx="0" cy="0"/>
        </a:xfrm>
      </p:grpSpPr>
      <p:grpSp>
        <p:nvGrpSpPr>
          <p:cNvPr id="2" name="Group 2"/>
          <p:cNvGrpSpPr/>
          <p:nvPr/>
        </p:nvGrpSpPr>
        <p:grpSpPr>
          <a:xfrm>
            <a:off x="1028700" y="3603379"/>
            <a:ext cx="463384" cy="3441700"/>
            <a:chOff x="0" y="0"/>
            <a:chExt cx="122044" cy="906456"/>
          </a:xfrm>
        </p:grpSpPr>
        <p:sp>
          <p:nvSpPr>
            <p:cNvPr id="3" name="Freeform 3"/>
            <p:cNvSpPr/>
            <p:nvPr/>
          </p:nvSpPr>
          <p:spPr>
            <a:xfrm>
              <a:off x="0" y="0"/>
              <a:ext cx="122044" cy="906456"/>
            </a:xfrm>
            <a:custGeom>
              <a:avLst/>
              <a:gdLst/>
              <a:ahLst/>
              <a:cxnLst/>
              <a:rect l="l" t="t" r="r" b="b"/>
              <a:pathLst>
                <a:path w="122044" h="906456">
                  <a:moveTo>
                    <a:pt x="0" y="0"/>
                  </a:moveTo>
                  <a:lnTo>
                    <a:pt x="122044" y="0"/>
                  </a:lnTo>
                  <a:lnTo>
                    <a:pt x="122044" y="906456"/>
                  </a:lnTo>
                  <a:lnTo>
                    <a:pt x="0" y="906456"/>
                  </a:lnTo>
                  <a:close/>
                </a:path>
              </a:pathLst>
            </a:custGeom>
            <a:solidFill>
              <a:srgbClr val="364735"/>
            </a:solidFill>
          </p:spPr>
          <p:txBody>
            <a:bodyPr/>
            <a:lstStyle/>
            <a:p>
              <a:endParaRPr lang="en-AE"/>
            </a:p>
          </p:txBody>
        </p:sp>
        <p:sp>
          <p:nvSpPr>
            <p:cNvPr id="4" name="TextBox 4"/>
            <p:cNvSpPr txBox="1"/>
            <p:nvPr/>
          </p:nvSpPr>
          <p:spPr>
            <a:xfrm>
              <a:off x="0" y="-38100"/>
              <a:ext cx="122044" cy="944556"/>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p:cNvSpPr txBox="1"/>
          <p:nvPr/>
        </p:nvSpPr>
        <p:spPr>
          <a:xfrm>
            <a:off x="6943014" y="1641447"/>
            <a:ext cx="4401972" cy="1174750"/>
          </a:xfrm>
          <a:prstGeom prst="rect">
            <a:avLst/>
          </a:prstGeom>
        </p:spPr>
        <p:txBody>
          <a:bodyPr lIns="0" tIns="0" rIns="0" bIns="0" rtlCol="0" anchor="t">
            <a:spAutoFit/>
          </a:bodyPr>
          <a:lstStyle/>
          <a:p>
            <a:pPr algn="ctr">
              <a:lnSpc>
                <a:spcPts val="8400"/>
              </a:lnSpc>
            </a:pPr>
            <a:r>
              <a:rPr lang="en-US" sz="6000" b="1">
                <a:solidFill>
                  <a:srgbClr val="364735"/>
                </a:solidFill>
                <a:latin typeface="The Seasons Bold"/>
                <a:ea typeface="The Seasons Bold"/>
                <a:cs typeface="The Seasons Bold"/>
                <a:sym typeface="The Seasons Bold"/>
              </a:rPr>
              <a:t>References</a:t>
            </a:r>
          </a:p>
        </p:txBody>
      </p:sp>
      <p:sp>
        <p:nvSpPr>
          <p:cNvPr id="6" name="TextBox 6"/>
          <p:cNvSpPr txBox="1"/>
          <p:nvPr/>
        </p:nvSpPr>
        <p:spPr>
          <a:xfrm>
            <a:off x="16632167" y="372110"/>
            <a:ext cx="1254265" cy="852798"/>
          </a:xfrm>
          <a:prstGeom prst="rect">
            <a:avLst/>
          </a:prstGeom>
        </p:spPr>
        <p:txBody>
          <a:bodyPr lIns="0" tIns="0" rIns="0" bIns="0" rtlCol="0" anchor="t">
            <a:spAutoFit/>
          </a:bodyPr>
          <a:lstStyle/>
          <a:p>
            <a:pPr algn="ctr">
              <a:lnSpc>
                <a:spcPts val="7000"/>
              </a:lnSpc>
            </a:pPr>
            <a:r>
              <a:rPr lang="en-US" sz="5000" b="1" dirty="0">
                <a:solidFill>
                  <a:srgbClr val="364735"/>
                </a:solidFill>
                <a:latin typeface="Poppins Bold"/>
                <a:ea typeface="Poppins Bold"/>
                <a:cs typeface="Poppins Bold"/>
                <a:sym typeface="Poppins Bold"/>
              </a:rPr>
              <a:t>09</a:t>
            </a:r>
          </a:p>
        </p:txBody>
      </p:sp>
      <p:sp>
        <p:nvSpPr>
          <p:cNvPr id="7" name="TextBox 7"/>
          <p:cNvSpPr txBox="1"/>
          <p:nvPr/>
        </p:nvSpPr>
        <p:spPr>
          <a:xfrm>
            <a:off x="1994984" y="3517654"/>
            <a:ext cx="14637184" cy="2676525"/>
          </a:xfrm>
          <a:prstGeom prst="rect">
            <a:avLst/>
          </a:prstGeom>
        </p:spPr>
        <p:txBody>
          <a:bodyPr lIns="0" tIns="0" rIns="0" bIns="0" rtlCol="0" anchor="t">
            <a:spAutoFit/>
          </a:bodyPr>
          <a:lstStyle/>
          <a:p>
            <a:pPr algn="l">
              <a:lnSpc>
                <a:spcPts val="4200"/>
              </a:lnSpc>
            </a:pPr>
            <a:r>
              <a:rPr lang="en-US" sz="3000">
                <a:solidFill>
                  <a:srgbClr val="364735"/>
                </a:solidFill>
                <a:latin typeface="Poppins"/>
                <a:ea typeface="Poppins"/>
                <a:cs typeface="Poppins"/>
                <a:sym typeface="Poppins"/>
              </a:rPr>
              <a:t>[1] T. Hossain, “AI in Modern Education,” 2021.</a:t>
            </a:r>
          </a:p>
          <a:p>
            <a:pPr algn="l">
              <a:lnSpc>
                <a:spcPts val="4200"/>
              </a:lnSpc>
            </a:pPr>
            <a:r>
              <a:rPr lang="en-US" sz="3000">
                <a:solidFill>
                  <a:srgbClr val="364735"/>
                </a:solidFill>
                <a:latin typeface="Poppins"/>
                <a:ea typeface="Poppins"/>
                <a:cs typeface="Poppins"/>
                <a:sym typeface="Poppins"/>
              </a:rPr>
              <a:t>[2] M. Alam, “Machine Learning for Academic Success,” 2022.</a:t>
            </a:r>
          </a:p>
          <a:p>
            <a:pPr algn="l">
              <a:lnSpc>
                <a:spcPts val="4200"/>
              </a:lnSpc>
            </a:pPr>
            <a:r>
              <a:rPr lang="en-US" sz="3000">
                <a:solidFill>
                  <a:srgbClr val="364735"/>
                </a:solidFill>
                <a:latin typeface="Poppins"/>
                <a:ea typeface="Poppins"/>
                <a:cs typeface="Poppins"/>
                <a:sym typeface="Poppins"/>
              </a:rPr>
              <a:t>[3] J. Smith, “Data-Driven Education,” 2023.</a:t>
            </a:r>
          </a:p>
          <a:p>
            <a:pPr algn="l">
              <a:lnSpc>
                <a:spcPts val="4200"/>
              </a:lnSpc>
            </a:pPr>
            <a:r>
              <a:rPr lang="en-US" sz="3000">
                <a:solidFill>
                  <a:srgbClr val="364735"/>
                </a:solidFill>
                <a:latin typeface="Poppins"/>
                <a:ea typeface="Poppins"/>
                <a:cs typeface="Poppins"/>
                <a:sym typeface="Poppins"/>
              </a:rPr>
              <a:t>[4] UK ICO, “GDPR for Researchers,” 2023.</a:t>
            </a:r>
          </a:p>
          <a:p>
            <a:pPr algn="l">
              <a:lnSpc>
                <a:spcPts val="4200"/>
              </a:lnSpc>
            </a:pPr>
            <a:r>
              <a:rPr lang="en-US" sz="3000">
                <a:solidFill>
                  <a:srgbClr val="364735"/>
                </a:solidFill>
                <a:latin typeface="Poppins"/>
                <a:ea typeface="Poppins"/>
                <a:cs typeface="Poppins"/>
                <a:sym typeface="Poppins"/>
              </a:rPr>
              <a:t>[5] R. Uddin, “Fair and Explainable AI Models,” 2024</a:t>
            </a:r>
          </a:p>
        </p:txBody>
      </p:sp>
      <p:grpSp>
        <p:nvGrpSpPr>
          <p:cNvPr id="8" name="Group 8"/>
          <p:cNvGrpSpPr/>
          <p:nvPr/>
        </p:nvGrpSpPr>
        <p:grpSpPr>
          <a:xfrm>
            <a:off x="-58636" y="514985"/>
            <a:ext cx="4107239" cy="848812"/>
            <a:chOff x="0" y="0"/>
            <a:chExt cx="1081742" cy="223555"/>
          </a:xfrm>
        </p:grpSpPr>
        <p:sp>
          <p:nvSpPr>
            <p:cNvPr id="9" name="Freeform 9"/>
            <p:cNvSpPr/>
            <p:nvPr/>
          </p:nvSpPr>
          <p:spPr>
            <a:xfrm>
              <a:off x="0" y="0"/>
              <a:ext cx="1081742" cy="223555"/>
            </a:xfrm>
            <a:custGeom>
              <a:avLst/>
              <a:gdLst/>
              <a:ahLst/>
              <a:cxnLst/>
              <a:rect l="l" t="t" r="r" b="b"/>
              <a:pathLst>
                <a:path w="1081742" h="223555">
                  <a:moveTo>
                    <a:pt x="0" y="0"/>
                  </a:moveTo>
                  <a:lnTo>
                    <a:pt x="1081742" y="0"/>
                  </a:lnTo>
                  <a:lnTo>
                    <a:pt x="1081742" y="223555"/>
                  </a:lnTo>
                  <a:lnTo>
                    <a:pt x="0" y="223555"/>
                  </a:lnTo>
                  <a:close/>
                </a:path>
              </a:pathLst>
            </a:custGeom>
            <a:solidFill>
              <a:srgbClr val="364735"/>
            </a:solidFill>
          </p:spPr>
          <p:txBody>
            <a:bodyPr/>
            <a:lstStyle/>
            <a:p>
              <a:endParaRPr lang="en-AE"/>
            </a:p>
          </p:txBody>
        </p:sp>
        <p:sp>
          <p:nvSpPr>
            <p:cNvPr id="10" name="TextBox 10"/>
            <p:cNvSpPr txBox="1"/>
            <p:nvPr/>
          </p:nvSpPr>
          <p:spPr>
            <a:xfrm>
              <a:off x="0" y="-38100"/>
              <a:ext cx="1081742" cy="261655"/>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1028700" y="641576"/>
            <a:ext cx="2537326" cy="509905"/>
          </a:xfrm>
          <a:prstGeom prst="rect">
            <a:avLst/>
          </a:prstGeom>
        </p:spPr>
        <p:txBody>
          <a:bodyPr lIns="0" tIns="0" rIns="0" bIns="0" rtlCol="0" anchor="t">
            <a:spAutoFit/>
          </a:bodyPr>
          <a:lstStyle/>
          <a:p>
            <a:pPr algn="l">
              <a:lnSpc>
                <a:spcPts val="3920"/>
              </a:lnSpc>
            </a:pPr>
            <a:r>
              <a:rPr lang="en-US" sz="2800">
                <a:solidFill>
                  <a:srgbClr val="FFFFFF"/>
                </a:solidFill>
                <a:latin typeface="Poppins"/>
                <a:ea typeface="Poppins"/>
                <a:cs typeface="Poppins"/>
                <a:sym typeface="Poppins"/>
              </a:rPr>
              <a:t>UWTSD | 2025</a:t>
            </a: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1ECEC"/>
        </a:solidFill>
        <a:effectLst/>
      </p:bgPr>
    </p:bg>
    <p:spTree>
      <p:nvGrpSpPr>
        <p:cNvPr id="1" name=""/>
        <p:cNvGrpSpPr/>
        <p:nvPr/>
      </p:nvGrpSpPr>
      <p:grpSpPr>
        <a:xfrm>
          <a:off x="0" y="0"/>
          <a:ext cx="0" cy="0"/>
          <a:chOff x="0" y="0"/>
          <a:chExt cx="0" cy="0"/>
        </a:xfrm>
      </p:grpSpPr>
      <p:grpSp>
        <p:nvGrpSpPr>
          <p:cNvPr id="2" name="Group 2"/>
          <p:cNvGrpSpPr/>
          <p:nvPr/>
        </p:nvGrpSpPr>
        <p:grpSpPr>
          <a:xfrm>
            <a:off x="2746963" y="8841055"/>
            <a:ext cx="15541037" cy="704503"/>
            <a:chOff x="0" y="0"/>
            <a:chExt cx="4093113" cy="185548"/>
          </a:xfrm>
        </p:grpSpPr>
        <p:sp>
          <p:nvSpPr>
            <p:cNvPr id="3" name="Freeform 3"/>
            <p:cNvSpPr/>
            <p:nvPr/>
          </p:nvSpPr>
          <p:spPr>
            <a:xfrm>
              <a:off x="0" y="0"/>
              <a:ext cx="4093113" cy="185548"/>
            </a:xfrm>
            <a:custGeom>
              <a:avLst/>
              <a:gdLst/>
              <a:ahLst/>
              <a:cxnLst/>
              <a:rect l="l" t="t" r="r" b="b"/>
              <a:pathLst>
                <a:path w="4093113" h="185548">
                  <a:moveTo>
                    <a:pt x="0" y="0"/>
                  </a:moveTo>
                  <a:lnTo>
                    <a:pt x="4093113" y="0"/>
                  </a:lnTo>
                  <a:lnTo>
                    <a:pt x="4093113" y="185548"/>
                  </a:lnTo>
                  <a:lnTo>
                    <a:pt x="0" y="185548"/>
                  </a:lnTo>
                  <a:close/>
                </a:path>
              </a:pathLst>
            </a:custGeom>
            <a:solidFill>
              <a:srgbClr val="364735"/>
            </a:solidFill>
          </p:spPr>
          <p:txBody>
            <a:bodyPr/>
            <a:lstStyle/>
            <a:p>
              <a:endParaRPr lang="en-AE"/>
            </a:p>
          </p:txBody>
        </p:sp>
        <p:sp>
          <p:nvSpPr>
            <p:cNvPr id="4" name="TextBox 4"/>
            <p:cNvSpPr txBox="1"/>
            <p:nvPr/>
          </p:nvSpPr>
          <p:spPr>
            <a:xfrm>
              <a:off x="0" y="-38100"/>
              <a:ext cx="4093113" cy="223648"/>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p:cNvSpPr txBox="1"/>
          <p:nvPr/>
        </p:nvSpPr>
        <p:spPr>
          <a:xfrm>
            <a:off x="4387001" y="2837464"/>
            <a:ext cx="9513998" cy="2482849"/>
          </a:xfrm>
          <a:prstGeom prst="rect">
            <a:avLst/>
          </a:prstGeom>
        </p:spPr>
        <p:txBody>
          <a:bodyPr lIns="0" tIns="0" rIns="0" bIns="0" rtlCol="0" anchor="t">
            <a:spAutoFit/>
          </a:bodyPr>
          <a:lstStyle/>
          <a:p>
            <a:pPr algn="ctr">
              <a:lnSpc>
                <a:spcPts val="17500"/>
              </a:lnSpc>
            </a:pPr>
            <a:r>
              <a:rPr lang="en-US" sz="12500" b="1">
                <a:solidFill>
                  <a:srgbClr val="364735"/>
                </a:solidFill>
                <a:latin typeface="The Seasons Bold"/>
                <a:ea typeface="The Seasons Bold"/>
                <a:cs typeface="The Seasons Bold"/>
                <a:sym typeface="The Seasons Bold"/>
              </a:rPr>
              <a:t>Thank You</a:t>
            </a:r>
          </a:p>
        </p:txBody>
      </p:sp>
      <p:grpSp>
        <p:nvGrpSpPr>
          <p:cNvPr id="6" name="Group 6"/>
          <p:cNvGrpSpPr/>
          <p:nvPr/>
        </p:nvGrpSpPr>
        <p:grpSpPr>
          <a:xfrm>
            <a:off x="0" y="8841055"/>
            <a:ext cx="1822452" cy="704503"/>
            <a:chOff x="0" y="0"/>
            <a:chExt cx="479987" cy="185548"/>
          </a:xfrm>
        </p:grpSpPr>
        <p:sp>
          <p:nvSpPr>
            <p:cNvPr id="7" name="Freeform 7"/>
            <p:cNvSpPr/>
            <p:nvPr/>
          </p:nvSpPr>
          <p:spPr>
            <a:xfrm>
              <a:off x="0" y="0"/>
              <a:ext cx="479987" cy="185548"/>
            </a:xfrm>
            <a:custGeom>
              <a:avLst/>
              <a:gdLst/>
              <a:ahLst/>
              <a:cxnLst/>
              <a:rect l="l" t="t" r="r" b="b"/>
              <a:pathLst>
                <a:path w="479987" h="185548">
                  <a:moveTo>
                    <a:pt x="0" y="0"/>
                  </a:moveTo>
                  <a:lnTo>
                    <a:pt x="479987" y="0"/>
                  </a:lnTo>
                  <a:lnTo>
                    <a:pt x="479987" y="185548"/>
                  </a:lnTo>
                  <a:lnTo>
                    <a:pt x="0" y="185548"/>
                  </a:lnTo>
                  <a:close/>
                </a:path>
              </a:pathLst>
            </a:custGeom>
            <a:solidFill>
              <a:srgbClr val="364735"/>
            </a:solidFill>
          </p:spPr>
          <p:txBody>
            <a:bodyPr/>
            <a:lstStyle/>
            <a:p>
              <a:endParaRPr lang="en-AE"/>
            </a:p>
          </p:txBody>
        </p:sp>
        <p:sp>
          <p:nvSpPr>
            <p:cNvPr id="8" name="TextBox 8"/>
            <p:cNvSpPr txBox="1"/>
            <p:nvPr/>
          </p:nvSpPr>
          <p:spPr>
            <a:xfrm>
              <a:off x="0" y="-38100"/>
              <a:ext cx="479987" cy="223648"/>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58636" y="514985"/>
            <a:ext cx="4107239" cy="848812"/>
            <a:chOff x="0" y="0"/>
            <a:chExt cx="1081742" cy="223555"/>
          </a:xfrm>
        </p:grpSpPr>
        <p:sp>
          <p:nvSpPr>
            <p:cNvPr id="10" name="Freeform 10"/>
            <p:cNvSpPr/>
            <p:nvPr/>
          </p:nvSpPr>
          <p:spPr>
            <a:xfrm>
              <a:off x="0" y="0"/>
              <a:ext cx="1081742" cy="223555"/>
            </a:xfrm>
            <a:custGeom>
              <a:avLst/>
              <a:gdLst/>
              <a:ahLst/>
              <a:cxnLst/>
              <a:rect l="l" t="t" r="r" b="b"/>
              <a:pathLst>
                <a:path w="1081742" h="223555">
                  <a:moveTo>
                    <a:pt x="0" y="0"/>
                  </a:moveTo>
                  <a:lnTo>
                    <a:pt x="1081742" y="0"/>
                  </a:lnTo>
                  <a:lnTo>
                    <a:pt x="1081742" y="223555"/>
                  </a:lnTo>
                  <a:lnTo>
                    <a:pt x="0" y="223555"/>
                  </a:lnTo>
                  <a:close/>
                </a:path>
              </a:pathLst>
            </a:custGeom>
            <a:solidFill>
              <a:srgbClr val="364735"/>
            </a:solidFill>
          </p:spPr>
          <p:txBody>
            <a:bodyPr/>
            <a:lstStyle/>
            <a:p>
              <a:endParaRPr lang="en-AE"/>
            </a:p>
          </p:txBody>
        </p:sp>
        <p:sp>
          <p:nvSpPr>
            <p:cNvPr id="11" name="TextBox 11"/>
            <p:cNvSpPr txBox="1"/>
            <p:nvPr/>
          </p:nvSpPr>
          <p:spPr>
            <a:xfrm>
              <a:off x="0" y="-38100"/>
              <a:ext cx="1081742" cy="261655"/>
            </a:xfrm>
            <a:prstGeom prst="rect">
              <a:avLst/>
            </a:prstGeom>
          </p:spPr>
          <p:txBody>
            <a:bodyPr lIns="50800" tIns="50800" rIns="50800" bIns="50800" rtlCol="0" anchor="ctr"/>
            <a:lstStyle/>
            <a:p>
              <a:pPr algn="ctr">
                <a:lnSpc>
                  <a:spcPts val="2659"/>
                </a:lnSpc>
                <a:spcBef>
                  <a:spcPct val="0"/>
                </a:spcBef>
              </a:pPr>
              <a:endParaRPr/>
            </a:p>
          </p:txBody>
        </p:sp>
      </p:grpSp>
      <p:sp>
        <p:nvSpPr>
          <p:cNvPr id="12" name="TextBox 12"/>
          <p:cNvSpPr txBox="1"/>
          <p:nvPr/>
        </p:nvSpPr>
        <p:spPr>
          <a:xfrm>
            <a:off x="1028700" y="641576"/>
            <a:ext cx="2537326" cy="509905"/>
          </a:xfrm>
          <a:prstGeom prst="rect">
            <a:avLst/>
          </a:prstGeom>
        </p:spPr>
        <p:txBody>
          <a:bodyPr lIns="0" tIns="0" rIns="0" bIns="0" rtlCol="0" anchor="t">
            <a:spAutoFit/>
          </a:bodyPr>
          <a:lstStyle/>
          <a:p>
            <a:pPr algn="l">
              <a:lnSpc>
                <a:spcPts val="3920"/>
              </a:lnSpc>
            </a:pPr>
            <a:r>
              <a:rPr lang="en-US" sz="2800">
                <a:solidFill>
                  <a:srgbClr val="FFFFFF"/>
                </a:solidFill>
                <a:latin typeface="Poppins"/>
                <a:ea typeface="Poppins"/>
                <a:cs typeface="Poppins"/>
                <a:sym typeface="Poppins"/>
              </a:rPr>
              <a:t>UWTSD | 2025</a:t>
            </a:r>
          </a:p>
        </p:txBody>
      </p:sp>
    </p:spTree>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TotalTime>
  <Words>990</Words>
  <Application>Microsoft Office PowerPoint</Application>
  <PresentationFormat>Custom</PresentationFormat>
  <Paragraphs>149</Paragraphs>
  <Slides>14</Slides>
  <Notes>11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vt:i4>
      </vt:variant>
    </vt:vector>
  </HeadingPairs>
  <TitlesOfParts>
    <vt:vector size="24" baseType="lpstr">
      <vt:lpstr>Times New Roman MT Bold Italics</vt:lpstr>
      <vt:lpstr>The Seasons Bold</vt:lpstr>
      <vt:lpstr>Poppins Bold</vt:lpstr>
      <vt:lpstr>Times New Roman MT</vt:lpstr>
      <vt:lpstr>Poppins</vt:lpstr>
      <vt:lpstr>Times New Roman MT Bold</vt:lpstr>
      <vt:lpstr>Tex Gyre Bonum</vt: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research-method-presentation</dc:title>
  <cp:lastModifiedBy>Tareque Hasnat Tuhin (2513674)</cp:lastModifiedBy>
  <cp:revision>4</cp:revision>
  <dcterms:created xsi:type="dcterms:W3CDTF">2006-08-16T00:00:00Z</dcterms:created>
  <dcterms:modified xsi:type="dcterms:W3CDTF">2025-11-11T11:06:54Z</dcterms:modified>
  <dc:identifier>DAG4Vnlqhg8</dc:identifier>
</cp:coreProperties>
</file>