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handoutMasterIdLst>
    <p:handoutMasterId r:id="rId36"/>
  </p:handoutMasterIdLst>
  <p:sldIdLst>
    <p:sldId id="256" r:id="rId2"/>
    <p:sldId id="327" r:id="rId3"/>
    <p:sldId id="698" r:id="rId4"/>
    <p:sldId id="336" r:id="rId5"/>
    <p:sldId id="700" r:id="rId6"/>
    <p:sldId id="690" r:id="rId7"/>
    <p:sldId id="299" r:id="rId8"/>
    <p:sldId id="699" r:id="rId9"/>
    <p:sldId id="305" r:id="rId10"/>
    <p:sldId id="701" r:id="rId11"/>
    <p:sldId id="702" r:id="rId12"/>
    <p:sldId id="703" r:id="rId13"/>
    <p:sldId id="704" r:id="rId14"/>
    <p:sldId id="705" r:id="rId15"/>
    <p:sldId id="706" r:id="rId16"/>
    <p:sldId id="707" r:id="rId17"/>
    <p:sldId id="708" r:id="rId18"/>
    <p:sldId id="709" r:id="rId19"/>
    <p:sldId id="710" r:id="rId20"/>
    <p:sldId id="711" r:id="rId21"/>
    <p:sldId id="712" r:id="rId22"/>
    <p:sldId id="713" r:id="rId23"/>
    <p:sldId id="714" r:id="rId24"/>
    <p:sldId id="715" r:id="rId25"/>
    <p:sldId id="716" r:id="rId26"/>
    <p:sldId id="717" r:id="rId27"/>
    <p:sldId id="718" r:id="rId28"/>
    <p:sldId id="719" r:id="rId29"/>
    <p:sldId id="720" r:id="rId30"/>
    <p:sldId id="721" r:id="rId31"/>
    <p:sldId id="722" r:id="rId32"/>
    <p:sldId id="723" r:id="rId33"/>
    <p:sldId id="724" r:id="rId3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ndra Dettmer" initials="SD" lastIdx="0" clrIdx="0">
    <p:extLst>
      <p:ext uri="{19B8F6BF-5375-455C-9EA6-DF929625EA0E}">
        <p15:presenceInfo xmlns:p15="http://schemas.microsoft.com/office/powerpoint/2012/main" userId="S-1-5-21-809251214-2178901256-4152538893-2690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843" autoAdjust="0"/>
    <p:restoredTop sz="79197" autoAdjust="0"/>
  </p:normalViewPr>
  <p:slideViewPr>
    <p:cSldViewPr>
      <p:cViewPr varScale="1">
        <p:scale>
          <a:sx n="58" d="100"/>
          <a:sy n="58" d="100"/>
        </p:scale>
        <p:origin x="1104" y="6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04/02/2019</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04/02/2019</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7B3AB0-B398-4ECB-9B3E-A158F590CFBB}" type="slidenum">
              <a:rPr lang="en-GB" smtClean="0"/>
              <a:t>8</a:t>
            </a:fld>
            <a:endParaRPr lang="en-GB" dirty="0"/>
          </a:p>
        </p:txBody>
      </p:sp>
    </p:spTree>
    <p:extLst>
      <p:ext uri="{BB962C8B-B14F-4D97-AF65-F5344CB8AC3E}">
        <p14:creationId xmlns:p14="http://schemas.microsoft.com/office/powerpoint/2010/main" val="37517911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extLst>
      <p:ext uri="{BB962C8B-B14F-4D97-AF65-F5344CB8AC3E}">
        <p14:creationId xmlns:p14="http://schemas.microsoft.com/office/powerpoint/2010/main" val="419377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15</a:t>
            </a:fld>
            <a:endParaRPr lang="en-US" dirty="0"/>
          </a:p>
        </p:txBody>
      </p:sp>
    </p:spTree>
    <p:extLst>
      <p:ext uri="{BB962C8B-B14F-4D97-AF65-F5344CB8AC3E}">
        <p14:creationId xmlns:p14="http://schemas.microsoft.com/office/powerpoint/2010/main" val="16748057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90000"/>
              </a:lnSpc>
            </a:pPr>
            <a:r>
              <a:rPr lang="en-US" altLang="en-US" dirty="0" smtClean="0"/>
              <a:t>Lifestyle</a:t>
            </a:r>
            <a:r>
              <a:rPr lang="en-US" altLang="en-US" baseline="0" dirty="0" smtClean="0"/>
              <a:t> Business:</a:t>
            </a:r>
          </a:p>
          <a:p>
            <a:pPr eaLnBrk="1" hangingPunct="1">
              <a:lnSpc>
                <a:spcPct val="90000"/>
              </a:lnSpc>
            </a:pPr>
            <a:r>
              <a:rPr lang="en-US" altLang="en-US" dirty="0" smtClean="0"/>
              <a:t>Small company that provides its owner independence, autonomy, and control.</a:t>
            </a:r>
          </a:p>
          <a:p>
            <a:pPr eaLnBrk="1" hangingPunct="1">
              <a:lnSpc>
                <a:spcPct val="90000"/>
              </a:lnSpc>
            </a:pPr>
            <a:r>
              <a:rPr lang="en-US" altLang="en-US" dirty="0" smtClean="0"/>
              <a:t>Is often run out of household</a:t>
            </a:r>
          </a:p>
          <a:p>
            <a:pPr eaLnBrk="1" hangingPunct="1">
              <a:lnSpc>
                <a:spcPct val="90000"/>
              </a:lnSpc>
            </a:pPr>
            <a:r>
              <a:rPr lang="en-US" altLang="en-US" dirty="0" smtClean="0"/>
              <a:t>Provides flexibility (hours, meeting places, attire)</a:t>
            </a:r>
          </a:p>
          <a:p>
            <a:pPr eaLnBrk="1" hangingPunct="1">
              <a:lnSpc>
                <a:spcPct val="90000"/>
              </a:lnSpc>
            </a:pPr>
            <a:r>
              <a:rPr lang="en-US" altLang="en-US" dirty="0" smtClean="0"/>
              <a:t>Aligns your personal interests and hobbies with your desire to make a profit.</a:t>
            </a:r>
          </a:p>
          <a:p>
            <a:endParaRPr lang="en-GB" dirty="0"/>
          </a:p>
        </p:txBody>
      </p:sp>
      <p:sp>
        <p:nvSpPr>
          <p:cNvPr id="4" name="Slide Number Placeholder 3"/>
          <p:cNvSpPr>
            <a:spLocks noGrp="1"/>
          </p:cNvSpPr>
          <p:nvPr>
            <p:ph type="sldNum" sz="quarter" idx="10"/>
          </p:nvPr>
        </p:nvSpPr>
        <p:spPr/>
        <p:txBody>
          <a:bodyPr/>
          <a:lstStyle/>
          <a:p>
            <a:fld id="{3B7B3AB0-B398-4ECB-9B3E-A158F590CFBB}" type="slidenum">
              <a:rPr lang="en-GB" smtClean="0"/>
              <a:t>22</a:t>
            </a:fld>
            <a:endParaRPr lang="en-GB" dirty="0"/>
          </a:p>
        </p:txBody>
      </p:sp>
    </p:spTree>
    <p:extLst>
      <p:ext uri="{BB962C8B-B14F-4D97-AF65-F5344CB8AC3E}">
        <p14:creationId xmlns:p14="http://schemas.microsoft.com/office/powerpoint/2010/main" val="26258033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04/02/2019</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04/02/2019</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04/02/2019</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04/02/2019</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04/02/2019</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04/02/2019</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04/02/2019</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04/02/2019</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04/02/2019</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04/02/2019</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04/02/2019</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2/4/2019</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6" name="Title 7"/>
          <p:cNvSpPr>
            <a:spLocks noGrp="1"/>
          </p:cNvSpPr>
          <p:nvPr>
            <p:ph type="title"/>
          </p:nvPr>
        </p:nvSpPr>
        <p:spPr>
          <a:xfrm>
            <a:off x="457200" y="215372"/>
            <a:ext cx="8229600" cy="1097280"/>
          </a:xfrm>
        </p:spPr>
        <p:txBody>
          <a:bodyPr/>
          <a:lstStyle/>
          <a:p>
            <a:r>
              <a:rPr lang="en-US" dirty="0" smtClean="0"/>
              <a:t>Click to edit Master title style</a:t>
            </a:r>
            <a:endParaRPr lang="en-US" dirty="0"/>
          </a:p>
        </p:txBody>
      </p:sp>
      <p:sp>
        <p:nvSpPr>
          <p:cNvPr id="7" name="Content Placeholder 2"/>
          <p:cNvSpPr>
            <a:spLocks noGrp="1"/>
          </p:cNvSpPr>
          <p:nvPr>
            <p:ph idx="1"/>
          </p:nvPr>
        </p:nvSpPr>
        <p:spPr>
          <a:xfrm>
            <a:off x="457200" y="1600201"/>
            <a:ext cx="82296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8" name="Content Placeholder 2"/>
          <p:cNvSpPr>
            <a:spLocks noGrp="1"/>
          </p:cNvSpPr>
          <p:nvPr>
            <p:ph idx="13"/>
          </p:nvPr>
        </p:nvSpPr>
        <p:spPr>
          <a:xfrm>
            <a:off x="457200" y="2667000"/>
            <a:ext cx="3886200" cy="2438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0" name="Text Placeholder 9"/>
          <p:cNvSpPr>
            <a:spLocks noGrp="1"/>
          </p:cNvSpPr>
          <p:nvPr>
            <p:ph type="body" sz="quarter" idx="14"/>
          </p:nvPr>
        </p:nvSpPr>
        <p:spPr>
          <a:xfrm>
            <a:off x="4419600" y="2667000"/>
            <a:ext cx="4267200" cy="24384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6334457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a:xfrm>
            <a:off x="457200" y="1600201"/>
            <a:ext cx="8229600" cy="7620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Content Placeholder 2"/>
          <p:cNvSpPr>
            <a:spLocks noGrp="1"/>
          </p:cNvSpPr>
          <p:nvPr>
            <p:ph idx="13"/>
          </p:nvPr>
        </p:nvSpPr>
        <p:spPr>
          <a:xfrm>
            <a:off x="457200" y="2649750"/>
            <a:ext cx="3276600" cy="347641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2/4/2019</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419600" y="2649538"/>
            <a:ext cx="4191000" cy="34766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4025816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04/02/2019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 id="2147483674"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s://www.weforum.org/agenda/2016/01/the-10-skills-you-need-to-thrive-in-the-fourth-industrial-revolution/"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3200" b="1" dirty="0" smtClean="0">
                <a:solidFill>
                  <a:schemeClr val="bg1"/>
                </a:solidFill>
              </a:rPr>
              <a:t>Entrepreneurial Innovation</a:t>
            </a:r>
            <a:r>
              <a:rPr lang="en-US" sz="3200" b="1" dirty="0"/>
              <a:t/>
            </a:r>
            <a:br>
              <a:rPr lang="en-US" sz="3200" b="1" dirty="0"/>
            </a:br>
            <a:r>
              <a:rPr lang="en-GB" sz="3200" b="1" dirty="0" smtClean="0">
                <a:solidFill>
                  <a:schemeClr val="bg1"/>
                </a:solidFill>
              </a:rPr>
              <a:t>BMBM4001</a:t>
            </a:r>
            <a:endParaRPr lang="en-US" sz="3200" dirty="0">
              <a:solidFill>
                <a:schemeClr val="bg1"/>
              </a:solidFill>
            </a:endParaRPr>
          </a:p>
        </p:txBody>
      </p:sp>
      <p:sp>
        <p:nvSpPr>
          <p:cNvPr id="3" name="Subtitle 2"/>
          <p:cNvSpPr>
            <a:spLocks noGrp="1"/>
          </p:cNvSpPr>
          <p:nvPr>
            <p:ph type="subTitle" idx="1"/>
          </p:nvPr>
        </p:nvSpPr>
        <p:spPr/>
        <p:txBody>
          <a:bodyPr/>
          <a:lstStyle/>
          <a:p>
            <a:r>
              <a:rPr lang="en-US" dirty="0" smtClean="0">
                <a:solidFill>
                  <a:schemeClr val="bg1"/>
                </a:solidFill>
              </a:rPr>
              <a:t>Sandra Dettmer</a:t>
            </a:r>
          </a:p>
          <a:p>
            <a:r>
              <a:rPr lang="en-US" dirty="0">
                <a:solidFill>
                  <a:schemeClr val="bg1"/>
                </a:solidFill>
              </a:rPr>
              <a:t>Will </a:t>
            </a:r>
            <a:r>
              <a:rPr lang="en-US" dirty="0" smtClean="0">
                <a:solidFill>
                  <a:schemeClr val="bg1"/>
                </a:solidFill>
              </a:rPr>
              <a:t>Fleming</a:t>
            </a:r>
            <a:endParaRPr lang="en-US" dirty="0">
              <a:solidFill>
                <a:schemeClr val="bg1"/>
              </a:solidFill>
            </a:endParaRPr>
          </a:p>
        </p:txBody>
      </p:sp>
    </p:spTree>
    <p:extLst>
      <p:ext uri="{BB962C8B-B14F-4D97-AF65-F5344CB8AC3E}">
        <p14:creationId xmlns:p14="http://schemas.microsoft.com/office/powerpoint/2010/main" val="13470909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to Entrepreneurship</a:t>
            </a:r>
          </a:p>
        </p:txBody>
      </p:sp>
      <p:sp>
        <p:nvSpPr>
          <p:cNvPr id="3" name="Content Placeholder 2"/>
          <p:cNvSpPr>
            <a:spLocks noGrp="1"/>
          </p:cNvSpPr>
          <p:nvPr>
            <p:ph idx="1"/>
          </p:nvPr>
        </p:nvSpPr>
        <p:spPr/>
        <p:txBody>
          <a:bodyPr>
            <a:normAutofit/>
          </a:bodyPr>
          <a:lstStyle/>
          <a:p>
            <a:r>
              <a:rPr lang="en-US" dirty="0"/>
              <a:t>Moodle</a:t>
            </a:r>
          </a:p>
          <a:p>
            <a:pPr lvl="1"/>
            <a:r>
              <a:rPr lang="en-US" dirty="0" smtClean="0"/>
              <a:t>Assessment 1 (25% of total mark)</a:t>
            </a:r>
          </a:p>
          <a:p>
            <a:pPr lvl="2"/>
            <a:r>
              <a:rPr lang="en-US" dirty="0" smtClean="0"/>
              <a:t>Video, </a:t>
            </a:r>
            <a:r>
              <a:rPr lang="en-US" dirty="0" smtClean="0"/>
              <a:t>26</a:t>
            </a:r>
            <a:r>
              <a:rPr lang="en-US" baseline="30000" dirty="0" smtClean="0"/>
              <a:t>th</a:t>
            </a:r>
            <a:r>
              <a:rPr lang="en-US" dirty="0" smtClean="0"/>
              <a:t> </a:t>
            </a:r>
            <a:r>
              <a:rPr lang="en-US" dirty="0" smtClean="0"/>
              <a:t>Feb 2019</a:t>
            </a:r>
          </a:p>
          <a:p>
            <a:pPr marL="914400" lvl="2" indent="0">
              <a:buNone/>
            </a:pPr>
            <a:endParaRPr lang="en-US" dirty="0" smtClean="0"/>
          </a:p>
          <a:p>
            <a:pPr lvl="1"/>
            <a:r>
              <a:rPr lang="en-US" dirty="0" smtClean="0"/>
              <a:t>Assessment 2 (75% of total mark)</a:t>
            </a:r>
          </a:p>
          <a:p>
            <a:pPr lvl="2"/>
            <a:r>
              <a:rPr lang="en-US" dirty="0" smtClean="0"/>
              <a:t>Showcase of Lifestyle Business, 14</a:t>
            </a:r>
            <a:r>
              <a:rPr lang="en-US" baseline="30000" dirty="0" smtClean="0"/>
              <a:t>th</a:t>
            </a:r>
            <a:r>
              <a:rPr lang="en-US" dirty="0" smtClean="0"/>
              <a:t> May 2019</a:t>
            </a:r>
          </a:p>
          <a:p>
            <a:pPr lvl="2"/>
            <a:r>
              <a:rPr lang="en-US" dirty="0" smtClean="0"/>
              <a:t>Supporting paper (1,500 words), 21</a:t>
            </a:r>
            <a:r>
              <a:rPr lang="en-US" baseline="30000" dirty="0" smtClean="0"/>
              <a:t>st</a:t>
            </a:r>
            <a:r>
              <a:rPr lang="en-US" dirty="0" smtClean="0"/>
              <a:t> May 2019</a:t>
            </a:r>
          </a:p>
          <a:p>
            <a:pPr marL="457200" lvl="1" indent="0">
              <a:buNone/>
            </a:pPr>
            <a:endParaRPr lang="en-US" dirty="0" smtClean="0"/>
          </a:p>
          <a:p>
            <a:pPr marL="0" indent="0">
              <a:buNone/>
            </a:pPr>
            <a:endParaRPr lang="en-US" dirty="0"/>
          </a:p>
          <a:p>
            <a:endParaRPr lang="en-US" dirty="0"/>
          </a:p>
          <a:p>
            <a:pPr marL="0" indent="0">
              <a:buNone/>
            </a:pPr>
            <a:endParaRPr lang="en-US" dirty="0"/>
          </a:p>
          <a:p>
            <a:endParaRPr lang="en-US" dirty="0"/>
          </a:p>
          <a:p>
            <a:endParaRPr lang="en-US" dirty="0"/>
          </a:p>
          <a:p>
            <a:endParaRPr lang="en-US" dirty="0"/>
          </a:p>
        </p:txBody>
      </p:sp>
    </p:spTree>
    <p:extLst>
      <p:ext uri="{BB962C8B-B14F-4D97-AF65-F5344CB8AC3E}">
        <p14:creationId xmlns:p14="http://schemas.microsoft.com/office/powerpoint/2010/main" val="28460208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Textbooks</a:t>
            </a:r>
            <a:endParaRPr lang="en-US" dirty="0"/>
          </a:p>
        </p:txBody>
      </p:sp>
      <p:sp>
        <p:nvSpPr>
          <p:cNvPr id="3" name="Content Placeholder 2"/>
          <p:cNvSpPr>
            <a:spLocks noGrp="1"/>
          </p:cNvSpPr>
          <p:nvPr>
            <p:ph idx="1"/>
          </p:nvPr>
        </p:nvSpPr>
        <p:spPr/>
        <p:txBody>
          <a:bodyPr/>
          <a:lstStyle/>
          <a:p>
            <a:r>
              <a:rPr lang="en-US" dirty="0" smtClean="0"/>
              <a:t>Full reading list is available in Module Handbook</a:t>
            </a:r>
          </a:p>
          <a:p>
            <a:r>
              <a:rPr lang="en-US" dirty="0" smtClean="0"/>
              <a:t>Essential textbook: </a:t>
            </a:r>
          </a:p>
          <a:p>
            <a:endParaRPr lang="en-US" dirty="0"/>
          </a:p>
        </p:txBody>
      </p:sp>
      <p:pic>
        <p:nvPicPr>
          <p:cNvPr id="4" name="Picture 3" descr="Front Cover: Entrepreneurship: Successfully Launching New Ventures Sixth Edition by Barringer and Ireland."/>
          <p:cNvPicPr>
            <a:picLocks noChangeAspect="1"/>
          </p:cNvPicPr>
          <p:nvPr/>
        </p:nvPicPr>
        <p:blipFill>
          <a:blip r:embed="rId2" cstate="print"/>
          <a:stretch>
            <a:fillRect/>
          </a:stretch>
        </p:blipFill>
        <p:spPr>
          <a:xfrm>
            <a:off x="971600" y="3296632"/>
            <a:ext cx="1714377" cy="2220601"/>
          </a:xfrm>
          <a:prstGeom prst="rect">
            <a:avLst/>
          </a:prstGeom>
        </p:spPr>
      </p:pic>
      <p:sp>
        <p:nvSpPr>
          <p:cNvPr id="7" name="TextBox 6"/>
          <p:cNvSpPr txBox="1"/>
          <p:nvPr/>
        </p:nvSpPr>
        <p:spPr>
          <a:xfrm>
            <a:off x="3491880" y="3501008"/>
            <a:ext cx="4680520" cy="923330"/>
          </a:xfrm>
          <a:prstGeom prst="rect">
            <a:avLst/>
          </a:prstGeom>
          <a:noFill/>
        </p:spPr>
        <p:txBody>
          <a:bodyPr wrap="square" rtlCol="0">
            <a:spAutoFit/>
          </a:bodyPr>
          <a:lstStyle/>
          <a:p>
            <a:r>
              <a:rPr lang="en-GB" dirty="0" err="1" smtClean="0"/>
              <a:t>Barringer</a:t>
            </a:r>
            <a:r>
              <a:rPr lang="en-GB" dirty="0" smtClean="0"/>
              <a:t>, B. and Ireland R. (2019): Entrepreneurship: Successfully Launching New Ventures, 6</a:t>
            </a:r>
            <a:r>
              <a:rPr lang="en-GB" baseline="30000" dirty="0" smtClean="0"/>
              <a:t>th</a:t>
            </a:r>
            <a:r>
              <a:rPr lang="en-GB" dirty="0" smtClean="0"/>
              <a:t> edition, Pearson.</a:t>
            </a:r>
            <a:endParaRPr lang="en-GB" dirty="0"/>
          </a:p>
        </p:txBody>
      </p:sp>
    </p:spTree>
    <p:extLst>
      <p:ext uri="{BB962C8B-B14F-4D97-AF65-F5344CB8AC3E}">
        <p14:creationId xmlns:p14="http://schemas.microsoft.com/office/powerpoint/2010/main" val="4007123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Seminar </a:t>
            </a:r>
            <a:r>
              <a:rPr lang="en-US" dirty="0"/>
              <a:t>Groups</a:t>
            </a:r>
          </a:p>
        </p:txBody>
      </p:sp>
      <p:sp>
        <p:nvSpPr>
          <p:cNvPr id="3" name="Content Placeholder 2"/>
          <p:cNvSpPr>
            <a:spLocks noGrp="1"/>
          </p:cNvSpPr>
          <p:nvPr>
            <p:ph idx="1"/>
          </p:nvPr>
        </p:nvSpPr>
        <p:spPr/>
        <p:txBody>
          <a:bodyPr/>
          <a:lstStyle/>
          <a:p>
            <a:r>
              <a:rPr lang="en-US" dirty="0" smtClean="0"/>
              <a:t>Seminar B: 9am to 12noon, room 502</a:t>
            </a:r>
            <a:endParaRPr lang="en-US" dirty="0"/>
          </a:p>
          <a:p>
            <a:r>
              <a:rPr lang="en-US" dirty="0" smtClean="0"/>
              <a:t>Seminar A: 1pm to 4pm, room 502</a:t>
            </a:r>
            <a:endParaRPr lang="en-US" dirty="0"/>
          </a:p>
        </p:txBody>
      </p:sp>
    </p:spTree>
    <p:extLst>
      <p:ext uri="{BB962C8B-B14F-4D97-AF65-F5344CB8AC3E}">
        <p14:creationId xmlns:p14="http://schemas.microsoft.com/office/powerpoint/2010/main" val="18970821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Objectives</a:t>
            </a:r>
            <a:endParaRPr lang="en-GB" dirty="0"/>
          </a:p>
        </p:txBody>
      </p:sp>
      <p:sp>
        <p:nvSpPr>
          <p:cNvPr id="3" name="Content Placeholder 2"/>
          <p:cNvSpPr>
            <a:spLocks noGrp="1"/>
          </p:cNvSpPr>
          <p:nvPr>
            <p:ph idx="1"/>
          </p:nvPr>
        </p:nvSpPr>
        <p:spPr/>
        <p:txBody>
          <a:bodyPr>
            <a:normAutofit fontScale="85000" lnSpcReduction="20000"/>
          </a:bodyPr>
          <a:lstStyle/>
          <a:p>
            <a:pPr>
              <a:buSzPct val="100000"/>
            </a:pPr>
            <a:r>
              <a:rPr lang="en-US" dirty="0" smtClean="0"/>
              <a:t>Describe </a:t>
            </a:r>
            <a:r>
              <a:rPr lang="en-US" dirty="0"/>
              <a:t>entrepreneurship, corporate entrepreneurship, and the characteristics of entrepreneurial firms.</a:t>
            </a:r>
          </a:p>
          <a:p>
            <a:pPr>
              <a:buSzPct val="100000"/>
            </a:pPr>
            <a:r>
              <a:rPr lang="en-US" dirty="0" smtClean="0"/>
              <a:t>Discuss </a:t>
            </a:r>
            <a:r>
              <a:rPr lang="en-US" dirty="0"/>
              <a:t>three main reasons people decide to become entrepreneurs.</a:t>
            </a:r>
          </a:p>
          <a:p>
            <a:pPr>
              <a:buSzPct val="100000"/>
            </a:pPr>
            <a:r>
              <a:rPr lang="en-US" dirty="0" smtClean="0"/>
              <a:t>Identify </a:t>
            </a:r>
            <a:r>
              <a:rPr lang="en-US" dirty="0"/>
              <a:t>four main characteristics of successful entrepreneurs.</a:t>
            </a:r>
          </a:p>
          <a:p>
            <a:pPr>
              <a:buSzPct val="100000"/>
            </a:pPr>
            <a:r>
              <a:rPr lang="en-US" dirty="0" smtClean="0"/>
              <a:t>Explain </a:t>
            </a:r>
            <a:r>
              <a:rPr lang="en-US" dirty="0"/>
              <a:t>five common myths regarding entrepreneurship.</a:t>
            </a:r>
          </a:p>
          <a:p>
            <a:pPr>
              <a:buSzPct val="100000"/>
            </a:pPr>
            <a:r>
              <a:rPr lang="en-US" dirty="0" smtClean="0"/>
              <a:t>Describe </a:t>
            </a:r>
            <a:r>
              <a:rPr lang="en-US" dirty="0"/>
              <a:t>three types of start-up firms.</a:t>
            </a:r>
          </a:p>
          <a:p>
            <a:endParaRPr lang="en-GB" dirty="0"/>
          </a:p>
        </p:txBody>
      </p:sp>
    </p:spTree>
    <p:extLst>
      <p:ext uri="{BB962C8B-B14F-4D97-AF65-F5344CB8AC3E}">
        <p14:creationId xmlns:p14="http://schemas.microsoft.com/office/powerpoint/2010/main" val="3139717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257D9-3FDB-B84A-BB6F-21D18E1277B4}"/>
              </a:ext>
            </a:extLst>
          </p:cNvPr>
          <p:cNvSpPr>
            <a:spLocks noGrp="1"/>
          </p:cNvSpPr>
          <p:nvPr>
            <p:ph type="title"/>
          </p:nvPr>
        </p:nvSpPr>
        <p:spPr/>
        <p:txBody>
          <a:bodyPr>
            <a:normAutofit/>
          </a:bodyPr>
          <a:lstStyle/>
          <a:p>
            <a:r>
              <a:rPr lang="en-US" sz="3600" dirty="0" smtClean="0"/>
              <a:t>Why study Entrepreneurial Innovation?</a:t>
            </a:r>
            <a:endParaRPr lang="en-US" sz="3600" dirty="0"/>
          </a:p>
        </p:txBody>
      </p:sp>
      <p:sp>
        <p:nvSpPr>
          <p:cNvPr id="3" name="Content Placeholder 2">
            <a:extLst>
              <a:ext uri="{FF2B5EF4-FFF2-40B4-BE49-F238E27FC236}">
                <a16:creationId xmlns:a16="http://schemas.microsoft.com/office/drawing/2014/main" id="{7A0E979D-D641-E14B-B525-EE8D6595FE84}"/>
              </a:ext>
            </a:extLst>
          </p:cNvPr>
          <p:cNvSpPr>
            <a:spLocks noGrp="1"/>
          </p:cNvSpPr>
          <p:nvPr>
            <p:ph idx="1"/>
          </p:nvPr>
        </p:nvSpPr>
        <p:spPr>
          <a:xfrm>
            <a:off x="457200" y="1600201"/>
            <a:ext cx="8686800" cy="3917032"/>
          </a:xfrm>
        </p:spPr>
        <p:txBody>
          <a:bodyPr>
            <a:normAutofit/>
          </a:bodyPr>
          <a:lstStyle/>
          <a:p>
            <a:endParaRPr lang="en-US" sz="1800" dirty="0" smtClean="0">
              <a:hlinkClick r:id="rId2"/>
            </a:endParaRPr>
          </a:p>
          <a:p>
            <a:endParaRPr lang="en-US" sz="1800" dirty="0">
              <a:hlinkClick r:id="rId2"/>
            </a:endParaRPr>
          </a:p>
          <a:p>
            <a:endParaRPr lang="en-US" sz="1800" dirty="0" smtClean="0">
              <a:hlinkClick r:id="rId2"/>
            </a:endParaRPr>
          </a:p>
          <a:p>
            <a:endParaRPr lang="en-US" sz="1800" dirty="0">
              <a:hlinkClick r:id="rId2"/>
            </a:endParaRPr>
          </a:p>
          <a:p>
            <a:endParaRPr lang="en-US" sz="1800" dirty="0" smtClean="0">
              <a:hlinkClick r:id="rId2"/>
            </a:endParaRPr>
          </a:p>
          <a:p>
            <a:endParaRPr lang="en-US" sz="1800" dirty="0">
              <a:hlinkClick r:id="rId2"/>
            </a:endParaRPr>
          </a:p>
          <a:p>
            <a:endParaRPr lang="en-US" sz="1800" dirty="0" smtClean="0">
              <a:hlinkClick r:id="rId2"/>
            </a:endParaRPr>
          </a:p>
          <a:p>
            <a:endParaRPr lang="en-US" sz="1800" dirty="0">
              <a:hlinkClick r:id="rId2"/>
            </a:endParaRPr>
          </a:p>
          <a:p>
            <a:endParaRPr lang="en-US" sz="1800" dirty="0" smtClean="0">
              <a:hlinkClick r:id="rId2"/>
            </a:endParaRPr>
          </a:p>
          <a:p>
            <a:endParaRPr lang="en-US" sz="1800" dirty="0" smtClean="0">
              <a:hlinkClick r:id="rId2"/>
            </a:endParaRPr>
          </a:p>
          <a:p>
            <a:endParaRPr lang="en-US" sz="1800" dirty="0">
              <a:hlinkClick r:id="rId2"/>
            </a:endParaRPr>
          </a:p>
          <a:p>
            <a:pPr marL="0" indent="0">
              <a:buNone/>
            </a:pPr>
            <a:r>
              <a:rPr lang="en-US" sz="1400" dirty="0" smtClean="0">
                <a:hlinkClick r:id="rId2"/>
              </a:rPr>
              <a:t>https</a:t>
            </a:r>
            <a:r>
              <a:rPr lang="en-US" sz="1400" dirty="0">
                <a:hlinkClick r:id="rId2"/>
              </a:rPr>
              <a:t>://www.weforum.org/agenda/2016/01/the-10-skills-you-need-to-thrive-in-the-fourth-industrial-revolution/</a:t>
            </a:r>
            <a:endParaRPr lang="en-US" sz="1400" dirty="0"/>
          </a:p>
          <a:p>
            <a:endParaRPr lang="en-US" sz="14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9712" y="1600201"/>
            <a:ext cx="4953719" cy="3639078"/>
          </a:xfrm>
          <a:prstGeom prst="rect">
            <a:avLst/>
          </a:prstGeom>
        </p:spPr>
      </p:pic>
    </p:spTree>
    <p:extLst>
      <p:ext uri="{BB962C8B-B14F-4D97-AF65-F5344CB8AC3E}">
        <p14:creationId xmlns:p14="http://schemas.microsoft.com/office/powerpoint/2010/main" val="18246448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1840" y="980728"/>
            <a:ext cx="2110840" cy="1934937"/>
          </a:xfrm>
          <a:prstGeom prst="rect">
            <a:avLst/>
          </a:prstGeom>
        </p:spPr>
      </p:pic>
      <p:sp>
        <p:nvSpPr>
          <p:cNvPr id="2" name="Title 1"/>
          <p:cNvSpPr>
            <a:spLocks noGrp="1"/>
          </p:cNvSpPr>
          <p:nvPr>
            <p:ph type="title"/>
          </p:nvPr>
        </p:nvSpPr>
        <p:spPr/>
        <p:txBody>
          <a:bodyPr/>
          <a:lstStyle/>
          <a:p>
            <a:r>
              <a:rPr lang="en-US" dirty="0" smtClean="0"/>
              <a:t>Do you know an entrepreneur</a:t>
            </a:r>
            <a:r>
              <a:rPr lang="en-US" dirty="0"/>
              <a:t>?</a:t>
            </a:r>
          </a:p>
        </p:txBody>
      </p:sp>
      <p:sp>
        <p:nvSpPr>
          <p:cNvPr id="3" name="Content Placeholder 2"/>
          <p:cNvSpPr>
            <a:spLocks noGrp="1"/>
          </p:cNvSpPr>
          <p:nvPr>
            <p:ph idx="1"/>
          </p:nvPr>
        </p:nvSpPr>
        <p:spPr/>
        <p:txBody>
          <a:bodyPr>
            <a:normAutofit fontScale="85000" lnSpcReduction="10000"/>
          </a:bodyPr>
          <a:lstStyle/>
          <a:p>
            <a:pPr marL="0" indent="0">
              <a:buNone/>
            </a:pPr>
            <a:r>
              <a:rPr lang="en-US" dirty="0" smtClean="0"/>
              <a:t>		</a:t>
            </a:r>
          </a:p>
          <a:p>
            <a:pPr marL="0" indent="0">
              <a:buNone/>
            </a:pPr>
            <a:endParaRPr lang="en-US" dirty="0"/>
          </a:p>
          <a:p>
            <a:pPr marL="0" indent="0">
              <a:buNone/>
            </a:pPr>
            <a:endParaRPr lang="en-US" dirty="0" smtClean="0"/>
          </a:p>
          <a:p>
            <a:pPr marL="0" indent="0">
              <a:buNone/>
            </a:pPr>
            <a:r>
              <a:rPr lang="en-US" dirty="0" smtClean="0"/>
              <a:t>A) Name some entrepreneurs </a:t>
            </a:r>
          </a:p>
          <a:p>
            <a:pPr marL="0" indent="0">
              <a:buNone/>
            </a:pPr>
            <a:r>
              <a:rPr lang="en-US" dirty="0" smtClean="0"/>
              <a:t>B) Come </a:t>
            </a:r>
            <a:r>
              <a:rPr lang="en-US" dirty="0"/>
              <a:t>up with a definition of </a:t>
            </a:r>
            <a:r>
              <a:rPr lang="en-US" dirty="0" smtClean="0"/>
              <a:t>entrepreneurship</a:t>
            </a:r>
          </a:p>
          <a:p>
            <a:pPr marL="0" indent="0">
              <a:buNone/>
            </a:pPr>
            <a:r>
              <a:rPr lang="en-US" dirty="0" smtClean="0"/>
              <a:t>C) What are entrepreneurial characteristics?</a:t>
            </a:r>
            <a:endParaRPr lang="en-US" dirty="0"/>
          </a:p>
          <a:p>
            <a:pPr marL="0" indent="0">
              <a:buNone/>
            </a:pPr>
            <a:endParaRPr lang="en-US" dirty="0" smtClean="0"/>
          </a:p>
          <a:p>
            <a:pPr marL="0" indent="0">
              <a:buNone/>
            </a:pPr>
            <a:r>
              <a:rPr lang="en-US" dirty="0" smtClean="0"/>
              <a:t>							25 min</a:t>
            </a:r>
            <a:endParaRPr lang="en-US"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96136" y="4482652"/>
            <a:ext cx="946448" cy="1041092"/>
          </a:xfrm>
          <a:prstGeom prst="rect">
            <a:avLst/>
          </a:prstGeom>
        </p:spPr>
      </p:pic>
    </p:spTree>
    <p:extLst>
      <p:ext uri="{BB962C8B-B14F-4D97-AF65-F5344CB8AC3E}">
        <p14:creationId xmlns:p14="http://schemas.microsoft.com/office/powerpoint/2010/main" val="37829990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What Is Entrepreneurship?</a:t>
            </a:r>
          </a:p>
        </p:txBody>
      </p:sp>
      <p:sp>
        <p:nvSpPr>
          <p:cNvPr id="3" name="Content Placeholder 2"/>
          <p:cNvSpPr>
            <a:spLocks noGrp="1"/>
          </p:cNvSpPr>
          <p:nvPr>
            <p:ph idx="1"/>
          </p:nvPr>
        </p:nvSpPr>
        <p:spPr>
          <a:xfrm>
            <a:off x="457200" y="1600200"/>
            <a:ext cx="8077200" cy="4648200"/>
          </a:xfrm>
        </p:spPr>
        <p:txBody>
          <a:bodyPr/>
          <a:lstStyle/>
          <a:p>
            <a:r>
              <a:rPr lang="en-US" sz="2200" dirty="0" smtClean="0"/>
              <a:t>Academic Definition (Stevenson and Jarillo)</a:t>
            </a:r>
          </a:p>
          <a:p>
            <a:pPr lvl="1"/>
            <a:r>
              <a:rPr lang="en-US" sz="2200" dirty="0" smtClean="0"/>
              <a:t>Entrepreneurship is the process by which individuals pursue opportunities without regard to resources they currently control.</a:t>
            </a:r>
          </a:p>
          <a:p>
            <a:r>
              <a:rPr lang="en-US" sz="2200" dirty="0" smtClean="0"/>
              <a:t>Alternative View</a:t>
            </a:r>
          </a:p>
          <a:p>
            <a:pPr lvl="1"/>
            <a:r>
              <a:rPr lang="en-US" sz="2200" dirty="0" smtClean="0"/>
              <a:t>Entrepreneurship is the art of turning an idea into a business.</a:t>
            </a:r>
          </a:p>
          <a:p>
            <a:r>
              <a:rPr lang="en-US" sz="2200" dirty="0" smtClean="0"/>
              <a:t>Explanation of What Entrepreneurs Do</a:t>
            </a:r>
          </a:p>
          <a:p>
            <a:pPr lvl="1"/>
            <a:r>
              <a:rPr lang="en-US" sz="2200" dirty="0" smtClean="0"/>
              <a:t>Entrepreneurs assemble and then integrate all the resources needed – the money, the people, the business model, the strategy – to transform an invention or an idea into a viable business.</a:t>
            </a:r>
          </a:p>
        </p:txBody>
      </p:sp>
    </p:spTree>
    <p:extLst>
      <p:ext uri="{BB962C8B-B14F-4D97-AF65-F5344CB8AC3E}">
        <p14:creationId xmlns:p14="http://schemas.microsoft.com/office/powerpoint/2010/main" val="3005724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Discuss in Groups</a:t>
            </a:r>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24328" y="212499"/>
            <a:ext cx="1514131" cy="1590183"/>
          </a:xfrm>
          <a:prstGeom prst="rect">
            <a:avLst/>
          </a:prstGeom>
        </p:spPr>
      </p:pic>
      <p:sp>
        <p:nvSpPr>
          <p:cNvPr id="4" name="Cloud Callout 3"/>
          <p:cNvSpPr/>
          <p:nvPr/>
        </p:nvSpPr>
        <p:spPr>
          <a:xfrm>
            <a:off x="323528" y="1590184"/>
            <a:ext cx="8363272" cy="345638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439652" y="2656656"/>
            <a:ext cx="6264696" cy="1323439"/>
          </a:xfrm>
          <a:prstGeom prst="rect">
            <a:avLst/>
          </a:prstGeom>
          <a:noFill/>
        </p:spPr>
        <p:txBody>
          <a:bodyPr wrap="square" rtlCol="0">
            <a:spAutoFit/>
          </a:bodyPr>
          <a:lstStyle/>
          <a:p>
            <a:r>
              <a:rPr lang="en-US" sz="4000" i="1" dirty="0" smtClean="0"/>
              <a:t>“Is  </a:t>
            </a:r>
            <a:r>
              <a:rPr lang="en-US" sz="4000" i="1" dirty="0"/>
              <a:t>running any business entrepreneurship</a:t>
            </a:r>
            <a:r>
              <a:rPr lang="en-US" sz="4000" i="1" dirty="0" smtClean="0"/>
              <a:t>?”</a:t>
            </a:r>
            <a:endParaRPr lang="en-GB" sz="4000" i="1"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68939" y="4513332"/>
            <a:ext cx="969520" cy="1066472"/>
          </a:xfrm>
          <a:prstGeom prst="rect">
            <a:avLst/>
          </a:prstGeom>
        </p:spPr>
      </p:pic>
      <p:sp>
        <p:nvSpPr>
          <p:cNvPr id="8" name="TextBox 7"/>
          <p:cNvSpPr txBox="1"/>
          <p:nvPr/>
        </p:nvSpPr>
        <p:spPr>
          <a:xfrm>
            <a:off x="7045565" y="5179694"/>
            <a:ext cx="1116124" cy="400110"/>
          </a:xfrm>
          <a:prstGeom prst="rect">
            <a:avLst/>
          </a:prstGeom>
          <a:noFill/>
        </p:spPr>
        <p:txBody>
          <a:bodyPr wrap="square" rtlCol="0">
            <a:spAutoFit/>
          </a:bodyPr>
          <a:lstStyle/>
          <a:p>
            <a:r>
              <a:rPr lang="en-GB" sz="2000" dirty="0" smtClean="0"/>
              <a:t>5 min</a:t>
            </a:r>
            <a:endParaRPr lang="en-GB" sz="2000" dirty="0"/>
          </a:p>
        </p:txBody>
      </p:sp>
    </p:spTree>
    <p:extLst>
      <p:ext uri="{BB962C8B-B14F-4D97-AF65-F5344CB8AC3E}">
        <p14:creationId xmlns:p14="http://schemas.microsoft.com/office/powerpoint/2010/main" val="3111232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Corporate Entrepreneurship </a:t>
            </a:r>
            <a:r>
              <a:rPr lang="en-US" sz="2000" b="0" dirty="0" smtClean="0"/>
              <a:t>(1 of 2)</a:t>
            </a:r>
            <a:endParaRPr lang="en-US" sz="3600" b="0" dirty="0"/>
          </a:p>
        </p:txBody>
      </p:sp>
      <p:sp>
        <p:nvSpPr>
          <p:cNvPr id="3" name="Content Placeholder 2"/>
          <p:cNvSpPr>
            <a:spLocks noGrp="1"/>
          </p:cNvSpPr>
          <p:nvPr>
            <p:ph idx="1"/>
          </p:nvPr>
        </p:nvSpPr>
        <p:spPr>
          <a:xfrm>
            <a:off x="457200" y="1600201"/>
            <a:ext cx="8077200" cy="3733800"/>
          </a:xfrm>
        </p:spPr>
        <p:txBody>
          <a:bodyPr/>
          <a:lstStyle/>
          <a:p>
            <a:r>
              <a:rPr lang="en-US" sz="2400" dirty="0" smtClean="0"/>
              <a:t>Corporate Entrepreneurship</a:t>
            </a:r>
          </a:p>
          <a:p>
            <a:pPr lvl="1">
              <a:buFont typeface="Arial" panose="020B0604020202020204" pitchFamily="34" charset="0"/>
              <a:buChar char="‒"/>
            </a:pPr>
            <a:r>
              <a:rPr lang="en-US" sz="2400" dirty="0" smtClean="0"/>
              <a:t>Is the conceptualization of entrepreneurship at the firm level.</a:t>
            </a:r>
          </a:p>
          <a:p>
            <a:pPr lvl="1">
              <a:buFont typeface="Arial" panose="020B0604020202020204" pitchFamily="34" charset="0"/>
              <a:buChar char="‒"/>
            </a:pPr>
            <a:r>
              <a:rPr lang="en-US" sz="2400" dirty="0" smtClean="0"/>
              <a:t>All firms fall along a conceptual continuum that ranges from highly conservative to highly entrepreneurial.</a:t>
            </a:r>
          </a:p>
          <a:p>
            <a:pPr lvl="1">
              <a:buFont typeface="Arial" panose="020B0604020202020204" pitchFamily="34" charset="0"/>
              <a:buChar char="‒"/>
            </a:pPr>
            <a:r>
              <a:rPr lang="en-US" sz="2400" dirty="0" smtClean="0"/>
              <a:t>The position of a firm on this continuum is referred to as its entrepreneurial intensity.</a:t>
            </a:r>
          </a:p>
        </p:txBody>
      </p:sp>
    </p:spTree>
    <p:extLst>
      <p:ext uri="{BB962C8B-B14F-4D97-AF65-F5344CB8AC3E}">
        <p14:creationId xmlns:p14="http://schemas.microsoft.com/office/powerpoint/2010/main" val="38050115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solidFill>
        </p:spPr>
        <p:txBody>
          <a:bodyPr/>
          <a:lstStyle/>
          <a:p>
            <a:r>
              <a:rPr lang="en-US" sz="3600" dirty="0" smtClean="0"/>
              <a:t>Corporate Entrepreneurship </a:t>
            </a:r>
            <a:r>
              <a:rPr lang="en-US" sz="2000" b="0" dirty="0" smtClean="0"/>
              <a:t>(2 of 2)</a:t>
            </a:r>
            <a:endParaRPr lang="en-US" sz="2000" b="0" dirty="0"/>
          </a:p>
        </p:txBody>
      </p:sp>
      <p:sp>
        <p:nvSpPr>
          <p:cNvPr id="5" name="Content Placeholder 4"/>
          <p:cNvSpPr>
            <a:spLocks noGrp="1"/>
          </p:cNvSpPr>
          <p:nvPr>
            <p:ph idx="13"/>
          </p:nvPr>
        </p:nvSpPr>
        <p:spPr>
          <a:xfrm>
            <a:off x="457200" y="1676400"/>
            <a:ext cx="3581400" cy="2743200"/>
          </a:xfrm>
        </p:spPr>
        <p:txBody>
          <a:bodyPr/>
          <a:lstStyle/>
          <a:p>
            <a:pPr>
              <a:buNone/>
            </a:pPr>
            <a:r>
              <a:rPr lang="en-US" sz="2400" b="1" dirty="0" smtClean="0"/>
              <a:t>Entrepreneurial Firms</a:t>
            </a:r>
          </a:p>
          <a:p>
            <a:pPr>
              <a:buFontTx/>
              <a:buChar char="•"/>
            </a:pPr>
            <a:r>
              <a:rPr lang="en-US" sz="2400" dirty="0" smtClean="0"/>
              <a:t>Proactive</a:t>
            </a:r>
          </a:p>
          <a:p>
            <a:pPr>
              <a:buFontTx/>
              <a:buChar char="•"/>
            </a:pPr>
            <a:r>
              <a:rPr lang="en-US" sz="2400" dirty="0" smtClean="0"/>
              <a:t>Innovative</a:t>
            </a:r>
          </a:p>
          <a:p>
            <a:pPr>
              <a:buFontTx/>
              <a:buChar char="•"/>
            </a:pPr>
            <a:r>
              <a:rPr lang="en-US" sz="2400" dirty="0" smtClean="0"/>
              <a:t>Risk taking</a:t>
            </a:r>
            <a:endParaRPr lang="en-US" sz="2400" dirty="0"/>
          </a:p>
        </p:txBody>
      </p:sp>
      <p:sp>
        <p:nvSpPr>
          <p:cNvPr id="6" name="Content Placeholder 5"/>
          <p:cNvSpPr>
            <a:spLocks noGrp="1"/>
          </p:cNvSpPr>
          <p:nvPr>
            <p:ph type="body" sz="quarter" idx="14"/>
          </p:nvPr>
        </p:nvSpPr>
        <p:spPr>
          <a:xfrm>
            <a:off x="4495800" y="1676400"/>
            <a:ext cx="4191000" cy="2743200"/>
          </a:xfrm>
        </p:spPr>
        <p:txBody>
          <a:bodyPr/>
          <a:lstStyle/>
          <a:p>
            <a:pPr>
              <a:buNone/>
            </a:pPr>
            <a:r>
              <a:rPr lang="en-US" sz="2400" b="1" dirty="0" smtClean="0"/>
              <a:t>Conservative Firms</a:t>
            </a:r>
          </a:p>
          <a:p>
            <a:pPr>
              <a:buFontTx/>
              <a:buChar char="•"/>
            </a:pPr>
            <a:r>
              <a:rPr lang="en-US" sz="2400" dirty="0" smtClean="0"/>
              <a:t>Take a more </a:t>
            </a:r>
            <a:r>
              <a:rPr lang="en-US" altLang="en-US" sz="2400" dirty="0" smtClean="0"/>
              <a:t>“</a:t>
            </a:r>
            <a:r>
              <a:rPr lang="en-US" sz="2400" dirty="0" smtClean="0"/>
              <a:t>wait and see</a:t>
            </a:r>
            <a:r>
              <a:rPr lang="en-US" altLang="en-US" sz="2400" dirty="0" smtClean="0"/>
              <a:t>” </a:t>
            </a:r>
            <a:r>
              <a:rPr lang="en-US" sz="2400" dirty="0" smtClean="0"/>
              <a:t>posture </a:t>
            </a:r>
          </a:p>
          <a:p>
            <a:pPr>
              <a:buFontTx/>
              <a:buChar char="•"/>
            </a:pPr>
            <a:r>
              <a:rPr lang="en-US" sz="2400" dirty="0" smtClean="0"/>
              <a:t>Less innovative</a:t>
            </a:r>
          </a:p>
          <a:p>
            <a:pPr>
              <a:buFontTx/>
              <a:buChar char="•"/>
            </a:pPr>
            <a:r>
              <a:rPr lang="en-US" sz="2400" dirty="0" smtClean="0"/>
              <a:t>Risk averse</a:t>
            </a:r>
            <a:endParaRPr lang="en-US" sz="2400" dirty="0"/>
          </a:p>
        </p:txBody>
      </p:sp>
    </p:spTree>
    <p:extLst>
      <p:ext uri="{BB962C8B-B14F-4D97-AF65-F5344CB8AC3E}">
        <p14:creationId xmlns:p14="http://schemas.microsoft.com/office/powerpoint/2010/main" val="11319675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t>Why Become an Entrepreneur?</a:t>
            </a:r>
            <a:endParaRPr lang="en-US" dirty="0"/>
          </a:p>
        </p:txBody>
      </p:sp>
      <p:sp>
        <p:nvSpPr>
          <p:cNvPr id="7" name="Content Placeholder 6"/>
          <p:cNvSpPr>
            <a:spLocks noGrp="1"/>
          </p:cNvSpPr>
          <p:nvPr>
            <p:ph idx="1"/>
          </p:nvPr>
        </p:nvSpPr>
        <p:spPr/>
        <p:txBody>
          <a:bodyPr/>
          <a:lstStyle/>
          <a:p>
            <a:r>
              <a:rPr lang="en-US" dirty="0" smtClean="0"/>
              <a:t>The three primary reasons that people become entrepreneurs and start their own firms.</a:t>
            </a:r>
          </a:p>
          <a:p>
            <a:pPr lvl="1"/>
            <a:r>
              <a:rPr lang="en-US" dirty="0" smtClean="0"/>
              <a:t>Desire to be their own boss</a:t>
            </a:r>
          </a:p>
          <a:p>
            <a:pPr lvl="1"/>
            <a:r>
              <a:rPr lang="en-US" dirty="0" smtClean="0"/>
              <a:t>Desire to pursue their own ideas</a:t>
            </a:r>
          </a:p>
          <a:p>
            <a:pPr lvl="1"/>
            <a:r>
              <a:rPr lang="en-US" dirty="0" smtClean="0"/>
              <a:t>Financial rewards</a:t>
            </a:r>
            <a:endParaRPr lang="en-US" dirty="0"/>
          </a:p>
        </p:txBody>
      </p:sp>
    </p:spTree>
    <p:extLst>
      <p:ext uri="{BB962C8B-B14F-4D97-AF65-F5344CB8AC3E}">
        <p14:creationId xmlns:p14="http://schemas.microsoft.com/office/powerpoint/2010/main" val="26828868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a:t>Characteristics of Successful </a:t>
            </a:r>
            <a:r>
              <a:rPr lang="en-US" sz="3600" dirty="0" smtClean="0"/>
              <a:t>Entrepreneurs </a:t>
            </a:r>
            <a:r>
              <a:rPr lang="en-US" sz="2000" b="0" dirty="0" smtClean="0"/>
              <a:t>(1 of 3)</a:t>
            </a:r>
            <a:endParaRPr lang="en-US" sz="2000" b="0" dirty="0"/>
          </a:p>
        </p:txBody>
      </p:sp>
      <p:pic>
        <p:nvPicPr>
          <p:cNvPr id="6" name="Picture 5" descr="The characteristics for a successful entrepreneur are passion for the business, product and customer focus, tenacity despite failure, and execution intelligenc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91680" y="1628800"/>
            <a:ext cx="5521910" cy="3949926"/>
          </a:xfrm>
          <a:prstGeom prst="rect">
            <a:avLst/>
          </a:prstGeom>
        </p:spPr>
      </p:pic>
    </p:spTree>
    <p:extLst>
      <p:ext uri="{BB962C8B-B14F-4D97-AF65-F5344CB8AC3E}">
        <p14:creationId xmlns:p14="http://schemas.microsoft.com/office/powerpoint/2010/main" val="34358490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sz="3600" dirty="0"/>
              <a:t>Characteristics of Successful </a:t>
            </a:r>
            <a:r>
              <a:rPr lang="en-US" sz="3600" dirty="0" smtClean="0"/>
              <a:t>Entrepreneurs </a:t>
            </a:r>
            <a:r>
              <a:rPr lang="en-US" sz="2000" b="0" dirty="0" smtClean="0"/>
              <a:t>(2 of 3)</a:t>
            </a:r>
            <a:endParaRPr lang="en-US" sz="2000" b="0" dirty="0"/>
          </a:p>
        </p:txBody>
      </p:sp>
      <p:sp>
        <p:nvSpPr>
          <p:cNvPr id="5" name="Content Placeholder 4"/>
          <p:cNvSpPr>
            <a:spLocks noGrp="1"/>
          </p:cNvSpPr>
          <p:nvPr>
            <p:ph idx="1"/>
          </p:nvPr>
        </p:nvSpPr>
        <p:spPr/>
        <p:txBody>
          <a:bodyPr>
            <a:normAutofit lnSpcReduction="10000"/>
          </a:bodyPr>
          <a:lstStyle/>
          <a:p>
            <a:pPr marL="256032" indent="-256032">
              <a:buSzPct val="100000"/>
            </a:pPr>
            <a:r>
              <a:rPr lang="en-US" sz="2200" dirty="0" smtClean="0"/>
              <a:t>Passion for the Business</a:t>
            </a:r>
          </a:p>
          <a:p>
            <a:pPr marL="740664" lvl="1"/>
            <a:r>
              <a:rPr lang="en-US" sz="2200" dirty="0" smtClean="0"/>
              <a:t>The number one characteristic shared by successful entrepreneurs is a passion for the business.</a:t>
            </a:r>
          </a:p>
          <a:p>
            <a:pPr marL="740664" lvl="1"/>
            <a:r>
              <a:rPr lang="en-US" sz="2200" dirty="0" smtClean="0"/>
              <a:t>This passion typically stems from the entrepreneur</a:t>
            </a:r>
            <a:r>
              <a:rPr lang="en-US" altLang="en-US" sz="2200" dirty="0" smtClean="0"/>
              <a:t>’</a:t>
            </a:r>
            <a:r>
              <a:rPr lang="en-US" sz="2200" dirty="0" smtClean="0"/>
              <a:t>s belief that the business will positively influence people</a:t>
            </a:r>
            <a:r>
              <a:rPr lang="en-US" altLang="en-US" sz="2200" dirty="0" smtClean="0"/>
              <a:t>’</a:t>
            </a:r>
            <a:r>
              <a:rPr lang="en-US" sz="2200" dirty="0" smtClean="0"/>
              <a:t>s lives.</a:t>
            </a:r>
          </a:p>
          <a:p>
            <a:pPr marL="256032" indent="-256032">
              <a:spcBef>
                <a:spcPts val="1200"/>
              </a:spcBef>
              <a:buSzPct val="100000"/>
            </a:pPr>
            <a:r>
              <a:rPr lang="en-US" sz="2200" dirty="0" smtClean="0"/>
              <a:t>Product/Customer Focus</a:t>
            </a:r>
          </a:p>
          <a:p>
            <a:pPr marL="740664" lvl="1"/>
            <a:r>
              <a:rPr lang="en-US" sz="2200" dirty="0" smtClean="0"/>
              <a:t>A second defining characteristic of successful entrepreneurs is a product/customer focus.</a:t>
            </a:r>
          </a:p>
          <a:p>
            <a:pPr marL="740664" lvl="1"/>
            <a:r>
              <a:rPr lang="en-US" sz="2200" dirty="0" smtClean="0"/>
              <a:t>An entrepreneur</a:t>
            </a:r>
            <a:r>
              <a:rPr lang="en-US" altLang="en-US" sz="2200" dirty="0" smtClean="0"/>
              <a:t>’</a:t>
            </a:r>
            <a:r>
              <a:rPr lang="en-US" sz="2200" dirty="0" smtClean="0"/>
              <a:t>s keen focus on products and customers typically stems from the fact that most entrepreneurs are, at heart, craftspeople.</a:t>
            </a:r>
            <a:endParaRPr lang="en-US" sz="2200" dirty="0"/>
          </a:p>
        </p:txBody>
      </p:sp>
    </p:spTree>
    <p:extLst>
      <p:ext uri="{BB962C8B-B14F-4D97-AF65-F5344CB8AC3E}">
        <p14:creationId xmlns:p14="http://schemas.microsoft.com/office/powerpoint/2010/main" val="14100212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a:t>Characteristics of Successful </a:t>
            </a:r>
            <a:r>
              <a:rPr lang="en-US" sz="3600" dirty="0" smtClean="0"/>
              <a:t>Entrepreneurs </a:t>
            </a:r>
            <a:r>
              <a:rPr lang="en-US" sz="2000" b="0" dirty="0" smtClean="0"/>
              <a:t>(3 of 3)</a:t>
            </a:r>
            <a:endParaRPr lang="en-US" sz="2000" b="0" dirty="0"/>
          </a:p>
        </p:txBody>
      </p:sp>
      <p:sp>
        <p:nvSpPr>
          <p:cNvPr id="3" name="Content Placeholder 2"/>
          <p:cNvSpPr>
            <a:spLocks noGrp="1"/>
          </p:cNvSpPr>
          <p:nvPr>
            <p:ph idx="1"/>
          </p:nvPr>
        </p:nvSpPr>
        <p:spPr/>
        <p:txBody>
          <a:bodyPr>
            <a:normAutofit lnSpcReduction="10000"/>
          </a:bodyPr>
          <a:lstStyle/>
          <a:p>
            <a:r>
              <a:rPr lang="en-US" sz="2400" dirty="0" smtClean="0"/>
              <a:t>Tenacity Despite Failure</a:t>
            </a:r>
          </a:p>
          <a:p>
            <a:pPr lvl="1"/>
            <a:r>
              <a:rPr lang="en-US" sz="2400" dirty="0" smtClean="0"/>
              <a:t>Because entrepreneurs are typically trying something new, the failure rate is naturally high.</a:t>
            </a:r>
          </a:p>
          <a:p>
            <a:pPr lvl="1"/>
            <a:r>
              <a:rPr lang="en-US" sz="2400" dirty="0" smtClean="0"/>
              <a:t>A defining characteristic for successful entrepreneurs is their ability to persevere through setbacks and failures.</a:t>
            </a:r>
          </a:p>
          <a:p>
            <a:r>
              <a:rPr lang="en-US" sz="2400" dirty="0" smtClean="0"/>
              <a:t>Execution Intelligence</a:t>
            </a:r>
          </a:p>
          <a:p>
            <a:pPr lvl="1"/>
            <a:r>
              <a:rPr lang="en-US" sz="2400" dirty="0" smtClean="0"/>
              <a:t>The ability to fashion a solid business idea into a viable business is a key characteristic of successful entrepreneurs.</a:t>
            </a:r>
            <a:endParaRPr lang="en-US" sz="2400" dirty="0"/>
          </a:p>
        </p:txBody>
      </p:sp>
    </p:spTree>
    <p:extLst>
      <p:ext uri="{BB962C8B-B14F-4D97-AF65-F5344CB8AC3E}">
        <p14:creationId xmlns:p14="http://schemas.microsoft.com/office/powerpoint/2010/main" val="36877888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458200" cy="1097280"/>
          </a:xfrm>
        </p:spPr>
        <p:txBody>
          <a:bodyPr/>
          <a:lstStyle/>
          <a:p>
            <a:r>
              <a:rPr lang="en-US" sz="3600" dirty="0" smtClean="0"/>
              <a:t>Common Myths About Entrepreneurs</a:t>
            </a:r>
            <a:endParaRPr lang="en-US" sz="2000" b="0" dirty="0"/>
          </a:p>
        </p:txBody>
      </p:sp>
      <p:sp>
        <p:nvSpPr>
          <p:cNvPr id="3" name="Content Placeholder 2"/>
          <p:cNvSpPr>
            <a:spLocks noGrp="1"/>
          </p:cNvSpPr>
          <p:nvPr>
            <p:ph idx="1"/>
          </p:nvPr>
        </p:nvSpPr>
        <p:spPr>
          <a:xfrm>
            <a:off x="457200" y="1600200"/>
            <a:ext cx="8305800" cy="4525963"/>
          </a:xfrm>
        </p:spPr>
        <p:txBody>
          <a:bodyPr/>
          <a:lstStyle/>
          <a:p>
            <a:r>
              <a:rPr lang="en-US" sz="2400" b="1" smtClean="0"/>
              <a:t>Myth 1:</a:t>
            </a:r>
            <a:r>
              <a:rPr lang="en-US" sz="2400" smtClean="0"/>
              <a:t> Entrepreneurs Are Born, Not Made</a:t>
            </a:r>
          </a:p>
          <a:p>
            <a:pPr lvl="1"/>
            <a:r>
              <a:rPr lang="en-US" sz="2400" smtClean="0"/>
              <a:t>This myth is based on the mistaken belief that some people are genetically predisposed to be entrepreneurs.</a:t>
            </a:r>
          </a:p>
          <a:p>
            <a:pPr lvl="1"/>
            <a:r>
              <a:rPr lang="en-US" sz="2400" smtClean="0"/>
              <a:t>The consensus of many studies is that no one is </a:t>
            </a:r>
            <a:r>
              <a:rPr lang="en-US" altLang="en-US" sz="2400" smtClean="0"/>
              <a:t>“</a:t>
            </a:r>
            <a:r>
              <a:rPr lang="en-US" sz="2400" smtClean="0"/>
              <a:t>born</a:t>
            </a:r>
            <a:r>
              <a:rPr lang="en-US" altLang="en-US" sz="2400" smtClean="0"/>
              <a:t>”</a:t>
            </a:r>
            <a:r>
              <a:rPr lang="en-US" sz="2400" smtClean="0"/>
              <a:t> to be an entrepreneur; everyone has the potential to become one.</a:t>
            </a:r>
          </a:p>
          <a:p>
            <a:pPr lvl="1"/>
            <a:r>
              <a:rPr lang="en-US" sz="2400" smtClean="0"/>
              <a:t>Whether someone does or doesn</a:t>
            </a:r>
            <a:r>
              <a:rPr lang="en-US" altLang="en-US" sz="2400" smtClean="0"/>
              <a:t>’</a:t>
            </a:r>
            <a:r>
              <a:rPr lang="en-US" sz="2400" smtClean="0"/>
              <a:t>t become an entrepreneur is a function of their environment, life experiences, and personal choices.</a:t>
            </a:r>
            <a:endParaRPr lang="en-US" sz="2400" dirty="0"/>
          </a:p>
        </p:txBody>
      </p:sp>
    </p:spTree>
    <p:extLst>
      <p:ext uri="{BB962C8B-B14F-4D97-AF65-F5344CB8AC3E}">
        <p14:creationId xmlns:p14="http://schemas.microsoft.com/office/powerpoint/2010/main" val="31193253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82000" cy="1097280"/>
          </a:xfrm>
        </p:spPr>
        <p:txBody>
          <a:bodyPr/>
          <a:lstStyle/>
          <a:p>
            <a:r>
              <a:rPr lang="en-US" sz="3600" dirty="0" smtClean="0"/>
              <a:t>Common Myths About Entrepreneurs</a:t>
            </a:r>
            <a:endParaRPr lang="en-US" sz="2000" b="0" dirty="0"/>
          </a:p>
        </p:txBody>
      </p:sp>
      <p:sp>
        <p:nvSpPr>
          <p:cNvPr id="3" name="Content Placeholder 2"/>
          <p:cNvSpPr>
            <a:spLocks noGrp="1"/>
          </p:cNvSpPr>
          <p:nvPr>
            <p:ph idx="1"/>
          </p:nvPr>
        </p:nvSpPr>
        <p:spPr>
          <a:xfrm>
            <a:off x="457200" y="1600201"/>
            <a:ext cx="8077200" cy="4419600"/>
          </a:xfrm>
        </p:spPr>
        <p:txBody>
          <a:bodyPr/>
          <a:lstStyle/>
          <a:p>
            <a:r>
              <a:rPr lang="en-US" sz="2400" b="1" dirty="0" smtClean="0"/>
              <a:t>Myth 2:</a:t>
            </a:r>
            <a:r>
              <a:rPr lang="en-US" sz="2400" dirty="0" smtClean="0"/>
              <a:t> Entrepreneurs Are Gamblers</a:t>
            </a:r>
          </a:p>
          <a:p>
            <a:pPr lvl="1"/>
            <a:r>
              <a:rPr lang="en-US" sz="2400" dirty="0" smtClean="0"/>
              <a:t>Most entrepreneurs are moderate risk takers.</a:t>
            </a:r>
          </a:p>
          <a:p>
            <a:pPr lvl="1"/>
            <a:r>
              <a:rPr lang="en-US" sz="2400" dirty="0" smtClean="0"/>
              <a:t>The idea that entrepreneurs are gamblers originates from two sources:</a:t>
            </a:r>
          </a:p>
          <a:p>
            <a:pPr lvl="2"/>
            <a:r>
              <a:rPr lang="en-US" sz="2400" dirty="0" smtClean="0"/>
              <a:t>Entrepreneurs typically have jobs that are less structured, and so they face a more uncertain set of possibilities than people in traditional jobs.</a:t>
            </a:r>
          </a:p>
          <a:p>
            <a:pPr lvl="2"/>
            <a:r>
              <a:rPr lang="en-US" sz="2400" dirty="0" smtClean="0"/>
              <a:t>Many entrepreneurs have a strong need to achieve and set challenging goals, a behavior that is often equated with risk taking.</a:t>
            </a:r>
            <a:endParaRPr lang="en-US" sz="2400" dirty="0"/>
          </a:p>
        </p:txBody>
      </p:sp>
    </p:spTree>
    <p:extLst>
      <p:ext uri="{BB962C8B-B14F-4D97-AF65-F5344CB8AC3E}">
        <p14:creationId xmlns:p14="http://schemas.microsoft.com/office/powerpoint/2010/main" val="10466576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82000" cy="1097280"/>
          </a:xfrm>
        </p:spPr>
        <p:txBody>
          <a:bodyPr/>
          <a:lstStyle/>
          <a:p>
            <a:r>
              <a:rPr lang="en-US" sz="3600" dirty="0" smtClean="0"/>
              <a:t>Common Myths About Entrepreneurs</a:t>
            </a:r>
            <a:endParaRPr lang="en-US" sz="2000" b="0" dirty="0"/>
          </a:p>
        </p:txBody>
      </p:sp>
      <p:sp>
        <p:nvSpPr>
          <p:cNvPr id="3" name="Content Placeholder 2"/>
          <p:cNvSpPr>
            <a:spLocks noGrp="1"/>
          </p:cNvSpPr>
          <p:nvPr>
            <p:ph idx="1"/>
          </p:nvPr>
        </p:nvSpPr>
        <p:spPr>
          <a:xfrm>
            <a:off x="457200" y="1600201"/>
            <a:ext cx="8229600" cy="3276600"/>
          </a:xfrm>
        </p:spPr>
        <p:txBody>
          <a:bodyPr/>
          <a:lstStyle/>
          <a:p>
            <a:r>
              <a:rPr lang="en-US" sz="2400" b="1" dirty="0" smtClean="0">
                <a:cs typeface="Sakkal Majalla" panose="02000000000000000000" pitchFamily="2" charset="-78"/>
              </a:rPr>
              <a:t>Myth 3:</a:t>
            </a:r>
            <a:r>
              <a:rPr lang="en-US" sz="2400" dirty="0" smtClean="0">
                <a:cs typeface="Sakkal Majalla" panose="02000000000000000000" pitchFamily="2" charset="-78"/>
              </a:rPr>
              <a:t> Entrepreneurs Are Motivated Primarily by Money</a:t>
            </a:r>
          </a:p>
          <a:p>
            <a:pPr lvl="1"/>
            <a:r>
              <a:rPr lang="en-US" sz="2400" dirty="0" smtClean="0">
                <a:cs typeface="Sakkal Majalla" panose="02000000000000000000" pitchFamily="2" charset="-78"/>
              </a:rPr>
              <a:t>While it is naïve to think that entrepreneurs don</a:t>
            </a:r>
            <a:r>
              <a:rPr lang="en-US" altLang="en-US" sz="2400" dirty="0" smtClean="0">
                <a:cs typeface="Sakkal Majalla" panose="02000000000000000000" pitchFamily="2" charset="-78"/>
              </a:rPr>
              <a:t>’</a:t>
            </a:r>
            <a:r>
              <a:rPr lang="en-US" sz="2400" dirty="0" smtClean="0">
                <a:cs typeface="Sakkal Majalla" panose="02000000000000000000" pitchFamily="2" charset="-78"/>
              </a:rPr>
              <a:t>t seek financial rewards, money is rarely the reason entrepreneurs start new firms.</a:t>
            </a:r>
          </a:p>
          <a:p>
            <a:pPr lvl="1"/>
            <a:r>
              <a:rPr lang="en-US" sz="2400" dirty="0" smtClean="0">
                <a:cs typeface="Sakkal Majalla" panose="02000000000000000000" pitchFamily="2" charset="-78"/>
              </a:rPr>
              <a:t>In fact, some entrepreneurs warn that the pursuit of money can be distracting.</a:t>
            </a:r>
            <a:endParaRPr lang="en-US" sz="2400" dirty="0">
              <a:cs typeface="Sakkal Majalla" panose="02000000000000000000" pitchFamily="2" charset="-78"/>
            </a:endParaRPr>
          </a:p>
        </p:txBody>
      </p:sp>
    </p:spTree>
    <p:extLst>
      <p:ext uri="{BB962C8B-B14F-4D97-AF65-F5344CB8AC3E}">
        <p14:creationId xmlns:p14="http://schemas.microsoft.com/office/powerpoint/2010/main" val="22059009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82000" cy="1097280"/>
          </a:xfrm>
        </p:spPr>
        <p:txBody>
          <a:bodyPr/>
          <a:lstStyle/>
          <a:p>
            <a:r>
              <a:rPr lang="en-US" sz="3600" dirty="0" smtClean="0"/>
              <a:t>Common Myths About Entrepreneurs </a:t>
            </a:r>
            <a:r>
              <a:rPr lang="en-US" sz="2000" b="0" dirty="0" smtClean="0"/>
              <a:t>(5 of 7)</a:t>
            </a:r>
            <a:endParaRPr lang="en-US" sz="2000" b="0" dirty="0"/>
          </a:p>
        </p:txBody>
      </p:sp>
      <p:sp>
        <p:nvSpPr>
          <p:cNvPr id="3" name="Content Placeholder 2"/>
          <p:cNvSpPr>
            <a:spLocks noGrp="1"/>
          </p:cNvSpPr>
          <p:nvPr>
            <p:ph idx="1"/>
          </p:nvPr>
        </p:nvSpPr>
        <p:spPr>
          <a:xfrm>
            <a:off x="457200" y="1600201"/>
            <a:ext cx="8077200" cy="4343400"/>
          </a:xfrm>
        </p:spPr>
        <p:txBody>
          <a:bodyPr>
            <a:normAutofit lnSpcReduction="10000"/>
          </a:bodyPr>
          <a:lstStyle/>
          <a:p>
            <a:r>
              <a:rPr lang="en-US" sz="2400" b="1" dirty="0" smtClean="0"/>
              <a:t>Myth 4:</a:t>
            </a:r>
            <a:r>
              <a:rPr lang="en-US" sz="2400" dirty="0" smtClean="0"/>
              <a:t> Entrepreneurs Should Be Young and Energetic</a:t>
            </a:r>
          </a:p>
          <a:p>
            <a:pPr lvl="1"/>
            <a:r>
              <a:rPr lang="en-US" sz="2400" dirty="0" smtClean="0"/>
              <a:t>Entrepreneurial activity is fairly evenly spread out over age ranges.</a:t>
            </a:r>
          </a:p>
          <a:p>
            <a:pPr lvl="1"/>
            <a:r>
              <a:rPr lang="en-US" sz="2400" dirty="0" smtClean="0"/>
              <a:t>While it is important to be energetic, investors often cite the strength of the entrepreneur as their most important criterion in making investment decisions.</a:t>
            </a:r>
          </a:p>
          <a:p>
            <a:pPr lvl="2"/>
            <a:r>
              <a:rPr lang="en-US" sz="2400" dirty="0" smtClean="0"/>
              <a:t>What makes an entrepreneur </a:t>
            </a:r>
            <a:r>
              <a:rPr lang="en-US" altLang="en-US" sz="2400" dirty="0" smtClean="0"/>
              <a:t>“</a:t>
            </a:r>
            <a:r>
              <a:rPr lang="en-US" sz="2400" dirty="0" smtClean="0"/>
              <a:t>strong</a:t>
            </a:r>
            <a:r>
              <a:rPr lang="en-US" altLang="en-US" sz="2400" dirty="0" smtClean="0"/>
              <a:t>”</a:t>
            </a:r>
            <a:r>
              <a:rPr lang="en-US" sz="2400" dirty="0" smtClean="0"/>
              <a:t> in the eyes of an investor is experience, maturity, a solid reputation, and a track record of success.</a:t>
            </a:r>
          </a:p>
          <a:p>
            <a:pPr lvl="2"/>
            <a:r>
              <a:rPr lang="en-US" sz="2400" dirty="0" smtClean="0"/>
              <a:t>These criteria favor older rather than younger entrepreneurs.</a:t>
            </a:r>
            <a:endParaRPr lang="en-US" sz="2400" dirty="0"/>
          </a:p>
        </p:txBody>
      </p:sp>
    </p:spTree>
    <p:extLst>
      <p:ext uri="{BB962C8B-B14F-4D97-AF65-F5344CB8AC3E}">
        <p14:creationId xmlns:p14="http://schemas.microsoft.com/office/powerpoint/2010/main" val="15259579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82000" cy="1097280"/>
          </a:xfrm>
          <a:solidFill>
            <a:schemeClr val="tx2">
              <a:lumMod val="60000"/>
              <a:lumOff val="40000"/>
            </a:schemeClr>
          </a:solidFill>
        </p:spPr>
        <p:txBody>
          <a:bodyPr/>
          <a:lstStyle/>
          <a:p>
            <a:r>
              <a:rPr lang="en-US" sz="3600" dirty="0"/>
              <a:t>Common Myths About Entrepreneurs </a:t>
            </a:r>
            <a:endParaRPr lang="en-US" sz="2000" dirty="0"/>
          </a:p>
        </p:txBody>
      </p:sp>
      <p:sp>
        <p:nvSpPr>
          <p:cNvPr id="4" name="Content Placeholder 3"/>
          <p:cNvSpPr>
            <a:spLocks noGrp="1"/>
          </p:cNvSpPr>
          <p:nvPr>
            <p:ph idx="1"/>
          </p:nvPr>
        </p:nvSpPr>
        <p:spPr>
          <a:xfrm>
            <a:off x="457200" y="1600201"/>
            <a:ext cx="5867400" cy="381000"/>
          </a:xfrm>
        </p:spPr>
        <p:txBody>
          <a:bodyPr>
            <a:normAutofit fontScale="92500" lnSpcReduction="10000"/>
          </a:bodyPr>
          <a:lstStyle/>
          <a:p>
            <a:pPr marL="0" indent="0">
              <a:buNone/>
            </a:pPr>
            <a:r>
              <a:rPr lang="en-US" sz="2200" dirty="0" smtClean="0"/>
              <a:t>Age </a:t>
            </a:r>
            <a:r>
              <a:rPr lang="en-US" sz="2200" dirty="0"/>
              <a:t>Distribution of Business Owners</a:t>
            </a:r>
          </a:p>
        </p:txBody>
      </p:sp>
      <p:graphicFrame>
        <p:nvGraphicFramePr>
          <p:cNvPr id="6" name="Table 5"/>
          <p:cNvGraphicFramePr>
            <a:graphicFrameLocks noGrp="1"/>
          </p:cNvGraphicFramePr>
          <p:nvPr>
            <p:extLst/>
          </p:nvPr>
        </p:nvGraphicFramePr>
        <p:xfrm>
          <a:off x="457200" y="2268750"/>
          <a:ext cx="6477000" cy="1981200"/>
        </p:xfrm>
        <a:graphic>
          <a:graphicData uri="http://schemas.openxmlformats.org/drawingml/2006/table">
            <a:tbl>
              <a:tblPr firstRow="1" bandRow="1">
                <a:tableStyleId>{3B4B98B0-60AC-42C2-AFA5-B58CD77FA1E5}</a:tableStyleId>
              </a:tblPr>
              <a:tblGrid>
                <a:gridCol w="2057400">
                  <a:extLst>
                    <a:ext uri="{9D8B030D-6E8A-4147-A177-3AD203B41FA5}">
                      <a16:colId xmlns:a16="http://schemas.microsoft.com/office/drawing/2014/main" val="20000"/>
                    </a:ext>
                  </a:extLst>
                </a:gridCol>
                <a:gridCol w="4419600">
                  <a:extLst>
                    <a:ext uri="{9D8B030D-6E8A-4147-A177-3AD203B41FA5}">
                      <a16:colId xmlns:a16="http://schemas.microsoft.com/office/drawing/2014/main" val="20001"/>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kern="1200" baseline="0" dirty="0" smtClean="0">
                          <a:solidFill>
                            <a:schemeClr val="tx1"/>
                          </a:solidFill>
                          <a:latin typeface="+mn-lt"/>
                          <a:ea typeface="+mn-ea"/>
                          <a:cs typeface="+mn-cs"/>
                        </a:rPr>
                        <a:t>Age</a:t>
                      </a:r>
                      <a:endParaRPr lang="en-US" sz="2000" dirty="0" smtClean="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kern="1200" baseline="0" dirty="0" smtClean="0">
                          <a:solidFill>
                            <a:schemeClr val="tx1"/>
                          </a:solidFill>
                          <a:latin typeface="+mn-lt"/>
                          <a:ea typeface="+mn-ea"/>
                          <a:cs typeface="+mn-cs"/>
                        </a:rPr>
                        <a:t>Percentage of Business Owners</a:t>
                      </a:r>
                      <a:endParaRPr lang="en-US" sz="2000" dirty="0" smtClean="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kern="1200" baseline="0" dirty="0" smtClean="0">
                          <a:solidFill>
                            <a:schemeClr val="tx1"/>
                          </a:solidFill>
                          <a:latin typeface="+mn-lt"/>
                          <a:ea typeface="+mn-ea"/>
                          <a:cs typeface="+mn-cs"/>
                        </a:rPr>
                        <a:t>20-34</a:t>
                      </a:r>
                      <a:endParaRPr lang="en-US" sz="2000" dirty="0" smtClean="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000" kern="1200" baseline="0" dirty="0" smtClean="0">
                          <a:solidFill>
                            <a:schemeClr val="tx1"/>
                          </a:solidFill>
                          <a:latin typeface="+mn-lt"/>
                          <a:ea typeface="+mn-ea"/>
                          <a:cs typeface="+mn-cs"/>
                        </a:rPr>
                        <a:t>24.7</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kern="1200" baseline="0" dirty="0" smtClean="0">
                          <a:solidFill>
                            <a:schemeClr val="tx1"/>
                          </a:solidFill>
                          <a:latin typeface="+mn-lt"/>
                          <a:ea typeface="+mn-ea"/>
                          <a:cs typeface="+mn-cs"/>
                        </a:rPr>
                        <a:t>35-44</a:t>
                      </a:r>
                      <a:endParaRPr lang="en-US" sz="2000" dirty="0" smtClean="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kern="1200" baseline="0" dirty="0" smtClean="0">
                          <a:solidFill>
                            <a:schemeClr val="tx1"/>
                          </a:solidFill>
                          <a:latin typeface="+mn-lt"/>
                          <a:ea typeface="+mn-ea"/>
                          <a:cs typeface="+mn-cs"/>
                        </a:rPr>
                        <a:t>22.9</a:t>
                      </a:r>
                      <a:endParaRPr lang="en-US" sz="2000" dirty="0" smtClean="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kern="1200" baseline="0" dirty="0" smtClean="0">
                          <a:solidFill>
                            <a:schemeClr val="tx1"/>
                          </a:solidFill>
                          <a:latin typeface="+mn-lt"/>
                          <a:ea typeface="+mn-ea"/>
                          <a:cs typeface="+mn-cs"/>
                        </a:rPr>
                        <a:t>45-54</a:t>
                      </a:r>
                      <a:endParaRPr lang="en-US" sz="2000" dirty="0" smtClean="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000" dirty="0" smtClean="0"/>
                        <a:t>26.6</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kern="1200" baseline="0" dirty="0" smtClean="0">
                          <a:solidFill>
                            <a:schemeClr val="tx1"/>
                          </a:solidFill>
                          <a:latin typeface="+mn-lt"/>
                          <a:ea typeface="+mn-ea"/>
                          <a:cs typeface="+mn-cs"/>
                        </a:rPr>
                        <a:t>55-64</a:t>
                      </a:r>
                      <a:endParaRPr lang="en-US" sz="2000" dirty="0" smtClean="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2000" dirty="0" smtClean="0"/>
                        <a:t>25.8</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5" name="Content Placeholder 4"/>
          <p:cNvSpPr>
            <a:spLocks noGrp="1"/>
          </p:cNvSpPr>
          <p:nvPr>
            <p:ph idx="13"/>
          </p:nvPr>
        </p:nvSpPr>
        <p:spPr>
          <a:xfrm>
            <a:off x="457200" y="4419600"/>
            <a:ext cx="7772400" cy="838200"/>
          </a:xfrm>
        </p:spPr>
        <p:txBody>
          <a:bodyPr/>
          <a:lstStyle/>
          <a:p>
            <a:pPr marL="0" indent="0">
              <a:buNone/>
            </a:pPr>
            <a:r>
              <a:rPr lang="en-US" b="1" dirty="0"/>
              <a:t>Source: </a:t>
            </a:r>
            <a:r>
              <a:rPr lang="en-US" dirty="0" smtClean="0"/>
              <a:t>R. W. Fairlie, A. Morelix, E.J. Reedy, and J. Russell, </a:t>
            </a:r>
            <a:r>
              <a:rPr lang="en-US" i="1" dirty="0" smtClean="0"/>
              <a:t>2015 The Kauffman Index of Startup Activity: National Trends</a:t>
            </a:r>
            <a:r>
              <a:rPr lang="en-US" dirty="0" smtClean="0"/>
              <a:t>. </a:t>
            </a:r>
            <a:endParaRPr lang="en-US" dirty="0"/>
          </a:p>
        </p:txBody>
      </p:sp>
    </p:spTree>
    <p:extLst>
      <p:ext uri="{BB962C8B-B14F-4D97-AF65-F5344CB8AC3E}">
        <p14:creationId xmlns:p14="http://schemas.microsoft.com/office/powerpoint/2010/main" val="3194990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458200" cy="1097280"/>
          </a:xfrm>
        </p:spPr>
        <p:txBody>
          <a:bodyPr/>
          <a:lstStyle/>
          <a:p>
            <a:r>
              <a:rPr lang="en-US" sz="3600" dirty="0" smtClean="0"/>
              <a:t>Common Myths About Entrepreneurs</a:t>
            </a:r>
            <a:endParaRPr lang="en-US" sz="2000" b="0" dirty="0"/>
          </a:p>
        </p:txBody>
      </p:sp>
      <p:sp>
        <p:nvSpPr>
          <p:cNvPr id="3" name="Content Placeholder 2"/>
          <p:cNvSpPr>
            <a:spLocks noGrp="1"/>
          </p:cNvSpPr>
          <p:nvPr>
            <p:ph idx="1"/>
          </p:nvPr>
        </p:nvSpPr>
        <p:spPr>
          <a:xfrm>
            <a:off x="457200" y="1600200"/>
            <a:ext cx="8229600" cy="4800600"/>
          </a:xfrm>
        </p:spPr>
        <p:txBody>
          <a:bodyPr/>
          <a:lstStyle/>
          <a:p>
            <a:r>
              <a:rPr lang="en-US" sz="2400" b="1" dirty="0" smtClean="0"/>
              <a:t>Myth 5: </a:t>
            </a:r>
            <a:r>
              <a:rPr lang="en-US" sz="2400" dirty="0" smtClean="0"/>
              <a:t>Entrepreneurs Love the Spotlight</a:t>
            </a:r>
          </a:p>
          <a:p>
            <a:pPr lvl="1"/>
            <a:r>
              <a:rPr lang="en-US" sz="2400" dirty="0" smtClean="0"/>
              <a:t>While some entrepreneurs are flamboyant, the vast majority of them do not attract public attention.</a:t>
            </a:r>
          </a:p>
          <a:p>
            <a:pPr lvl="1"/>
            <a:r>
              <a:rPr lang="en-US" sz="2400" dirty="0" smtClean="0"/>
              <a:t>As evidence of this, consider the following question: </a:t>
            </a:r>
            <a:r>
              <a:rPr lang="en-US" altLang="en-US" sz="2400" dirty="0" smtClean="0"/>
              <a:t>“</a:t>
            </a:r>
            <a:r>
              <a:rPr lang="en-US" sz="2400" dirty="0" smtClean="0"/>
              <a:t>How many entrepreneurs could you name?</a:t>
            </a:r>
            <a:r>
              <a:rPr lang="en-US" altLang="en-US" sz="2400" dirty="0" smtClean="0"/>
              <a:t>”</a:t>
            </a:r>
            <a:endParaRPr lang="en-US" sz="2400" dirty="0" smtClean="0"/>
          </a:p>
          <a:p>
            <a:pPr lvl="2"/>
            <a:r>
              <a:rPr lang="en-US" sz="2400" dirty="0" smtClean="0"/>
              <a:t>Most of us could come up with Jeff Bezos of Amazon.com, Mark Zuckerberg of Facebook, Larry Page and Sergey Brin of Google or maybe Elon Musk of Tesla and SpaceX. </a:t>
            </a:r>
          </a:p>
          <a:p>
            <a:pPr lvl="2"/>
            <a:r>
              <a:rPr lang="en-US" sz="2400" dirty="0" smtClean="0"/>
              <a:t>But few could name the founders of Netflix, YouTube, or DIRECTV, even though we frequently use those firms</a:t>
            </a:r>
            <a:r>
              <a:rPr lang="en-US" altLang="en-US" sz="2400" dirty="0" smtClean="0"/>
              <a:t>’</a:t>
            </a:r>
            <a:r>
              <a:rPr lang="en-US" sz="2400" dirty="0" smtClean="0"/>
              <a:t> services.</a:t>
            </a:r>
            <a:endParaRPr lang="en-US" sz="2400" dirty="0"/>
          </a:p>
        </p:txBody>
      </p:sp>
    </p:spTree>
    <p:extLst>
      <p:ext uri="{BB962C8B-B14F-4D97-AF65-F5344CB8AC3E}">
        <p14:creationId xmlns:p14="http://schemas.microsoft.com/office/powerpoint/2010/main" val="704162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Types of Start-Up Firms</a:t>
            </a:r>
            <a:endParaRPr lang="en-US" sz="3600" dirty="0"/>
          </a:p>
        </p:txBody>
      </p:sp>
      <p:pic>
        <p:nvPicPr>
          <p:cNvPr id="5" name="Picture 4" descr="There are three basic types of firms and they are Salary substitute firms, Lifestyle firms, and Entrepreneurial firms. Salary substitute firms provide their owner of owners a similar level of income to what they would be able to earn in a conventional job. Lifestyle firms provide the owner or owners the opportunity to pursue a particular lifestyle, and make a living at it. Entrepreneurial firms bring new products and services to the market by creating and seizing opportunities regardless of the resources they currently contro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2000" y="2209800"/>
            <a:ext cx="7419718" cy="2326338"/>
          </a:xfrm>
          <a:prstGeom prst="rect">
            <a:avLst/>
          </a:prstGeom>
        </p:spPr>
      </p:pic>
      <p:sp>
        <p:nvSpPr>
          <p:cNvPr id="3" name="Oval 2"/>
          <p:cNvSpPr/>
          <p:nvPr/>
        </p:nvSpPr>
        <p:spPr>
          <a:xfrm>
            <a:off x="2843808" y="1700808"/>
            <a:ext cx="3240360" cy="331236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ight Arrow 3"/>
          <p:cNvSpPr/>
          <p:nvPr/>
        </p:nvSpPr>
        <p:spPr>
          <a:xfrm>
            <a:off x="1145704" y="4964136"/>
            <a:ext cx="1800200" cy="64807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3048000" y="4973180"/>
            <a:ext cx="6096000" cy="646331"/>
          </a:xfrm>
          <a:prstGeom prst="rect">
            <a:avLst/>
          </a:prstGeom>
          <a:noFill/>
        </p:spPr>
        <p:txBody>
          <a:bodyPr wrap="square" rtlCol="0">
            <a:spAutoFit/>
          </a:bodyPr>
          <a:lstStyle/>
          <a:p>
            <a:r>
              <a:rPr lang="en-GB" b="1" dirty="0" smtClean="0">
                <a:solidFill>
                  <a:srgbClr val="FF0000"/>
                </a:solidFill>
              </a:rPr>
              <a:t>You need to choose a lifestyle business for your assignment!!</a:t>
            </a:r>
            <a:endParaRPr lang="en-GB" b="1" dirty="0">
              <a:solidFill>
                <a:srgbClr val="FF0000"/>
              </a:solidFill>
            </a:endParaRPr>
          </a:p>
        </p:txBody>
      </p:sp>
    </p:spTree>
    <p:extLst>
      <p:ext uri="{BB962C8B-B14F-4D97-AF65-F5344CB8AC3E}">
        <p14:creationId xmlns:p14="http://schemas.microsoft.com/office/powerpoint/2010/main" val="19489037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458200" cy="1097280"/>
          </a:xfrm>
        </p:spPr>
        <p:txBody>
          <a:bodyPr>
            <a:normAutofit fontScale="90000"/>
          </a:bodyPr>
          <a:lstStyle/>
          <a:p>
            <a:r>
              <a:rPr lang="en-US" sz="3600" dirty="0" smtClean="0"/>
              <a:t>Changing Demographics </a:t>
            </a:r>
            <a:br>
              <a:rPr lang="en-US" sz="3600" dirty="0" smtClean="0"/>
            </a:br>
            <a:r>
              <a:rPr lang="en-US" sz="3600" dirty="0" smtClean="0"/>
              <a:t>of Entrepreneurs </a:t>
            </a:r>
            <a:r>
              <a:rPr lang="en-US" sz="2000" b="0" dirty="0" smtClean="0"/>
              <a:t>(1 of 5)</a:t>
            </a:r>
            <a:endParaRPr lang="en-US" sz="2000" b="0" dirty="0"/>
          </a:p>
        </p:txBody>
      </p:sp>
      <p:sp>
        <p:nvSpPr>
          <p:cNvPr id="3" name="Content Placeholder 2"/>
          <p:cNvSpPr>
            <a:spLocks noGrp="1"/>
          </p:cNvSpPr>
          <p:nvPr>
            <p:ph idx="1"/>
          </p:nvPr>
        </p:nvSpPr>
        <p:spPr/>
        <p:txBody>
          <a:bodyPr>
            <a:normAutofit lnSpcReduction="10000"/>
          </a:bodyPr>
          <a:lstStyle/>
          <a:p>
            <a:r>
              <a:rPr lang="en-US" sz="2400" dirty="0" smtClean="0"/>
              <a:t>Women Entrepreneurs</a:t>
            </a:r>
          </a:p>
          <a:p>
            <a:pPr lvl="1"/>
            <a:r>
              <a:rPr lang="en-US" sz="2400" dirty="0" smtClean="0"/>
              <a:t>While men are more likely to start businesses than women, the number of women-owned businesses is increasing.</a:t>
            </a:r>
          </a:p>
          <a:p>
            <a:pPr lvl="1"/>
            <a:r>
              <a:rPr lang="en-US" sz="2400" dirty="0" smtClean="0"/>
              <a:t>According to a study commissioned by American Express OPEN, as of 2016, there were 11.3 million women-owned businesses in the United States.</a:t>
            </a:r>
          </a:p>
          <a:p>
            <a:pPr lvl="1"/>
            <a:r>
              <a:rPr lang="en-US" sz="2400" dirty="0" smtClean="0"/>
              <a:t>Over the past nine years, the number of women-owned businesses has grown at a rate five times faster than the national average.  </a:t>
            </a:r>
          </a:p>
        </p:txBody>
      </p:sp>
    </p:spTree>
    <p:extLst>
      <p:ext uri="{BB962C8B-B14F-4D97-AF65-F5344CB8AC3E}">
        <p14:creationId xmlns:p14="http://schemas.microsoft.com/office/powerpoint/2010/main" val="11345371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smtClean="0"/>
              <a:t>Changing Demographics </a:t>
            </a:r>
            <a:br>
              <a:rPr lang="en-US" sz="3600" dirty="0" smtClean="0"/>
            </a:br>
            <a:r>
              <a:rPr lang="en-US" sz="3600" dirty="0" smtClean="0"/>
              <a:t>of Entrepreneurs </a:t>
            </a:r>
            <a:r>
              <a:rPr lang="en-US" sz="2000" b="0" dirty="0" smtClean="0"/>
              <a:t>(2 of 5)</a:t>
            </a:r>
            <a:endParaRPr lang="en-US" sz="2000" b="0" dirty="0"/>
          </a:p>
        </p:txBody>
      </p:sp>
      <p:sp>
        <p:nvSpPr>
          <p:cNvPr id="3" name="Content Placeholder 2"/>
          <p:cNvSpPr>
            <a:spLocks noGrp="1"/>
          </p:cNvSpPr>
          <p:nvPr>
            <p:ph idx="1"/>
          </p:nvPr>
        </p:nvSpPr>
        <p:spPr>
          <a:xfrm>
            <a:off x="457200" y="1600200"/>
            <a:ext cx="8305800" cy="4648200"/>
          </a:xfrm>
        </p:spPr>
        <p:txBody>
          <a:bodyPr>
            <a:normAutofit fontScale="92500"/>
          </a:bodyPr>
          <a:lstStyle/>
          <a:p>
            <a:r>
              <a:rPr lang="en-US" sz="2400" dirty="0" smtClean="0">
                <a:latin typeface="+mj-lt"/>
              </a:rPr>
              <a:t>Minority Entrepreneurs</a:t>
            </a:r>
          </a:p>
          <a:p>
            <a:pPr lvl="1"/>
            <a:r>
              <a:rPr lang="en-US" sz="2400" dirty="0" smtClean="0">
                <a:latin typeface="+mj-lt"/>
              </a:rPr>
              <a:t>There has been a substantial increase in minority entrepreneurs in the United States.</a:t>
            </a:r>
          </a:p>
          <a:p>
            <a:pPr lvl="1"/>
            <a:r>
              <a:rPr lang="en-US" sz="2400" dirty="0" smtClean="0">
                <a:latin typeface="+mj-lt"/>
              </a:rPr>
              <a:t>According to recent estimates, there are eight million minority-owned firms in the United States—a 38 percent increase since 2007.  </a:t>
            </a:r>
          </a:p>
          <a:p>
            <a:pPr lvl="1"/>
            <a:r>
              <a:rPr lang="en-US" sz="2400" dirty="0" smtClean="0">
                <a:latin typeface="+mj-lt"/>
              </a:rPr>
              <a:t>An important factor facilitating the growth of minority entrepreneurs is the number of organizations that promote and provide assistance.</a:t>
            </a:r>
          </a:p>
          <a:p>
            <a:pPr lvl="2"/>
            <a:r>
              <a:rPr lang="en-US" sz="2400" dirty="0" smtClean="0">
                <a:latin typeface="+mj-lt"/>
              </a:rPr>
              <a:t>Examples include the Latin Business Association, the Black Business Association, and The National Center for American Indian Enterprise Development.</a:t>
            </a:r>
          </a:p>
        </p:txBody>
      </p:sp>
    </p:spTree>
    <p:extLst>
      <p:ext uri="{BB962C8B-B14F-4D97-AF65-F5344CB8AC3E}">
        <p14:creationId xmlns:p14="http://schemas.microsoft.com/office/powerpoint/2010/main" val="34886023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smtClean="0"/>
              <a:t>Changing Demographics </a:t>
            </a:r>
            <a:br>
              <a:rPr lang="en-US" sz="3600" dirty="0" smtClean="0"/>
            </a:br>
            <a:r>
              <a:rPr lang="en-US" sz="3600" dirty="0" smtClean="0"/>
              <a:t>of Entrepreneurs </a:t>
            </a:r>
            <a:r>
              <a:rPr lang="en-US" sz="2000" b="0" dirty="0" smtClean="0"/>
              <a:t>(3 of 5)</a:t>
            </a:r>
            <a:endParaRPr lang="en-US" sz="2000" b="0" dirty="0"/>
          </a:p>
        </p:txBody>
      </p:sp>
      <p:sp>
        <p:nvSpPr>
          <p:cNvPr id="3" name="Content Placeholder 2"/>
          <p:cNvSpPr>
            <a:spLocks noGrp="1"/>
          </p:cNvSpPr>
          <p:nvPr>
            <p:ph idx="1"/>
          </p:nvPr>
        </p:nvSpPr>
        <p:spPr>
          <a:xfrm>
            <a:off x="457200" y="1600201"/>
            <a:ext cx="8001000" cy="4343400"/>
          </a:xfrm>
        </p:spPr>
        <p:txBody>
          <a:bodyPr>
            <a:normAutofit lnSpcReduction="10000"/>
          </a:bodyPr>
          <a:lstStyle/>
          <a:p>
            <a:r>
              <a:rPr lang="en-US" sz="2400" dirty="0" smtClean="0"/>
              <a:t>Senior Entrepreneurs</a:t>
            </a:r>
          </a:p>
          <a:p>
            <a:pPr lvl="1"/>
            <a:r>
              <a:rPr lang="en-US" sz="2400" dirty="0" smtClean="0"/>
              <a:t>The numbers of seniors starting businesses is substantial and growing.</a:t>
            </a:r>
          </a:p>
          <a:p>
            <a:pPr lvl="1"/>
            <a:r>
              <a:rPr lang="en-US" sz="2400" dirty="0" smtClean="0"/>
              <a:t>The percentage of individuals age 62 and older starting a business increased from 4.2 percent in 1988 to 5.4 percent in 2015.</a:t>
            </a:r>
          </a:p>
          <a:p>
            <a:pPr lvl="1"/>
            <a:r>
              <a:rPr lang="en-US" sz="2400" dirty="0" smtClean="0"/>
              <a:t>Many people in the 60 and older age range have substantial business experience, financial resources, and excellent vigor and health.  </a:t>
            </a:r>
          </a:p>
          <a:p>
            <a:pPr lvl="2"/>
            <a:r>
              <a:rPr lang="en-US" sz="2400" dirty="0" smtClean="0"/>
              <a:t>This makes them excellent candidates to start businesses in many industries.</a:t>
            </a:r>
          </a:p>
        </p:txBody>
      </p:sp>
    </p:spTree>
    <p:extLst>
      <p:ext uri="{BB962C8B-B14F-4D97-AF65-F5344CB8AC3E}">
        <p14:creationId xmlns:p14="http://schemas.microsoft.com/office/powerpoint/2010/main" val="154113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smtClean="0"/>
              <a:t>Changing Demographics </a:t>
            </a:r>
            <a:br>
              <a:rPr lang="en-US" sz="3600" dirty="0" smtClean="0"/>
            </a:br>
            <a:r>
              <a:rPr lang="en-US" sz="3600" dirty="0" smtClean="0"/>
              <a:t>of Entrepreneurs </a:t>
            </a:r>
            <a:r>
              <a:rPr lang="en-US" sz="2000" b="0" dirty="0" smtClean="0"/>
              <a:t>(4 of 5)</a:t>
            </a:r>
            <a:endParaRPr lang="en-US" sz="2000" b="0" dirty="0"/>
          </a:p>
        </p:txBody>
      </p:sp>
      <p:sp>
        <p:nvSpPr>
          <p:cNvPr id="3" name="Content Placeholder 2"/>
          <p:cNvSpPr>
            <a:spLocks noGrp="1"/>
          </p:cNvSpPr>
          <p:nvPr>
            <p:ph idx="1"/>
          </p:nvPr>
        </p:nvSpPr>
        <p:spPr>
          <a:xfrm>
            <a:off x="457200" y="1600201"/>
            <a:ext cx="8001000" cy="4419600"/>
          </a:xfrm>
        </p:spPr>
        <p:txBody>
          <a:bodyPr/>
          <a:lstStyle/>
          <a:p>
            <a:r>
              <a:rPr lang="en-US" sz="2400" dirty="0" smtClean="0"/>
              <a:t>Millennial Entrepreneurs</a:t>
            </a:r>
          </a:p>
          <a:p>
            <a:pPr lvl="1"/>
            <a:r>
              <a:rPr lang="en-US" sz="2400" dirty="0" smtClean="0"/>
              <a:t>A desire to pursue an entrepreneurial career is high among millennials.</a:t>
            </a:r>
          </a:p>
          <a:p>
            <a:pPr lvl="1"/>
            <a:r>
              <a:rPr lang="en-US" sz="2400" dirty="0" smtClean="0"/>
              <a:t>Despite this desire, in 2013 only 3.6 percent of all businesses in the United States were owned by someone under the age of 30.</a:t>
            </a:r>
          </a:p>
          <a:p>
            <a:pPr lvl="1"/>
            <a:r>
              <a:rPr lang="en-US" sz="2400" dirty="0" smtClean="0"/>
              <a:t>A 2016 study by EY and EIG found that the biggest obstacles preventing millennials from starting businesses are lack of finances, lack of desire, fear of failure, and lack of knowledge of the business start-up process.</a:t>
            </a:r>
          </a:p>
        </p:txBody>
      </p:sp>
    </p:spTree>
    <p:extLst>
      <p:ext uri="{BB962C8B-B14F-4D97-AF65-F5344CB8AC3E}">
        <p14:creationId xmlns:p14="http://schemas.microsoft.com/office/powerpoint/2010/main" val="5411049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smtClean="0"/>
              <a:t>Changing Demographics </a:t>
            </a:r>
            <a:br>
              <a:rPr lang="en-US" sz="3600" dirty="0" smtClean="0"/>
            </a:br>
            <a:r>
              <a:rPr lang="en-US" sz="3600" dirty="0" smtClean="0"/>
              <a:t>of Entrepreneurs </a:t>
            </a:r>
            <a:r>
              <a:rPr lang="en-US" sz="2000" b="0" dirty="0" smtClean="0"/>
              <a:t>(5 of 5)</a:t>
            </a:r>
            <a:endParaRPr lang="en-US" sz="2000" b="0" dirty="0"/>
          </a:p>
        </p:txBody>
      </p:sp>
      <p:sp>
        <p:nvSpPr>
          <p:cNvPr id="3" name="Content Placeholder 2"/>
          <p:cNvSpPr>
            <a:spLocks noGrp="1"/>
          </p:cNvSpPr>
          <p:nvPr>
            <p:ph idx="1"/>
          </p:nvPr>
        </p:nvSpPr>
        <p:spPr>
          <a:xfrm>
            <a:off x="446411" y="1524000"/>
            <a:ext cx="8077200" cy="4419600"/>
          </a:xfrm>
        </p:spPr>
        <p:txBody>
          <a:bodyPr>
            <a:normAutofit lnSpcReduction="10000"/>
          </a:bodyPr>
          <a:lstStyle/>
          <a:p>
            <a:r>
              <a:rPr lang="en-US" sz="2400" dirty="0" smtClean="0"/>
              <a:t>Millennial Entrepreneurs (continued)</a:t>
            </a:r>
            <a:endParaRPr lang="en-US" sz="2400" dirty="0"/>
          </a:p>
          <a:p>
            <a:pPr lvl="1"/>
            <a:r>
              <a:rPr lang="en-US" sz="2400" dirty="0" smtClean="0"/>
              <a:t>There are many factors at work to encourage millennials to consider entrepreneurship as a career.</a:t>
            </a:r>
          </a:p>
          <a:p>
            <a:pPr lvl="1"/>
            <a:r>
              <a:rPr lang="en-US" sz="2400" dirty="0" smtClean="0"/>
              <a:t>More than 2,300 colleges and universities in the United States offer at lease one course in entrepreneurship.</a:t>
            </a:r>
          </a:p>
          <a:p>
            <a:pPr lvl="1"/>
            <a:r>
              <a:rPr lang="en-US" sz="2400" dirty="0" smtClean="0"/>
              <a:t>A number of organizations have been established to encourage college students to consider becoming entrepreneurs.</a:t>
            </a:r>
          </a:p>
          <a:p>
            <a:pPr lvl="2"/>
            <a:r>
              <a:rPr lang="en-US" sz="2400" dirty="0" smtClean="0"/>
              <a:t>These include 3-Day Startup, Dorm Room Fund, CEO (Collegiate Entrepreneurs’ Organization), Startup Weekend, and VentureWell.      </a:t>
            </a:r>
          </a:p>
        </p:txBody>
      </p:sp>
    </p:spTree>
    <p:extLst>
      <p:ext uri="{BB962C8B-B14F-4D97-AF65-F5344CB8AC3E}">
        <p14:creationId xmlns:p14="http://schemas.microsoft.com/office/powerpoint/2010/main" val="27817859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smtClean="0"/>
              <a:t>Economic Impact of Entrepreneurial Firms</a:t>
            </a:r>
            <a:endParaRPr lang="en-US" sz="3600" dirty="0"/>
          </a:p>
        </p:txBody>
      </p:sp>
      <p:sp>
        <p:nvSpPr>
          <p:cNvPr id="3" name="Content Placeholder 2"/>
          <p:cNvSpPr>
            <a:spLocks noGrp="1"/>
          </p:cNvSpPr>
          <p:nvPr>
            <p:ph idx="1"/>
          </p:nvPr>
        </p:nvSpPr>
        <p:spPr>
          <a:xfrm>
            <a:off x="467989" y="1524000"/>
            <a:ext cx="8382000" cy="4572000"/>
          </a:xfrm>
        </p:spPr>
        <p:txBody>
          <a:bodyPr/>
          <a:lstStyle/>
          <a:p>
            <a:r>
              <a:rPr lang="en-US" sz="2400" dirty="0" smtClean="0"/>
              <a:t>Innovation</a:t>
            </a:r>
          </a:p>
          <a:p>
            <a:pPr lvl="1"/>
            <a:r>
              <a:rPr lang="en-US" sz="2400" dirty="0" smtClean="0"/>
              <a:t>Is the process of creating something new, which is central to the entrepreneurial process.</a:t>
            </a:r>
          </a:p>
          <a:p>
            <a:pPr lvl="1"/>
            <a:r>
              <a:rPr lang="en-US" sz="2400" dirty="0" smtClean="0"/>
              <a:t>Small innovative firms are 16 times more productive than larger innovative firms in terms of patents per employee.</a:t>
            </a:r>
          </a:p>
          <a:p>
            <a:r>
              <a:rPr lang="en-US" sz="2400" dirty="0" smtClean="0"/>
              <a:t>Job Creation</a:t>
            </a:r>
          </a:p>
          <a:p>
            <a:pPr lvl="1"/>
            <a:r>
              <a:rPr lang="en-US" sz="2400" dirty="0" smtClean="0"/>
              <a:t>Small businesses create a substantial number of net new jobs in the United States.</a:t>
            </a:r>
          </a:p>
          <a:p>
            <a:pPr lvl="1"/>
            <a:r>
              <a:rPr lang="en-US" sz="2400" dirty="0" smtClean="0"/>
              <a:t>Firms with 500 or fewer employees created two million of the roughly three million private sector jobs in 2014.</a:t>
            </a:r>
            <a:endParaRPr lang="en-US" sz="2400" dirty="0"/>
          </a:p>
        </p:txBody>
      </p:sp>
    </p:spTree>
    <p:extLst>
      <p:ext uri="{BB962C8B-B14F-4D97-AF65-F5344CB8AC3E}">
        <p14:creationId xmlns:p14="http://schemas.microsoft.com/office/powerpoint/2010/main" val="9333617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smtClean="0"/>
              <a:t>Entrepreneurial Firms</a:t>
            </a:r>
            <a:r>
              <a:rPr lang="en-US" altLang="en-US" sz="3600" dirty="0" smtClean="0"/>
              <a:t>’</a:t>
            </a:r>
            <a:r>
              <a:rPr lang="en-US" sz="3600" dirty="0" smtClean="0"/>
              <a:t> Impact on Society and Larger Firms</a:t>
            </a:r>
            <a:endParaRPr lang="en-US" sz="3600" dirty="0"/>
          </a:p>
        </p:txBody>
      </p:sp>
      <p:sp>
        <p:nvSpPr>
          <p:cNvPr id="3" name="Content Placeholder 2"/>
          <p:cNvSpPr>
            <a:spLocks noGrp="1"/>
          </p:cNvSpPr>
          <p:nvPr>
            <p:ph idx="1"/>
          </p:nvPr>
        </p:nvSpPr>
        <p:spPr/>
        <p:txBody>
          <a:bodyPr>
            <a:normAutofit fontScale="92500"/>
          </a:bodyPr>
          <a:lstStyle/>
          <a:p>
            <a:r>
              <a:rPr lang="en-US" sz="2400" dirty="0" smtClean="0"/>
              <a:t>Impact on Society</a:t>
            </a:r>
          </a:p>
          <a:p>
            <a:pPr lvl="1"/>
            <a:r>
              <a:rPr lang="en-US" sz="2400" dirty="0" smtClean="0"/>
              <a:t>The innovations of entrepreneurial firms have a dramatic impact on society.</a:t>
            </a:r>
          </a:p>
          <a:p>
            <a:pPr lvl="1"/>
            <a:r>
              <a:rPr lang="en-US" sz="2400" dirty="0" smtClean="0"/>
              <a:t>Think of all the new products and services that make our lives easier, enhance our productivity at work, improve our health, and entertain us.</a:t>
            </a:r>
          </a:p>
          <a:p>
            <a:r>
              <a:rPr lang="en-US" sz="2400" dirty="0" smtClean="0"/>
              <a:t>Impact on Larger Firms</a:t>
            </a:r>
          </a:p>
          <a:p>
            <a:pPr lvl="1"/>
            <a:r>
              <a:rPr lang="en-US" sz="2400" dirty="0" smtClean="0"/>
              <a:t>Many entrepreneurial firms have built their entire business models around producing products and services that help larger firms become more efficient and effective.</a:t>
            </a:r>
            <a:endParaRPr lang="en-US" sz="2400" dirty="0"/>
          </a:p>
        </p:txBody>
      </p:sp>
    </p:spTree>
    <p:extLst>
      <p:ext uri="{BB962C8B-B14F-4D97-AF65-F5344CB8AC3E}">
        <p14:creationId xmlns:p14="http://schemas.microsoft.com/office/powerpoint/2010/main" val="3051651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t>The Entrepreneurial Process</a:t>
            </a:r>
            <a:endParaRPr lang="en-US" sz="3600" dirty="0"/>
          </a:p>
        </p:txBody>
      </p:sp>
      <p:sp>
        <p:nvSpPr>
          <p:cNvPr id="3" name="Content Placeholder 2"/>
          <p:cNvSpPr>
            <a:spLocks noGrp="1"/>
          </p:cNvSpPr>
          <p:nvPr>
            <p:ph idx="1"/>
          </p:nvPr>
        </p:nvSpPr>
        <p:spPr>
          <a:xfrm>
            <a:off x="457200" y="1600201"/>
            <a:ext cx="8229600" cy="2971800"/>
          </a:xfrm>
        </p:spPr>
        <p:txBody>
          <a:bodyPr/>
          <a:lstStyle/>
          <a:p>
            <a:pPr marL="0" indent="0">
              <a:spcBef>
                <a:spcPct val="50000"/>
              </a:spcBef>
              <a:buNone/>
            </a:pPr>
            <a:r>
              <a:rPr lang="en-US" sz="2400" dirty="0" smtClean="0"/>
              <a:t>The Entrepreneurial Process Consists of Four Steps</a:t>
            </a:r>
          </a:p>
          <a:p>
            <a:pPr marL="0" indent="0">
              <a:spcBef>
                <a:spcPct val="50000"/>
              </a:spcBef>
              <a:buNone/>
            </a:pPr>
            <a:r>
              <a:rPr lang="en-US" sz="2400" b="1" dirty="0" smtClean="0"/>
              <a:t>Step 1: </a:t>
            </a:r>
            <a:r>
              <a:rPr lang="en-US" sz="2400" dirty="0" smtClean="0"/>
              <a:t>Deciding to become an entrepreneur.</a:t>
            </a:r>
          </a:p>
          <a:p>
            <a:pPr marL="0" indent="0">
              <a:spcBef>
                <a:spcPct val="50000"/>
              </a:spcBef>
              <a:buNone/>
            </a:pPr>
            <a:r>
              <a:rPr lang="en-US" sz="2400" b="1" dirty="0" smtClean="0"/>
              <a:t>Step 2: </a:t>
            </a:r>
            <a:r>
              <a:rPr lang="en-US" sz="2400" dirty="0" smtClean="0"/>
              <a:t>Developing successful business ideas.</a:t>
            </a:r>
          </a:p>
          <a:p>
            <a:pPr marL="0" indent="0">
              <a:spcBef>
                <a:spcPct val="50000"/>
              </a:spcBef>
              <a:buNone/>
            </a:pPr>
            <a:r>
              <a:rPr lang="en-US" sz="2400" b="1" dirty="0" smtClean="0"/>
              <a:t>Step 3: </a:t>
            </a:r>
            <a:r>
              <a:rPr lang="en-US" sz="2400" dirty="0" smtClean="0"/>
              <a:t>Moving from an idea to an entrepreneurial firm.</a:t>
            </a:r>
          </a:p>
          <a:p>
            <a:pPr marL="0" indent="0">
              <a:spcBef>
                <a:spcPct val="50000"/>
              </a:spcBef>
              <a:buNone/>
            </a:pPr>
            <a:r>
              <a:rPr lang="en-US" sz="2400" b="1" dirty="0" smtClean="0"/>
              <a:t>Step 4: </a:t>
            </a:r>
            <a:r>
              <a:rPr lang="en-US" sz="2400" dirty="0" smtClean="0"/>
              <a:t>Managing and growing the entrepreneurial firm.</a:t>
            </a:r>
            <a:endParaRPr lang="en-US" sz="2400" dirty="0"/>
          </a:p>
        </p:txBody>
      </p:sp>
    </p:spTree>
    <p:extLst>
      <p:ext uri="{BB962C8B-B14F-4D97-AF65-F5344CB8AC3E}">
        <p14:creationId xmlns:p14="http://schemas.microsoft.com/office/powerpoint/2010/main" val="14185839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077200" cy="1097280"/>
          </a:xfrm>
        </p:spPr>
        <p:txBody>
          <a:bodyPr/>
          <a:lstStyle/>
          <a:p>
            <a:r>
              <a:rPr lang="en-US" sz="3600" dirty="0" smtClean="0"/>
              <a:t>Steps in the Entrepreneurial Process </a:t>
            </a:r>
            <a:r>
              <a:rPr lang="en-US" sz="2000" b="0" dirty="0" smtClean="0"/>
              <a:t>(1 of 2)</a:t>
            </a:r>
            <a:endParaRPr lang="en-US" sz="2000" b="0" dirty="0"/>
          </a:p>
        </p:txBody>
      </p:sp>
      <p:pic>
        <p:nvPicPr>
          <p:cNvPr id="1026" name="Picture 2" descr="This book has 15 chapters and starts with an introductory chapter about the decision to become an entrepreneur, step 1. Chapters 2 though 6 are step 2, grouped together under the heading, developing successful business ideas. Chapter 2 is, recognizing opportunities and generating ideas. Chapter 3 is, feasibility analysis. Chapter 4 is, developing an effective business model. Chapter 5 is, industry and competitor analysis. Chapter 6 is, writing a business plan."/>
          <p:cNvPicPr>
            <a:picLocks noChangeAspect="1" noChangeArrowheads="1"/>
          </p:cNvPicPr>
          <p:nvPr/>
        </p:nvPicPr>
        <p:blipFill>
          <a:blip r:embed="rId2" cstate="print"/>
          <a:srcRect/>
          <a:stretch>
            <a:fillRect/>
          </a:stretch>
        </p:blipFill>
        <p:spPr bwMode="auto">
          <a:xfrm>
            <a:off x="1752600" y="1600200"/>
            <a:ext cx="5638800" cy="4754813"/>
          </a:xfrm>
          <a:prstGeom prst="rect">
            <a:avLst/>
          </a:prstGeom>
          <a:noFill/>
          <a:ln w="9525">
            <a:noFill/>
            <a:miter lim="800000"/>
            <a:headEnd/>
            <a:tailEnd/>
          </a:ln>
          <a:effectLst/>
        </p:spPr>
      </p:pic>
    </p:spTree>
    <p:extLst>
      <p:ext uri="{BB962C8B-B14F-4D97-AF65-F5344CB8AC3E}">
        <p14:creationId xmlns:p14="http://schemas.microsoft.com/office/powerpoint/2010/main" val="21417033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077200" cy="1097280"/>
          </a:xfrm>
        </p:spPr>
        <p:txBody>
          <a:bodyPr/>
          <a:lstStyle/>
          <a:p>
            <a:r>
              <a:rPr lang="en-US" sz="3600" dirty="0" smtClean="0"/>
              <a:t>Steps in the Entrepreneurial Process </a:t>
            </a:r>
            <a:r>
              <a:rPr lang="en-US" sz="2000" b="0" dirty="0" smtClean="0"/>
              <a:t>(2 of 2)</a:t>
            </a:r>
            <a:endParaRPr lang="en-US" sz="2000" b="0" dirty="0"/>
          </a:p>
        </p:txBody>
      </p:sp>
      <p:pic>
        <p:nvPicPr>
          <p:cNvPr id="2050" name="Picture 2" descr="Chapters 7 though 10 are grouped under the heading, step 3, moving from an idea to an entrepreneurial firm. Chapters 11 though 15 are grouped together under the heading, step 4, managing and growing an entrepreneurial. Chapter 7 is, preparing the proper ethical and legal foundation. Chapter 8 is, assessing a new venture’s financial strength and viability. Chapter 9 is, building a new venture team. Chapter 10 is, getting financing or funding. Chapter 11 is, unique marketing issues. Chapter 12 is, the importance of intellectual property. Chapter 13 is, preparing for and evaluating the challenges of growth. Chapter 14 is, strategies for firm growth. Chapter 15 is, franchising."/>
          <p:cNvPicPr>
            <a:picLocks noChangeAspect="1" noChangeArrowheads="1"/>
          </p:cNvPicPr>
          <p:nvPr/>
        </p:nvPicPr>
        <p:blipFill>
          <a:blip r:embed="rId2" cstate="print"/>
          <a:srcRect/>
          <a:stretch>
            <a:fillRect/>
          </a:stretch>
        </p:blipFill>
        <p:spPr bwMode="auto">
          <a:xfrm>
            <a:off x="1631156" y="1447800"/>
            <a:ext cx="5576887" cy="4882236"/>
          </a:xfrm>
          <a:prstGeom prst="rect">
            <a:avLst/>
          </a:prstGeom>
          <a:noFill/>
          <a:ln w="9525">
            <a:noFill/>
            <a:miter lim="800000"/>
            <a:headEnd/>
            <a:tailEnd/>
          </a:ln>
          <a:effectLst/>
        </p:spPr>
      </p:pic>
    </p:spTree>
    <p:extLst>
      <p:ext uri="{BB962C8B-B14F-4D97-AF65-F5344CB8AC3E}">
        <p14:creationId xmlns:p14="http://schemas.microsoft.com/office/powerpoint/2010/main" val="2913727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rmAutofit lnSpcReduction="10000"/>
          </a:bodyPr>
          <a:lstStyle/>
          <a:p>
            <a:r>
              <a:rPr lang="en-GB" dirty="0" smtClean="0"/>
              <a:t>There is no single definition of entrepreneurship</a:t>
            </a:r>
          </a:p>
          <a:p>
            <a:r>
              <a:rPr lang="en-GB" dirty="0" smtClean="0"/>
              <a:t>Assignment needs to focus on Lifestyle Business</a:t>
            </a:r>
          </a:p>
          <a:p>
            <a:r>
              <a:rPr lang="en-GB" dirty="0" smtClean="0"/>
              <a:t>Successful entrepreneurs often share specific characteristics</a:t>
            </a:r>
          </a:p>
          <a:p>
            <a:r>
              <a:rPr lang="en-GB" dirty="0" smtClean="0"/>
              <a:t>Entrepreneurship is important for society and economy</a:t>
            </a:r>
          </a:p>
          <a:p>
            <a:endParaRPr lang="en-GB" dirty="0" smtClean="0"/>
          </a:p>
          <a:p>
            <a:endParaRPr lang="en-GB" dirty="0"/>
          </a:p>
        </p:txBody>
      </p:sp>
    </p:spTree>
    <p:extLst>
      <p:ext uri="{BB962C8B-B14F-4D97-AF65-F5344CB8AC3E}">
        <p14:creationId xmlns:p14="http://schemas.microsoft.com/office/powerpoint/2010/main" val="423948861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13755</TotalTime>
  <Words>1692</Words>
  <Application>Microsoft Office PowerPoint</Application>
  <PresentationFormat>On-screen Show (4:3)</PresentationFormat>
  <Paragraphs>199</Paragraphs>
  <Slides>33</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Myriad Pro</vt:lpstr>
      <vt:lpstr>Sakkal Majalla</vt:lpstr>
      <vt:lpstr>20140311PresentationUWTSDTemplate</vt:lpstr>
      <vt:lpstr>Entrepreneurial Innovation BMBM4001</vt:lpstr>
      <vt:lpstr>Introduction to Entrepreneurship</vt:lpstr>
      <vt:lpstr>Textbooks</vt:lpstr>
      <vt:lpstr>Seminar Groups</vt:lpstr>
      <vt:lpstr>Learning Objectives</vt:lpstr>
      <vt:lpstr>Why study Entrepreneurial Innovation?</vt:lpstr>
      <vt:lpstr>Do you know an entrepreneur?</vt:lpstr>
      <vt:lpstr>What Is Entrepreneurship?</vt:lpstr>
      <vt:lpstr>Discuss in Groups</vt:lpstr>
      <vt:lpstr>Corporate Entrepreneurship (1 of 2)</vt:lpstr>
      <vt:lpstr>Corporate Entrepreneurship (2 of 2)</vt:lpstr>
      <vt:lpstr>Why Become an Entrepreneur?</vt:lpstr>
      <vt:lpstr>Characteristics of Successful Entrepreneurs (1 of 3)</vt:lpstr>
      <vt:lpstr>Characteristics of Successful Entrepreneurs (2 of 3)</vt:lpstr>
      <vt:lpstr>Characteristics of Successful Entrepreneurs (3 of 3)</vt:lpstr>
      <vt:lpstr>Common Myths About Entrepreneurs</vt:lpstr>
      <vt:lpstr>Common Myths About Entrepreneurs</vt:lpstr>
      <vt:lpstr>Common Myths About Entrepreneurs</vt:lpstr>
      <vt:lpstr>Common Myths About Entrepreneurs (5 of 7)</vt:lpstr>
      <vt:lpstr>Common Myths About Entrepreneurs </vt:lpstr>
      <vt:lpstr>Common Myths About Entrepreneurs</vt:lpstr>
      <vt:lpstr>Types of Start-Up Firms</vt:lpstr>
      <vt:lpstr>Changing Demographics  of Entrepreneurs (1 of 5)</vt:lpstr>
      <vt:lpstr>Changing Demographics  of Entrepreneurs (2 of 5)</vt:lpstr>
      <vt:lpstr>Changing Demographics  of Entrepreneurs (3 of 5)</vt:lpstr>
      <vt:lpstr>Changing Demographics  of Entrepreneurs (4 of 5)</vt:lpstr>
      <vt:lpstr>Changing Demographics  of Entrepreneurs (5 of 5)</vt:lpstr>
      <vt:lpstr>Economic Impact of Entrepreneurial Firms</vt:lpstr>
      <vt:lpstr>Entrepreneurial Firms’ Impact on Society and Larger Firms</vt:lpstr>
      <vt:lpstr>The Entrepreneurial Process</vt:lpstr>
      <vt:lpstr>Steps in the Entrepreneurial Process (1 of 2)</vt:lpstr>
      <vt:lpstr>Steps in the Entrepreneurial Process (2 of 2)</vt:lpstr>
      <vt:lpstr>Summary</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Sandra Dettmer</cp:lastModifiedBy>
  <cp:revision>370</cp:revision>
  <cp:lastPrinted>2016-02-08T18:19:33Z</cp:lastPrinted>
  <dcterms:created xsi:type="dcterms:W3CDTF">2015-05-19T15:55:27Z</dcterms:created>
  <dcterms:modified xsi:type="dcterms:W3CDTF">2019-02-04T22:06:00Z</dcterms:modified>
</cp:coreProperties>
</file>