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256" r:id="rId2"/>
    <p:sldId id="258" r:id="rId3"/>
    <p:sldId id="274" r:id="rId4"/>
    <p:sldId id="260" r:id="rId5"/>
    <p:sldId id="275" r:id="rId6"/>
    <p:sldId id="266" r:id="rId7"/>
    <p:sldId id="269" r:id="rId8"/>
    <p:sldId id="264" r:id="rId9"/>
    <p:sldId id="273" r:id="rId10"/>
    <p:sldId id="272"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2CD94B8-2360-D386-D369-AE488D904915}" name="Lenovo" initials="L" userId="Lenovo" providerId="Non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80F2D8A-33BA-4292-938B-7E6B4A572297}" v="10" dt="2025-10-20T07:18:41.6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408"/>
    <p:restoredTop sz="94771" autoAdjust="0"/>
  </p:normalViewPr>
  <p:slideViewPr>
    <p:cSldViewPr snapToGrid="0">
      <p:cViewPr varScale="1">
        <p:scale>
          <a:sx n="82" d="100"/>
          <a:sy n="82" d="100"/>
        </p:scale>
        <p:origin x="518" y="72"/>
      </p:cViewPr>
      <p:guideLst/>
    </p:cSldViewPr>
  </p:slideViewPr>
  <p:notesTextViewPr>
    <p:cViewPr>
      <p:scale>
        <a:sx n="85" d="100"/>
        <a:sy n="85"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ishwa Chaudhary" userId="e04396731c52c233" providerId="LiveId" clId="{6F55C74F-FAFD-4A85-95FD-4B2298A0F9AB}"/>
    <pc:docChg chg="undo custSel modSld">
      <pc:chgData name="Vishwa Chaudhary" userId="e04396731c52c233" providerId="LiveId" clId="{6F55C74F-FAFD-4A85-95FD-4B2298A0F9AB}" dt="2025-10-20T07:19:46.666" v="160" actId="20577"/>
      <pc:docMkLst>
        <pc:docMk/>
      </pc:docMkLst>
      <pc:sldChg chg="addSp delSp modSp mod setBg setClrOvrMap">
        <pc:chgData name="Vishwa Chaudhary" userId="e04396731c52c233" providerId="LiveId" clId="{6F55C74F-FAFD-4A85-95FD-4B2298A0F9AB}" dt="2025-10-20T07:19:46.666" v="160" actId="20577"/>
        <pc:sldMkLst>
          <pc:docMk/>
          <pc:sldMk cId="3057592502" sldId="256"/>
        </pc:sldMkLst>
        <pc:spChg chg="mod">
          <ac:chgData name="Vishwa Chaudhary" userId="e04396731c52c233" providerId="LiveId" clId="{6F55C74F-FAFD-4A85-95FD-4B2298A0F9AB}" dt="2025-10-20T07:19:13.900" v="156" actId="26606"/>
          <ac:spMkLst>
            <pc:docMk/>
            <pc:sldMk cId="3057592502" sldId="256"/>
            <ac:spMk id="2" creationId="{C9F60E57-11AD-1FEB-6FB0-7D2F8EBF4D26}"/>
          </ac:spMkLst>
        </pc:spChg>
        <pc:spChg chg="mod">
          <ac:chgData name="Vishwa Chaudhary" userId="e04396731c52c233" providerId="LiveId" clId="{6F55C74F-FAFD-4A85-95FD-4B2298A0F9AB}" dt="2025-10-20T07:19:46.666" v="160" actId="20577"/>
          <ac:spMkLst>
            <pc:docMk/>
            <pc:sldMk cId="3057592502" sldId="256"/>
            <ac:spMk id="3" creationId="{B9F55464-8641-49BA-CA09-805B5D5EEAD2}"/>
          </ac:spMkLst>
        </pc:spChg>
        <pc:spChg chg="add del">
          <ac:chgData name="Vishwa Chaudhary" userId="e04396731c52c233" providerId="LiveId" clId="{6F55C74F-FAFD-4A85-95FD-4B2298A0F9AB}" dt="2025-10-20T06:52:09.487" v="101" actId="26606"/>
          <ac:spMkLst>
            <pc:docMk/>
            <pc:sldMk cId="3057592502" sldId="256"/>
            <ac:spMk id="8" creationId="{57ABABA7-0420-4200-9B65-1C1967CE9373}"/>
          </ac:spMkLst>
        </pc:spChg>
        <pc:spChg chg="add del">
          <ac:chgData name="Vishwa Chaudhary" userId="e04396731c52c233" providerId="LiveId" clId="{6F55C74F-FAFD-4A85-95FD-4B2298A0F9AB}" dt="2025-10-20T06:52:09.487" v="101" actId="26606"/>
          <ac:spMkLst>
            <pc:docMk/>
            <pc:sldMk cId="3057592502" sldId="256"/>
            <ac:spMk id="24" creationId="{1E86F813-D67B-409D-AA77-FA8878C28E40}"/>
          </ac:spMkLst>
        </pc:spChg>
        <pc:spChg chg="add del">
          <ac:chgData name="Vishwa Chaudhary" userId="e04396731c52c233" providerId="LiveId" clId="{6F55C74F-FAFD-4A85-95FD-4B2298A0F9AB}" dt="2025-10-20T06:52:09.487" v="101" actId="26606"/>
          <ac:spMkLst>
            <pc:docMk/>
            <pc:sldMk cId="3057592502" sldId="256"/>
            <ac:spMk id="26" creationId="{1F0BB6E0-44F4-4938-8070-5992040BD1D5}"/>
          </ac:spMkLst>
        </pc:spChg>
        <pc:spChg chg="add del">
          <ac:chgData name="Vishwa Chaudhary" userId="e04396731c52c233" providerId="LiveId" clId="{6F55C74F-FAFD-4A85-95FD-4B2298A0F9AB}" dt="2025-10-20T07:19:13.900" v="156" actId="26606"/>
          <ac:spMkLst>
            <pc:docMk/>
            <pc:sldMk cId="3057592502" sldId="256"/>
            <ac:spMk id="39" creationId="{F81819F9-8CAC-4A6C-8F06-0482027F9736}"/>
          </ac:spMkLst>
        </pc:spChg>
        <pc:spChg chg="add del">
          <ac:chgData name="Vishwa Chaudhary" userId="e04396731c52c233" providerId="LiveId" clId="{6F55C74F-FAFD-4A85-95FD-4B2298A0F9AB}" dt="2025-10-20T07:19:13.900" v="156" actId="26606"/>
          <ac:spMkLst>
            <pc:docMk/>
            <pc:sldMk cId="3057592502" sldId="256"/>
            <ac:spMk id="40" creationId="{1310EFE2-B91D-47E7-B117-C2A802800A7C}"/>
          </ac:spMkLst>
        </pc:spChg>
        <pc:spChg chg="add del">
          <ac:chgData name="Vishwa Chaudhary" userId="e04396731c52c233" providerId="LiveId" clId="{6F55C74F-FAFD-4A85-95FD-4B2298A0F9AB}" dt="2025-10-20T07:19:13.900" v="156" actId="26606"/>
          <ac:spMkLst>
            <pc:docMk/>
            <pc:sldMk cId="3057592502" sldId="256"/>
            <ac:spMk id="41" creationId="{4A98CC08-AEC2-4E8F-8F52-0F5C6372DB4F}"/>
          </ac:spMkLst>
        </pc:spChg>
        <pc:spChg chg="add del">
          <ac:chgData name="Vishwa Chaudhary" userId="e04396731c52c233" providerId="LiveId" clId="{6F55C74F-FAFD-4A85-95FD-4B2298A0F9AB}" dt="2025-10-20T07:19:09.639" v="153" actId="26606"/>
          <ac:spMkLst>
            <pc:docMk/>
            <pc:sldMk cId="3057592502" sldId="256"/>
            <ac:spMk id="59" creationId="{1FF9CEF5-A50D-4B8B-9852-D76F7037867E}"/>
          </ac:spMkLst>
        </pc:spChg>
        <pc:spChg chg="add del">
          <ac:chgData name="Vishwa Chaudhary" userId="e04396731c52c233" providerId="LiveId" clId="{6F55C74F-FAFD-4A85-95FD-4B2298A0F9AB}" dt="2025-10-20T07:19:09.639" v="153" actId="26606"/>
          <ac:spMkLst>
            <pc:docMk/>
            <pc:sldMk cId="3057592502" sldId="256"/>
            <ac:spMk id="61" creationId="{30684D86-C9D1-40C3-A9B6-EC935C7312E3}"/>
          </ac:spMkLst>
        </pc:spChg>
        <pc:spChg chg="add del">
          <ac:chgData name="Vishwa Chaudhary" userId="e04396731c52c233" providerId="LiveId" clId="{6F55C74F-FAFD-4A85-95FD-4B2298A0F9AB}" dt="2025-10-20T07:19:09.639" v="153" actId="26606"/>
          <ac:spMkLst>
            <pc:docMk/>
            <pc:sldMk cId="3057592502" sldId="256"/>
            <ac:spMk id="63" creationId="{1EDF7896-F56A-49DA-90F3-F5CE8B9833AD}"/>
          </ac:spMkLst>
        </pc:spChg>
        <pc:spChg chg="add del">
          <ac:chgData name="Vishwa Chaudhary" userId="e04396731c52c233" providerId="LiveId" clId="{6F55C74F-FAFD-4A85-95FD-4B2298A0F9AB}" dt="2025-10-20T07:19:13.854" v="155" actId="26606"/>
          <ac:spMkLst>
            <pc:docMk/>
            <pc:sldMk cId="3057592502" sldId="256"/>
            <ac:spMk id="87" creationId="{DE91395A-2D18-4AF6-A0AC-AAA7189FED11}"/>
          </ac:spMkLst>
        </pc:spChg>
        <pc:spChg chg="add del">
          <ac:chgData name="Vishwa Chaudhary" userId="e04396731c52c233" providerId="LiveId" clId="{6F55C74F-FAFD-4A85-95FD-4B2298A0F9AB}" dt="2025-10-20T07:19:13.854" v="155" actId="26606"/>
          <ac:spMkLst>
            <pc:docMk/>
            <pc:sldMk cId="3057592502" sldId="256"/>
            <ac:spMk id="89" creationId="{A57352BE-A213-4040-BE8E-D4A925AD9DF8}"/>
          </ac:spMkLst>
        </pc:spChg>
        <pc:spChg chg="add del">
          <ac:chgData name="Vishwa Chaudhary" userId="e04396731c52c233" providerId="LiveId" clId="{6F55C74F-FAFD-4A85-95FD-4B2298A0F9AB}" dt="2025-10-20T07:19:13.854" v="155" actId="26606"/>
          <ac:spMkLst>
            <pc:docMk/>
            <pc:sldMk cId="3057592502" sldId="256"/>
            <ac:spMk id="91" creationId="{2B258D2B-6AC3-4B3A-A87C-FD7E6517826E}"/>
          </ac:spMkLst>
        </pc:spChg>
        <pc:spChg chg="add del">
          <ac:chgData name="Vishwa Chaudhary" userId="e04396731c52c233" providerId="LiveId" clId="{6F55C74F-FAFD-4A85-95FD-4B2298A0F9AB}" dt="2025-10-20T07:19:13.854" v="155" actId="26606"/>
          <ac:spMkLst>
            <pc:docMk/>
            <pc:sldMk cId="3057592502" sldId="256"/>
            <ac:spMk id="93" creationId="{8D55DD8B-9BF9-4B91-A22D-2D3F2AEFF189}"/>
          </ac:spMkLst>
        </pc:spChg>
        <pc:spChg chg="add">
          <ac:chgData name="Vishwa Chaudhary" userId="e04396731c52c233" providerId="LiveId" clId="{6F55C74F-FAFD-4A85-95FD-4B2298A0F9AB}" dt="2025-10-20T07:19:13.900" v="156" actId="26606"/>
          <ac:spMkLst>
            <pc:docMk/>
            <pc:sldMk cId="3057592502" sldId="256"/>
            <ac:spMk id="95" creationId="{1FF9CEF5-A50D-4B8B-9852-D76F7037867E}"/>
          </ac:spMkLst>
        </pc:spChg>
        <pc:spChg chg="add">
          <ac:chgData name="Vishwa Chaudhary" userId="e04396731c52c233" providerId="LiveId" clId="{6F55C74F-FAFD-4A85-95FD-4B2298A0F9AB}" dt="2025-10-20T07:19:13.900" v="156" actId="26606"/>
          <ac:spMkLst>
            <pc:docMk/>
            <pc:sldMk cId="3057592502" sldId="256"/>
            <ac:spMk id="96" creationId="{30684D86-C9D1-40C3-A9B6-EC935C7312E3}"/>
          </ac:spMkLst>
        </pc:spChg>
        <pc:spChg chg="add">
          <ac:chgData name="Vishwa Chaudhary" userId="e04396731c52c233" providerId="LiveId" clId="{6F55C74F-FAFD-4A85-95FD-4B2298A0F9AB}" dt="2025-10-20T07:19:13.900" v="156" actId="26606"/>
          <ac:spMkLst>
            <pc:docMk/>
            <pc:sldMk cId="3057592502" sldId="256"/>
            <ac:spMk id="97" creationId="{1EDF7896-F56A-49DA-90F3-F5CE8B9833AD}"/>
          </ac:spMkLst>
        </pc:spChg>
        <pc:grpChg chg="add del">
          <ac:chgData name="Vishwa Chaudhary" userId="e04396731c52c233" providerId="LiveId" clId="{6F55C74F-FAFD-4A85-95FD-4B2298A0F9AB}" dt="2025-10-20T06:52:09.487" v="101" actId="26606"/>
          <ac:grpSpMkLst>
            <pc:docMk/>
            <pc:sldMk cId="3057592502" sldId="256"/>
            <ac:grpSpMk id="10" creationId="{46F1E992-B14A-4FD5-8E41-E19C83492C2A}"/>
          </ac:grpSpMkLst>
        </pc:grpChg>
        <pc:grpChg chg="add del">
          <ac:chgData name="Vishwa Chaudhary" userId="e04396731c52c233" providerId="LiveId" clId="{6F55C74F-FAFD-4A85-95FD-4B2298A0F9AB}" dt="2025-10-20T07:19:13.900" v="156" actId="26606"/>
          <ac:grpSpMkLst>
            <pc:docMk/>
            <pc:sldMk cId="3057592502" sldId="256"/>
            <ac:grpSpMk id="42" creationId="{5D1545E6-EB3C-4478-A661-A2CA963F129C}"/>
          </ac:grpSpMkLst>
        </pc:grpChg>
        <pc:grpChg chg="add">
          <ac:chgData name="Vishwa Chaudhary" userId="e04396731c52c233" providerId="LiveId" clId="{6F55C74F-FAFD-4A85-95FD-4B2298A0F9AB}" dt="2025-10-20T06:52:09.531" v="102" actId="26606"/>
          <ac:grpSpMkLst>
            <pc:docMk/>
            <pc:sldMk cId="3057592502" sldId="256"/>
            <ac:grpSpMk id="54" creationId="{40A75861-F6C5-44A9-B161-B03701CBDE0C}"/>
          </ac:grpSpMkLst>
        </pc:grpChg>
        <pc:graphicFrameChg chg="add mod">
          <ac:chgData name="Vishwa Chaudhary" userId="e04396731c52c233" providerId="LiveId" clId="{6F55C74F-FAFD-4A85-95FD-4B2298A0F9AB}" dt="2025-10-20T06:51:34.405" v="99"/>
          <ac:graphicFrameMkLst>
            <pc:docMk/>
            <pc:sldMk cId="3057592502" sldId="256"/>
            <ac:graphicFrameMk id="4" creationId="{4F92436F-410D-51F2-868D-4B7F83B7D8FE}"/>
          </ac:graphicFrameMkLst>
        </pc:graphicFrameChg>
        <pc:graphicFrameChg chg="add mod">
          <ac:chgData name="Vishwa Chaudhary" userId="e04396731c52c233" providerId="LiveId" clId="{6F55C74F-FAFD-4A85-95FD-4B2298A0F9AB}" dt="2025-10-20T06:52:28.513" v="103"/>
          <ac:graphicFrameMkLst>
            <pc:docMk/>
            <pc:sldMk cId="3057592502" sldId="256"/>
            <ac:graphicFrameMk id="5" creationId="{E4B7EEE0-394D-0EC3-D78A-8A5E00F24EC5}"/>
          </ac:graphicFrameMkLst>
        </pc:graphicFrameChg>
        <pc:picChg chg="add mod ord">
          <ac:chgData name="Vishwa Chaudhary" userId="e04396731c52c233" providerId="LiveId" clId="{6F55C74F-FAFD-4A85-95FD-4B2298A0F9AB}" dt="2025-10-20T07:19:13.900" v="156" actId="26606"/>
          <ac:picMkLst>
            <pc:docMk/>
            <pc:sldMk cId="3057592502" sldId="256"/>
            <ac:picMk id="7" creationId="{75BF7546-8052-6351-AF0B-975E56D3FDCA}"/>
          </ac:picMkLst>
        </pc:picChg>
      </pc:sldChg>
      <pc:sldChg chg="modSp mod modNotesTx">
        <pc:chgData name="Vishwa Chaudhary" userId="e04396731c52c233" providerId="LiveId" clId="{6F55C74F-FAFD-4A85-95FD-4B2298A0F9AB}" dt="2025-10-20T07:10:20.217" v="136" actId="20577"/>
        <pc:sldMkLst>
          <pc:docMk/>
          <pc:sldMk cId="3676217963" sldId="258"/>
        </pc:sldMkLst>
        <pc:spChg chg="mod">
          <ac:chgData name="Vishwa Chaudhary" userId="e04396731c52c233" providerId="LiveId" clId="{6F55C74F-FAFD-4A85-95FD-4B2298A0F9AB}" dt="2025-10-20T06:54:10.647" v="135" actId="255"/>
          <ac:spMkLst>
            <pc:docMk/>
            <pc:sldMk cId="3676217963" sldId="258"/>
            <ac:spMk id="3" creationId="{356FDDF9-2E69-CEA8-DA66-D6F477D865D0}"/>
          </ac:spMkLst>
        </pc:spChg>
      </pc:sldChg>
      <pc:sldChg chg="modNotesTx">
        <pc:chgData name="Vishwa Chaudhary" userId="e04396731c52c233" providerId="LiveId" clId="{6F55C74F-FAFD-4A85-95FD-4B2298A0F9AB}" dt="2025-10-20T07:10:34.708" v="138" actId="20577"/>
        <pc:sldMkLst>
          <pc:docMk/>
          <pc:sldMk cId="2940803741" sldId="260"/>
        </pc:sldMkLst>
      </pc:sldChg>
      <pc:sldChg chg="modNotesTx">
        <pc:chgData name="Vishwa Chaudhary" userId="e04396731c52c233" providerId="LiveId" clId="{6F55C74F-FAFD-4A85-95FD-4B2298A0F9AB}" dt="2025-10-20T07:11:32.050" v="143" actId="20577"/>
        <pc:sldMkLst>
          <pc:docMk/>
          <pc:sldMk cId="3756894401" sldId="264"/>
        </pc:sldMkLst>
      </pc:sldChg>
      <pc:sldChg chg="modNotesTx">
        <pc:chgData name="Vishwa Chaudhary" userId="e04396731c52c233" providerId="LiveId" clId="{6F55C74F-FAFD-4A85-95FD-4B2298A0F9AB}" dt="2025-10-20T07:11:14.536" v="141" actId="20577"/>
        <pc:sldMkLst>
          <pc:docMk/>
          <pc:sldMk cId="2492672145" sldId="266"/>
        </pc:sldMkLst>
      </pc:sldChg>
      <pc:sldChg chg="modNotesTx">
        <pc:chgData name="Vishwa Chaudhary" userId="e04396731c52c233" providerId="LiveId" clId="{6F55C74F-FAFD-4A85-95FD-4B2298A0F9AB}" dt="2025-10-20T07:11:25.865" v="142" actId="20577"/>
        <pc:sldMkLst>
          <pc:docMk/>
          <pc:sldMk cId="3480005874" sldId="269"/>
        </pc:sldMkLst>
      </pc:sldChg>
      <pc:sldChg chg="modNotesTx">
        <pc:chgData name="Vishwa Chaudhary" userId="e04396731c52c233" providerId="LiveId" clId="{6F55C74F-FAFD-4A85-95FD-4B2298A0F9AB}" dt="2025-10-20T07:11:40.066" v="144" actId="20577"/>
        <pc:sldMkLst>
          <pc:docMk/>
          <pc:sldMk cId="1327032432" sldId="273"/>
        </pc:sldMkLst>
      </pc:sldChg>
      <pc:sldChg chg="addSp modSp mod setBg modNotesTx">
        <pc:chgData name="Vishwa Chaudhary" userId="e04396731c52c233" providerId="LiveId" clId="{6F55C74F-FAFD-4A85-95FD-4B2298A0F9AB}" dt="2025-10-20T07:13:58.500" v="148" actId="14100"/>
        <pc:sldMkLst>
          <pc:docMk/>
          <pc:sldMk cId="1346036422" sldId="274"/>
        </pc:sldMkLst>
        <pc:spChg chg="mod">
          <ac:chgData name="Vishwa Chaudhary" userId="e04396731c52c233" providerId="LiveId" clId="{6F55C74F-FAFD-4A85-95FD-4B2298A0F9AB}" dt="2025-10-20T07:13:36.232" v="146" actId="26606"/>
          <ac:spMkLst>
            <pc:docMk/>
            <pc:sldMk cId="1346036422" sldId="274"/>
            <ac:spMk id="2" creationId="{4C4BCA51-3711-54C6-8A34-1A612E3C942D}"/>
          </ac:spMkLst>
        </pc:spChg>
        <pc:spChg chg="mod">
          <ac:chgData name="Vishwa Chaudhary" userId="e04396731c52c233" providerId="LiveId" clId="{6F55C74F-FAFD-4A85-95FD-4B2298A0F9AB}" dt="2025-10-20T07:13:36.232" v="146" actId="26606"/>
          <ac:spMkLst>
            <pc:docMk/>
            <pc:sldMk cId="1346036422" sldId="274"/>
            <ac:spMk id="3" creationId="{FC05B143-E7AA-2D5F-7C51-0DED604C78AA}"/>
          </ac:spMkLst>
        </pc:spChg>
        <pc:spChg chg="add">
          <ac:chgData name="Vishwa Chaudhary" userId="e04396731c52c233" providerId="LiveId" clId="{6F55C74F-FAFD-4A85-95FD-4B2298A0F9AB}" dt="2025-10-20T07:13:36.232" v="146" actId="26606"/>
          <ac:spMkLst>
            <pc:docMk/>
            <pc:sldMk cId="1346036422" sldId="274"/>
            <ac:spMk id="9" creationId="{E491B121-12B5-4977-A064-636AB0B9B0BD}"/>
          </ac:spMkLst>
        </pc:spChg>
        <pc:spChg chg="add">
          <ac:chgData name="Vishwa Chaudhary" userId="e04396731c52c233" providerId="LiveId" clId="{6F55C74F-FAFD-4A85-95FD-4B2298A0F9AB}" dt="2025-10-20T07:13:36.232" v="146" actId="26606"/>
          <ac:spMkLst>
            <pc:docMk/>
            <pc:sldMk cId="1346036422" sldId="274"/>
            <ac:spMk id="11" creationId="{2ED05F70-AB3E-4472-B26B-EFE6A5A59BC8}"/>
          </ac:spMkLst>
        </pc:spChg>
        <pc:spChg chg="add">
          <ac:chgData name="Vishwa Chaudhary" userId="e04396731c52c233" providerId="LiveId" clId="{6F55C74F-FAFD-4A85-95FD-4B2298A0F9AB}" dt="2025-10-20T07:13:36.232" v="146" actId="26606"/>
          <ac:spMkLst>
            <pc:docMk/>
            <pc:sldMk cId="1346036422" sldId="274"/>
            <ac:spMk id="13" creationId="{21F6BE39-9E37-45F0-B10C-92305CFB7C77}"/>
          </ac:spMkLst>
        </pc:spChg>
        <pc:picChg chg="add mod">
          <ac:chgData name="Vishwa Chaudhary" userId="e04396731c52c233" providerId="LiveId" clId="{6F55C74F-FAFD-4A85-95FD-4B2298A0F9AB}" dt="2025-10-20T07:13:58.500" v="148" actId="14100"/>
          <ac:picMkLst>
            <pc:docMk/>
            <pc:sldMk cId="1346036422" sldId="274"/>
            <ac:picMk id="4" creationId="{7357E569-0072-CB37-E7D7-254A8B41714E}"/>
          </ac:picMkLst>
        </pc:picChg>
      </pc:sldChg>
      <pc:sldChg chg="modNotesTx">
        <pc:chgData name="Vishwa Chaudhary" userId="e04396731c52c233" providerId="LiveId" clId="{6F55C74F-FAFD-4A85-95FD-4B2298A0F9AB}" dt="2025-10-20T07:10:53.115" v="139" actId="20577"/>
        <pc:sldMkLst>
          <pc:docMk/>
          <pc:sldMk cId="4044891437"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838EB3-0917-1440-9ADE-F3923EDE1217}" type="doc">
      <dgm:prSet loTypeId="urn:microsoft.com/office/officeart/2005/8/layout/list1" loCatId="" qsTypeId="urn:microsoft.com/office/officeart/2005/8/quickstyle/simple1" qsCatId="simple" csTypeId="urn:microsoft.com/office/officeart/2005/8/colors/colorful1" csCatId="colorful" phldr="1"/>
      <dgm:spPr/>
      <dgm:t>
        <a:bodyPr/>
        <a:lstStyle/>
        <a:p>
          <a:endParaRPr lang="en-GB"/>
        </a:p>
      </dgm:t>
    </dgm:pt>
    <dgm:pt modelId="{5416BEF7-47D1-FE4D-98C0-3278D03A798E}">
      <dgm:prSet phldrT="[Text]"/>
      <dgm:spPr/>
      <dgm:t>
        <a:bodyPr/>
        <a:lstStyle/>
        <a:p>
          <a:r>
            <a:rPr lang="en-GB" u="none" strike="noStrike" dirty="0">
              <a:effectLst/>
              <a:latin typeface="Times New Roman" panose="02020603050405020304" pitchFamily="18" charset="0"/>
              <a:ea typeface="Times New Roman" panose="02020603050405020304" pitchFamily="18" charset="0"/>
            </a:rPr>
            <a:t>NICE guidelines</a:t>
          </a:r>
          <a:endParaRPr lang="en-GB" dirty="0"/>
        </a:p>
      </dgm:t>
    </dgm:pt>
    <dgm:pt modelId="{0F99A9E7-5ECA-2349-8E98-74B4489248AA}" type="parTrans" cxnId="{834D1254-12AE-B549-8E60-CDB5A45ECDD8}">
      <dgm:prSet/>
      <dgm:spPr/>
      <dgm:t>
        <a:bodyPr/>
        <a:lstStyle/>
        <a:p>
          <a:endParaRPr lang="en-GB"/>
        </a:p>
      </dgm:t>
    </dgm:pt>
    <dgm:pt modelId="{35505D5C-BB0B-5347-BC48-A5BC4506D69D}" type="sibTrans" cxnId="{834D1254-12AE-B549-8E60-CDB5A45ECDD8}">
      <dgm:prSet/>
      <dgm:spPr/>
      <dgm:t>
        <a:bodyPr/>
        <a:lstStyle/>
        <a:p>
          <a:endParaRPr lang="en-GB"/>
        </a:p>
      </dgm:t>
    </dgm:pt>
    <dgm:pt modelId="{A7118FB0-F80D-BD4F-A51A-6D436A38250D}">
      <dgm:prSet phldrT="[Text]"/>
      <dgm:spPr/>
      <dgm:t>
        <a:bodyPr/>
        <a:lstStyle/>
        <a:p>
          <a:r>
            <a:rPr lang="en-GB" u="none" strike="noStrike" dirty="0">
              <a:effectLst/>
              <a:latin typeface="Times New Roman" panose="02020603050405020304" pitchFamily="18" charset="0"/>
              <a:ea typeface="Times New Roman" panose="02020603050405020304" pitchFamily="18" charset="0"/>
            </a:rPr>
            <a:t>CQC guidelines </a:t>
          </a:r>
          <a:endParaRPr lang="en-GB" dirty="0"/>
        </a:p>
      </dgm:t>
    </dgm:pt>
    <dgm:pt modelId="{15B92672-8625-AF43-9088-4B1ACC3999DC}" type="parTrans" cxnId="{73C6FD43-14D9-0641-9D0E-0D352ED71BB2}">
      <dgm:prSet/>
      <dgm:spPr/>
      <dgm:t>
        <a:bodyPr/>
        <a:lstStyle/>
        <a:p>
          <a:endParaRPr lang="en-GB"/>
        </a:p>
      </dgm:t>
    </dgm:pt>
    <dgm:pt modelId="{9B2BE5D8-C8B8-7845-840E-1B7BE86C3632}" type="sibTrans" cxnId="{73C6FD43-14D9-0641-9D0E-0D352ED71BB2}">
      <dgm:prSet/>
      <dgm:spPr/>
      <dgm:t>
        <a:bodyPr/>
        <a:lstStyle/>
        <a:p>
          <a:endParaRPr lang="en-GB"/>
        </a:p>
      </dgm:t>
    </dgm:pt>
    <dgm:pt modelId="{AFE71FDB-98FB-384D-805A-9FAD01FD4ED0}">
      <dgm:prSet phldrT="[Text]"/>
      <dgm:spPr/>
      <dgm:t>
        <a:bodyPr/>
        <a:lstStyle/>
        <a:p>
          <a:r>
            <a:rPr lang="en-GB" u="none" strike="noStrike" dirty="0">
              <a:effectLst/>
              <a:latin typeface="Times New Roman" panose="02020603050405020304" pitchFamily="18" charset="0"/>
              <a:ea typeface="Times New Roman" panose="02020603050405020304" pitchFamily="18" charset="0"/>
            </a:rPr>
            <a:t>Health and Social Care Act 2012 </a:t>
          </a:r>
          <a:endParaRPr lang="en-GB" dirty="0"/>
        </a:p>
      </dgm:t>
    </dgm:pt>
    <dgm:pt modelId="{CC13EF2A-60A8-4D49-AE01-58A287A05744}" type="parTrans" cxnId="{B22D01E1-03EA-004D-8039-83F0E880631B}">
      <dgm:prSet/>
      <dgm:spPr/>
      <dgm:t>
        <a:bodyPr/>
        <a:lstStyle/>
        <a:p>
          <a:endParaRPr lang="en-GB"/>
        </a:p>
      </dgm:t>
    </dgm:pt>
    <dgm:pt modelId="{FD5FEABA-8685-CE41-987A-AE2D4533C184}" type="sibTrans" cxnId="{B22D01E1-03EA-004D-8039-83F0E880631B}">
      <dgm:prSet/>
      <dgm:spPr/>
      <dgm:t>
        <a:bodyPr/>
        <a:lstStyle/>
        <a:p>
          <a:endParaRPr lang="en-GB"/>
        </a:p>
      </dgm:t>
    </dgm:pt>
    <dgm:pt modelId="{62983438-B75C-F449-9B1B-A8DDD9AAABBD}" type="pres">
      <dgm:prSet presAssocID="{D1838EB3-0917-1440-9ADE-F3923EDE1217}" presName="linear" presStyleCnt="0">
        <dgm:presLayoutVars>
          <dgm:dir/>
          <dgm:animLvl val="lvl"/>
          <dgm:resizeHandles val="exact"/>
        </dgm:presLayoutVars>
      </dgm:prSet>
      <dgm:spPr/>
    </dgm:pt>
    <dgm:pt modelId="{72E0EF6C-9B6B-BB42-8181-B82A55387399}" type="pres">
      <dgm:prSet presAssocID="{5416BEF7-47D1-FE4D-98C0-3278D03A798E}" presName="parentLin" presStyleCnt="0"/>
      <dgm:spPr/>
    </dgm:pt>
    <dgm:pt modelId="{AFE98620-A3F0-C342-A434-950D9628F1DA}" type="pres">
      <dgm:prSet presAssocID="{5416BEF7-47D1-FE4D-98C0-3278D03A798E}" presName="parentLeftMargin" presStyleLbl="node1" presStyleIdx="0" presStyleCnt="3"/>
      <dgm:spPr/>
    </dgm:pt>
    <dgm:pt modelId="{A93637B6-7F29-664B-BCEC-7513F6C5C67C}" type="pres">
      <dgm:prSet presAssocID="{5416BEF7-47D1-FE4D-98C0-3278D03A798E}" presName="parentText" presStyleLbl="node1" presStyleIdx="0" presStyleCnt="3">
        <dgm:presLayoutVars>
          <dgm:chMax val="0"/>
          <dgm:bulletEnabled val="1"/>
        </dgm:presLayoutVars>
      </dgm:prSet>
      <dgm:spPr/>
    </dgm:pt>
    <dgm:pt modelId="{892DF0D9-FA4A-7E47-BE34-09E0EC99B76C}" type="pres">
      <dgm:prSet presAssocID="{5416BEF7-47D1-FE4D-98C0-3278D03A798E}" presName="negativeSpace" presStyleCnt="0"/>
      <dgm:spPr/>
    </dgm:pt>
    <dgm:pt modelId="{8072BECC-B245-DF45-9CA5-0B6880185346}" type="pres">
      <dgm:prSet presAssocID="{5416BEF7-47D1-FE4D-98C0-3278D03A798E}" presName="childText" presStyleLbl="conFgAcc1" presStyleIdx="0" presStyleCnt="3">
        <dgm:presLayoutVars>
          <dgm:bulletEnabled val="1"/>
        </dgm:presLayoutVars>
      </dgm:prSet>
      <dgm:spPr/>
    </dgm:pt>
    <dgm:pt modelId="{AD5F13F4-CCC8-BE47-9986-25EF5B006695}" type="pres">
      <dgm:prSet presAssocID="{35505D5C-BB0B-5347-BC48-A5BC4506D69D}" presName="spaceBetweenRectangles" presStyleCnt="0"/>
      <dgm:spPr/>
    </dgm:pt>
    <dgm:pt modelId="{8F1F3EB8-2089-5F4B-A81A-BC93E5C7FEB0}" type="pres">
      <dgm:prSet presAssocID="{A7118FB0-F80D-BD4F-A51A-6D436A38250D}" presName="parentLin" presStyleCnt="0"/>
      <dgm:spPr/>
    </dgm:pt>
    <dgm:pt modelId="{C00D44D1-6516-B84C-96D6-2474CE5DF30B}" type="pres">
      <dgm:prSet presAssocID="{A7118FB0-F80D-BD4F-A51A-6D436A38250D}" presName="parentLeftMargin" presStyleLbl="node1" presStyleIdx="0" presStyleCnt="3"/>
      <dgm:spPr/>
    </dgm:pt>
    <dgm:pt modelId="{CEC8CCDF-44BE-0740-94AE-430AE5E3A38C}" type="pres">
      <dgm:prSet presAssocID="{A7118FB0-F80D-BD4F-A51A-6D436A38250D}" presName="parentText" presStyleLbl="node1" presStyleIdx="1" presStyleCnt="3">
        <dgm:presLayoutVars>
          <dgm:chMax val="0"/>
          <dgm:bulletEnabled val="1"/>
        </dgm:presLayoutVars>
      </dgm:prSet>
      <dgm:spPr/>
    </dgm:pt>
    <dgm:pt modelId="{1D8D2B87-4D53-D544-A17B-B04225009B0E}" type="pres">
      <dgm:prSet presAssocID="{A7118FB0-F80D-BD4F-A51A-6D436A38250D}" presName="negativeSpace" presStyleCnt="0"/>
      <dgm:spPr/>
    </dgm:pt>
    <dgm:pt modelId="{596EEC59-B7E6-4044-941B-30E75BFF032B}" type="pres">
      <dgm:prSet presAssocID="{A7118FB0-F80D-BD4F-A51A-6D436A38250D}" presName="childText" presStyleLbl="conFgAcc1" presStyleIdx="1" presStyleCnt="3">
        <dgm:presLayoutVars>
          <dgm:bulletEnabled val="1"/>
        </dgm:presLayoutVars>
      </dgm:prSet>
      <dgm:spPr/>
    </dgm:pt>
    <dgm:pt modelId="{708F5866-FEBB-6340-A36B-AB71BFC2AFE2}" type="pres">
      <dgm:prSet presAssocID="{9B2BE5D8-C8B8-7845-840E-1B7BE86C3632}" presName="spaceBetweenRectangles" presStyleCnt="0"/>
      <dgm:spPr/>
    </dgm:pt>
    <dgm:pt modelId="{3B249749-B21C-C140-B3E3-94280E34C142}" type="pres">
      <dgm:prSet presAssocID="{AFE71FDB-98FB-384D-805A-9FAD01FD4ED0}" presName="parentLin" presStyleCnt="0"/>
      <dgm:spPr/>
    </dgm:pt>
    <dgm:pt modelId="{58EC692F-CA15-2B4D-8277-685704C2F543}" type="pres">
      <dgm:prSet presAssocID="{AFE71FDB-98FB-384D-805A-9FAD01FD4ED0}" presName="parentLeftMargin" presStyleLbl="node1" presStyleIdx="1" presStyleCnt="3"/>
      <dgm:spPr/>
    </dgm:pt>
    <dgm:pt modelId="{280FC2F1-E9A8-7944-8342-046D2251E2CB}" type="pres">
      <dgm:prSet presAssocID="{AFE71FDB-98FB-384D-805A-9FAD01FD4ED0}" presName="parentText" presStyleLbl="node1" presStyleIdx="2" presStyleCnt="3">
        <dgm:presLayoutVars>
          <dgm:chMax val="0"/>
          <dgm:bulletEnabled val="1"/>
        </dgm:presLayoutVars>
      </dgm:prSet>
      <dgm:spPr/>
    </dgm:pt>
    <dgm:pt modelId="{EFEB2C1F-C725-8241-8DCC-262CAD678891}" type="pres">
      <dgm:prSet presAssocID="{AFE71FDB-98FB-384D-805A-9FAD01FD4ED0}" presName="negativeSpace" presStyleCnt="0"/>
      <dgm:spPr/>
    </dgm:pt>
    <dgm:pt modelId="{3C85FEA7-9687-104D-84B0-ACD97642764F}" type="pres">
      <dgm:prSet presAssocID="{AFE71FDB-98FB-384D-805A-9FAD01FD4ED0}" presName="childText" presStyleLbl="conFgAcc1" presStyleIdx="2" presStyleCnt="3">
        <dgm:presLayoutVars>
          <dgm:bulletEnabled val="1"/>
        </dgm:presLayoutVars>
      </dgm:prSet>
      <dgm:spPr/>
    </dgm:pt>
  </dgm:ptLst>
  <dgm:cxnLst>
    <dgm:cxn modelId="{B0591720-0EB0-B644-BF8A-128E573DC86C}" type="presOf" srcId="{A7118FB0-F80D-BD4F-A51A-6D436A38250D}" destId="{C00D44D1-6516-B84C-96D6-2474CE5DF30B}" srcOrd="0" destOrd="0" presId="urn:microsoft.com/office/officeart/2005/8/layout/list1"/>
    <dgm:cxn modelId="{F741CA2E-3802-984F-9047-3B1F473F9A3B}" type="presOf" srcId="{AFE71FDB-98FB-384D-805A-9FAD01FD4ED0}" destId="{280FC2F1-E9A8-7944-8342-046D2251E2CB}" srcOrd="1" destOrd="0" presId="urn:microsoft.com/office/officeart/2005/8/layout/list1"/>
    <dgm:cxn modelId="{CC94F431-D2C6-E746-ABF4-17E26DE91CC2}" type="presOf" srcId="{AFE71FDB-98FB-384D-805A-9FAD01FD4ED0}" destId="{58EC692F-CA15-2B4D-8277-685704C2F543}" srcOrd="0" destOrd="0" presId="urn:microsoft.com/office/officeart/2005/8/layout/list1"/>
    <dgm:cxn modelId="{73C6FD43-14D9-0641-9D0E-0D352ED71BB2}" srcId="{D1838EB3-0917-1440-9ADE-F3923EDE1217}" destId="{A7118FB0-F80D-BD4F-A51A-6D436A38250D}" srcOrd="1" destOrd="0" parTransId="{15B92672-8625-AF43-9088-4B1ACC3999DC}" sibTransId="{9B2BE5D8-C8B8-7845-840E-1B7BE86C3632}"/>
    <dgm:cxn modelId="{834D1254-12AE-B549-8E60-CDB5A45ECDD8}" srcId="{D1838EB3-0917-1440-9ADE-F3923EDE1217}" destId="{5416BEF7-47D1-FE4D-98C0-3278D03A798E}" srcOrd="0" destOrd="0" parTransId="{0F99A9E7-5ECA-2349-8E98-74B4489248AA}" sibTransId="{35505D5C-BB0B-5347-BC48-A5BC4506D69D}"/>
    <dgm:cxn modelId="{5870AE98-3731-164D-A2BC-3236C0DAB513}" type="presOf" srcId="{5416BEF7-47D1-FE4D-98C0-3278D03A798E}" destId="{A93637B6-7F29-664B-BCEC-7513F6C5C67C}" srcOrd="1" destOrd="0" presId="urn:microsoft.com/office/officeart/2005/8/layout/list1"/>
    <dgm:cxn modelId="{B22D01E1-03EA-004D-8039-83F0E880631B}" srcId="{D1838EB3-0917-1440-9ADE-F3923EDE1217}" destId="{AFE71FDB-98FB-384D-805A-9FAD01FD4ED0}" srcOrd="2" destOrd="0" parTransId="{CC13EF2A-60A8-4D49-AE01-58A287A05744}" sibTransId="{FD5FEABA-8685-CE41-987A-AE2D4533C184}"/>
    <dgm:cxn modelId="{000483EB-7F19-6E42-9CA8-EC3272B09347}" type="presOf" srcId="{D1838EB3-0917-1440-9ADE-F3923EDE1217}" destId="{62983438-B75C-F449-9B1B-A8DDD9AAABBD}" srcOrd="0" destOrd="0" presId="urn:microsoft.com/office/officeart/2005/8/layout/list1"/>
    <dgm:cxn modelId="{703B57F0-E934-F84D-AF1C-5415E5E9BCA6}" type="presOf" srcId="{5416BEF7-47D1-FE4D-98C0-3278D03A798E}" destId="{AFE98620-A3F0-C342-A434-950D9628F1DA}" srcOrd="0" destOrd="0" presId="urn:microsoft.com/office/officeart/2005/8/layout/list1"/>
    <dgm:cxn modelId="{94019CFC-0060-8849-B887-3D5AB498FA3C}" type="presOf" srcId="{A7118FB0-F80D-BD4F-A51A-6D436A38250D}" destId="{CEC8CCDF-44BE-0740-94AE-430AE5E3A38C}" srcOrd="1" destOrd="0" presId="urn:microsoft.com/office/officeart/2005/8/layout/list1"/>
    <dgm:cxn modelId="{35211485-139D-7448-A259-D33758B6CB3C}" type="presParOf" srcId="{62983438-B75C-F449-9B1B-A8DDD9AAABBD}" destId="{72E0EF6C-9B6B-BB42-8181-B82A55387399}" srcOrd="0" destOrd="0" presId="urn:microsoft.com/office/officeart/2005/8/layout/list1"/>
    <dgm:cxn modelId="{C6F057B7-D6DB-E44D-B1A4-BAF8651C829D}" type="presParOf" srcId="{72E0EF6C-9B6B-BB42-8181-B82A55387399}" destId="{AFE98620-A3F0-C342-A434-950D9628F1DA}" srcOrd="0" destOrd="0" presId="urn:microsoft.com/office/officeart/2005/8/layout/list1"/>
    <dgm:cxn modelId="{E36F6E98-D598-874F-B2DC-EE405B491A28}" type="presParOf" srcId="{72E0EF6C-9B6B-BB42-8181-B82A55387399}" destId="{A93637B6-7F29-664B-BCEC-7513F6C5C67C}" srcOrd="1" destOrd="0" presId="urn:microsoft.com/office/officeart/2005/8/layout/list1"/>
    <dgm:cxn modelId="{0FB1497B-8F8C-614C-9505-66E8E75FD2FE}" type="presParOf" srcId="{62983438-B75C-F449-9B1B-A8DDD9AAABBD}" destId="{892DF0D9-FA4A-7E47-BE34-09E0EC99B76C}" srcOrd="1" destOrd="0" presId="urn:microsoft.com/office/officeart/2005/8/layout/list1"/>
    <dgm:cxn modelId="{43F39899-BBDD-6D48-802A-177C6520AE5C}" type="presParOf" srcId="{62983438-B75C-F449-9B1B-A8DDD9AAABBD}" destId="{8072BECC-B245-DF45-9CA5-0B6880185346}" srcOrd="2" destOrd="0" presId="urn:microsoft.com/office/officeart/2005/8/layout/list1"/>
    <dgm:cxn modelId="{465D1A2F-18D9-804A-863E-E6D833CC630B}" type="presParOf" srcId="{62983438-B75C-F449-9B1B-A8DDD9AAABBD}" destId="{AD5F13F4-CCC8-BE47-9986-25EF5B006695}" srcOrd="3" destOrd="0" presId="urn:microsoft.com/office/officeart/2005/8/layout/list1"/>
    <dgm:cxn modelId="{2B70A1C1-378B-BD49-B051-019B7D7D7E92}" type="presParOf" srcId="{62983438-B75C-F449-9B1B-A8DDD9AAABBD}" destId="{8F1F3EB8-2089-5F4B-A81A-BC93E5C7FEB0}" srcOrd="4" destOrd="0" presId="urn:microsoft.com/office/officeart/2005/8/layout/list1"/>
    <dgm:cxn modelId="{01C492C1-5288-E44B-B449-E2E39371B0ED}" type="presParOf" srcId="{8F1F3EB8-2089-5F4B-A81A-BC93E5C7FEB0}" destId="{C00D44D1-6516-B84C-96D6-2474CE5DF30B}" srcOrd="0" destOrd="0" presId="urn:microsoft.com/office/officeart/2005/8/layout/list1"/>
    <dgm:cxn modelId="{F01F916A-A3D5-EF4D-A182-5077B1DB7AAD}" type="presParOf" srcId="{8F1F3EB8-2089-5F4B-A81A-BC93E5C7FEB0}" destId="{CEC8CCDF-44BE-0740-94AE-430AE5E3A38C}" srcOrd="1" destOrd="0" presId="urn:microsoft.com/office/officeart/2005/8/layout/list1"/>
    <dgm:cxn modelId="{C2410560-33B3-9E48-AA79-B0EB493018DB}" type="presParOf" srcId="{62983438-B75C-F449-9B1B-A8DDD9AAABBD}" destId="{1D8D2B87-4D53-D544-A17B-B04225009B0E}" srcOrd="5" destOrd="0" presId="urn:microsoft.com/office/officeart/2005/8/layout/list1"/>
    <dgm:cxn modelId="{1ED9C34A-4A0A-CF45-BD7D-61526426B536}" type="presParOf" srcId="{62983438-B75C-F449-9B1B-A8DDD9AAABBD}" destId="{596EEC59-B7E6-4044-941B-30E75BFF032B}" srcOrd="6" destOrd="0" presId="urn:microsoft.com/office/officeart/2005/8/layout/list1"/>
    <dgm:cxn modelId="{B4A1AE11-7B5A-4448-A8DD-8EA4ECEC8A5A}" type="presParOf" srcId="{62983438-B75C-F449-9B1B-A8DDD9AAABBD}" destId="{708F5866-FEBB-6340-A36B-AB71BFC2AFE2}" srcOrd="7" destOrd="0" presId="urn:microsoft.com/office/officeart/2005/8/layout/list1"/>
    <dgm:cxn modelId="{716EE1E2-DC4F-5748-AF91-D21E3D1482DE}" type="presParOf" srcId="{62983438-B75C-F449-9B1B-A8DDD9AAABBD}" destId="{3B249749-B21C-C140-B3E3-94280E34C142}" srcOrd="8" destOrd="0" presId="urn:microsoft.com/office/officeart/2005/8/layout/list1"/>
    <dgm:cxn modelId="{78BFB654-6404-B240-BF0E-640773907593}" type="presParOf" srcId="{3B249749-B21C-C140-B3E3-94280E34C142}" destId="{58EC692F-CA15-2B4D-8277-685704C2F543}" srcOrd="0" destOrd="0" presId="urn:microsoft.com/office/officeart/2005/8/layout/list1"/>
    <dgm:cxn modelId="{6D9BBE91-2C65-9A47-A027-D04F9A9F1B90}" type="presParOf" srcId="{3B249749-B21C-C140-B3E3-94280E34C142}" destId="{280FC2F1-E9A8-7944-8342-046D2251E2CB}" srcOrd="1" destOrd="0" presId="urn:microsoft.com/office/officeart/2005/8/layout/list1"/>
    <dgm:cxn modelId="{E6A9C08A-76F0-C24F-BDA1-B1C1D3744AE9}" type="presParOf" srcId="{62983438-B75C-F449-9B1B-A8DDD9AAABBD}" destId="{EFEB2C1F-C725-8241-8DCC-262CAD678891}" srcOrd="9" destOrd="0" presId="urn:microsoft.com/office/officeart/2005/8/layout/list1"/>
    <dgm:cxn modelId="{42A011F1-8D6A-FA42-AD0D-90A9D75BA7D2}" type="presParOf" srcId="{62983438-B75C-F449-9B1B-A8DDD9AAABBD}" destId="{3C85FEA7-9687-104D-84B0-ACD97642764F}"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0D3B08F-D6B4-3042-952F-3995CF09ECB4}" type="doc">
      <dgm:prSet loTypeId="urn:microsoft.com/office/officeart/2005/8/layout/equation2" loCatId="" qsTypeId="urn:microsoft.com/office/officeart/2005/8/quickstyle/simple1" qsCatId="simple" csTypeId="urn:microsoft.com/office/officeart/2005/8/colors/colorful1" csCatId="colorful" phldr="1"/>
      <dgm:spPr/>
      <dgm:t>
        <a:bodyPr/>
        <a:lstStyle/>
        <a:p>
          <a:endParaRPr lang="en-GB"/>
        </a:p>
      </dgm:t>
    </dgm:pt>
    <dgm:pt modelId="{D78D8DD6-45DC-9243-99E1-56BA70FC91DF}">
      <dgm:prSet phldrT="[Text]"/>
      <dgm:spPr/>
      <dgm:t>
        <a:bodyPr/>
        <a:lstStyle/>
        <a:p>
          <a:r>
            <a:rPr lang="en-GB" dirty="0"/>
            <a:t>Policy issues</a:t>
          </a:r>
        </a:p>
      </dgm:t>
    </dgm:pt>
    <dgm:pt modelId="{13C19B53-7ACC-034D-BEED-AADF8ECE6CAD}" type="parTrans" cxnId="{C1158B64-A15A-E046-9145-A5D9359EA5E2}">
      <dgm:prSet/>
      <dgm:spPr/>
      <dgm:t>
        <a:bodyPr/>
        <a:lstStyle/>
        <a:p>
          <a:endParaRPr lang="en-GB"/>
        </a:p>
      </dgm:t>
    </dgm:pt>
    <dgm:pt modelId="{1A2D2F25-959E-7D4E-A32A-376EE32CD65C}" type="sibTrans" cxnId="{C1158B64-A15A-E046-9145-A5D9359EA5E2}">
      <dgm:prSet/>
      <dgm:spPr/>
      <dgm:t>
        <a:bodyPr/>
        <a:lstStyle/>
        <a:p>
          <a:endParaRPr lang="en-GB"/>
        </a:p>
      </dgm:t>
    </dgm:pt>
    <dgm:pt modelId="{666732DD-7642-2744-A94F-5F9BBC246EC7}">
      <dgm:prSet phldrT="[Text]"/>
      <dgm:spPr/>
      <dgm:t>
        <a:bodyPr/>
        <a:lstStyle/>
        <a:p>
          <a:r>
            <a:rPr lang="en-GB" dirty="0"/>
            <a:t>Quality of care</a:t>
          </a:r>
        </a:p>
      </dgm:t>
    </dgm:pt>
    <dgm:pt modelId="{20594194-29C3-184E-B67F-1C949672FB8F}" type="parTrans" cxnId="{70EDC07A-9A42-D147-8E62-42517A8D63C8}">
      <dgm:prSet/>
      <dgm:spPr/>
      <dgm:t>
        <a:bodyPr/>
        <a:lstStyle/>
        <a:p>
          <a:endParaRPr lang="en-GB"/>
        </a:p>
      </dgm:t>
    </dgm:pt>
    <dgm:pt modelId="{7F7E21C7-E4BA-9F48-9E9B-AE7691DA72C9}" type="sibTrans" cxnId="{70EDC07A-9A42-D147-8E62-42517A8D63C8}">
      <dgm:prSet/>
      <dgm:spPr/>
      <dgm:t>
        <a:bodyPr/>
        <a:lstStyle/>
        <a:p>
          <a:endParaRPr lang="en-GB"/>
        </a:p>
      </dgm:t>
    </dgm:pt>
    <dgm:pt modelId="{6DB037C8-65C7-A54E-8721-1D4E564312A9}" type="pres">
      <dgm:prSet presAssocID="{00D3B08F-D6B4-3042-952F-3995CF09ECB4}" presName="Name0" presStyleCnt="0">
        <dgm:presLayoutVars>
          <dgm:dir/>
          <dgm:resizeHandles val="exact"/>
        </dgm:presLayoutVars>
      </dgm:prSet>
      <dgm:spPr/>
    </dgm:pt>
    <dgm:pt modelId="{E09D029C-997A-7F4C-A809-3B3364B2FCD9}" type="pres">
      <dgm:prSet presAssocID="{00D3B08F-D6B4-3042-952F-3995CF09ECB4}" presName="vNodes" presStyleCnt="0"/>
      <dgm:spPr/>
    </dgm:pt>
    <dgm:pt modelId="{60579CED-4BF1-FA4F-BCBD-2A4D72E8AF89}" type="pres">
      <dgm:prSet presAssocID="{D78D8DD6-45DC-9243-99E1-56BA70FC91DF}" presName="node" presStyleLbl="node1" presStyleIdx="0" presStyleCnt="2">
        <dgm:presLayoutVars>
          <dgm:bulletEnabled val="1"/>
        </dgm:presLayoutVars>
      </dgm:prSet>
      <dgm:spPr/>
    </dgm:pt>
    <dgm:pt modelId="{5A679A8A-9F6A-5745-8CB4-1FFCBC53C539}" type="pres">
      <dgm:prSet presAssocID="{00D3B08F-D6B4-3042-952F-3995CF09ECB4}" presName="sibTransLast" presStyleLbl="sibTrans2D1" presStyleIdx="0" presStyleCnt="1"/>
      <dgm:spPr/>
    </dgm:pt>
    <dgm:pt modelId="{4F2A4F3F-9AE9-B849-990A-4EBA17CD789A}" type="pres">
      <dgm:prSet presAssocID="{00D3B08F-D6B4-3042-952F-3995CF09ECB4}" presName="connectorText" presStyleLbl="sibTrans2D1" presStyleIdx="0" presStyleCnt="1"/>
      <dgm:spPr/>
    </dgm:pt>
    <dgm:pt modelId="{19974F28-4634-7C48-BC12-98BB96A90FE2}" type="pres">
      <dgm:prSet presAssocID="{00D3B08F-D6B4-3042-952F-3995CF09ECB4}" presName="lastNode" presStyleLbl="node1" presStyleIdx="1" presStyleCnt="2">
        <dgm:presLayoutVars>
          <dgm:bulletEnabled val="1"/>
        </dgm:presLayoutVars>
      </dgm:prSet>
      <dgm:spPr/>
    </dgm:pt>
  </dgm:ptLst>
  <dgm:cxnLst>
    <dgm:cxn modelId="{A5949013-8964-744A-BAD0-E81C460057DC}" type="presOf" srcId="{1A2D2F25-959E-7D4E-A32A-376EE32CD65C}" destId="{5A679A8A-9F6A-5745-8CB4-1FFCBC53C539}" srcOrd="0" destOrd="0" presId="urn:microsoft.com/office/officeart/2005/8/layout/equation2"/>
    <dgm:cxn modelId="{BAC1302D-4AF2-0D4E-98EE-CCEC5E89610D}" type="presOf" srcId="{1A2D2F25-959E-7D4E-A32A-376EE32CD65C}" destId="{4F2A4F3F-9AE9-B849-990A-4EBA17CD789A}" srcOrd="1" destOrd="0" presId="urn:microsoft.com/office/officeart/2005/8/layout/equation2"/>
    <dgm:cxn modelId="{B6E6D443-1C63-E144-B88F-CC0E128B84E9}" type="presOf" srcId="{00D3B08F-D6B4-3042-952F-3995CF09ECB4}" destId="{6DB037C8-65C7-A54E-8721-1D4E564312A9}" srcOrd="0" destOrd="0" presId="urn:microsoft.com/office/officeart/2005/8/layout/equation2"/>
    <dgm:cxn modelId="{C1158B64-A15A-E046-9145-A5D9359EA5E2}" srcId="{00D3B08F-D6B4-3042-952F-3995CF09ECB4}" destId="{D78D8DD6-45DC-9243-99E1-56BA70FC91DF}" srcOrd="0" destOrd="0" parTransId="{13C19B53-7ACC-034D-BEED-AADF8ECE6CAD}" sibTransId="{1A2D2F25-959E-7D4E-A32A-376EE32CD65C}"/>
    <dgm:cxn modelId="{70EDC07A-9A42-D147-8E62-42517A8D63C8}" srcId="{00D3B08F-D6B4-3042-952F-3995CF09ECB4}" destId="{666732DD-7642-2744-A94F-5F9BBC246EC7}" srcOrd="1" destOrd="0" parTransId="{20594194-29C3-184E-B67F-1C949672FB8F}" sibTransId="{7F7E21C7-E4BA-9F48-9E9B-AE7691DA72C9}"/>
    <dgm:cxn modelId="{C96E7481-6E00-EE40-BAAA-6713292C6F92}" type="presOf" srcId="{D78D8DD6-45DC-9243-99E1-56BA70FC91DF}" destId="{60579CED-4BF1-FA4F-BCBD-2A4D72E8AF89}" srcOrd="0" destOrd="0" presId="urn:microsoft.com/office/officeart/2005/8/layout/equation2"/>
    <dgm:cxn modelId="{5E748F86-96AD-4940-9F95-B5CE75ACFE50}" type="presOf" srcId="{666732DD-7642-2744-A94F-5F9BBC246EC7}" destId="{19974F28-4634-7C48-BC12-98BB96A90FE2}" srcOrd="0" destOrd="0" presId="urn:microsoft.com/office/officeart/2005/8/layout/equation2"/>
    <dgm:cxn modelId="{FFFFCEAD-D581-CB42-A5B2-2E3921A58A46}" type="presParOf" srcId="{6DB037C8-65C7-A54E-8721-1D4E564312A9}" destId="{E09D029C-997A-7F4C-A809-3B3364B2FCD9}" srcOrd="0" destOrd="0" presId="urn:microsoft.com/office/officeart/2005/8/layout/equation2"/>
    <dgm:cxn modelId="{E25CC5DD-A17B-6D44-8A2B-5E6645B7AEC2}" type="presParOf" srcId="{E09D029C-997A-7F4C-A809-3B3364B2FCD9}" destId="{60579CED-4BF1-FA4F-BCBD-2A4D72E8AF89}" srcOrd="0" destOrd="0" presId="urn:microsoft.com/office/officeart/2005/8/layout/equation2"/>
    <dgm:cxn modelId="{794EB317-7833-3A44-AC1A-88225551FC66}" type="presParOf" srcId="{6DB037C8-65C7-A54E-8721-1D4E564312A9}" destId="{5A679A8A-9F6A-5745-8CB4-1FFCBC53C539}" srcOrd="1" destOrd="0" presId="urn:microsoft.com/office/officeart/2005/8/layout/equation2"/>
    <dgm:cxn modelId="{21143E06-146D-3941-9250-04F542C85D5B}" type="presParOf" srcId="{5A679A8A-9F6A-5745-8CB4-1FFCBC53C539}" destId="{4F2A4F3F-9AE9-B849-990A-4EBA17CD789A}" srcOrd="0" destOrd="0" presId="urn:microsoft.com/office/officeart/2005/8/layout/equation2"/>
    <dgm:cxn modelId="{71438F1C-849E-7E4B-A247-7A7D0F1691CB}" type="presParOf" srcId="{6DB037C8-65C7-A54E-8721-1D4E564312A9}" destId="{19974F28-4634-7C48-BC12-98BB96A90FE2}" srcOrd="2" destOrd="0" presId="urn:microsoft.com/office/officeart/2005/8/layout/equati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0D3B08F-D6B4-3042-952F-3995CF09ECB4}" type="doc">
      <dgm:prSet loTypeId="urn:microsoft.com/office/officeart/2005/8/layout/equation2" loCatId="" qsTypeId="urn:microsoft.com/office/officeart/2005/8/quickstyle/simple1" qsCatId="simple" csTypeId="urn:microsoft.com/office/officeart/2005/8/colors/colorful3" csCatId="colorful" phldr="1"/>
      <dgm:spPr/>
      <dgm:t>
        <a:bodyPr/>
        <a:lstStyle/>
        <a:p>
          <a:endParaRPr lang="en-GB"/>
        </a:p>
      </dgm:t>
    </dgm:pt>
    <dgm:pt modelId="{D78D8DD6-45DC-9243-99E1-56BA70FC91DF}">
      <dgm:prSet phldrT="[Text]"/>
      <dgm:spPr/>
      <dgm:t>
        <a:bodyPr/>
        <a:lstStyle/>
        <a:p>
          <a:r>
            <a:rPr lang="en-GB" dirty="0"/>
            <a:t>Root Causes</a:t>
          </a:r>
        </a:p>
      </dgm:t>
    </dgm:pt>
    <dgm:pt modelId="{13C19B53-7ACC-034D-BEED-AADF8ECE6CAD}" type="parTrans" cxnId="{C1158B64-A15A-E046-9145-A5D9359EA5E2}">
      <dgm:prSet/>
      <dgm:spPr/>
      <dgm:t>
        <a:bodyPr/>
        <a:lstStyle/>
        <a:p>
          <a:endParaRPr lang="en-GB"/>
        </a:p>
      </dgm:t>
    </dgm:pt>
    <dgm:pt modelId="{1A2D2F25-959E-7D4E-A32A-376EE32CD65C}" type="sibTrans" cxnId="{C1158B64-A15A-E046-9145-A5D9359EA5E2}">
      <dgm:prSet/>
      <dgm:spPr/>
      <dgm:t>
        <a:bodyPr/>
        <a:lstStyle/>
        <a:p>
          <a:endParaRPr lang="en-GB"/>
        </a:p>
      </dgm:t>
    </dgm:pt>
    <dgm:pt modelId="{666732DD-7642-2744-A94F-5F9BBC246EC7}">
      <dgm:prSet phldrT="[Text]"/>
      <dgm:spPr/>
      <dgm:t>
        <a:bodyPr/>
        <a:lstStyle/>
        <a:p>
          <a:r>
            <a:rPr lang="en-GB" dirty="0"/>
            <a:t>Quality of care, quality of life</a:t>
          </a:r>
        </a:p>
      </dgm:t>
    </dgm:pt>
    <dgm:pt modelId="{20594194-29C3-184E-B67F-1C949672FB8F}" type="parTrans" cxnId="{70EDC07A-9A42-D147-8E62-42517A8D63C8}">
      <dgm:prSet/>
      <dgm:spPr/>
      <dgm:t>
        <a:bodyPr/>
        <a:lstStyle/>
        <a:p>
          <a:endParaRPr lang="en-GB"/>
        </a:p>
      </dgm:t>
    </dgm:pt>
    <dgm:pt modelId="{7F7E21C7-E4BA-9F48-9E9B-AE7691DA72C9}" type="sibTrans" cxnId="{70EDC07A-9A42-D147-8E62-42517A8D63C8}">
      <dgm:prSet/>
      <dgm:spPr/>
      <dgm:t>
        <a:bodyPr/>
        <a:lstStyle/>
        <a:p>
          <a:endParaRPr lang="en-GB"/>
        </a:p>
      </dgm:t>
    </dgm:pt>
    <dgm:pt modelId="{6DB037C8-65C7-A54E-8721-1D4E564312A9}" type="pres">
      <dgm:prSet presAssocID="{00D3B08F-D6B4-3042-952F-3995CF09ECB4}" presName="Name0" presStyleCnt="0">
        <dgm:presLayoutVars>
          <dgm:dir/>
          <dgm:resizeHandles val="exact"/>
        </dgm:presLayoutVars>
      </dgm:prSet>
      <dgm:spPr/>
    </dgm:pt>
    <dgm:pt modelId="{E09D029C-997A-7F4C-A809-3B3364B2FCD9}" type="pres">
      <dgm:prSet presAssocID="{00D3B08F-D6B4-3042-952F-3995CF09ECB4}" presName="vNodes" presStyleCnt="0"/>
      <dgm:spPr/>
    </dgm:pt>
    <dgm:pt modelId="{60579CED-4BF1-FA4F-BCBD-2A4D72E8AF89}" type="pres">
      <dgm:prSet presAssocID="{D78D8DD6-45DC-9243-99E1-56BA70FC91DF}" presName="node" presStyleLbl="node1" presStyleIdx="0" presStyleCnt="2">
        <dgm:presLayoutVars>
          <dgm:bulletEnabled val="1"/>
        </dgm:presLayoutVars>
      </dgm:prSet>
      <dgm:spPr/>
    </dgm:pt>
    <dgm:pt modelId="{5A679A8A-9F6A-5745-8CB4-1FFCBC53C539}" type="pres">
      <dgm:prSet presAssocID="{00D3B08F-D6B4-3042-952F-3995CF09ECB4}" presName="sibTransLast" presStyleLbl="sibTrans2D1" presStyleIdx="0" presStyleCnt="1"/>
      <dgm:spPr/>
    </dgm:pt>
    <dgm:pt modelId="{4F2A4F3F-9AE9-B849-990A-4EBA17CD789A}" type="pres">
      <dgm:prSet presAssocID="{00D3B08F-D6B4-3042-952F-3995CF09ECB4}" presName="connectorText" presStyleLbl="sibTrans2D1" presStyleIdx="0" presStyleCnt="1"/>
      <dgm:spPr/>
    </dgm:pt>
    <dgm:pt modelId="{19974F28-4634-7C48-BC12-98BB96A90FE2}" type="pres">
      <dgm:prSet presAssocID="{00D3B08F-D6B4-3042-952F-3995CF09ECB4}" presName="lastNode" presStyleLbl="node1" presStyleIdx="1" presStyleCnt="2">
        <dgm:presLayoutVars>
          <dgm:bulletEnabled val="1"/>
        </dgm:presLayoutVars>
      </dgm:prSet>
      <dgm:spPr/>
    </dgm:pt>
  </dgm:ptLst>
  <dgm:cxnLst>
    <dgm:cxn modelId="{A5949013-8964-744A-BAD0-E81C460057DC}" type="presOf" srcId="{1A2D2F25-959E-7D4E-A32A-376EE32CD65C}" destId="{5A679A8A-9F6A-5745-8CB4-1FFCBC53C539}" srcOrd="0" destOrd="0" presId="urn:microsoft.com/office/officeart/2005/8/layout/equation2"/>
    <dgm:cxn modelId="{BAC1302D-4AF2-0D4E-98EE-CCEC5E89610D}" type="presOf" srcId="{1A2D2F25-959E-7D4E-A32A-376EE32CD65C}" destId="{4F2A4F3F-9AE9-B849-990A-4EBA17CD789A}" srcOrd="1" destOrd="0" presId="urn:microsoft.com/office/officeart/2005/8/layout/equation2"/>
    <dgm:cxn modelId="{B6E6D443-1C63-E144-B88F-CC0E128B84E9}" type="presOf" srcId="{00D3B08F-D6B4-3042-952F-3995CF09ECB4}" destId="{6DB037C8-65C7-A54E-8721-1D4E564312A9}" srcOrd="0" destOrd="0" presId="urn:microsoft.com/office/officeart/2005/8/layout/equation2"/>
    <dgm:cxn modelId="{C1158B64-A15A-E046-9145-A5D9359EA5E2}" srcId="{00D3B08F-D6B4-3042-952F-3995CF09ECB4}" destId="{D78D8DD6-45DC-9243-99E1-56BA70FC91DF}" srcOrd="0" destOrd="0" parTransId="{13C19B53-7ACC-034D-BEED-AADF8ECE6CAD}" sibTransId="{1A2D2F25-959E-7D4E-A32A-376EE32CD65C}"/>
    <dgm:cxn modelId="{70EDC07A-9A42-D147-8E62-42517A8D63C8}" srcId="{00D3B08F-D6B4-3042-952F-3995CF09ECB4}" destId="{666732DD-7642-2744-A94F-5F9BBC246EC7}" srcOrd="1" destOrd="0" parTransId="{20594194-29C3-184E-B67F-1C949672FB8F}" sibTransId="{7F7E21C7-E4BA-9F48-9E9B-AE7691DA72C9}"/>
    <dgm:cxn modelId="{C96E7481-6E00-EE40-BAAA-6713292C6F92}" type="presOf" srcId="{D78D8DD6-45DC-9243-99E1-56BA70FC91DF}" destId="{60579CED-4BF1-FA4F-BCBD-2A4D72E8AF89}" srcOrd="0" destOrd="0" presId="urn:microsoft.com/office/officeart/2005/8/layout/equation2"/>
    <dgm:cxn modelId="{5E748F86-96AD-4940-9F95-B5CE75ACFE50}" type="presOf" srcId="{666732DD-7642-2744-A94F-5F9BBC246EC7}" destId="{19974F28-4634-7C48-BC12-98BB96A90FE2}" srcOrd="0" destOrd="0" presId="urn:microsoft.com/office/officeart/2005/8/layout/equation2"/>
    <dgm:cxn modelId="{FFFFCEAD-D581-CB42-A5B2-2E3921A58A46}" type="presParOf" srcId="{6DB037C8-65C7-A54E-8721-1D4E564312A9}" destId="{E09D029C-997A-7F4C-A809-3B3364B2FCD9}" srcOrd="0" destOrd="0" presId="urn:microsoft.com/office/officeart/2005/8/layout/equation2"/>
    <dgm:cxn modelId="{E25CC5DD-A17B-6D44-8A2B-5E6645B7AEC2}" type="presParOf" srcId="{E09D029C-997A-7F4C-A809-3B3364B2FCD9}" destId="{60579CED-4BF1-FA4F-BCBD-2A4D72E8AF89}" srcOrd="0" destOrd="0" presId="urn:microsoft.com/office/officeart/2005/8/layout/equation2"/>
    <dgm:cxn modelId="{794EB317-7833-3A44-AC1A-88225551FC66}" type="presParOf" srcId="{6DB037C8-65C7-A54E-8721-1D4E564312A9}" destId="{5A679A8A-9F6A-5745-8CB4-1FFCBC53C539}" srcOrd="1" destOrd="0" presId="urn:microsoft.com/office/officeart/2005/8/layout/equation2"/>
    <dgm:cxn modelId="{21143E06-146D-3941-9250-04F542C85D5B}" type="presParOf" srcId="{5A679A8A-9F6A-5745-8CB4-1FFCBC53C539}" destId="{4F2A4F3F-9AE9-B849-990A-4EBA17CD789A}" srcOrd="0" destOrd="0" presId="urn:microsoft.com/office/officeart/2005/8/layout/equation2"/>
    <dgm:cxn modelId="{71438F1C-849E-7E4B-A247-7A7D0F1691CB}" type="presParOf" srcId="{6DB037C8-65C7-A54E-8721-1D4E564312A9}" destId="{19974F28-4634-7C48-BC12-98BB96A90FE2}" srcOrd="2" destOrd="0" presId="urn:microsoft.com/office/officeart/2005/8/layout/equati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72BECC-B245-DF45-9CA5-0B6880185346}">
      <dsp:nvSpPr>
        <dsp:cNvPr id="0" name=""/>
        <dsp:cNvSpPr/>
      </dsp:nvSpPr>
      <dsp:spPr>
        <a:xfrm>
          <a:off x="0" y="388606"/>
          <a:ext cx="2707341" cy="252000"/>
        </a:xfrm>
        <a:prstGeom prst="rect">
          <a:avLst/>
        </a:prstGeom>
        <a:solidFill>
          <a:schemeClr val="lt1">
            <a:alpha val="90000"/>
            <a:hueOff val="0"/>
            <a:satOff val="0"/>
            <a:lumOff val="0"/>
            <a:alphaOff val="0"/>
          </a:schemeClr>
        </a:solidFill>
        <a:ln w="15875"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93637B6-7F29-664B-BCEC-7513F6C5C67C}">
      <dsp:nvSpPr>
        <dsp:cNvPr id="0" name=""/>
        <dsp:cNvSpPr/>
      </dsp:nvSpPr>
      <dsp:spPr>
        <a:xfrm>
          <a:off x="135367" y="241006"/>
          <a:ext cx="1895138" cy="295200"/>
        </a:xfrm>
        <a:prstGeom prst="roundRect">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632" tIns="0" rIns="71632" bIns="0" numCol="1" spcCol="1270" anchor="ctr" anchorCtr="0">
          <a:noAutofit/>
        </a:bodyPr>
        <a:lstStyle/>
        <a:p>
          <a:pPr marL="0" lvl="0" indent="0" algn="l" defTabSz="444500">
            <a:lnSpc>
              <a:spcPct val="90000"/>
            </a:lnSpc>
            <a:spcBef>
              <a:spcPct val="0"/>
            </a:spcBef>
            <a:spcAft>
              <a:spcPct val="35000"/>
            </a:spcAft>
            <a:buNone/>
          </a:pPr>
          <a:r>
            <a:rPr lang="en-GB" sz="1000" u="none" strike="noStrike" kern="1200" dirty="0">
              <a:effectLst/>
              <a:latin typeface="Times New Roman" panose="02020603050405020304" pitchFamily="18" charset="0"/>
              <a:ea typeface="Times New Roman" panose="02020603050405020304" pitchFamily="18" charset="0"/>
            </a:rPr>
            <a:t>NICE guidelines</a:t>
          </a:r>
          <a:endParaRPr lang="en-GB" sz="1000" kern="1200" dirty="0"/>
        </a:p>
      </dsp:txBody>
      <dsp:txXfrm>
        <a:off x="149777" y="255416"/>
        <a:ext cx="1866318" cy="266380"/>
      </dsp:txXfrm>
    </dsp:sp>
    <dsp:sp modelId="{596EEC59-B7E6-4044-941B-30E75BFF032B}">
      <dsp:nvSpPr>
        <dsp:cNvPr id="0" name=""/>
        <dsp:cNvSpPr/>
      </dsp:nvSpPr>
      <dsp:spPr>
        <a:xfrm>
          <a:off x="0" y="842207"/>
          <a:ext cx="2707341" cy="252000"/>
        </a:xfrm>
        <a:prstGeom prst="rect">
          <a:avLst/>
        </a:prstGeom>
        <a:solidFill>
          <a:schemeClr val="lt1">
            <a:alpha val="90000"/>
            <a:hueOff val="0"/>
            <a:satOff val="0"/>
            <a:lumOff val="0"/>
            <a:alphaOff val="0"/>
          </a:schemeClr>
        </a:solidFill>
        <a:ln w="15875"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C8CCDF-44BE-0740-94AE-430AE5E3A38C}">
      <dsp:nvSpPr>
        <dsp:cNvPr id="0" name=""/>
        <dsp:cNvSpPr/>
      </dsp:nvSpPr>
      <dsp:spPr>
        <a:xfrm>
          <a:off x="135367" y="694606"/>
          <a:ext cx="1895138" cy="295200"/>
        </a:xfrm>
        <a:prstGeom prst="roundRect">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632" tIns="0" rIns="71632" bIns="0" numCol="1" spcCol="1270" anchor="ctr" anchorCtr="0">
          <a:noAutofit/>
        </a:bodyPr>
        <a:lstStyle/>
        <a:p>
          <a:pPr marL="0" lvl="0" indent="0" algn="l" defTabSz="444500">
            <a:lnSpc>
              <a:spcPct val="90000"/>
            </a:lnSpc>
            <a:spcBef>
              <a:spcPct val="0"/>
            </a:spcBef>
            <a:spcAft>
              <a:spcPct val="35000"/>
            </a:spcAft>
            <a:buNone/>
          </a:pPr>
          <a:r>
            <a:rPr lang="en-GB" sz="1000" u="none" strike="noStrike" kern="1200" dirty="0">
              <a:effectLst/>
              <a:latin typeface="Times New Roman" panose="02020603050405020304" pitchFamily="18" charset="0"/>
              <a:ea typeface="Times New Roman" panose="02020603050405020304" pitchFamily="18" charset="0"/>
            </a:rPr>
            <a:t>CQC guidelines </a:t>
          </a:r>
          <a:endParaRPr lang="en-GB" sz="1000" kern="1200" dirty="0"/>
        </a:p>
      </dsp:txBody>
      <dsp:txXfrm>
        <a:off x="149777" y="709016"/>
        <a:ext cx="1866318" cy="266380"/>
      </dsp:txXfrm>
    </dsp:sp>
    <dsp:sp modelId="{3C85FEA7-9687-104D-84B0-ACD97642764F}">
      <dsp:nvSpPr>
        <dsp:cNvPr id="0" name=""/>
        <dsp:cNvSpPr/>
      </dsp:nvSpPr>
      <dsp:spPr>
        <a:xfrm>
          <a:off x="0" y="1295806"/>
          <a:ext cx="2707341" cy="252000"/>
        </a:xfrm>
        <a:prstGeom prst="rect">
          <a:avLst/>
        </a:prstGeom>
        <a:solidFill>
          <a:schemeClr val="lt1">
            <a:alpha val="90000"/>
            <a:hueOff val="0"/>
            <a:satOff val="0"/>
            <a:lumOff val="0"/>
            <a:alphaOff val="0"/>
          </a:schemeClr>
        </a:solidFill>
        <a:ln w="15875"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80FC2F1-E9A8-7944-8342-046D2251E2CB}">
      <dsp:nvSpPr>
        <dsp:cNvPr id="0" name=""/>
        <dsp:cNvSpPr/>
      </dsp:nvSpPr>
      <dsp:spPr>
        <a:xfrm>
          <a:off x="135367" y="1148207"/>
          <a:ext cx="1895138" cy="295200"/>
        </a:xfrm>
        <a:prstGeom prst="roundRect">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1632" tIns="0" rIns="71632" bIns="0" numCol="1" spcCol="1270" anchor="ctr" anchorCtr="0">
          <a:noAutofit/>
        </a:bodyPr>
        <a:lstStyle/>
        <a:p>
          <a:pPr marL="0" lvl="0" indent="0" algn="l" defTabSz="444500">
            <a:lnSpc>
              <a:spcPct val="90000"/>
            </a:lnSpc>
            <a:spcBef>
              <a:spcPct val="0"/>
            </a:spcBef>
            <a:spcAft>
              <a:spcPct val="35000"/>
            </a:spcAft>
            <a:buNone/>
          </a:pPr>
          <a:r>
            <a:rPr lang="en-GB" sz="1000" u="none" strike="noStrike" kern="1200" dirty="0">
              <a:effectLst/>
              <a:latin typeface="Times New Roman" panose="02020603050405020304" pitchFamily="18" charset="0"/>
              <a:ea typeface="Times New Roman" panose="02020603050405020304" pitchFamily="18" charset="0"/>
            </a:rPr>
            <a:t>Health and Social Care Act 2012 </a:t>
          </a:r>
          <a:endParaRPr lang="en-GB" sz="1000" kern="1200" dirty="0"/>
        </a:p>
      </dsp:txBody>
      <dsp:txXfrm>
        <a:off x="149777" y="1162617"/>
        <a:ext cx="1866318" cy="2663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79CED-4BF1-FA4F-BCBD-2A4D72E8AF89}">
      <dsp:nvSpPr>
        <dsp:cNvPr id="0" name=""/>
        <dsp:cNvSpPr/>
      </dsp:nvSpPr>
      <dsp:spPr>
        <a:xfrm>
          <a:off x="941" y="516813"/>
          <a:ext cx="823188" cy="823188"/>
        </a:xfrm>
        <a:prstGeom prst="ellipse">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Policy issues</a:t>
          </a:r>
        </a:p>
      </dsp:txBody>
      <dsp:txXfrm>
        <a:off x="121494" y="637366"/>
        <a:ext cx="582082" cy="582082"/>
      </dsp:txXfrm>
    </dsp:sp>
    <dsp:sp modelId="{5A679A8A-9F6A-5745-8CB4-1FFCBC53C539}">
      <dsp:nvSpPr>
        <dsp:cNvPr id="0" name=""/>
        <dsp:cNvSpPr/>
      </dsp:nvSpPr>
      <dsp:spPr>
        <a:xfrm>
          <a:off x="947608" y="775294"/>
          <a:ext cx="261774" cy="30622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GB" sz="1200" kern="1200"/>
        </a:p>
      </dsp:txBody>
      <dsp:txXfrm>
        <a:off x="947608" y="836539"/>
        <a:ext cx="183242" cy="183736"/>
      </dsp:txXfrm>
    </dsp:sp>
    <dsp:sp modelId="{19974F28-4634-7C48-BC12-98BB96A90FE2}">
      <dsp:nvSpPr>
        <dsp:cNvPr id="0" name=""/>
        <dsp:cNvSpPr/>
      </dsp:nvSpPr>
      <dsp:spPr>
        <a:xfrm>
          <a:off x="1318043" y="516813"/>
          <a:ext cx="823188" cy="823188"/>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GB" sz="1200" kern="1200" dirty="0"/>
            <a:t>Quality of care</a:t>
          </a:r>
        </a:p>
      </dsp:txBody>
      <dsp:txXfrm>
        <a:off x="1438596" y="637366"/>
        <a:ext cx="582082" cy="5820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579CED-4BF1-FA4F-BCBD-2A4D72E8AF89}">
      <dsp:nvSpPr>
        <dsp:cNvPr id="0" name=""/>
        <dsp:cNvSpPr/>
      </dsp:nvSpPr>
      <dsp:spPr>
        <a:xfrm>
          <a:off x="189712" y="997"/>
          <a:ext cx="1687625" cy="1687625"/>
        </a:xfrm>
        <a:prstGeom prst="ellipse">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Root Causes</a:t>
          </a:r>
        </a:p>
      </dsp:txBody>
      <dsp:txXfrm>
        <a:off x="436859" y="248144"/>
        <a:ext cx="1193331" cy="1193331"/>
      </dsp:txXfrm>
    </dsp:sp>
    <dsp:sp modelId="{5A679A8A-9F6A-5745-8CB4-1FFCBC53C539}">
      <dsp:nvSpPr>
        <dsp:cNvPr id="0" name=""/>
        <dsp:cNvSpPr/>
      </dsp:nvSpPr>
      <dsp:spPr>
        <a:xfrm>
          <a:off x="2130481" y="530912"/>
          <a:ext cx="536664" cy="62779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a:off x="2130481" y="656471"/>
        <a:ext cx="375665" cy="376678"/>
      </dsp:txXfrm>
    </dsp:sp>
    <dsp:sp modelId="{19974F28-4634-7C48-BC12-98BB96A90FE2}">
      <dsp:nvSpPr>
        <dsp:cNvPr id="0" name=""/>
        <dsp:cNvSpPr/>
      </dsp:nvSpPr>
      <dsp:spPr>
        <a:xfrm>
          <a:off x="2889912" y="997"/>
          <a:ext cx="1687625" cy="1687625"/>
        </a:xfrm>
        <a:prstGeom prst="ellipse">
          <a:avLst/>
        </a:prstGeom>
        <a:solidFill>
          <a:schemeClr val="accent3">
            <a:hueOff val="2703983"/>
            <a:satOff val="-8997"/>
            <a:lumOff val="-4509"/>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GB" sz="2000" kern="1200" dirty="0"/>
            <a:t>Quality of care, quality of life</a:t>
          </a:r>
        </a:p>
      </dsp:txBody>
      <dsp:txXfrm>
        <a:off x="3137059" y="248144"/>
        <a:ext cx="1193331" cy="1193331"/>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A7B18B-9374-0549-BADD-715D94615B07}" type="datetimeFigureOut">
              <a:rPr lang="en-IN" smtClean="0"/>
              <a:t>20-10-2025</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87BD78-C084-2346-AE66-0E5134450AE9}" type="slidenum">
              <a:rPr lang="en-IN" smtClean="0"/>
              <a:t>‹#›</a:t>
            </a:fld>
            <a:endParaRPr/>
          </a:p>
        </p:txBody>
      </p:sp>
    </p:spTree>
    <p:extLst>
      <p:ext uri="{BB962C8B-B14F-4D97-AF65-F5344CB8AC3E}">
        <p14:creationId xmlns:p14="http://schemas.microsoft.com/office/powerpoint/2010/main" val="2221026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8AEDF-EA29-E26B-1ED1-4A32C9DD7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52CEA4-46EE-5D23-4C23-B364C37F00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F9479-FBDC-6724-2350-EEC62BAEE08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745AA853-F4AE-34F0-45D0-A72234346542}"/>
              </a:ext>
            </a:extLst>
          </p:cNvPr>
          <p:cNvSpPr>
            <a:spLocks noGrp="1"/>
          </p:cNvSpPr>
          <p:nvPr>
            <p:ph type="sldNum" sz="quarter" idx="5"/>
          </p:nvPr>
        </p:nvSpPr>
        <p:spPr/>
        <p:txBody>
          <a:bodyPr/>
          <a:lstStyle/>
          <a:p>
            <a:fld id="{1587BD78-C084-2346-AE66-0E5134450AE9}" type="slidenum">
              <a:rPr lang="en-IN" smtClean="0"/>
              <a:t>2</a:t>
            </a:fld>
            <a:endParaRPr lang="en-IN"/>
          </a:p>
        </p:txBody>
      </p:sp>
    </p:spTree>
    <p:extLst>
      <p:ext uri="{BB962C8B-B14F-4D97-AF65-F5344CB8AC3E}">
        <p14:creationId xmlns:p14="http://schemas.microsoft.com/office/powerpoint/2010/main" val="10023507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FC0F63-5001-630A-17AB-FD3628F9561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EA2858-938D-E6D1-A876-E63D95B3C3A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47AD1D-6C2F-18F7-26DF-7258FADA2BE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1434FDE4-2824-4367-E74F-D72379168C36}"/>
              </a:ext>
            </a:extLst>
          </p:cNvPr>
          <p:cNvSpPr>
            <a:spLocks noGrp="1"/>
          </p:cNvSpPr>
          <p:nvPr>
            <p:ph type="sldNum" sz="quarter" idx="5"/>
          </p:nvPr>
        </p:nvSpPr>
        <p:spPr/>
        <p:txBody>
          <a:bodyPr/>
          <a:lstStyle/>
          <a:p>
            <a:fld id="{1587BD78-C084-2346-AE66-0E5134450AE9}" type="slidenum">
              <a:rPr lang="en-IN" smtClean="0"/>
              <a:t>3</a:t>
            </a:fld>
            <a:endParaRPr lang="en-IN"/>
          </a:p>
        </p:txBody>
      </p:sp>
    </p:spTree>
    <p:extLst>
      <p:ext uri="{BB962C8B-B14F-4D97-AF65-F5344CB8AC3E}">
        <p14:creationId xmlns:p14="http://schemas.microsoft.com/office/powerpoint/2010/main" val="7178561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8AEDF-EA29-E26B-1ED1-4A32C9DD7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52CEA4-46EE-5D23-4C23-B364C37F00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F9479-FBDC-6724-2350-EEC62BAEE080}"/>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745AA853-F4AE-34F0-45D0-A72234346542}"/>
              </a:ext>
            </a:extLst>
          </p:cNvPr>
          <p:cNvSpPr>
            <a:spLocks noGrp="1"/>
          </p:cNvSpPr>
          <p:nvPr>
            <p:ph type="sldNum" sz="quarter" idx="5"/>
          </p:nvPr>
        </p:nvSpPr>
        <p:spPr/>
        <p:txBody>
          <a:bodyPr/>
          <a:lstStyle/>
          <a:p>
            <a:fld id="{1587BD78-C084-2346-AE66-0E5134450AE9}" type="slidenum">
              <a:rPr lang="en-IN" smtClean="0"/>
              <a:t>4</a:t>
            </a:fld>
            <a:endParaRPr lang="en-IN"/>
          </a:p>
        </p:txBody>
      </p:sp>
    </p:spTree>
    <p:extLst>
      <p:ext uri="{BB962C8B-B14F-4D97-AF65-F5344CB8AC3E}">
        <p14:creationId xmlns:p14="http://schemas.microsoft.com/office/powerpoint/2010/main" val="10302098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AB318-3754-BDF4-A3C3-B7F3BD5306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E5999C-1B02-D8D2-B4DB-61C0270F83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053B9D-4B1F-881A-27EC-857AF1C23424}"/>
              </a:ext>
            </a:extLst>
          </p:cNvPr>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0"/>
              </a:spcAft>
              <a:buClrTx/>
              <a:buSzTx/>
              <a:buFontTx/>
              <a:buNone/>
              <a:tabLst/>
              <a:defRPr/>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08FB919E-7C29-B341-0ABE-AA45672F9BB9}"/>
              </a:ext>
            </a:extLst>
          </p:cNvPr>
          <p:cNvSpPr>
            <a:spLocks noGrp="1"/>
          </p:cNvSpPr>
          <p:nvPr>
            <p:ph type="sldNum" sz="quarter" idx="5"/>
          </p:nvPr>
        </p:nvSpPr>
        <p:spPr/>
        <p:txBody>
          <a:bodyPr/>
          <a:lstStyle/>
          <a:p>
            <a:fld id="{1587BD78-C084-2346-AE66-0E5134450AE9}" type="slidenum">
              <a:rPr lang="en-IN" smtClean="0"/>
              <a:t>5</a:t>
            </a:fld>
            <a:endParaRPr lang="en-IN"/>
          </a:p>
        </p:txBody>
      </p:sp>
    </p:spTree>
    <p:extLst>
      <p:ext uri="{BB962C8B-B14F-4D97-AF65-F5344CB8AC3E}">
        <p14:creationId xmlns:p14="http://schemas.microsoft.com/office/powerpoint/2010/main" val="39580149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307C5E-0311-4A63-464F-80F8883BDD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1EC441-C84C-46E3-EB52-D38B5CE98B1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F18E518-F543-EFB6-F72F-76E79CA1A3B7}"/>
              </a:ext>
            </a:extLst>
          </p:cNvPr>
          <p:cNvSpPr>
            <a:spLocks noGrp="1"/>
          </p:cNvSpPr>
          <p:nvPr>
            <p:ph type="body" idx="1"/>
          </p:nvPr>
        </p:nvSpPr>
        <p:spPr/>
        <p:txBody>
          <a:bodyPr/>
          <a:lstStyle/>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A98E26B3-7E27-6E65-1B1E-68FEF4957748}"/>
              </a:ext>
            </a:extLst>
          </p:cNvPr>
          <p:cNvSpPr>
            <a:spLocks noGrp="1"/>
          </p:cNvSpPr>
          <p:nvPr>
            <p:ph type="sldNum" sz="quarter" idx="5"/>
          </p:nvPr>
        </p:nvSpPr>
        <p:spPr/>
        <p:txBody>
          <a:bodyPr/>
          <a:lstStyle/>
          <a:p>
            <a:fld id="{1587BD78-C084-2346-AE66-0E5134450AE9}" type="slidenum">
              <a:rPr lang="en-IN" smtClean="0"/>
              <a:t>6</a:t>
            </a:fld>
            <a:endParaRPr lang="en-IN"/>
          </a:p>
        </p:txBody>
      </p:sp>
    </p:spTree>
    <p:extLst>
      <p:ext uri="{BB962C8B-B14F-4D97-AF65-F5344CB8AC3E}">
        <p14:creationId xmlns:p14="http://schemas.microsoft.com/office/powerpoint/2010/main" val="1896608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4875FE-1AEC-1591-154E-85602D2514B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524D8D-F55D-7E9A-8F32-C4D607D8DA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6937E9-36BD-4B67-CC81-66F33F4E4E70}"/>
              </a:ext>
            </a:extLst>
          </p:cNvPr>
          <p:cNvSpPr>
            <a:spLocks noGrp="1"/>
          </p:cNvSpPr>
          <p:nvPr>
            <p:ph type="body" idx="1"/>
          </p:nvPr>
        </p:nvSpPr>
        <p:spPr/>
        <p:txBody>
          <a:bodyPr/>
          <a:lstStyle/>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FA280D2C-BA27-DC6B-1B46-695B6461B4B1}"/>
              </a:ext>
            </a:extLst>
          </p:cNvPr>
          <p:cNvSpPr>
            <a:spLocks noGrp="1"/>
          </p:cNvSpPr>
          <p:nvPr>
            <p:ph type="sldNum" sz="quarter" idx="5"/>
          </p:nvPr>
        </p:nvSpPr>
        <p:spPr/>
        <p:txBody>
          <a:bodyPr/>
          <a:lstStyle/>
          <a:p>
            <a:fld id="{1587BD78-C084-2346-AE66-0E5134450AE9}" type="slidenum">
              <a:rPr lang="en-IN" smtClean="0"/>
              <a:t>7</a:t>
            </a:fld>
            <a:endParaRPr lang="en-IN"/>
          </a:p>
        </p:txBody>
      </p:sp>
    </p:spTree>
    <p:extLst>
      <p:ext uri="{BB962C8B-B14F-4D97-AF65-F5344CB8AC3E}">
        <p14:creationId xmlns:p14="http://schemas.microsoft.com/office/powerpoint/2010/main" val="25533336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B8AEDF-EA29-E26B-1ED1-4A32C9DD77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52CEA4-46EE-5D23-4C23-B364C37F00E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F9479-FBDC-6724-2350-EEC62BAEE080}"/>
              </a:ext>
            </a:extLst>
          </p:cNvPr>
          <p:cNvSpPr>
            <a:spLocks noGrp="1"/>
          </p:cNvSpPr>
          <p:nvPr>
            <p:ph type="body" idx="1"/>
          </p:nvPr>
        </p:nvSpPr>
        <p:spPr/>
        <p:txBody>
          <a:bodyPr/>
          <a:lstStyle/>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745AA853-F4AE-34F0-45D0-A72234346542}"/>
              </a:ext>
            </a:extLst>
          </p:cNvPr>
          <p:cNvSpPr>
            <a:spLocks noGrp="1"/>
          </p:cNvSpPr>
          <p:nvPr>
            <p:ph type="sldNum" sz="quarter" idx="5"/>
          </p:nvPr>
        </p:nvSpPr>
        <p:spPr/>
        <p:txBody>
          <a:bodyPr/>
          <a:lstStyle/>
          <a:p>
            <a:fld id="{1587BD78-C084-2346-AE66-0E5134450AE9}" type="slidenum">
              <a:rPr lang="en-IN" smtClean="0"/>
              <a:t>8</a:t>
            </a:fld>
            <a:endParaRPr lang="en-IN"/>
          </a:p>
        </p:txBody>
      </p:sp>
    </p:spTree>
    <p:extLst>
      <p:ext uri="{BB962C8B-B14F-4D97-AF65-F5344CB8AC3E}">
        <p14:creationId xmlns:p14="http://schemas.microsoft.com/office/powerpoint/2010/main" val="16990590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8543E2-4A8C-C028-1315-58EB2211C37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279B870-DA1E-6C80-03E8-5ED76EF1245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B5D119A-41C9-760B-A814-B94473AA459A}"/>
              </a:ext>
            </a:extLst>
          </p:cNvPr>
          <p:cNvSpPr>
            <a:spLocks noGrp="1"/>
          </p:cNvSpPr>
          <p:nvPr>
            <p:ph type="body" idx="1"/>
          </p:nvPr>
        </p:nvSpPr>
        <p:spPr/>
        <p:txBody>
          <a:bodyPr/>
          <a:lstStyle/>
          <a:p>
            <a:pPr algn="just">
              <a:lnSpc>
                <a:spcPct val="150000"/>
              </a:lnSpc>
            </a:pPr>
            <a:endParaRPr lang="en-IN"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C5649E37-F17D-928E-A329-45EDEBD03E39}"/>
              </a:ext>
            </a:extLst>
          </p:cNvPr>
          <p:cNvSpPr>
            <a:spLocks noGrp="1"/>
          </p:cNvSpPr>
          <p:nvPr>
            <p:ph type="sldNum" sz="quarter" idx="5"/>
          </p:nvPr>
        </p:nvSpPr>
        <p:spPr/>
        <p:txBody>
          <a:bodyPr/>
          <a:lstStyle/>
          <a:p>
            <a:fld id="{1587BD78-C084-2346-AE66-0E5134450AE9}" type="slidenum">
              <a:rPr lang="en-IN" smtClean="0"/>
              <a:t>9</a:t>
            </a:fld>
            <a:endParaRPr lang="en-IN"/>
          </a:p>
        </p:txBody>
      </p:sp>
    </p:spTree>
    <p:extLst>
      <p:ext uri="{BB962C8B-B14F-4D97-AF65-F5344CB8AC3E}">
        <p14:creationId xmlns:p14="http://schemas.microsoft.com/office/powerpoint/2010/main" val="22017750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dirty="0"/>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16084728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dirty="0"/>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16982052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35137360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4094338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614AFE75-09B3-3B40-9EC1-7FF3AF75C9F7}" type="datetimeFigureOut">
              <a:rPr lang="en-IN" smtClean="0"/>
              <a:t>20-10-2025</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366049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614AFE75-09B3-3B40-9EC1-7FF3AF75C9F7}" type="datetimeFigureOut">
              <a:rPr lang="en-IN" smtClean="0"/>
              <a:t>20-10-2025</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11935514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4AFE75-09B3-3B40-9EC1-7FF3AF75C9F7}" type="datetimeFigureOut">
              <a:rPr lang="en-IN" smtClean="0"/>
              <a:t>20-10-2025</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12157643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dirty="0"/>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500651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3470634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dirty="0"/>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6587259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D8E190E-F89D-FD40-9E30-1B0E10723B14}"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5323375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dirty="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52755029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8E190E-F89D-FD40-9E30-1B0E10723B14}"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7813701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dirty="0"/>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dirty="0"/>
              <a:t>Click to edit Master text styles</a:t>
            </a:r>
          </a:p>
        </p:txBody>
      </p:sp>
      <p:sp>
        <p:nvSpPr>
          <p:cNvPr id="5" name="Date Placeholder 4"/>
          <p:cNvSpPr>
            <a:spLocks noGrp="1"/>
          </p:cNvSpPr>
          <p:nvPr>
            <p:ph type="dt" sz="half" idx="10"/>
          </p:nvPr>
        </p:nvSpPr>
        <p:spPr/>
        <p:txBody>
          <a:bodyPr/>
          <a:lstStyle/>
          <a:p>
            <a:fld id="{614AFE75-09B3-3B40-9EC1-7FF3AF75C9F7}" type="datetimeFigureOut">
              <a:rPr lang="en-IN" smtClean="0"/>
              <a:t>20-10-2025</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2320645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365580900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614AFE75-09B3-3B40-9EC1-7FF3AF75C9F7}" type="datetimeFigureOut">
              <a:rPr lang="en-IN" smtClean="0"/>
              <a:t>20-10-2025</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D8E190E-F89D-FD40-9E30-1B0E10723B14}" type="slidenum">
              <a:rPr lang="en-IN" smtClean="0"/>
              <a:t>‹#›</a:t>
            </a:fld>
            <a:endParaRPr lang="en-IN"/>
          </a:p>
        </p:txBody>
      </p:sp>
    </p:spTree>
    <p:extLst>
      <p:ext uri="{BB962C8B-B14F-4D97-AF65-F5344CB8AC3E}">
        <p14:creationId xmlns:p14="http://schemas.microsoft.com/office/powerpoint/2010/main" val="25274854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614AFE75-09B3-3B40-9EC1-7FF3AF75C9F7}" type="datetimeFigureOut">
              <a:rPr lang="en-IN" smtClean="0"/>
              <a:t>20-10-2025</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D8E190E-F89D-FD40-9E30-1B0E10723B14}" type="slidenum">
              <a:rPr lang="en-IN" smtClean="0"/>
              <a:t>‹#›</a:t>
            </a:fld>
            <a:endParaRPr lang="en-IN"/>
          </a:p>
        </p:txBody>
      </p:sp>
    </p:spTree>
    <p:extLst>
      <p:ext uri="{BB962C8B-B14F-4D97-AF65-F5344CB8AC3E}">
        <p14:creationId xmlns:p14="http://schemas.microsoft.com/office/powerpoint/2010/main" val="30533770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diagramData" Target="../diagrams/data2.xml"/><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link.springer.com/content/pdf/10.1186/s12913-022-08703-x.pdf" TargetMode="External"/><Relationship Id="rId13" Type="http://schemas.openxmlformats.org/officeDocument/2006/relationships/hyperlink" Target="https://www.humber.nhs.uk/media/whlnlnpb/patient-safety-strategy-2019-2022.pdf" TargetMode="External"/><Relationship Id="rId3" Type="http://schemas.openxmlformats.org/officeDocument/2006/relationships/hyperlink" Target="https://www.aptahomehealth.org/assets/Using%20root%20cause%20analysis%20to%20predict%20falls.pdf" TargetMode="External"/><Relationship Id="rId7" Type="http://schemas.openxmlformats.org/officeDocument/2006/relationships/hyperlink" Target="https://commonslibrary.parliament.uk/research-briefings/cbp-9815/" TargetMode="External"/><Relationship Id="rId12" Type="http://schemas.openxmlformats.org/officeDocument/2006/relationships/hyperlink" Target="http://england.nhs.uk/long-read/nhs-leadership-competency-framework-for-board-members/" TargetMode="External"/><Relationship Id="rId17" Type="http://schemas.openxmlformats.org/officeDocument/2006/relationships/hyperlink" Target="https://pmc.ncbi.nlm.nih.gov/articles/PMC8514562/pdf/nihms-1651282.pdf" TargetMode="External"/><Relationship Id="rId2" Type="http://schemas.openxmlformats.org/officeDocument/2006/relationships/hyperlink" Target="https://www.bbc.com/news/uk-england-shropshire-60925959" TargetMode="External"/><Relationship Id="rId16" Type="http://schemas.openxmlformats.org/officeDocument/2006/relationships/hyperlink" Target="https://bjgp.org/content/bjgp/early/2021/07/06/BJGP.2020.1112.full.pdf" TargetMode="External"/><Relationship Id="rId1" Type="http://schemas.openxmlformats.org/officeDocument/2006/relationships/slideLayout" Target="../slideLayouts/slideLayout2.xml"/><Relationship Id="rId6" Type="http://schemas.openxmlformats.org/officeDocument/2006/relationships/hyperlink" Target="https://www.cqc.org.uk/about-us/how-we-do-our-job/five-key-questions-we-ask" TargetMode="External"/><Relationship Id="rId11" Type="http://schemas.openxmlformats.org/officeDocument/2006/relationships/hyperlink" Target="https://www.nice.org.uk/guidance/ng201" TargetMode="External"/><Relationship Id="rId5" Type="http://schemas.openxmlformats.org/officeDocument/2006/relationships/hyperlink" Target="https://www.cqc.org.uk/about-us/fundamental-standards" TargetMode="External"/><Relationship Id="rId15" Type="http://schemas.openxmlformats.org/officeDocument/2006/relationships/hyperlink" Target="https://www.legislation.gov.uk/id/ukpga/2012/7" TargetMode="External"/><Relationship Id="rId10" Type="http://schemas.openxmlformats.org/officeDocument/2006/relationships/hyperlink" Target="https://journals.sagepub.com/doi/pdf/10.1177/25160435221150373" TargetMode="External"/><Relationship Id="rId4" Type="http://schemas.openxmlformats.org/officeDocument/2006/relationships/hyperlink" Target="https://www.cqc.org.uk/sites/default/files/20200324%20900468%20NHS%20IH%20Maternity%20Core%20service%20v7.pdf" TargetMode="External"/><Relationship Id="rId9" Type="http://schemas.openxmlformats.org/officeDocument/2006/relationships/hyperlink" Target="https://meridian.allenpress.com/innovationsjournals-JQSH/article-pdf/7/2/85/3368554/i2589-9449-7-2-85.pdf" TargetMode="External"/><Relationship Id="rId14" Type="http://schemas.openxmlformats.org/officeDocument/2006/relationships/hyperlink" Target="https://assets.publishing.service.gov.uk/media/624332fe8fa8f527744f0615/Final-Ockenden-Report-web-accessibl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5" name="Rectangle 94">
            <a:extLst>
              <a:ext uri="{FF2B5EF4-FFF2-40B4-BE49-F238E27FC236}">
                <a16:creationId xmlns:a16="http://schemas.microsoft.com/office/drawing/2014/main" id="{1FF9CEF5-A50D-4B8B-9852-D76F703786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ollage of baby's and newborn's&#10;&#10;AI-generated content may be incorrect.">
            <a:extLst>
              <a:ext uri="{FF2B5EF4-FFF2-40B4-BE49-F238E27FC236}">
                <a16:creationId xmlns:a16="http://schemas.microsoft.com/office/drawing/2014/main" id="{75BF7546-8052-6351-AF0B-975E56D3FDCA}"/>
              </a:ext>
            </a:extLst>
          </p:cNvPr>
          <p:cNvPicPr>
            <a:picLocks noChangeAspect="1"/>
          </p:cNvPicPr>
          <p:nvPr/>
        </p:nvPicPr>
        <p:blipFill>
          <a:blip r:embed="rId2">
            <a:alphaModFix amt="40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9F60E57-11AD-1FEB-6FB0-7D2F8EBF4D26}"/>
              </a:ext>
            </a:extLst>
          </p:cNvPr>
          <p:cNvSpPr>
            <a:spLocks noGrp="1"/>
          </p:cNvSpPr>
          <p:nvPr>
            <p:ph type="ctrTitle"/>
          </p:nvPr>
        </p:nvSpPr>
        <p:spPr>
          <a:xfrm>
            <a:off x="2589213" y="2514600"/>
            <a:ext cx="8915399" cy="2262781"/>
          </a:xfrm>
        </p:spPr>
        <p:txBody>
          <a:bodyPr>
            <a:normAutofit/>
          </a:bodyPr>
          <a:lstStyle/>
          <a:p>
            <a:pPr>
              <a:lnSpc>
                <a:spcPct val="90000"/>
              </a:lnSpc>
            </a:pPr>
            <a:r>
              <a:rPr lang="en-GB" sz="3800" b="1">
                <a:solidFill>
                  <a:schemeClr val="tx1"/>
                </a:solidFill>
                <a:effectLst/>
                <a:latin typeface="Times New Roman" panose="02020603050405020304" pitchFamily="18" charset="0"/>
                <a:ea typeface="Times New Roman" panose="02020603050405020304" pitchFamily="18" charset="0"/>
              </a:rPr>
              <a:t>Root causes and policy issues affecting the health and care sector: A case study of Shrewsbury and Telford Hospital NHS Trust (UK) — Maternity Scandal</a:t>
            </a:r>
            <a:endParaRPr lang="en-GB" sz="3800">
              <a:solidFill>
                <a:schemeClr val="tx1"/>
              </a:solidFill>
            </a:endParaRPr>
          </a:p>
        </p:txBody>
      </p:sp>
      <p:sp>
        <p:nvSpPr>
          <p:cNvPr id="3" name="Subtitle 2">
            <a:extLst>
              <a:ext uri="{FF2B5EF4-FFF2-40B4-BE49-F238E27FC236}">
                <a16:creationId xmlns:a16="http://schemas.microsoft.com/office/drawing/2014/main" id="{B9F55464-8641-49BA-CA09-805B5D5EEAD2}"/>
              </a:ext>
            </a:extLst>
          </p:cNvPr>
          <p:cNvSpPr>
            <a:spLocks noGrp="1"/>
          </p:cNvSpPr>
          <p:nvPr>
            <p:ph type="subTitle" idx="1"/>
          </p:nvPr>
        </p:nvSpPr>
        <p:spPr>
          <a:xfrm>
            <a:off x="2589213" y="4777379"/>
            <a:ext cx="8915399" cy="1380825"/>
          </a:xfrm>
        </p:spPr>
        <p:txBody>
          <a:bodyPr>
            <a:noAutofit/>
          </a:bodyPr>
          <a:lstStyle/>
          <a:p>
            <a:pPr>
              <a:lnSpc>
                <a:spcPct val="90000"/>
              </a:lnSpc>
            </a:pPr>
            <a:r>
              <a:rPr lang="en-GB" b="1" dirty="0">
                <a:latin typeface="Times New Roman" panose="02020603050405020304" pitchFamily="18" charset="0"/>
                <a:ea typeface="Times New Roman" panose="02020603050405020304" pitchFamily="18" charset="0"/>
              </a:rPr>
              <a:t>Module: </a:t>
            </a:r>
            <a:r>
              <a:rPr lang="en-GB" b="1" dirty="0"/>
              <a:t>LCHS7006- Quality Assurance and Service Improvements</a:t>
            </a:r>
          </a:p>
          <a:p>
            <a:pPr>
              <a:lnSpc>
                <a:spcPct val="90000"/>
              </a:lnSpc>
            </a:pPr>
            <a:r>
              <a:rPr lang="en-GB" b="1" dirty="0">
                <a:effectLst/>
                <a:latin typeface="Times New Roman" panose="02020603050405020304" pitchFamily="18" charset="0"/>
                <a:ea typeface="Times New Roman" panose="02020603050405020304" pitchFamily="18" charset="0"/>
              </a:rPr>
              <a:t>Student name:  </a:t>
            </a:r>
            <a:r>
              <a:rPr lang="en-GB" b="1" dirty="0" err="1">
                <a:effectLst/>
                <a:latin typeface="Times New Roman" panose="02020603050405020304" pitchFamily="18" charset="0"/>
                <a:ea typeface="Times New Roman" panose="02020603050405020304" pitchFamily="18" charset="0"/>
              </a:rPr>
              <a:t>Vishwaben</a:t>
            </a:r>
            <a:r>
              <a:rPr lang="en-GB" b="1" dirty="0">
                <a:effectLst/>
                <a:latin typeface="Times New Roman" panose="02020603050405020304" pitchFamily="18" charset="0"/>
                <a:ea typeface="Times New Roman" panose="02020603050405020304" pitchFamily="18" charset="0"/>
              </a:rPr>
              <a:t> </a:t>
            </a:r>
            <a:r>
              <a:rPr lang="en-GB" b="1" dirty="0" err="1">
                <a:effectLst/>
                <a:latin typeface="Times New Roman" panose="02020603050405020304" pitchFamily="18" charset="0"/>
                <a:ea typeface="Times New Roman" panose="02020603050405020304" pitchFamily="18" charset="0"/>
              </a:rPr>
              <a:t>Gandabhai</a:t>
            </a:r>
            <a:r>
              <a:rPr lang="en-GB" b="1" dirty="0">
                <a:effectLst/>
                <a:latin typeface="Times New Roman" panose="02020603050405020304" pitchFamily="18" charset="0"/>
                <a:ea typeface="Times New Roman" panose="02020603050405020304" pitchFamily="18" charset="0"/>
              </a:rPr>
              <a:t> Chaudhary</a:t>
            </a:r>
          </a:p>
          <a:p>
            <a:pPr>
              <a:lnSpc>
                <a:spcPct val="90000"/>
              </a:lnSpc>
            </a:pPr>
            <a:r>
              <a:rPr lang="en-GB" b="1" dirty="0">
                <a:effectLst/>
                <a:latin typeface="Times New Roman" panose="02020603050405020304" pitchFamily="18" charset="0"/>
                <a:ea typeface="Times New Roman" panose="02020603050405020304" pitchFamily="18" charset="0"/>
              </a:rPr>
              <a:t>Student Number: 2433321</a:t>
            </a:r>
          </a:p>
          <a:p>
            <a:pPr>
              <a:lnSpc>
                <a:spcPct val="90000"/>
              </a:lnSpc>
            </a:pPr>
            <a:r>
              <a:rPr lang="en-GB" b="1" dirty="0">
                <a:latin typeface="Times New Roman" panose="02020603050405020304" pitchFamily="18" charset="0"/>
              </a:rPr>
              <a:t>Lecturer Name:  Dr Fahad Khan</a:t>
            </a:r>
            <a:endParaRPr lang="en-GB" dirty="0"/>
          </a:p>
        </p:txBody>
      </p:sp>
      <p:sp>
        <p:nvSpPr>
          <p:cNvPr id="96" name="Rectangle 95">
            <a:extLst>
              <a:ext uri="{FF2B5EF4-FFF2-40B4-BE49-F238E27FC236}">
                <a16:creationId xmlns:a16="http://schemas.microsoft.com/office/drawing/2014/main" id="{30684D86-C9D1-40C3-A9B6-EC935C7312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bg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97" name="Freeform 33">
            <a:extLst>
              <a:ext uri="{FF2B5EF4-FFF2-40B4-BE49-F238E27FC236}">
                <a16:creationId xmlns:a16="http://schemas.microsoft.com/office/drawing/2014/main" id="{1EDF7896-F56A-49DA-90F3-F5CE8B9833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05759250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1D331-EAEB-866B-ADF2-5243F276A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4608E6-1A2B-AD2A-10DB-B698AAB19886}"/>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Background</a:t>
            </a:r>
            <a:endParaRPr sz="6600" dirty="0"/>
          </a:p>
        </p:txBody>
      </p:sp>
      <p:sp>
        <p:nvSpPr>
          <p:cNvPr id="3" name="Content Placeholder 2">
            <a:extLst>
              <a:ext uri="{FF2B5EF4-FFF2-40B4-BE49-F238E27FC236}">
                <a16:creationId xmlns:a16="http://schemas.microsoft.com/office/drawing/2014/main" id="{356FDDF9-2E69-CEA8-DA66-D6F477D865D0}"/>
              </a:ext>
            </a:extLst>
          </p:cNvPr>
          <p:cNvSpPr>
            <a:spLocks noGrp="1"/>
          </p:cNvSpPr>
          <p:nvPr>
            <p:ph idx="1"/>
          </p:nvPr>
        </p:nvSpPr>
        <p:spPr>
          <a:xfrm>
            <a:off x="2138766" y="1811832"/>
            <a:ext cx="9510269" cy="4328890"/>
          </a:xfrm>
        </p:spPr>
        <p:txBody>
          <a:bodyPr>
            <a:noAutofit/>
          </a:bodyPr>
          <a:lstStyle/>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Poor concerns of quality management in Shrewsbury and Telford Hospital NHS Trust led to deaths of hundreds of babies and mothers during maternity care, stillbirths</a:t>
            </a:r>
            <a:r>
              <a:rPr lang="en-GB" dirty="0">
                <a:latin typeface="Times New Roman" panose="02020603050405020304" pitchFamily="18" charset="0"/>
                <a:ea typeface="Times New Roman" panose="02020603050405020304" pitchFamily="18" charset="0"/>
              </a:rPr>
              <a:t>, neonatal injuries and </a:t>
            </a:r>
            <a:r>
              <a:rPr lang="en-GB" u="none" strike="noStrike" dirty="0">
                <a:effectLst/>
                <a:latin typeface="Times New Roman" panose="02020603050405020304" pitchFamily="18" charset="0"/>
                <a:ea typeface="Times New Roman" panose="02020603050405020304" pitchFamily="18" charset="0"/>
              </a:rPr>
              <a:t>remarked in history as one of the most controversial maternity scandals in the history of the UK (UK Government, 2022). </a:t>
            </a:r>
            <a:endParaRPr lang="en-IN" u="none" strike="noStrike" dirty="0">
              <a:effectLst/>
              <a:latin typeface="Arial" panose="020B0604020202020204" pitchFamily="34" charset="0"/>
              <a:ea typeface="Arial" panose="020B0604020202020204" pitchFamily="34" charset="0"/>
            </a:endParaRPr>
          </a:p>
          <a:p>
            <a:pPr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aim of this presentation is to identify the root causes </a:t>
            </a:r>
            <a:r>
              <a:rPr lang="en-IN" dirty="0">
                <a:solidFill>
                  <a:srgbClr val="3F3F3F"/>
                </a:solidFill>
                <a:effectLst/>
                <a:latin typeface="Times New Roman" panose="02020603050405020304" pitchFamily="18" charset="0"/>
                <a:cs typeface="Times New Roman" panose="02020603050405020304" pitchFamily="18" charset="0"/>
              </a:rPr>
              <a:t>policy issues affecting the health and care sector by demonstrating the impact these have on service provision.</a:t>
            </a:r>
          </a:p>
          <a:p>
            <a:pPr marL="342900" lvl="0" indent="-342900" algn="just">
              <a:lnSpc>
                <a:spcPct val="150000"/>
              </a:lnSpc>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The issue is the serious failure of maternity care at the Shrewsbury and Telford Hospital NHS Trust which led to neonatal injuries, deaths of babies and mothers, stillbirths, birth complications and long-term harm (UK Government, 2022). </a:t>
            </a:r>
            <a:endParaRPr lang="en-IN"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6762179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5DA044E2-7AB6-FB74-64B3-A3FF56B114C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4BCA51-3711-54C6-8A34-1A612E3C942D}"/>
              </a:ext>
            </a:extLst>
          </p:cNvPr>
          <p:cNvSpPr>
            <a:spLocks noGrp="1"/>
          </p:cNvSpPr>
          <p:nvPr>
            <p:ph type="title"/>
          </p:nvPr>
        </p:nvSpPr>
        <p:spPr>
          <a:xfrm>
            <a:off x="649224" y="645106"/>
            <a:ext cx="6574536" cy="1259894"/>
          </a:xfrm>
        </p:spPr>
        <p:txBody>
          <a:bodyPr>
            <a:normAutofit/>
          </a:bodyPr>
          <a:lstStyle/>
          <a:p>
            <a:endParaRPr lang="en-GB"/>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FC05B143-E7AA-2D5F-7C51-0DED604C78AA}"/>
              </a:ext>
            </a:extLst>
          </p:cNvPr>
          <p:cNvSpPr>
            <a:spLocks noGrp="1"/>
          </p:cNvSpPr>
          <p:nvPr>
            <p:ph idx="1"/>
          </p:nvPr>
        </p:nvSpPr>
        <p:spPr>
          <a:xfrm>
            <a:off x="649224" y="2133600"/>
            <a:ext cx="6574535" cy="3759253"/>
          </a:xfrm>
        </p:spPr>
        <p:txBody>
          <a:bodyPr>
            <a:normAutofit/>
          </a:bodyPr>
          <a:lstStyle/>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According to the Ockenden Report, family complaints and quality care guidelines were repeatedly ignored which led to this major scandal (UK Government, 2022). </a:t>
            </a:r>
            <a:endParaRPr lang="en-GB" u="none" strike="noStrike">
              <a:effectLst/>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b="1" dirty="0">
                <a:effectLst/>
                <a:latin typeface="Times New Roman" panose="02020603050405020304" pitchFamily="18" charset="0"/>
                <a:ea typeface="Times New Roman" panose="02020603050405020304" pitchFamily="18" charset="0"/>
              </a:rPr>
              <a:t>Quality assurance context</a:t>
            </a:r>
            <a:endParaRPr lang="en-GB" b="1">
              <a:latin typeface="Times New Roman" panose="02020603050405020304" pitchFamily="18" charset="0"/>
              <a:ea typeface="Times New Roman" panose="02020603050405020304" pitchFamily="18" charset="0"/>
            </a:endParaRPr>
          </a:p>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Quality Assurance (QA) and Quality Improvements (QI) was not achieved by the Shrewsbury and Telford Hospital NHS Trust.</a:t>
            </a:r>
            <a:endParaRPr lang="en-IN" u="none" strike="noStrike">
              <a:effectLst/>
              <a:latin typeface="Arial" panose="020B0604020202020204" pitchFamily="34" charset="0"/>
              <a:ea typeface="Arial" panose="020B0604020202020204" pitchFamily="34" charset="0"/>
            </a:endParaRPr>
          </a:p>
          <a:p>
            <a:pPr marL="342900" lvl="0" indent="-342900">
              <a:buFont typeface="Arial" panose="020B0604020202020204" pitchFamily="34" charset="0"/>
              <a:buChar char="●"/>
            </a:pPr>
            <a:r>
              <a:rPr lang="en-GB" u="none" strike="noStrike" dirty="0">
                <a:effectLst/>
                <a:latin typeface="Times New Roman" panose="02020603050405020304" pitchFamily="18" charset="0"/>
                <a:ea typeface="Times New Roman" panose="02020603050405020304" pitchFamily="18" charset="0"/>
              </a:rPr>
              <a:t>Ockenden Report highlighted that QA guidelines were ignored and QI was missed in maternity care service (UK Government, 2022). </a:t>
            </a:r>
            <a:endParaRPr lang="en-IN" u="none" strike="noStrike">
              <a:effectLst/>
              <a:latin typeface="Arial" panose="020B0604020202020204" pitchFamily="34" charset="0"/>
              <a:ea typeface="Arial" panose="020B0604020202020204" pitchFamily="34" charset="0"/>
            </a:endParaRPr>
          </a:p>
        </p:txBody>
      </p:sp>
      <p:pic>
        <p:nvPicPr>
          <p:cNvPr id="4" name="Picture 3" descr="A diagram of quality assurance&#10;&#10;AI-generated content may be incorrect.">
            <a:extLst>
              <a:ext uri="{FF2B5EF4-FFF2-40B4-BE49-F238E27FC236}">
                <a16:creationId xmlns:a16="http://schemas.microsoft.com/office/drawing/2014/main" id="{7357E569-0072-CB37-E7D7-254A8B41714E}"/>
              </a:ext>
            </a:extLst>
          </p:cNvPr>
          <p:cNvPicPr>
            <a:picLocks noChangeAspect="1"/>
          </p:cNvPicPr>
          <p:nvPr/>
        </p:nvPicPr>
        <p:blipFill>
          <a:blip r:embed="rId3"/>
          <a:stretch>
            <a:fillRect/>
          </a:stretch>
        </p:blipFill>
        <p:spPr>
          <a:xfrm>
            <a:off x="7875037" y="1450249"/>
            <a:ext cx="3668506" cy="3976701"/>
          </a:xfrm>
          <a:prstGeom prst="rect">
            <a:avLst/>
          </a:prstGeom>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46036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1D331-EAEB-866B-ADF2-5243F276A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4608E6-1A2B-AD2A-10DB-B698AAB19886}"/>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Swiss Cheese model</a:t>
            </a:r>
            <a:r>
              <a:rPr lang="en-IN" sz="3200" dirty="0">
                <a:effectLst/>
              </a:rPr>
              <a:t> </a:t>
            </a:r>
            <a:endParaRPr sz="3200" dirty="0"/>
          </a:p>
        </p:txBody>
      </p:sp>
      <p:sp>
        <p:nvSpPr>
          <p:cNvPr id="3" name="Content Placeholder 2">
            <a:extLst>
              <a:ext uri="{FF2B5EF4-FFF2-40B4-BE49-F238E27FC236}">
                <a16:creationId xmlns:a16="http://schemas.microsoft.com/office/drawing/2014/main" id="{356FDDF9-2E69-CEA8-DA66-D6F477D865D0}"/>
              </a:ext>
            </a:extLst>
          </p:cNvPr>
          <p:cNvSpPr>
            <a:spLocks noGrp="1"/>
          </p:cNvSpPr>
          <p:nvPr>
            <p:ph idx="1"/>
          </p:nvPr>
        </p:nvSpPr>
        <p:spPr>
          <a:xfrm>
            <a:off x="1791379" y="1691877"/>
            <a:ext cx="7005639" cy="4486275"/>
          </a:xfrm>
        </p:spPr>
        <p:txBody>
          <a:bodyPr>
            <a:noAutofit/>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Slices: Quality care policies, National guidelines for quality and safety of maternity care (House of Commons Library, 2025), leadership, governance, incident monitoring and review process, and guidelines and frameworks of Care Quality Commission (CQC) for maternity care (Care Quality Commission, 2020). </a:t>
            </a: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Holes: Not following guidelines of maternity care, lack of incident investigation, non-listening leadership, and lack of quality care concern (McDonagh Hull, 2023; Hunt et al. 2022).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Alignment of holes: Adverse effects such as deaths of babies and mothers, stillbirths and neonatal injuries happened when the holes were aligned in a row. </a:t>
            </a:r>
            <a:endParaRPr lang="en-IN" sz="1200" u="none" strike="noStrike" dirty="0">
              <a:effectLst/>
              <a:latin typeface="Arial" panose="020B0604020202020204" pitchFamily="34" charset="0"/>
              <a:ea typeface="Arial" panose="020B0604020202020204" pitchFamily="34" charset="0"/>
            </a:endParaRPr>
          </a:p>
        </p:txBody>
      </p:sp>
      <p:pic>
        <p:nvPicPr>
          <p:cNvPr id="4" name="Picture 3">
            <a:extLst>
              <a:ext uri="{FF2B5EF4-FFF2-40B4-BE49-F238E27FC236}">
                <a16:creationId xmlns:a16="http://schemas.microsoft.com/office/drawing/2014/main" id="{3D96210A-DFCF-C886-33C8-E0CD26290A16}"/>
              </a:ext>
            </a:extLst>
          </p:cNvPr>
          <p:cNvPicPr>
            <a:picLocks noChangeAspect="1"/>
          </p:cNvPicPr>
          <p:nvPr/>
        </p:nvPicPr>
        <p:blipFill>
          <a:blip r:embed="rId3"/>
          <a:stretch>
            <a:fillRect/>
          </a:stretch>
        </p:blipFill>
        <p:spPr>
          <a:xfrm>
            <a:off x="9270036" y="1905000"/>
            <a:ext cx="2405970" cy="3974306"/>
          </a:xfrm>
          <a:prstGeom prst="rect">
            <a:avLst/>
          </a:prstGeom>
          <a:ln>
            <a:solidFill>
              <a:schemeClr val="tx1"/>
            </a:solidFill>
          </a:ln>
        </p:spPr>
      </p:pic>
      <p:sp>
        <p:nvSpPr>
          <p:cNvPr id="6" name="TextBox 5">
            <a:extLst>
              <a:ext uri="{FF2B5EF4-FFF2-40B4-BE49-F238E27FC236}">
                <a16:creationId xmlns:a16="http://schemas.microsoft.com/office/drawing/2014/main" id="{28FA1944-D2FF-4473-C9E9-D0B67D27F3BD}"/>
              </a:ext>
            </a:extLst>
          </p:cNvPr>
          <p:cNvSpPr txBox="1"/>
          <p:nvPr/>
        </p:nvSpPr>
        <p:spPr>
          <a:xfrm>
            <a:off x="9315190" y="5952213"/>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a:t>
            </a:r>
            <a:r>
              <a:rPr lang="en-GB" sz="1200" u="none" strike="noStrike" dirty="0" err="1">
                <a:effectLst/>
                <a:latin typeface="Times New Roman" panose="02020603050405020304" pitchFamily="18" charset="0"/>
                <a:ea typeface="Times New Roman" panose="02020603050405020304" pitchFamily="18" charset="0"/>
              </a:rPr>
              <a:t>Wiegmann</a:t>
            </a:r>
            <a:r>
              <a:rPr lang="en-GB" sz="1200" u="none" strike="noStrike" dirty="0">
                <a:effectLst/>
                <a:latin typeface="Times New Roman" panose="02020603050405020304" pitchFamily="18" charset="0"/>
                <a:ea typeface="Times New Roman" panose="02020603050405020304" pitchFamily="18" charset="0"/>
              </a:rPr>
              <a:t> et al. 2022</a:t>
            </a:r>
            <a:endParaRPr sz="1200" dirty="0"/>
          </a:p>
        </p:txBody>
      </p:sp>
      <p:pic>
        <p:nvPicPr>
          <p:cNvPr id="5" name="image3.png">
            <a:extLst>
              <a:ext uri="{FF2B5EF4-FFF2-40B4-BE49-F238E27FC236}">
                <a16:creationId xmlns:a16="http://schemas.microsoft.com/office/drawing/2014/main" id="{37736AF3-DF02-9D2A-71C9-31BAD11075FB}"/>
              </a:ext>
            </a:extLst>
          </p:cNvPr>
          <p:cNvPicPr/>
          <p:nvPr/>
        </p:nvPicPr>
        <p:blipFill>
          <a:blip r:embed="rId4"/>
          <a:srcRect/>
          <a:stretch>
            <a:fillRect/>
          </a:stretch>
        </p:blipFill>
        <p:spPr>
          <a:xfrm>
            <a:off x="4896457" y="4303058"/>
            <a:ext cx="3900561" cy="2032837"/>
          </a:xfrm>
          <a:prstGeom prst="rect">
            <a:avLst/>
          </a:prstGeom>
          <a:ln w="12700">
            <a:solidFill>
              <a:srgbClr val="000000"/>
            </a:solidFill>
            <a:prstDash val="solid"/>
          </a:ln>
        </p:spPr>
      </p:pic>
      <p:sp>
        <p:nvSpPr>
          <p:cNvPr id="7" name="TextBox 6">
            <a:extLst>
              <a:ext uri="{FF2B5EF4-FFF2-40B4-BE49-F238E27FC236}">
                <a16:creationId xmlns:a16="http://schemas.microsoft.com/office/drawing/2014/main" id="{71EA4102-25F2-4A8A-9373-C9E307B1127F}"/>
              </a:ext>
            </a:extLst>
          </p:cNvPr>
          <p:cNvSpPr txBox="1"/>
          <p:nvPr/>
        </p:nvSpPr>
        <p:spPr>
          <a:xfrm>
            <a:off x="5574489" y="6542917"/>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spTree>
    <p:extLst>
      <p:ext uri="{BB962C8B-B14F-4D97-AF65-F5344CB8AC3E}">
        <p14:creationId xmlns:p14="http://schemas.microsoft.com/office/powerpoint/2010/main" val="2940803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6B9762-BB6C-B2DD-E21D-23BD916EBA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C8107F2-772B-068E-B05E-7D2739463660}"/>
              </a:ext>
            </a:extLst>
          </p:cNvPr>
          <p:cNvSpPr>
            <a:spLocks noGrp="1"/>
          </p:cNvSpPr>
          <p:nvPr>
            <p:ph type="title"/>
          </p:nvPr>
        </p:nvSpPr>
        <p:spPr/>
        <p:txBody>
          <a:bodyPr>
            <a:normAutofit/>
          </a:bodyPr>
          <a:lstStyle/>
          <a:p>
            <a:pPr algn="ctr"/>
            <a:r>
              <a:rPr lang="en-US" sz="3200" b="1" dirty="0">
                <a:effectLst/>
                <a:latin typeface="Times New Roman" panose="02020603050405020304" pitchFamily="18" charset="0"/>
                <a:ea typeface="Times New Roman" panose="02020603050405020304" pitchFamily="18" charset="0"/>
              </a:rPr>
              <a:t>Benchmark</a:t>
            </a:r>
            <a:endParaRPr sz="3200" dirty="0"/>
          </a:p>
        </p:txBody>
      </p:sp>
      <p:sp>
        <p:nvSpPr>
          <p:cNvPr id="3" name="Content Placeholder 2">
            <a:extLst>
              <a:ext uri="{FF2B5EF4-FFF2-40B4-BE49-F238E27FC236}">
                <a16:creationId xmlns:a16="http://schemas.microsoft.com/office/drawing/2014/main" id="{12B2E138-F835-32B7-046A-9099289FF376}"/>
              </a:ext>
            </a:extLst>
          </p:cNvPr>
          <p:cNvSpPr>
            <a:spLocks noGrp="1"/>
          </p:cNvSpPr>
          <p:nvPr>
            <p:ph idx="1"/>
          </p:nvPr>
        </p:nvSpPr>
        <p:spPr>
          <a:xfrm>
            <a:off x="1791380" y="1691877"/>
            <a:ext cx="4032646" cy="4486275"/>
          </a:xfrm>
        </p:spPr>
        <p:txBody>
          <a:bodyPr>
            <a:noAutofit/>
          </a:bodyPr>
          <a:lstStyle/>
          <a:p>
            <a:pPr marL="342900" lvl="0" indent="-342900" algn="just">
              <a:lnSpc>
                <a:spcPct val="150000"/>
              </a:lnSpc>
              <a:buFont typeface="Arial" panose="020B0604020202020204" pitchFamily="34" charset="0"/>
              <a:buChar char="●"/>
            </a:pPr>
            <a:r>
              <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Ensure national policies and guidelines of antenatal care are integrated with the workplace policy and code of conduct in the healthcare organisation. </a:t>
            </a:r>
          </a:p>
          <a:p>
            <a:pPr marL="342900" lvl="0" indent="-342900" algn="just">
              <a:lnSpc>
                <a:spcPct val="150000"/>
              </a:lnSpc>
              <a:buFont typeface="Arial" panose="020B0604020202020204" pitchFamily="34" charset="0"/>
              <a:buChar char="●"/>
            </a:pPr>
            <a:r>
              <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Leadership and staff training in </a:t>
            </a:r>
            <a:r>
              <a:rPr lang="en-GB" sz="1200" u="none" strike="noStrike" dirty="0">
                <a:effectLst/>
                <a:latin typeface="Times New Roman" panose="02020603050405020304" pitchFamily="18" charset="0"/>
                <a:ea typeface="Times New Roman" panose="02020603050405020304" pitchFamily="18" charset="0"/>
              </a:rPr>
              <a:t>Shrewsbury and Telford Hospital NHS Trust need to be improved by providing safety and patient care training to the staff. </a:t>
            </a:r>
          </a:p>
          <a:p>
            <a:pPr marL="342900" lvl="0" indent="-342900" algn="just">
              <a:lnSpc>
                <a:spcPct val="150000"/>
              </a:lnSpc>
              <a:buFont typeface="Arial" panose="020B0604020202020204" pitchFamily="34" charset="0"/>
              <a:buChar char="●"/>
            </a:pPr>
            <a:r>
              <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Risk and compliance management in the hospital need to be improved through identifying the maternity and antenatal operation risks such as lack of equipment and staff shortage. </a:t>
            </a:r>
          </a:p>
          <a:p>
            <a:pPr marL="342900" lvl="0" indent="-342900" algn="just">
              <a:lnSpc>
                <a:spcPct val="150000"/>
              </a:lnSpc>
              <a:buFont typeface="Arial" panose="020B0604020202020204" pitchFamily="34" charset="0"/>
              <a:buChar char="●"/>
            </a:pPr>
            <a:r>
              <a:rPr lang="en-IN" sz="1200" u="none" strike="noStrike" dirty="0">
                <a:effectLst/>
                <a:latin typeface="Times New Roman" panose="02020603050405020304" pitchFamily="18" charset="0"/>
                <a:ea typeface="Arial" panose="020B0604020202020204" pitchFamily="34" charset="0"/>
                <a:cs typeface="Times New Roman" panose="02020603050405020304" pitchFamily="18" charset="0"/>
              </a:rPr>
              <a:t>Quality care principles including equity, efficiency, dignity, and timeliness could be followed in the hospital as a minimum benchmark to reduce the chance of the scam. </a:t>
            </a:r>
          </a:p>
        </p:txBody>
      </p:sp>
      <p:graphicFrame>
        <p:nvGraphicFramePr>
          <p:cNvPr id="4" name="Table 3">
            <a:extLst>
              <a:ext uri="{FF2B5EF4-FFF2-40B4-BE49-F238E27FC236}">
                <a16:creationId xmlns:a16="http://schemas.microsoft.com/office/drawing/2014/main" id="{7056A443-5BCA-B6AE-F741-770A83F76CCD}"/>
              </a:ext>
            </a:extLst>
          </p:cNvPr>
          <p:cNvGraphicFramePr>
            <a:graphicFrameLocks noGrp="1"/>
          </p:cNvGraphicFramePr>
          <p:nvPr>
            <p:extLst>
              <p:ext uri="{D42A27DB-BD31-4B8C-83A1-F6EECF244321}">
                <p14:modId xmlns:p14="http://schemas.microsoft.com/office/powerpoint/2010/main" val="2725597073"/>
              </p:ext>
            </p:extLst>
          </p:nvPr>
        </p:nvGraphicFramePr>
        <p:xfrm>
          <a:off x="6096000" y="1664136"/>
          <a:ext cx="5797843" cy="4754880"/>
        </p:xfrm>
        <a:graphic>
          <a:graphicData uri="http://schemas.openxmlformats.org/drawingml/2006/table">
            <a:tbl>
              <a:tblPr firstRow="1" bandRow="1">
                <a:tableStyleId>{5C22544A-7EE6-4342-B048-85BDC9FD1C3A}</a:tableStyleId>
              </a:tblPr>
              <a:tblGrid>
                <a:gridCol w="1610300">
                  <a:extLst>
                    <a:ext uri="{9D8B030D-6E8A-4147-A177-3AD203B41FA5}">
                      <a16:colId xmlns:a16="http://schemas.microsoft.com/office/drawing/2014/main" val="2344975574"/>
                    </a:ext>
                  </a:extLst>
                </a:gridCol>
                <a:gridCol w="1544927">
                  <a:extLst>
                    <a:ext uri="{9D8B030D-6E8A-4147-A177-3AD203B41FA5}">
                      <a16:colId xmlns:a16="http://schemas.microsoft.com/office/drawing/2014/main" val="4093383514"/>
                    </a:ext>
                  </a:extLst>
                </a:gridCol>
                <a:gridCol w="863341">
                  <a:extLst>
                    <a:ext uri="{9D8B030D-6E8A-4147-A177-3AD203B41FA5}">
                      <a16:colId xmlns:a16="http://schemas.microsoft.com/office/drawing/2014/main" val="638692467"/>
                    </a:ext>
                  </a:extLst>
                </a:gridCol>
                <a:gridCol w="1779275">
                  <a:extLst>
                    <a:ext uri="{9D8B030D-6E8A-4147-A177-3AD203B41FA5}">
                      <a16:colId xmlns:a16="http://schemas.microsoft.com/office/drawing/2014/main" val="2640718712"/>
                    </a:ext>
                  </a:extLst>
                </a:gridCol>
              </a:tblGrid>
              <a:tr h="450536">
                <a:tc>
                  <a:txBody>
                    <a:bodyPr/>
                    <a:lstStyle/>
                    <a:p>
                      <a:r>
                        <a:rPr lang="en-US" sz="1200" dirty="0">
                          <a:latin typeface="Times New Roman" panose="02020603050405020304" pitchFamily="18" charset="0"/>
                          <a:cs typeface="Times New Roman" panose="02020603050405020304" pitchFamily="18" charset="0"/>
                        </a:rPr>
                        <a:t>National benchmark </a:t>
                      </a:r>
                      <a:endParaRPr sz="1200" dirty="0">
                        <a:latin typeface="Times New Roman" panose="02020603050405020304" pitchFamily="18" charset="0"/>
                        <a:cs typeface="Times New Roman" panose="02020603050405020304" pitchFamily="18"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IN" sz="1200" dirty="0">
                          <a:latin typeface="Times New Roman" panose="02020603050405020304" pitchFamily="18" charset="0"/>
                          <a:cs typeface="Times New Roman" panose="02020603050405020304" pitchFamily="18" charset="0"/>
                        </a:rPr>
                        <a:t>Shrewsbury and Telford Hospital NHS Trust</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Gap</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Solution</a:t>
                      </a:r>
                      <a:endParaRPr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631972522"/>
                  </a:ext>
                </a:extLst>
              </a:tr>
              <a:tr h="965435">
                <a:tc>
                  <a:txBody>
                    <a:bodyPr/>
                    <a:lstStyle/>
                    <a:p>
                      <a:r>
                        <a:rPr lang="en-US" sz="1200" dirty="0">
                          <a:latin typeface="Times New Roman" panose="02020603050405020304" pitchFamily="18" charset="0"/>
                          <a:cs typeface="Times New Roman" panose="02020603050405020304" pitchFamily="18" charset="0"/>
                        </a:rPr>
                        <a:t>NHS leadership model includes patient safety, personal qualities and staff training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NHS England, 2024).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Lack of quality management guidelines, lack of staff training and limited skills of leaders.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Not followed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Improving leadership and governance. </a:t>
                      </a:r>
                      <a:endParaRPr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67204091"/>
                  </a:ext>
                </a:extLst>
              </a:tr>
              <a:tr h="1222885">
                <a:tc>
                  <a:txBody>
                    <a:bodyPr/>
                    <a:lstStyle/>
                    <a:p>
                      <a:r>
                        <a:rPr lang="en-GB" sz="1200" u="none" strike="noStrike" dirty="0">
                          <a:effectLst/>
                          <a:latin typeface="Times New Roman" panose="02020603050405020304" pitchFamily="18" charset="0"/>
                          <a:ea typeface="Times New Roman" panose="02020603050405020304" pitchFamily="18" charset="0"/>
                        </a:rPr>
                        <a:t>NICE (National Institute of Health and Care Excellence) guidelines or national guidelines of maternity and antenatal care (NICE, 2021)</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NICE guideline was ignored in the hospital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Large gap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Integration of current working policy with NICE guideline </a:t>
                      </a:r>
                      <a:endParaRPr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3609230979"/>
                  </a:ext>
                </a:extLst>
              </a:tr>
              <a:tr h="1351609">
                <a:tc>
                  <a:txBody>
                    <a:bodyPr/>
                    <a:lstStyle/>
                    <a:p>
                      <a:r>
                        <a:rPr lang="en-US" sz="1200" dirty="0">
                          <a:latin typeface="Times New Roman" panose="02020603050405020304" pitchFamily="18" charset="0"/>
                          <a:cs typeface="Times New Roman" panose="02020603050405020304" pitchFamily="18" charset="0"/>
                        </a:rPr>
                        <a:t>NHS Patient Safety Strategy 2019-22, especially Priority 1 and Priority 4 (</a:t>
                      </a:r>
                      <a:r>
                        <a:rPr lang="en-IN" sz="1200" kern="100" dirty="0">
                          <a:effectLst/>
                          <a:latin typeface="Times New Roman" panose="02020603050405020304" pitchFamily="18" charset="0"/>
                          <a:ea typeface="Calibri" panose="020F0502020204030204" pitchFamily="34" charset="0"/>
                          <a:cs typeface="Times New Roman" panose="02020603050405020304" pitchFamily="18" charset="0"/>
                        </a:rPr>
                        <a:t>NHS Foundation Trust, 2019)</a:t>
                      </a:r>
                      <a:r>
                        <a:rPr lang="en-US" sz="1200" dirty="0">
                          <a:latin typeface="Times New Roman" panose="02020603050405020304" pitchFamily="18" charset="0"/>
                          <a:cs typeface="Times New Roman" panose="02020603050405020304" pitchFamily="18" charset="0"/>
                        </a:rPr>
                        <a:t>.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Lack of audit and monitoring the existing safety strategy. </a:t>
                      </a:r>
                      <a:endParaRPr sz="1200" dirty="0">
                        <a:latin typeface="Times New Roman" panose="02020603050405020304" pitchFamily="18" charset="0"/>
                        <a:cs typeface="Times New Roman" panose="02020603050405020304" pitchFamily="18" charset="0"/>
                      </a:endParaRPr>
                    </a:p>
                  </a:txBody>
                  <a:tcPr/>
                </a:tc>
                <a:tc>
                  <a:txBody>
                    <a:bodyPr/>
                    <a:lstStyle/>
                    <a:p>
                      <a:r>
                        <a:rPr lang="en-US" sz="1200" dirty="0">
                          <a:latin typeface="Times New Roman" panose="02020603050405020304" pitchFamily="18" charset="0"/>
                          <a:cs typeface="Times New Roman" panose="02020603050405020304" pitchFamily="18" charset="0"/>
                        </a:rPr>
                        <a:t>Large gap </a:t>
                      </a:r>
                      <a:endParaRPr sz="1200" dirty="0">
                        <a:latin typeface="Times New Roman" panose="02020603050405020304" pitchFamily="18" charset="0"/>
                        <a:cs typeface="Times New Roman" panose="02020603050405020304" pitchFamily="18" charset="0"/>
                      </a:endParaRPr>
                    </a:p>
                  </a:txBody>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1200" dirty="0">
                          <a:latin typeface="Times New Roman" panose="02020603050405020304" pitchFamily="18" charset="0"/>
                          <a:cs typeface="Times New Roman" panose="02020603050405020304" pitchFamily="18" charset="0"/>
                        </a:rPr>
                        <a:t>Follow Priority 1: Develop a positive and proactive safety culture, and Priority 4: Ensure staff are equipped with the appropriate patient safety knowledge and skills</a:t>
                      </a:r>
                      <a:endParaRPr sz="1200" dirty="0">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766152594"/>
                  </a:ext>
                </a:extLst>
              </a:tr>
            </a:tbl>
          </a:graphicData>
        </a:graphic>
      </p:graphicFrame>
    </p:spTree>
    <p:extLst>
      <p:ext uri="{BB962C8B-B14F-4D97-AF65-F5344CB8AC3E}">
        <p14:creationId xmlns:p14="http://schemas.microsoft.com/office/powerpoint/2010/main" val="40448914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AC91E3-BA46-D75F-26F0-A263786FAF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D1A09C6-0960-71CC-DBD9-20F699B870ED}"/>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Influence of policy issue on service delivery</a:t>
            </a:r>
            <a:endParaRPr sz="3200" dirty="0"/>
          </a:p>
        </p:txBody>
      </p:sp>
      <p:sp>
        <p:nvSpPr>
          <p:cNvPr id="3" name="Content Placeholder 2">
            <a:extLst>
              <a:ext uri="{FF2B5EF4-FFF2-40B4-BE49-F238E27FC236}">
                <a16:creationId xmlns:a16="http://schemas.microsoft.com/office/drawing/2014/main" id="{C1DEA3C3-910D-9BDB-D274-D3E701C6D98A}"/>
              </a:ext>
            </a:extLst>
          </p:cNvPr>
          <p:cNvSpPr>
            <a:spLocks noGrp="1"/>
          </p:cNvSpPr>
          <p:nvPr>
            <p:ph idx="1"/>
          </p:nvPr>
        </p:nvSpPr>
        <p:spPr>
          <a:xfrm>
            <a:off x="1625599" y="1393371"/>
            <a:ext cx="7300075" cy="5306974"/>
          </a:xfrm>
        </p:spPr>
        <p:txBody>
          <a:bodyPr>
            <a:noAutofit/>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NICE (National Institute of Health and Care Excellence) guidelines or national guidelines of antenatal care (NICE, 2021) - not followed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CQC guidelines of quality care and standards such as safety and safeguarding from abuse (CQC, 2024) - not maintained.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Health and Social Care Act 2012 suggested to ensure safety of patients (UK Legislation, 2025) - not followed.</a:t>
            </a:r>
          </a:p>
          <a:p>
            <a:pPr marL="342900" lvl="0" indent="-342900" algn="just">
              <a:lnSpc>
                <a:spcPct val="150000"/>
              </a:lnSpc>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Safety standards and guidelines of antenatal care were not included in the workplace policies of </a:t>
            </a:r>
            <a:r>
              <a:rPr lang="en-GB" sz="1200" dirty="0">
                <a:effectLst/>
                <a:latin typeface="Times New Roman" panose="02020603050405020304" pitchFamily="18" charset="0"/>
                <a:ea typeface="Times New Roman" panose="02020603050405020304" pitchFamily="18" charset="0"/>
              </a:rPr>
              <a:t>Shrewsbury and Telford Hospital NHS Trust (</a:t>
            </a:r>
            <a:r>
              <a:rPr lang="en-GB" sz="1200" u="none" strike="noStrike" dirty="0">
                <a:effectLst/>
                <a:latin typeface="Times New Roman" panose="02020603050405020304" pitchFamily="18" charset="0"/>
                <a:ea typeface="Times New Roman" panose="02020603050405020304" pitchFamily="18" charset="0"/>
              </a:rPr>
              <a:t>UK Government, 2022).</a:t>
            </a: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Not following the national policies and guidelines of maternity care led to unsafe practice in Shrewsbury and Telford Hospital NHS Trust.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Policy issues can affect safety and care of patients in hospitals and healthcare organisations (</a:t>
            </a:r>
            <a:r>
              <a:rPr lang="en-GB" sz="1200" u="none" strike="noStrike" dirty="0" err="1">
                <a:effectLst/>
                <a:latin typeface="Times New Roman" panose="02020603050405020304" pitchFamily="18" charset="0"/>
                <a:ea typeface="Times New Roman" panose="02020603050405020304" pitchFamily="18" charset="0"/>
              </a:rPr>
              <a:t>Wanat</a:t>
            </a:r>
            <a:r>
              <a:rPr lang="en-GB" sz="1200" u="none" strike="noStrike" dirty="0">
                <a:effectLst/>
                <a:latin typeface="Times New Roman" panose="02020603050405020304" pitchFamily="18" charset="0"/>
                <a:ea typeface="Times New Roman" panose="02020603050405020304" pitchFamily="18" charset="0"/>
              </a:rPr>
              <a:t> et al. 2021). </a:t>
            </a:r>
          </a:p>
          <a:p>
            <a:pPr marL="342900" lvl="0" indent="-342900" algn="just">
              <a:lnSpc>
                <a:spcPct val="15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Quality measurement</a:t>
            </a: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5 key questions of quality assessment by CQC can be followed to measure quality of the procedures at Shrewsbury and Telford Hospital NHS Trust (CQC, 2025). </a:t>
            </a:r>
          </a:p>
          <a:p>
            <a:pPr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Quality outcome - failed  (based on CQC standards after asking questions)</a:t>
            </a:r>
            <a:endParaRPr lang="en-IN" sz="1200" u="none" strike="noStrike" dirty="0">
              <a:effectLst/>
              <a:latin typeface="Arial" panose="020B0604020202020204" pitchFamily="34" charset="0"/>
              <a:ea typeface="Arial" panose="020B0604020202020204" pitchFamily="34" charset="0"/>
            </a:endParaRPr>
          </a:p>
        </p:txBody>
      </p:sp>
      <p:graphicFrame>
        <p:nvGraphicFramePr>
          <p:cNvPr id="5" name="Diagram 4">
            <a:extLst>
              <a:ext uri="{FF2B5EF4-FFF2-40B4-BE49-F238E27FC236}">
                <a16:creationId xmlns:a16="http://schemas.microsoft.com/office/drawing/2014/main" id="{C4F93349-61B1-75EE-79D4-342F3E30C1F5}"/>
              </a:ext>
            </a:extLst>
          </p:cNvPr>
          <p:cNvGraphicFramePr/>
          <p:nvPr>
            <p:extLst>
              <p:ext uri="{D42A27DB-BD31-4B8C-83A1-F6EECF244321}">
                <p14:modId xmlns:p14="http://schemas.microsoft.com/office/powerpoint/2010/main" val="1993997435"/>
              </p:ext>
            </p:extLst>
          </p:nvPr>
        </p:nvGraphicFramePr>
        <p:xfrm>
          <a:off x="9226028" y="1409716"/>
          <a:ext cx="2707341" cy="1788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D9D09B50-B286-E8C7-855A-C2FCD87D0F4B}"/>
              </a:ext>
            </a:extLst>
          </p:cNvPr>
          <p:cNvSpPr txBox="1"/>
          <p:nvPr/>
        </p:nvSpPr>
        <p:spPr>
          <a:xfrm>
            <a:off x="9327995" y="3198530"/>
            <a:ext cx="2142175"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graphicFrame>
        <p:nvGraphicFramePr>
          <p:cNvPr id="6" name="Diagram 5">
            <a:extLst>
              <a:ext uri="{FF2B5EF4-FFF2-40B4-BE49-F238E27FC236}">
                <a16:creationId xmlns:a16="http://schemas.microsoft.com/office/drawing/2014/main" id="{0D45D345-5DD1-885C-EFE2-7A8F1D70DE20}"/>
              </a:ext>
            </a:extLst>
          </p:cNvPr>
          <p:cNvGraphicFramePr/>
          <p:nvPr>
            <p:extLst>
              <p:ext uri="{D42A27DB-BD31-4B8C-83A1-F6EECF244321}">
                <p14:modId xmlns:p14="http://schemas.microsoft.com/office/powerpoint/2010/main" val="3626096917"/>
              </p:ext>
            </p:extLst>
          </p:nvPr>
        </p:nvGraphicFramePr>
        <p:xfrm>
          <a:off x="9490841" y="3659471"/>
          <a:ext cx="2142174" cy="185681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7" name="TextBox 6">
            <a:extLst>
              <a:ext uri="{FF2B5EF4-FFF2-40B4-BE49-F238E27FC236}">
                <a16:creationId xmlns:a16="http://schemas.microsoft.com/office/drawing/2014/main" id="{D1F7547E-8357-4C7C-36C6-6863D1816F22}"/>
              </a:ext>
            </a:extLst>
          </p:cNvPr>
          <p:cNvSpPr txBox="1"/>
          <p:nvPr/>
        </p:nvSpPr>
        <p:spPr>
          <a:xfrm>
            <a:off x="9490840" y="5307445"/>
            <a:ext cx="2361105"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spTree>
    <p:extLst>
      <p:ext uri="{BB962C8B-B14F-4D97-AF65-F5344CB8AC3E}">
        <p14:creationId xmlns:p14="http://schemas.microsoft.com/office/powerpoint/2010/main" val="24926721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3C8F45-33A3-9D1F-EEE5-72C6BB04A0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DC0F424-EEC3-219A-188D-7CF54BF8DDD7}"/>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Impact of root causes, policy issues</a:t>
            </a:r>
            <a:endParaRPr sz="3200" dirty="0"/>
          </a:p>
        </p:txBody>
      </p:sp>
      <p:sp>
        <p:nvSpPr>
          <p:cNvPr id="3" name="Content Placeholder 2">
            <a:extLst>
              <a:ext uri="{FF2B5EF4-FFF2-40B4-BE49-F238E27FC236}">
                <a16:creationId xmlns:a16="http://schemas.microsoft.com/office/drawing/2014/main" id="{A777025B-C77B-9E54-320F-4240987DCABA}"/>
              </a:ext>
            </a:extLst>
          </p:cNvPr>
          <p:cNvSpPr>
            <a:spLocks noGrp="1"/>
          </p:cNvSpPr>
          <p:nvPr>
            <p:ph idx="1"/>
          </p:nvPr>
        </p:nvSpPr>
        <p:spPr>
          <a:xfrm>
            <a:off x="2138514" y="2174082"/>
            <a:ext cx="9654093" cy="4486275"/>
          </a:xfrm>
        </p:spPr>
        <p:txBody>
          <a:bodyPr>
            <a:noAutofit/>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Quality of maternity care were affected by the root causes such as inefficient leadership, staff shortage, and lack of inspection</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The quality of life of babies and mothers were affected by the root causes (UK Government, 2022). </a:t>
            </a: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Lack of following national policies and guidelines on ‘natural birth’ led to stillbirth and neonatal injuries (UK Government, 2022).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Frequent leadership resignation, lack of training policies and plan, and lack of inspection mechanisms led to continuous failure of quality of care in the hospital. </a:t>
            </a:r>
          </a:p>
          <a:p>
            <a:pPr algn="just">
              <a:lnSpc>
                <a:spcPct val="150000"/>
              </a:lnSpc>
              <a:buFont typeface="Arial" panose="020B0604020202020204" pitchFamily="34" charset="0"/>
              <a:buChar char="●"/>
            </a:pPr>
            <a:r>
              <a:rPr lang="en-GB" sz="1200" dirty="0">
                <a:solidFill>
                  <a:schemeClr val="tx1"/>
                </a:solidFill>
                <a:latin typeface="Times New Roman" panose="02020603050405020304" pitchFamily="18" charset="0"/>
                <a:ea typeface="Arial" panose="020B0604020202020204" pitchFamily="34" charset="0"/>
              </a:rPr>
              <a:t>Lack of maintaining standard guidelines reduced the equity, efficiency and quality of patients’ care in </a:t>
            </a:r>
            <a:r>
              <a:rPr lang="en-GB" sz="1200" dirty="0">
                <a:solidFill>
                  <a:schemeClr val="tx1"/>
                </a:solidFill>
                <a:effectLst/>
                <a:latin typeface="Times New Roman" panose="02020603050405020304" pitchFamily="18" charset="0"/>
                <a:ea typeface="Times New Roman" panose="02020603050405020304" pitchFamily="18" charset="0"/>
              </a:rPr>
              <a:t>Shrewsbury and Telford Hospital NHS Trust. </a:t>
            </a:r>
            <a:endParaRPr lang="en-IN" sz="1200" u="none" strike="noStrike" dirty="0">
              <a:solidFill>
                <a:schemeClr val="tx1"/>
              </a:solidFill>
              <a:effectLst/>
              <a:latin typeface="Arial" panose="020B0604020202020204" pitchFamily="34" charset="0"/>
              <a:ea typeface="Arial" panose="020B0604020202020204" pitchFamily="34" charset="0"/>
            </a:endParaRPr>
          </a:p>
        </p:txBody>
      </p:sp>
      <p:graphicFrame>
        <p:nvGraphicFramePr>
          <p:cNvPr id="4" name="Diagram 3">
            <a:extLst>
              <a:ext uri="{FF2B5EF4-FFF2-40B4-BE49-F238E27FC236}">
                <a16:creationId xmlns:a16="http://schemas.microsoft.com/office/drawing/2014/main" id="{C0324796-FF17-F8F2-D96A-09FAE82AADC4}"/>
              </a:ext>
            </a:extLst>
          </p:cNvPr>
          <p:cNvGraphicFramePr/>
          <p:nvPr>
            <p:extLst>
              <p:ext uri="{D42A27DB-BD31-4B8C-83A1-F6EECF244321}">
                <p14:modId xmlns:p14="http://schemas.microsoft.com/office/powerpoint/2010/main" val="726818436"/>
              </p:ext>
            </p:extLst>
          </p:nvPr>
        </p:nvGraphicFramePr>
        <p:xfrm>
          <a:off x="7277100" y="4781550"/>
          <a:ext cx="4767250" cy="16896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545DAD06-7361-A2B3-8FEA-DEFDD54A43DC}"/>
              </a:ext>
            </a:extLst>
          </p:cNvPr>
          <p:cNvSpPr txBox="1"/>
          <p:nvPr/>
        </p:nvSpPr>
        <p:spPr>
          <a:xfrm>
            <a:off x="8500574" y="6519518"/>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spTree>
    <p:extLst>
      <p:ext uri="{BB962C8B-B14F-4D97-AF65-F5344CB8AC3E}">
        <p14:creationId xmlns:p14="http://schemas.microsoft.com/office/powerpoint/2010/main" val="3480005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61D331-EAEB-866B-ADF2-5243F276A38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B4608E6-1A2B-AD2A-10DB-B698AAB19886}"/>
              </a:ext>
            </a:extLst>
          </p:cNvPr>
          <p:cNvSpPr>
            <a:spLocks noGrp="1"/>
          </p:cNvSpPr>
          <p:nvPr>
            <p:ph type="title"/>
          </p:nvPr>
        </p:nvSpPr>
        <p:spPr>
          <a:xfrm>
            <a:off x="2522604" y="439300"/>
            <a:ext cx="8911687" cy="1280890"/>
          </a:xfrm>
        </p:spPr>
        <p:txBody>
          <a:bodyPr>
            <a:normAutofit/>
          </a:bodyPr>
          <a:lstStyle/>
          <a:p>
            <a:pPr algn="ctr"/>
            <a:r>
              <a:rPr lang="en-US" sz="3200" b="1" dirty="0">
                <a:effectLst/>
                <a:latin typeface="Times New Roman" panose="02020603050405020304" pitchFamily="18" charset="0"/>
                <a:ea typeface="Times New Roman" panose="02020603050405020304" pitchFamily="18" charset="0"/>
              </a:rPr>
              <a:t>Summary</a:t>
            </a:r>
            <a:endParaRPr sz="3200" dirty="0"/>
          </a:p>
        </p:txBody>
      </p:sp>
      <p:sp>
        <p:nvSpPr>
          <p:cNvPr id="3" name="Content Placeholder 2">
            <a:extLst>
              <a:ext uri="{FF2B5EF4-FFF2-40B4-BE49-F238E27FC236}">
                <a16:creationId xmlns:a16="http://schemas.microsoft.com/office/drawing/2014/main" id="{356FDDF9-2E69-CEA8-DA66-D6F477D865D0}"/>
              </a:ext>
            </a:extLst>
          </p:cNvPr>
          <p:cNvSpPr>
            <a:spLocks noGrp="1"/>
          </p:cNvSpPr>
          <p:nvPr>
            <p:ph idx="1"/>
          </p:nvPr>
        </p:nvSpPr>
        <p:spPr>
          <a:xfrm>
            <a:off x="1472178" y="1720190"/>
            <a:ext cx="6101916" cy="2341492"/>
          </a:xfrm>
        </p:spPr>
        <p:txBody>
          <a:bodyPr>
            <a:noAutofit/>
          </a:bodyPr>
          <a:lstStyle/>
          <a:p>
            <a:pPr marL="342900" lvl="0" indent="-34290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Five Why’s analysis technique is a brainstorming method to identify the root cause of a problem by simply asking the reason five times sequentially (</a:t>
            </a:r>
            <a:r>
              <a:rPr lang="en-GB" sz="1200" u="none" strike="noStrike" dirty="0" err="1">
                <a:effectLst/>
                <a:latin typeface="Times New Roman" panose="02020603050405020304" pitchFamily="18" charset="0"/>
                <a:ea typeface="Times New Roman" panose="02020603050405020304" pitchFamily="18" charset="0"/>
              </a:rPr>
              <a:t>Brullo</a:t>
            </a:r>
            <a:r>
              <a:rPr lang="en-GB" sz="1200" u="none" strike="noStrike" dirty="0">
                <a:effectLst/>
                <a:latin typeface="Times New Roman" panose="02020603050405020304" pitchFamily="18" charset="0"/>
                <a:ea typeface="Times New Roman" panose="02020603050405020304" pitchFamily="18" charset="0"/>
              </a:rPr>
              <a:t> et al. 2022).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Effect: Deaths of mothers and babies, neonatal injuries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Why? </a:t>
            </a:r>
            <a:r>
              <a:rPr lang="en-GB" sz="1200" u="none" strike="noStrike" dirty="0">
                <a:effectLst/>
                <a:latin typeface="Times New Roman" panose="02020603050405020304" pitchFamily="18" charset="0"/>
                <a:ea typeface="Times New Roman" panose="02020603050405020304" pitchFamily="18" charset="0"/>
              </a:rPr>
              <a:t>- Failures in maternity care</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Why? </a:t>
            </a:r>
            <a:r>
              <a:rPr lang="en-GB" sz="1200" u="none" strike="noStrike" dirty="0">
                <a:effectLst/>
                <a:latin typeface="Times New Roman" panose="02020603050405020304" pitchFamily="18" charset="0"/>
                <a:ea typeface="Times New Roman" panose="02020603050405020304" pitchFamily="18" charset="0"/>
              </a:rPr>
              <a:t>- Not following national maternity care guidelines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Why? </a:t>
            </a:r>
            <a:r>
              <a:rPr lang="en-GB" sz="1200" u="none" strike="noStrike" dirty="0">
                <a:effectLst/>
                <a:latin typeface="Times New Roman" panose="02020603050405020304" pitchFamily="18" charset="0"/>
                <a:ea typeface="Times New Roman" panose="02020603050405020304" pitchFamily="18" charset="0"/>
              </a:rPr>
              <a:t>- Non-accountable, non-listening and ‘defensive’ leadership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Why?</a:t>
            </a:r>
            <a:r>
              <a:rPr lang="en-GB" sz="1200" u="none" strike="noStrike" dirty="0">
                <a:effectLst/>
                <a:latin typeface="Times New Roman" panose="02020603050405020304" pitchFamily="18" charset="0"/>
                <a:ea typeface="Times New Roman" panose="02020603050405020304" pitchFamily="18" charset="0"/>
              </a:rPr>
              <a:t> - Lack of governance, monitoring instructions, lack of external reviews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Why? </a:t>
            </a:r>
            <a:r>
              <a:rPr lang="en-GB" sz="1200" u="none" strike="noStrike" dirty="0">
                <a:effectLst/>
                <a:latin typeface="Times New Roman" panose="02020603050405020304" pitchFamily="18" charset="0"/>
                <a:ea typeface="Times New Roman" panose="02020603050405020304" pitchFamily="18" charset="0"/>
              </a:rPr>
              <a:t>- Unsafe practices and systemic issues </a:t>
            </a:r>
            <a:endParaRPr lang="en-IN" sz="1200" u="none" strike="noStrike" dirty="0">
              <a:effectLst/>
              <a:latin typeface="Arial" panose="020B0604020202020204" pitchFamily="34" charset="0"/>
              <a:ea typeface="Arial" panose="020B0604020202020204" pitchFamily="34" charset="0"/>
            </a:endParaRPr>
          </a:p>
        </p:txBody>
      </p:sp>
      <p:pic>
        <p:nvPicPr>
          <p:cNvPr id="4" name="image1.png">
            <a:extLst>
              <a:ext uri="{FF2B5EF4-FFF2-40B4-BE49-F238E27FC236}">
                <a16:creationId xmlns:a16="http://schemas.microsoft.com/office/drawing/2014/main" id="{147B1B9F-88C2-444B-55E2-D2CC7E3BF7C2}"/>
              </a:ext>
            </a:extLst>
          </p:cNvPr>
          <p:cNvPicPr/>
          <p:nvPr/>
        </p:nvPicPr>
        <p:blipFill>
          <a:blip r:embed="rId3"/>
          <a:srcRect/>
          <a:stretch>
            <a:fillRect/>
          </a:stretch>
        </p:blipFill>
        <p:spPr>
          <a:xfrm>
            <a:off x="8276095" y="1720190"/>
            <a:ext cx="3633853" cy="2257633"/>
          </a:xfrm>
          <a:prstGeom prst="rect">
            <a:avLst/>
          </a:prstGeom>
          <a:ln w="12700">
            <a:solidFill>
              <a:srgbClr val="000000"/>
            </a:solidFill>
            <a:prstDash val="solid"/>
          </a:ln>
        </p:spPr>
      </p:pic>
      <p:sp>
        <p:nvSpPr>
          <p:cNvPr id="5" name="TextBox 4">
            <a:extLst>
              <a:ext uri="{FF2B5EF4-FFF2-40B4-BE49-F238E27FC236}">
                <a16:creationId xmlns:a16="http://schemas.microsoft.com/office/drawing/2014/main" id="{CDCF9EEF-EEE0-B96D-CD95-8C7A76E45B14}"/>
              </a:ext>
            </a:extLst>
          </p:cNvPr>
          <p:cNvSpPr txBox="1"/>
          <p:nvPr/>
        </p:nvSpPr>
        <p:spPr>
          <a:xfrm>
            <a:off x="8687639" y="3991076"/>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pic>
        <p:nvPicPr>
          <p:cNvPr id="6" name="image2.png">
            <a:extLst>
              <a:ext uri="{FF2B5EF4-FFF2-40B4-BE49-F238E27FC236}">
                <a16:creationId xmlns:a16="http://schemas.microsoft.com/office/drawing/2014/main" id="{201E2BED-AB1F-969E-41AA-C96697D906C3}"/>
              </a:ext>
            </a:extLst>
          </p:cNvPr>
          <p:cNvPicPr/>
          <p:nvPr/>
        </p:nvPicPr>
        <p:blipFill>
          <a:blip r:embed="rId4"/>
          <a:srcRect/>
          <a:stretch>
            <a:fillRect/>
          </a:stretch>
        </p:blipFill>
        <p:spPr>
          <a:xfrm>
            <a:off x="1624361" y="4128310"/>
            <a:ext cx="4825604" cy="2448013"/>
          </a:xfrm>
          <a:prstGeom prst="rect">
            <a:avLst/>
          </a:prstGeom>
          <a:ln w="12700">
            <a:solidFill>
              <a:srgbClr val="000000"/>
            </a:solidFill>
            <a:prstDash val="solid"/>
          </a:ln>
        </p:spPr>
      </p:pic>
      <p:sp>
        <p:nvSpPr>
          <p:cNvPr id="7" name="TextBox 6">
            <a:extLst>
              <a:ext uri="{FF2B5EF4-FFF2-40B4-BE49-F238E27FC236}">
                <a16:creationId xmlns:a16="http://schemas.microsoft.com/office/drawing/2014/main" id="{6471A394-7A95-6A46-BB50-8FA9E5922870}"/>
              </a:ext>
            </a:extLst>
          </p:cNvPr>
          <p:cNvSpPr txBox="1"/>
          <p:nvPr/>
        </p:nvSpPr>
        <p:spPr>
          <a:xfrm>
            <a:off x="2511683" y="6576323"/>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sp>
        <p:nvSpPr>
          <p:cNvPr id="9" name="TextBox 8">
            <a:extLst>
              <a:ext uri="{FF2B5EF4-FFF2-40B4-BE49-F238E27FC236}">
                <a16:creationId xmlns:a16="http://schemas.microsoft.com/office/drawing/2014/main" id="{3718CF4B-D51C-6D72-C2D2-F7E2C171FB1F}"/>
              </a:ext>
            </a:extLst>
          </p:cNvPr>
          <p:cNvSpPr txBox="1"/>
          <p:nvPr/>
        </p:nvSpPr>
        <p:spPr>
          <a:xfrm>
            <a:off x="6564371" y="4129499"/>
            <a:ext cx="5605221" cy="1754326"/>
          </a:xfrm>
          <a:prstGeom prst="rect">
            <a:avLst/>
          </a:prstGeom>
          <a:noFill/>
        </p:spPr>
        <p:txBody>
          <a:bodyPr wrap="square">
            <a:spAutoFit/>
          </a:bodyPr>
          <a:lstStyle/>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Structure</a:t>
            </a:r>
            <a:r>
              <a:rPr lang="en-GB" sz="1200" u="none" strike="noStrike" dirty="0">
                <a:effectLst/>
                <a:latin typeface="Times New Roman" panose="02020603050405020304" pitchFamily="18" charset="0"/>
                <a:ea typeface="Times New Roman" panose="02020603050405020304" pitchFamily="18" charset="0"/>
              </a:rPr>
              <a:t>: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Shortage of staff (BBC, 2022).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A culture of bullying and fear of speaking out among staff (BBC, 2022)</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Lack of leadership accountability (UK Government, 2022)</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Process</a:t>
            </a:r>
            <a:r>
              <a:rPr lang="en-GB" sz="1200" u="none" strike="noStrike" dirty="0">
                <a:effectLst/>
                <a:latin typeface="Times New Roman" panose="02020603050405020304" pitchFamily="18" charset="0"/>
                <a:ea typeface="Times New Roman" panose="02020603050405020304" pitchFamily="18" charset="0"/>
              </a:rPr>
              <a:t>: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Failure to follow national maternity care guidelines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Inadequate quality care inspections</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Lack of following foetal monitoring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Delay in escalation procedures </a:t>
            </a:r>
            <a:endParaRPr lang="en-IN" sz="1200" u="none" strike="noStrike" dirty="0">
              <a:effectLst/>
              <a:latin typeface="Arial" panose="020B0604020202020204" pitchFamily="34" charset="0"/>
              <a:ea typeface="Arial" panose="020B0604020202020204" pitchFamily="34" charset="0"/>
            </a:endParaRPr>
          </a:p>
        </p:txBody>
      </p:sp>
      <p:sp>
        <p:nvSpPr>
          <p:cNvPr id="11" name="TextBox 10">
            <a:extLst>
              <a:ext uri="{FF2B5EF4-FFF2-40B4-BE49-F238E27FC236}">
                <a16:creationId xmlns:a16="http://schemas.microsoft.com/office/drawing/2014/main" id="{45B5AD7E-119F-9193-9142-B52819B0C091}"/>
              </a:ext>
            </a:extLst>
          </p:cNvPr>
          <p:cNvSpPr txBox="1"/>
          <p:nvPr/>
        </p:nvSpPr>
        <p:spPr>
          <a:xfrm>
            <a:off x="6586779" y="5805809"/>
            <a:ext cx="5605221" cy="1015663"/>
          </a:xfrm>
          <a:prstGeom prst="rect">
            <a:avLst/>
          </a:prstGeom>
          <a:noFill/>
        </p:spPr>
        <p:txBody>
          <a:bodyPr wrap="square">
            <a:spAutoFit/>
          </a:bodyPr>
          <a:lstStyle/>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Outcome</a:t>
            </a:r>
            <a:r>
              <a:rPr lang="en-GB" sz="1200" u="none" strike="noStrike" dirty="0">
                <a:effectLst/>
                <a:latin typeface="Times New Roman" panose="02020603050405020304" pitchFamily="18" charset="0"/>
                <a:ea typeface="Times New Roman" panose="02020603050405020304" pitchFamily="18" charset="0"/>
              </a:rPr>
              <a:t>: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12 mothers died and nearly 200 babies died (BBC, 2022)</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Long-term harm like hypoxic brain injury (HIE) in many babies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Trauma, post-traumatic stress disorder (PTSD) and loss of trust among family members of the affected mothers (UK Government, 2022)</a:t>
            </a:r>
            <a:endParaRPr lang="en-IN" sz="12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3756894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F6EFF4-1E42-7B78-04F4-95CF69B741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488025A-8521-19FC-D4FA-F4C44BA64496}"/>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Summary</a:t>
            </a:r>
            <a:endParaRPr sz="3200" dirty="0"/>
          </a:p>
        </p:txBody>
      </p:sp>
      <p:sp>
        <p:nvSpPr>
          <p:cNvPr id="3" name="Content Placeholder 2">
            <a:extLst>
              <a:ext uri="{FF2B5EF4-FFF2-40B4-BE49-F238E27FC236}">
                <a16:creationId xmlns:a16="http://schemas.microsoft.com/office/drawing/2014/main" id="{3D69DE08-65E1-857D-92C5-B6E2AD142BDB}"/>
              </a:ext>
            </a:extLst>
          </p:cNvPr>
          <p:cNvSpPr>
            <a:spLocks noGrp="1"/>
          </p:cNvSpPr>
          <p:nvPr>
            <p:ph idx="1"/>
          </p:nvPr>
        </p:nvSpPr>
        <p:spPr>
          <a:xfrm>
            <a:off x="7269552" y="1264555"/>
            <a:ext cx="4540674" cy="4486275"/>
          </a:xfrm>
        </p:spPr>
        <p:txBody>
          <a:bodyPr>
            <a:noAutofit/>
          </a:bodyPr>
          <a:lstStyle/>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It can be concluded that the maternity scandal at Shrewsbury and Telford Hospital NHS Trust happened due to the alignment of multiple reasons and root causes. </a:t>
            </a:r>
            <a:endParaRPr lang="en-IN" sz="12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Component 2 can be structured as introduction, root cause analysis, policy and regulation analysis, strategic planning and analysis, recommendations, implementation strategy, conclusion. </a:t>
            </a:r>
            <a:endParaRPr lang="en-IN" sz="1200" u="none" strike="noStrike" dirty="0">
              <a:effectLst/>
              <a:latin typeface="Arial" panose="020B0604020202020204" pitchFamily="34" charset="0"/>
              <a:ea typeface="Arial" panose="020B0604020202020204" pitchFamily="34" charset="0"/>
            </a:endParaRPr>
          </a:p>
        </p:txBody>
      </p:sp>
      <p:sp>
        <p:nvSpPr>
          <p:cNvPr id="6" name="Content Placeholder 2">
            <a:extLst>
              <a:ext uri="{FF2B5EF4-FFF2-40B4-BE49-F238E27FC236}">
                <a16:creationId xmlns:a16="http://schemas.microsoft.com/office/drawing/2014/main" id="{DA4263E4-011C-C0CF-5A50-4B1EA162114D}"/>
              </a:ext>
            </a:extLst>
          </p:cNvPr>
          <p:cNvSpPr txBox="1">
            <a:spLocks/>
          </p:cNvSpPr>
          <p:nvPr/>
        </p:nvSpPr>
        <p:spPr>
          <a:xfrm>
            <a:off x="1956093" y="1264555"/>
            <a:ext cx="5070030" cy="584688"/>
          </a:xfrm>
          <a:prstGeom prst="rect">
            <a:avLst/>
          </a:prstGeom>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algn="just">
              <a:buFont typeface="Arial" panose="020B0604020202020204" pitchFamily="34" charset="0"/>
              <a:buChar char="●"/>
            </a:pPr>
            <a:r>
              <a:rPr lang="en-GB" sz="1200" dirty="0">
                <a:latin typeface="Times New Roman" panose="02020603050405020304" pitchFamily="18" charset="0"/>
                <a:ea typeface="Times New Roman" panose="02020603050405020304" pitchFamily="18" charset="0"/>
              </a:rPr>
              <a:t>Fishbone diagram is a visual process of brainstorming cause and effect of a problem in which the causes are on the spines of a fish and effect is displayed at the head of the fish (</a:t>
            </a:r>
            <a:r>
              <a:rPr lang="en-GB" sz="1200" dirty="0" err="1">
                <a:latin typeface="Times New Roman" panose="02020603050405020304" pitchFamily="18" charset="0"/>
                <a:ea typeface="Times New Roman" panose="02020603050405020304" pitchFamily="18" charset="0"/>
              </a:rPr>
              <a:t>Kumah</a:t>
            </a:r>
            <a:r>
              <a:rPr lang="en-GB" sz="1200" dirty="0">
                <a:latin typeface="Times New Roman" panose="02020603050405020304" pitchFamily="18" charset="0"/>
                <a:ea typeface="Times New Roman" panose="02020603050405020304" pitchFamily="18" charset="0"/>
              </a:rPr>
              <a:t> et al. 2024). </a:t>
            </a:r>
            <a:endParaRPr lang="en-IN" sz="1200" dirty="0">
              <a:latin typeface="Arial" panose="020B0604020202020204" pitchFamily="34" charset="0"/>
              <a:ea typeface="Arial" panose="020B0604020202020204" pitchFamily="34" charset="0"/>
            </a:endParaRPr>
          </a:p>
          <a:p>
            <a:pPr marL="0" indent="0" algn="just">
              <a:buFont typeface="Wingdings 3" charset="2"/>
              <a:buNone/>
            </a:pPr>
            <a:endParaRPr lang="en-IN" sz="1200" dirty="0">
              <a:latin typeface="Arial" panose="020B0604020202020204" pitchFamily="34" charset="0"/>
              <a:ea typeface="Arial" panose="020B0604020202020204" pitchFamily="34" charset="0"/>
            </a:endParaRPr>
          </a:p>
        </p:txBody>
      </p:sp>
      <p:sp>
        <p:nvSpPr>
          <p:cNvPr id="7" name="TextBox 6">
            <a:extLst>
              <a:ext uri="{FF2B5EF4-FFF2-40B4-BE49-F238E27FC236}">
                <a16:creationId xmlns:a16="http://schemas.microsoft.com/office/drawing/2014/main" id="{B9321A81-53DE-DF65-44B5-6B32E7471A0B}"/>
              </a:ext>
            </a:extLst>
          </p:cNvPr>
          <p:cNvSpPr txBox="1"/>
          <p:nvPr/>
        </p:nvSpPr>
        <p:spPr>
          <a:xfrm>
            <a:off x="2016569" y="2141718"/>
            <a:ext cx="1786390" cy="1569660"/>
          </a:xfrm>
          <a:prstGeom prst="rect">
            <a:avLst/>
          </a:prstGeom>
          <a:noFill/>
        </p:spPr>
        <p:txBody>
          <a:bodyPr wrap="square">
            <a:spAutoFit/>
          </a:bodyPr>
          <a:lstStyle/>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The spines or categories of the problem: </a:t>
            </a:r>
            <a:endParaRPr lang="en-IN" sz="1200" b="1"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Policies,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Leadership</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People</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System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Process </a:t>
            </a:r>
            <a:endParaRPr sz="1200" dirty="0"/>
          </a:p>
        </p:txBody>
      </p:sp>
      <p:sp>
        <p:nvSpPr>
          <p:cNvPr id="8" name="TextBox 7">
            <a:extLst>
              <a:ext uri="{FF2B5EF4-FFF2-40B4-BE49-F238E27FC236}">
                <a16:creationId xmlns:a16="http://schemas.microsoft.com/office/drawing/2014/main" id="{F0228D60-EB34-6ED6-E5C7-27B4742BEA22}"/>
              </a:ext>
            </a:extLst>
          </p:cNvPr>
          <p:cNvSpPr txBox="1"/>
          <p:nvPr/>
        </p:nvSpPr>
        <p:spPr>
          <a:xfrm>
            <a:off x="4046388" y="2141718"/>
            <a:ext cx="2918096" cy="3231654"/>
          </a:xfrm>
          <a:prstGeom prst="rect">
            <a:avLst/>
          </a:prstGeom>
          <a:noFill/>
        </p:spPr>
        <p:txBody>
          <a:bodyPr wrap="square">
            <a:spAutoFit/>
          </a:bodyPr>
          <a:lstStyle/>
          <a:p>
            <a:pPr marL="342900" lvl="0" indent="-342900" algn="just">
              <a:lnSpc>
                <a:spcPct val="100000"/>
              </a:lnSpc>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Causes on the fishbone diagram</a:t>
            </a:r>
            <a:r>
              <a:rPr lang="en-GB" sz="1200" u="none" strike="noStrike" dirty="0">
                <a:effectLst/>
                <a:latin typeface="Times New Roman" panose="02020603050405020304" pitchFamily="18" charset="0"/>
                <a:ea typeface="Times New Roman" panose="02020603050405020304" pitchFamily="18" charset="0"/>
              </a:rPr>
              <a:t>: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Lack of implementing quality care policies,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Not following the national guidelines on maternity care</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Not doing foetal monitoring and ignoring investigation on escalation procedures</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Lack of staff training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Not monitoring and investigating quality management issues </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Not following safety standards and mechanisms of reviewing safety</a:t>
            </a:r>
            <a:endParaRPr lang="en-IN" sz="1200" u="none" strike="noStrike" dirty="0">
              <a:effectLst/>
              <a:latin typeface="Arial" panose="020B0604020202020204" pitchFamily="34" charset="0"/>
              <a:ea typeface="Arial" panose="020B0604020202020204" pitchFamily="34" charset="0"/>
            </a:endParaRPr>
          </a:p>
          <a:p>
            <a:pPr marL="742950" lvl="1" indent="-285750" algn="just">
              <a:lnSpc>
                <a:spcPct val="100000"/>
              </a:lnSpc>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Non-listening leadership and culture </a:t>
            </a:r>
            <a:endParaRPr sz="1200" dirty="0"/>
          </a:p>
        </p:txBody>
      </p:sp>
      <p:sp>
        <p:nvSpPr>
          <p:cNvPr id="9" name="TextBox 8">
            <a:extLst>
              <a:ext uri="{FF2B5EF4-FFF2-40B4-BE49-F238E27FC236}">
                <a16:creationId xmlns:a16="http://schemas.microsoft.com/office/drawing/2014/main" id="{5DF006C7-5F05-9A35-C27D-D5CE6E02F9F8}"/>
              </a:ext>
            </a:extLst>
          </p:cNvPr>
          <p:cNvSpPr txBox="1"/>
          <p:nvPr/>
        </p:nvSpPr>
        <p:spPr>
          <a:xfrm>
            <a:off x="2016569" y="3891172"/>
            <a:ext cx="2014779" cy="2123658"/>
          </a:xfrm>
          <a:prstGeom prst="rect">
            <a:avLst/>
          </a:prstGeom>
          <a:noFill/>
        </p:spPr>
        <p:txBody>
          <a:bodyPr wrap="square">
            <a:spAutoFit/>
          </a:bodyPr>
          <a:lstStyle/>
          <a:p>
            <a:pPr marL="342900" lvl="0" indent="-342900" algn="just">
              <a:buFont typeface="Arial" panose="020B0604020202020204" pitchFamily="34" charset="0"/>
              <a:buChar char="●"/>
            </a:pPr>
            <a:r>
              <a:rPr lang="en-GB" sz="1200" b="1" u="none" strike="noStrike" dirty="0">
                <a:effectLst/>
                <a:latin typeface="Times New Roman" panose="02020603050405020304" pitchFamily="18" charset="0"/>
                <a:ea typeface="Times New Roman" panose="02020603050405020304" pitchFamily="18" charset="0"/>
              </a:rPr>
              <a:t>Effects (head of the fish)</a:t>
            </a:r>
            <a:endParaRPr lang="en-IN" sz="1200" b="1" u="none" strike="noStrike" dirty="0">
              <a:effectLst/>
              <a:latin typeface="Arial" panose="020B0604020202020204" pitchFamily="34" charset="0"/>
              <a:ea typeface="Arial" panose="020B0604020202020204" pitchFamily="34" charset="0"/>
            </a:endParaRPr>
          </a:p>
          <a:p>
            <a:pPr marL="742950" lvl="1" indent="-28575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Deaths of babies and mothers, </a:t>
            </a:r>
            <a:endParaRPr lang="en-IN" sz="1200" u="none" strike="noStrike" dirty="0">
              <a:effectLst/>
              <a:latin typeface="Arial" panose="020B0604020202020204" pitchFamily="34" charset="0"/>
              <a:ea typeface="Arial" panose="020B0604020202020204" pitchFamily="34" charset="0"/>
            </a:endParaRPr>
          </a:p>
          <a:p>
            <a:pPr marL="742950" lvl="1" indent="-28575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Neonatal injuries, </a:t>
            </a:r>
            <a:endParaRPr lang="en-IN" sz="1200" u="none" strike="noStrike" dirty="0">
              <a:effectLst/>
              <a:latin typeface="Arial" panose="020B0604020202020204" pitchFamily="34" charset="0"/>
              <a:ea typeface="Arial" panose="020B0604020202020204" pitchFamily="34" charset="0"/>
            </a:endParaRPr>
          </a:p>
          <a:p>
            <a:pPr marL="742950" lvl="1" indent="-28575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Stillbirths, </a:t>
            </a:r>
            <a:endParaRPr lang="en-IN" sz="1200" u="none" strike="noStrike" dirty="0">
              <a:effectLst/>
              <a:latin typeface="Arial" panose="020B0604020202020204" pitchFamily="34" charset="0"/>
              <a:ea typeface="Arial" panose="020B0604020202020204" pitchFamily="34" charset="0"/>
            </a:endParaRPr>
          </a:p>
          <a:p>
            <a:pPr marL="742950" lvl="1" indent="-28575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Long-term harm </a:t>
            </a:r>
            <a:endParaRPr lang="en-IN" sz="1200" u="none" strike="noStrike" dirty="0">
              <a:effectLst/>
              <a:latin typeface="Arial" panose="020B0604020202020204" pitchFamily="34" charset="0"/>
              <a:ea typeface="Arial" panose="020B0604020202020204" pitchFamily="34" charset="0"/>
            </a:endParaRPr>
          </a:p>
          <a:p>
            <a:pPr marL="742950" lvl="1" indent="-285750" algn="just">
              <a:buFont typeface="Arial" panose="020B0604020202020204" pitchFamily="34" charset="0"/>
              <a:buChar char="○"/>
            </a:pPr>
            <a:r>
              <a:rPr lang="en-GB" sz="1200" u="none" strike="noStrike" dirty="0">
                <a:effectLst/>
                <a:latin typeface="Times New Roman" panose="02020603050405020304" pitchFamily="18" charset="0"/>
                <a:ea typeface="Times New Roman" panose="02020603050405020304" pitchFamily="18" charset="0"/>
              </a:rPr>
              <a:t>Catastrophic effects for mothers and babies</a:t>
            </a:r>
            <a:endParaRPr lang="en-IN" sz="1200" u="none" strike="noStrike" dirty="0">
              <a:effectLst/>
              <a:latin typeface="Arial" panose="020B0604020202020204" pitchFamily="34" charset="0"/>
              <a:ea typeface="Arial" panose="020B0604020202020204" pitchFamily="34" charset="0"/>
            </a:endParaRPr>
          </a:p>
        </p:txBody>
      </p:sp>
      <p:pic>
        <p:nvPicPr>
          <p:cNvPr id="13" name="image4.png">
            <a:extLst>
              <a:ext uri="{FF2B5EF4-FFF2-40B4-BE49-F238E27FC236}">
                <a16:creationId xmlns:a16="http://schemas.microsoft.com/office/drawing/2014/main" id="{894D9440-800A-EF68-0CDD-A6AFFEA74996}"/>
              </a:ext>
            </a:extLst>
          </p:cNvPr>
          <p:cNvPicPr/>
          <p:nvPr/>
        </p:nvPicPr>
        <p:blipFill>
          <a:blip r:embed="rId3"/>
          <a:srcRect/>
          <a:stretch>
            <a:fillRect/>
          </a:stretch>
        </p:blipFill>
        <p:spPr>
          <a:xfrm>
            <a:off x="7101489" y="3271630"/>
            <a:ext cx="4876800" cy="2743200"/>
          </a:xfrm>
          <a:prstGeom prst="rect">
            <a:avLst/>
          </a:prstGeom>
          <a:ln w="12700">
            <a:solidFill>
              <a:srgbClr val="000000"/>
            </a:solidFill>
            <a:prstDash val="solid"/>
          </a:ln>
        </p:spPr>
      </p:pic>
      <p:sp>
        <p:nvSpPr>
          <p:cNvPr id="14" name="TextBox 13">
            <a:extLst>
              <a:ext uri="{FF2B5EF4-FFF2-40B4-BE49-F238E27FC236}">
                <a16:creationId xmlns:a16="http://schemas.microsoft.com/office/drawing/2014/main" id="{8E1EAAD9-4B4D-A5F4-DCE9-177F7D3853F7}"/>
              </a:ext>
            </a:extLst>
          </p:cNvPr>
          <p:cNvSpPr txBox="1"/>
          <p:nvPr/>
        </p:nvSpPr>
        <p:spPr>
          <a:xfrm>
            <a:off x="8267641" y="6233890"/>
            <a:ext cx="2544496" cy="281677"/>
          </a:xfrm>
          <a:prstGeom prst="rect">
            <a:avLst/>
          </a:prstGeom>
          <a:noFill/>
        </p:spPr>
        <p:txBody>
          <a:bodyPr wrap="square">
            <a:spAutoFit/>
          </a:bodyPr>
          <a:lstStyle/>
          <a:p>
            <a:pPr algn="ctr"/>
            <a:r>
              <a:rPr lang="en-GB" sz="1200" u="none" strike="noStrike" dirty="0">
                <a:effectLst/>
                <a:latin typeface="Times New Roman" panose="02020603050405020304" pitchFamily="18" charset="0"/>
                <a:ea typeface="Times New Roman" panose="02020603050405020304" pitchFamily="18" charset="0"/>
              </a:rPr>
              <a:t>Source: Self-developed</a:t>
            </a:r>
            <a:endParaRPr sz="1200" dirty="0"/>
          </a:p>
        </p:txBody>
      </p:sp>
    </p:spTree>
    <p:extLst>
      <p:ext uri="{BB962C8B-B14F-4D97-AF65-F5344CB8AC3E}">
        <p14:creationId xmlns:p14="http://schemas.microsoft.com/office/powerpoint/2010/main" val="13270324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7FC7BE-925E-60D9-9606-68B2F7D3B1F2}"/>
              </a:ext>
            </a:extLst>
          </p:cNvPr>
          <p:cNvSpPr>
            <a:spLocks noGrp="1"/>
          </p:cNvSpPr>
          <p:nvPr>
            <p:ph type="title"/>
          </p:nvPr>
        </p:nvSpPr>
        <p:spPr/>
        <p:txBody>
          <a:bodyPr>
            <a:normAutofit/>
          </a:bodyPr>
          <a:lstStyle/>
          <a:p>
            <a:pPr algn="ctr"/>
            <a:r>
              <a:rPr lang="en-GB" sz="3200" b="1" dirty="0">
                <a:effectLst/>
                <a:latin typeface="Times New Roman" panose="02020603050405020304" pitchFamily="18" charset="0"/>
                <a:ea typeface="Times New Roman" panose="02020603050405020304" pitchFamily="18" charset="0"/>
              </a:rPr>
              <a:t>References</a:t>
            </a:r>
            <a:endParaRPr sz="3200" dirty="0"/>
          </a:p>
        </p:txBody>
      </p:sp>
      <p:sp>
        <p:nvSpPr>
          <p:cNvPr id="3" name="Content Placeholder 2">
            <a:extLst>
              <a:ext uri="{FF2B5EF4-FFF2-40B4-BE49-F238E27FC236}">
                <a16:creationId xmlns:a16="http://schemas.microsoft.com/office/drawing/2014/main" id="{D19EF841-08F1-126A-3EBE-EF679BBF2CDC}"/>
              </a:ext>
            </a:extLst>
          </p:cNvPr>
          <p:cNvSpPr>
            <a:spLocks noGrp="1"/>
          </p:cNvSpPr>
          <p:nvPr>
            <p:ph idx="1"/>
          </p:nvPr>
        </p:nvSpPr>
        <p:spPr/>
        <p:txBody>
          <a:bodyPr>
            <a:normAutofit fontScale="40000" lnSpcReduction="20000"/>
          </a:bodyPr>
          <a:lstStyle/>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BBC, 2022.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Shrewsbury maternity scandal: Repeated failures led to deaths</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https://www.bbc.com/news/uk-england-shropshire-60925959</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Brullo</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J., Rushton, S., Brickner, C., Madden-Baer, R. and Peng, T., 2022. Using root cause analysis to inform a falls practice change in the home care setting.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Home healthcare now</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40</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(1), pp.40-48.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https://www.aptahomehealth.org/assets/Using%20root%20cause%20analysis%20to%20predict%20falls.pdf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Care Quality Commission, 2020.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Maternity Framework (Acute, community, independent).</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Care Quality Commission.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https://www.cqc.org.uk/sites/default/files/20200324%20900468%20NHS%20IH%20Maternity%20Core%20service%20v7.pdf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CQC, 2024.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The fundamental standards</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Care Quality Commission.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https://www.cqc.org.uk/about-us/fundamental-standards</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CQC, 2025.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The 5 key questions we ask</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Care Quality Commission.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https://www.cqc.org.uk/about-us/how-we-do-our-job/five-key-questions-we-ask</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House of Commons Library, 2025.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Quality and safety of maternity care (England).</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UK Government.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https://commonslibrary.parliament.uk/research-briefings/cbp-9815/</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Hunt, J., Gammon, J., Williams, S., Daniel, S., Rees, S. and Matthewson, S., 2022. Patient safety culture as a space of social struggle: understanding infection prevention practice and patient safety culture within hospital isolation settings-a qualitative study.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BMC Health Services Research</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22</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(1), p.1446.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https://link.springer.com/content/pdf/10.1186/s12913-022-08703-x.pdf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Kumah</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 Nwogu, C.N.,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Issah</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A.R.,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Obot</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E.,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Kanamitie</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D.T., Sifa, J.S. and Aidoo, L.A., 2024. Cause-and-effect (fishbone) diagram: a tool for generating and organizing quality improvement ideas.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Global journal on quality and safety in healthcare</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7</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(2), pp.85-87.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https://meridian.allenpress.com/innovationsjournals-JQSH/article-pdf/7/2/85/3368554/i2589-9449-7-2-85.pdf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McDonagh Hull, P., 2023. Comparing caesarean birth rates: An institutionalized habit that is hard to break.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Journal of Patient Safety and Risk Management</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28</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(1), pp.5-8.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https://journals.sagepub.com/doi/pdf/10.1177/25160435221150373</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NICE, 2021</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 Antenatal Care</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National Institute for Health and Care Excellence.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https://www.nice.org.uk/guidance/ng201</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p>
          <a:p>
            <a:pPr marL="628650" lvl="1"/>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NHS England. 2024.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NHS leadership competency framework for board members</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kern="100" dirty="0">
                <a:effectLst/>
                <a:latin typeface="Times New Roman" panose="02020603050405020304" pitchFamily="18" charset="0"/>
                <a:ea typeface="Calibri" panose="020F0502020204030204" pitchFamily="34" charset="0"/>
                <a:cs typeface="Times New Roman" panose="02020603050405020304" pitchFamily="18" charset="0"/>
                <a:hlinkClick r:id="rId12"/>
              </a:rPr>
              <a:t>http://england.nhs.uk/long-read/nhs-leadership-competency-framework-for-board-members/</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p>
          <a:p>
            <a:pPr marL="628650" lvl="1"/>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NHS Foundation Trust. 2019.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Patient Safety Strategy 2019-22</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kern="100" dirty="0">
                <a:effectLst/>
                <a:latin typeface="Times New Roman" panose="02020603050405020304" pitchFamily="18" charset="0"/>
                <a:ea typeface="Calibri" panose="020F0502020204030204" pitchFamily="34" charset="0"/>
                <a:cs typeface="Times New Roman" panose="02020603050405020304" pitchFamily="18" charset="0"/>
                <a:hlinkClick r:id="rId13"/>
              </a:rPr>
              <a:t>https://www.humber.nhs.uk/media/whlnlnpb/patient-safety-strategy-2019-2022.pdf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UK Government, 2022.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Findings, Conclusions and Essential Actions from The Independent Review of Maternity Services at The Shrewsbury and Telford Hospital NHS Trust</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UK Government. 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https://assets.publishing.service.gov.uk/media/624332fe8fa8f527744f0615/Final-Ockenden-Report-web-accessible.pdf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UK Legislation, 2025. </a:t>
            </a:r>
            <a:r>
              <a:rPr lang="en-US" i="1" kern="100" dirty="0">
                <a:effectLst/>
                <a:latin typeface="Times New Roman" panose="02020603050405020304" pitchFamily="18" charset="0"/>
                <a:ea typeface="Calibri" panose="020F0502020204030204" pitchFamily="34" charset="0"/>
                <a:cs typeface="Times New Roman" panose="02020603050405020304" pitchFamily="18" charset="0"/>
              </a:rPr>
              <a:t>Health and Social Care Act 2012</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GB" kern="100" dirty="0">
                <a:effectLst/>
                <a:latin typeface="Times New Roman" panose="02020603050405020304" pitchFamily="18" charset="0"/>
                <a:ea typeface="Calibri" panose="020F0502020204030204" pitchFamily="34" charset="0"/>
                <a:cs typeface="Times New Roman" panose="02020603050405020304" pitchFamily="18" charset="0"/>
              </a:rPr>
              <a:t>c.7. London: The Stationery Office.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US"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5"/>
              </a:rPr>
              <a:t>https://www.legislation.gov.uk/id/ukpga/2012/7</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Wanat</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Hoste</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M., Gobat, N.,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Anastasaki</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M.,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Böhmer</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F.,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Chlabicz</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S., Colliers, A., Farrell, K.,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Karkana</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M.N., Kinsman, J. and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Lionis</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C., 2021. Transformation of primary care during the COVID-19 pandemic: experiences of healthcare professionals in eight European countries.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British Journal of General Practice</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6"/>
              </a:rPr>
              <a:t>https://bjgp.org/content/bjgp/early/2021/07/06/BJGP.2020.1112.full.pdf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endParaRPr lang="en-IN" kern="100" dirty="0">
              <a:effectLst/>
              <a:latin typeface="Calibri" panose="020F0502020204030204" pitchFamily="34" charset="0"/>
              <a:ea typeface="Calibri" panose="020F0502020204030204" pitchFamily="34" charset="0"/>
              <a:cs typeface="Times New Roman" panose="02020603050405020304" pitchFamily="18" charset="0"/>
            </a:endParaRPr>
          </a:p>
          <a:p>
            <a:pPr marL="628650" lvl="1"/>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Wiegmann</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D.A., Wood, L.J., Cohen, T.N. and </a:t>
            </a:r>
            <a:r>
              <a:rPr lang="en-IN" kern="100" dirty="0" err="1">
                <a:effectLst/>
                <a:latin typeface="Times New Roman" panose="02020603050405020304" pitchFamily="18" charset="0"/>
                <a:ea typeface="Calibri" panose="020F0502020204030204" pitchFamily="34" charset="0"/>
                <a:cs typeface="Times New Roman" panose="02020603050405020304" pitchFamily="18" charset="0"/>
              </a:rPr>
              <a:t>Shappell</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S.A., 2022. Understanding the “Swiss cheese model” and its application to patient safety.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Journal of patient safety</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t>
            </a:r>
            <a:r>
              <a:rPr lang="en-IN" i="1" kern="100" dirty="0">
                <a:effectLst/>
                <a:latin typeface="Times New Roman" panose="02020603050405020304" pitchFamily="18" charset="0"/>
                <a:ea typeface="Calibri" panose="020F0502020204030204" pitchFamily="34" charset="0"/>
                <a:cs typeface="Times New Roman" panose="02020603050405020304" pitchFamily="18" charset="0"/>
              </a:rPr>
              <a:t>18</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(2), pp.119-123. </a:t>
            </a:r>
            <a:r>
              <a:rPr lang="en-US" kern="100" dirty="0">
                <a:effectLst/>
                <a:latin typeface="Times New Roman" panose="02020603050405020304" pitchFamily="18" charset="0"/>
                <a:ea typeface="Calibri" panose="020F0502020204030204" pitchFamily="34" charset="0"/>
                <a:cs typeface="Times New Roman" panose="02020603050405020304" pitchFamily="18" charset="0"/>
              </a:rPr>
              <a:t>Available at: </a:t>
            </a:r>
            <a:r>
              <a:rPr lang="en-IN" u="sng" kern="100"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17"/>
              </a:rPr>
              <a:t>https://pmc.ncbi.nlm.nih.gov/articles/PMC8514562/pdf/nihms-1651282.pdf</a:t>
            </a:r>
            <a:r>
              <a:rPr lang="en-IN" kern="100" dirty="0">
                <a:effectLst/>
                <a:latin typeface="Times New Roman" panose="02020603050405020304" pitchFamily="18" charset="0"/>
                <a:ea typeface="Calibri" panose="020F0502020204030204" pitchFamily="34" charset="0"/>
                <a:cs typeface="Times New Roman" panose="02020603050405020304" pitchFamily="18" charset="0"/>
              </a:rPr>
              <a:t> [Accessed 3 October 2025]</a:t>
            </a:r>
          </a:p>
        </p:txBody>
      </p:sp>
    </p:spTree>
    <p:extLst>
      <p:ext uri="{BB962C8B-B14F-4D97-AF65-F5344CB8AC3E}">
        <p14:creationId xmlns:p14="http://schemas.microsoft.com/office/powerpoint/2010/main" val="143073450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{DC1D9492-9F73-2C4D-A453-2CEC8A8B81E2}tf10001069</Template>
  <TotalTime>457</TotalTime>
  <Words>2332</Words>
  <Application>Microsoft Office PowerPoint</Application>
  <PresentationFormat>Widescreen</PresentationFormat>
  <Paragraphs>139</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Wisp</vt:lpstr>
      <vt:lpstr>Root causes and policy issues affecting the health and care sector: A case study of Shrewsbury and Telford Hospital NHS Trust (UK) — Maternity Scandal</vt:lpstr>
      <vt:lpstr>Background</vt:lpstr>
      <vt:lpstr>PowerPoint Presentation</vt:lpstr>
      <vt:lpstr>Swiss Cheese model </vt:lpstr>
      <vt:lpstr>Benchmark</vt:lpstr>
      <vt:lpstr>Influence of policy issue on service delivery</vt:lpstr>
      <vt:lpstr>Impact of root causes, policy issues</vt:lpstr>
      <vt:lpstr>Summary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Nazmul Hossain</dc:creator>
  <cp:lastModifiedBy>Vishwa Chaudhary</cp:lastModifiedBy>
  <cp:revision>93</cp:revision>
  <dcterms:created xsi:type="dcterms:W3CDTF">2025-09-26T15:42:12Z</dcterms:created>
  <dcterms:modified xsi:type="dcterms:W3CDTF">2025-10-20T07:19:54Z</dcterms:modified>
</cp:coreProperties>
</file>