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4" r:id="rId2"/>
    <p:sldId id="258" r:id="rId3"/>
    <p:sldId id="270" r:id="rId4"/>
    <p:sldId id="269" r:id="rId5"/>
    <p:sldId id="265" r:id="rId6"/>
    <p:sldId id="263" r:id="rId7"/>
    <p:sldId id="261" r:id="rId8"/>
    <p:sldId id="259" r:id="rId9"/>
    <p:sldId id="266" r:id="rId10"/>
    <p:sldId id="260" r:id="rId11"/>
    <p:sldId id="272" r:id="rId12"/>
    <p:sldId id="271" r:id="rId13"/>
    <p:sldId id="27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750" autoAdjust="0"/>
    <p:restoredTop sz="94660"/>
  </p:normalViewPr>
  <p:slideViewPr>
    <p:cSldViewPr snapToGrid="0">
      <p:cViewPr varScale="1">
        <p:scale>
          <a:sx n="72" d="100"/>
          <a:sy n="72" d="100"/>
        </p:scale>
        <p:origin x="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1/31/2020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1/31/2020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1/31/2020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1/31/2020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merriam-webster.com/dictionary/moral" TargetMode="External"/><Relationship Id="rId2" Type="http://schemas.openxmlformats.org/officeDocument/2006/relationships/hyperlink" Target="https://www.britannica.com/topic/sacred"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3B9FA-04C0-4F67-A2C0-03B569550848}"/>
              </a:ext>
            </a:extLst>
          </p:cNvPr>
          <p:cNvSpPr>
            <a:spLocks noGrp="1"/>
          </p:cNvSpPr>
          <p:nvPr>
            <p:ph type="title"/>
          </p:nvPr>
        </p:nvSpPr>
        <p:spPr/>
        <p:txBody>
          <a:bodyPr>
            <a:normAutofit fontScale="90000"/>
          </a:bodyPr>
          <a:lstStyle/>
          <a:p>
            <a:pPr algn="ctr"/>
            <a:r>
              <a:rPr lang="en-GB" sz="2700" dirty="0"/>
              <a:t>The ecological legacy and relevance of St Francis of Assisi Today</a:t>
            </a:r>
            <a:br>
              <a:rPr lang="en-GB" sz="2700" dirty="0"/>
            </a:br>
            <a:r>
              <a:rPr lang="en-GB" sz="2000" dirty="0"/>
              <a:t>Cameron Watson 1604872</a:t>
            </a:r>
            <a:br>
              <a:rPr lang="en-GB" dirty="0"/>
            </a:br>
            <a:endParaRPr lang="en-GB" dirty="0"/>
          </a:p>
        </p:txBody>
      </p:sp>
      <p:sp>
        <p:nvSpPr>
          <p:cNvPr id="3" name="Content Placeholder 2">
            <a:extLst>
              <a:ext uri="{FF2B5EF4-FFF2-40B4-BE49-F238E27FC236}">
                <a16:creationId xmlns:a16="http://schemas.microsoft.com/office/drawing/2014/main" id="{0930D1DD-CFEC-4C66-8A20-98A357E62DBE}"/>
              </a:ext>
            </a:extLst>
          </p:cNvPr>
          <p:cNvSpPr>
            <a:spLocks noGrp="1"/>
          </p:cNvSpPr>
          <p:nvPr>
            <p:ph idx="1"/>
          </p:nvPr>
        </p:nvSpPr>
        <p:spPr/>
        <p:txBody>
          <a:bodyPr>
            <a:normAutofit/>
          </a:bodyPr>
          <a:lstStyle/>
          <a:p>
            <a:pPr marL="0" indent="0">
              <a:buNone/>
            </a:pPr>
            <a:r>
              <a:rPr lang="en-GB" sz="1800" dirty="0"/>
              <a:t>                   What can the example of St Francis of Assisi teach us about the environment? </a:t>
            </a:r>
          </a:p>
        </p:txBody>
      </p:sp>
      <p:pic>
        <p:nvPicPr>
          <p:cNvPr id="4" name="Picture 3">
            <a:extLst>
              <a:ext uri="{FF2B5EF4-FFF2-40B4-BE49-F238E27FC236}">
                <a16:creationId xmlns:a16="http://schemas.microsoft.com/office/drawing/2014/main" id="{0CFD0B52-8825-4B7D-9B73-0631BC6EF426}"/>
              </a:ext>
            </a:extLst>
          </p:cNvPr>
          <p:cNvPicPr>
            <a:picLocks noChangeAspect="1"/>
          </p:cNvPicPr>
          <p:nvPr/>
        </p:nvPicPr>
        <p:blipFill>
          <a:blip r:embed="rId2"/>
          <a:stretch>
            <a:fillRect/>
          </a:stretch>
        </p:blipFill>
        <p:spPr>
          <a:xfrm>
            <a:off x="4315813" y="2602846"/>
            <a:ext cx="3560373" cy="3450635"/>
          </a:xfrm>
          <a:prstGeom prst="rect">
            <a:avLst/>
          </a:prstGeom>
        </p:spPr>
      </p:pic>
    </p:spTree>
    <p:extLst>
      <p:ext uri="{BB962C8B-B14F-4D97-AF65-F5344CB8AC3E}">
        <p14:creationId xmlns:p14="http://schemas.microsoft.com/office/powerpoint/2010/main" val="2811591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1C7462B-21C8-4550-A45E-BAE7631A834A}"/>
              </a:ext>
            </a:extLst>
          </p:cNvPr>
          <p:cNvSpPr>
            <a:spLocks noGrp="1"/>
          </p:cNvSpPr>
          <p:nvPr>
            <p:ph type="title"/>
          </p:nvPr>
        </p:nvSpPr>
        <p:spPr>
          <a:xfrm>
            <a:off x="1451579" y="804519"/>
            <a:ext cx="9603275" cy="1049235"/>
          </a:xfrm>
        </p:spPr>
        <p:txBody>
          <a:bodyPr vert="horz" lIns="91440" tIns="45720" rIns="91440" bIns="45720" rtlCol="0" anchor="t">
            <a:normAutofit/>
          </a:bodyPr>
          <a:lstStyle/>
          <a:p>
            <a:r>
              <a:rPr lang="en-US"/>
              <a:t>                       Who was St Francis?</a:t>
            </a:r>
          </a:p>
        </p:txBody>
      </p:sp>
      <p:pic>
        <p:nvPicPr>
          <p:cNvPr id="3" name="Content Placeholder 2">
            <a:extLst>
              <a:ext uri="{FF2B5EF4-FFF2-40B4-BE49-F238E27FC236}">
                <a16:creationId xmlns:a16="http://schemas.microsoft.com/office/drawing/2014/main" id="{9F181E1E-79FD-489A-9172-EF3330800867}"/>
              </a:ext>
            </a:extLst>
          </p:cNvPr>
          <p:cNvPicPr>
            <a:picLocks noGrp="1" noChangeAspect="1"/>
          </p:cNvPicPr>
          <p:nvPr>
            <p:ph idx="1"/>
          </p:nvPr>
        </p:nvPicPr>
        <p:blipFill>
          <a:blip r:embed="rId3"/>
          <a:stretch>
            <a:fillRect/>
          </a:stretch>
        </p:blipFill>
        <p:spPr>
          <a:xfrm>
            <a:off x="2640009" y="2012811"/>
            <a:ext cx="7226414" cy="3450613"/>
          </a:xfrm>
          <a:prstGeom prst="rect">
            <a:avLst/>
          </a:prstGeom>
        </p:spPr>
      </p:pic>
    </p:spTree>
    <p:extLst>
      <p:ext uri="{BB962C8B-B14F-4D97-AF65-F5344CB8AC3E}">
        <p14:creationId xmlns:p14="http://schemas.microsoft.com/office/powerpoint/2010/main" val="34134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29EF9-6B7D-428B-A757-FB91F9409ED0}"/>
              </a:ext>
            </a:extLst>
          </p:cNvPr>
          <p:cNvSpPr>
            <a:spLocks noGrp="1"/>
          </p:cNvSpPr>
          <p:nvPr>
            <p:ph type="title"/>
          </p:nvPr>
        </p:nvSpPr>
        <p:spPr/>
        <p:txBody>
          <a:bodyPr/>
          <a:lstStyle/>
          <a:p>
            <a:r>
              <a:rPr lang="en-GB" dirty="0"/>
              <a:t>What is a Saint?</a:t>
            </a:r>
          </a:p>
        </p:txBody>
      </p:sp>
      <p:sp>
        <p:nvSpPr>
          <p:cNvPr id="3" name="Content Placeholder 2">
            <a:extLst>
              <a:ext uri="{FF2B5EF4-FFF2-40B4-BE49-F238E27FC236}">
                <a16:creationId xmlns:a16="http://schemas.microsoft.com/office/drawing/2014/main" id="{298C4D0E-00A3-41FE-86E0-797426168B9C}"/>
              </a:ext>
            </a:extLst>
          </p:cNvPr>
          <p:cNvSpPr>
            <a:spLocks noGrp="1"/>
          </p:cNvSpPr>
          <p:nvPr>
            <p:ph idx="1"/>
          </p:nvPr>
        </p:nvSpPr>
        <p:spPr/>
        <p:txBody>
          <a:bodyPr/>
          <a:lstStyle/>
          <a:p>
            <a:r>
              <a:rPr lang="en-GB" dirty="0"/>
              <a:t>“Saints are not freaks or exceptions.  They are the standard operating model for human beings.”  “A saint is a friend and lover of the world.”  “A saint conquers himself. “   “A saint embraces heroic suffering out of heroic love.  A saint also embraces heroic joy”  Charles </a:t>
            </a:r>
            <a:r>
              <a:rPr lang="en-GB" dirty="0" err="1"/>
              <a:t>Peguy</a:t>
            </a:r>
            <a:r>
              <a:rPr lang="en-GB" dirty="0"/>
              <a:t> put it, "life holds only one tragedy, ultimately: not to have been a saint.“ Peter Kreeft, </a:t>
            </a:r>
            <a:r>
              <a:rPr lang="en-GB" dirty="0" err="1"/>
              <a:t>Ph.D</a:t>
            </a:r>
            <a:r>
              <a:rPr lang="en-GB" dirty="0"/>
              <a:t>, professor of philosophy at Boston College.</a:t>
            </a:r>
          </a:p>
          <a:p>
            <a:r>
              <a:rPr lang="en-GB" dirty="0"/>
              <a:t>Saint, holy person, believed to have a special relationship to the </a:t>
            </a:r>
            <a:r>
              <a:rPr lang="en-GB" dirty="0">
                <a:hlinkClick r:id="rId2">
                  <a:extLst>
                    <a:ext uri="{A12FA001-AC4F-418D-AE19-62706E023703}">
                      <ahyp:hlinkClr xmlns:ahyp="http://schemas.microsoft.com/office/drawing/2018/hyperlinkcolor" val="tx"/>
                    </a:ext>
                  </a:extLst>
                </a:hlinkClick>
              </a:rPr>
              <a:t>sacred</a:t>
            </a:r>
            <a:r>
              <a:rPr lang="en-GB" dirty="0"/>
              <a:t> as well as </a:t>
            </a:r>
            <a:r>
              <a:rPr lang="en-GB" dirty="0">
                <a:hlinkClick r:id="rId3">
                  <a:extLst>
                    <a:ext uri="{A12FA001-AC4F-418D-AE19-62706E023703}">
                      <ahyp:hlinkClr xmlns:ahyp="http://schemas.microsoft.com/office/drawing/2018/hyperlinkcolor" val="tx"/>
                    </a:ext>
                  </a:extLst>
                </a:hlinkClick>
              </a:rPr>
              <a:t>moral</a:t>
            </a:r>
            <a:r>
              <a:rPr lang="en-GB" dirty="0"/>
              <a:t> perfection or exceptional teaching abilities.  </a:t>
            </a:r>
          </a:p>
          <a:p>
            <a:r>
              <a:rPr lang="en-GB" dirty="0"/>
              <a:t>To be canonized one must have demonstrated great joy in life.</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2821783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E7F97-5493-40CB-BDEA-6CCFC241075C}"/>
              </a:ext>
            </a:extLst>
          </p:cNvPr>
          <p:cNvSpPr>
            <a:spLocks noGrp="1"/>
          </p:cNvSpPr>
          <p:nvPr>
            <p:ph type="title"/>
          </p:nvPr>
        </p:nvSpPr>
        <p:spPr/>
        <p:txBody>
          <a:bodyPr>
            <a:normAutofit fontScale="90000"/>
          </a:bodyPr>
          <a:lstStyle/>
          <a:p>
            <a:r>
              <a:rPr lang="en-GB" dirty="0"/>
              <a:t>                     The Environment</a:t>
            </a:r>
            <a:br>
              <a:rPr lang="en-GB" dirty="0"/>
            </a:br>
            <a:r>
              <a:rPr lang="en-GB" dirty="0"/>
              <a:t>                 How did we get to this?</a:t>
            </a:r>
            <a:br>
              <a:rPr lang="en-GB" dirty="0"/>
            </a:br>
            <a:r>
              <a:rPr lang="en-GB" sz="1800" dirty="0"/>
              <a:t>                               Climate change/pollution/deforestation</a:t>
            </a:r>
          </a:p>
        </p:txBody>
      </p:sp>
      <p:sp>
        <p:nvSpPr>
          <p:cNvPr id="3" name="Content Placeholder 2">
            <a:extLst>
              <a:ext uri="{FF2B5EF4-FFF2-40B4-BE49-F238E27FC236}">
                <a16:creationId xmlns:a16="http://schemas.microsoft.com/office/drawing/2014/main" id="{2F5A6530-BF67-46D8-8AFD-4C68C720B965}"/>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2E1BE097-36AB-42FB-B35F-2F0C07EF944D}"/>
              </a:ext>
            </a:extLst>
          </p:cNvPr>
          <p:cNvPicPr>
            <a:picLocks noChangeAspect="1"/>
          </p:cNvPicPr>
          <p:nvPr/>
        </p:nvPicPr>
        <p:blipFill>
          <a:blip r:embed="rId2"/>
          <a:stretch>
            <a:fillRect/>
          </a:stretch>
        </p:blipFill>
        <p:spPr>
          <a:xfrm>
            <a:off x="1688123" y="1953871"/>
            <a:ext cx="8609428" cy="3982695"/>
          </a:xfrm>
          <a:prstGeom prst="rect">
            <a:avLst/>
          </a:prstGeom>
        </p:spPr>
      </p:pic>
    </p:spTree>
    <p:extLst>
      <p:ext uri="{BB962C8B-B14F-4D97-AF65-F5344CB8AC3E}">
        <p14:creationId xmlns:p14="http://schemas.microsoft.com/office/powerpoint/2010/main" val="1727188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5DE73-A3EC-43A7-8A96-AE2CBE46BB14}"/>
              </a:ext>
            </a:extLst>
          </p:cNvPr>
          <p:cNvSpPr>
            <a:spLocks noGrp="1"/>
          </p:cNvSpPr>
          <p:nvPr>
            <p:ph type="title"/>
          </p:nvPr>
        </p:nvSpPr>
        <p:spPr/>
        <p:txBody>
          <a:bodyPr/>
          <a:lstStyle/>
          <a:p>
            <a:pPr algn="ctr"/>
            <a:r>
              <a:rPr lang="en-GB" dirty="0"/>
              <a:t>Is this quote True?</a:t>
            </a:r>
          </a:p>
        </p:txBody>
      </p:sp>
      <p:pic>
        <p:nvPicPr>
          <p:cNvPr id="4" name="Content Placeholder 3">
            <a:extLst>
              <a:ext uri="{FF2B5EF4-FFF2-40B4-BE49-F238E27FC236}">
                <a16:creationId xmlns:a16="http://schemas.microsoft.com/office/drawing/2014/main" id="{1561A5C4-D590-4353-B0F7-272F0D20065C}"/>
              </a:ext>
            </a:extLst>
          </p:cNvPr>
          <p:cNvPicPr>
            <a:picLocks noGrp="1" noChangeAspect="1"/>
          </p:cNvPicPr>
          <p:nvPr>
            <p:ph idx="1"/>
          </p:nvPr>
        </p:nvPicPr>
        <p:blipFill>
          <a:blip r:embed="rId2"/>
          <a:stretch>
            <a:fillRect/>
          </a:stretch>
        </p:blipFill>
        <p:spPr>
          <a:xfrm>
            <a:off x="2661745" y="2409642"/>
            <a:ext cx="7182942" cy="3503162"/>
          </a:xfrm>
          <a:prstGeom prst="rect">
            <a:avLst/>
          </a:prstGeom>
        </p:spPr>
      </p:pic>
    </p:spTree>
    <p:extLst>
      <p:ext uri="{BB962C8B-B14F-4D97-AF65-F5344CB8AC3E}">
        <p14:creationId xmlns:p14="http://schemas.microsoft.com/office/powerpoint/2010/main" val="95850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9E911-6728-401B-908B-5671B529488E}"/>
              </a:ext>
            </a:extLst>
          </p:cNvPr>
          <p:cNvSpPr>
            <a:spLocks noGrp="1"/>
          </p:cNvSpPr>
          <p:nvPr>
            <p:ph type="title"/>
          </p:nvPr>
        </p:nvSpPr>
        <p:spPr/>
        <p:txBody>
          <a:bodyPr/>
          <a:lstStyle/>
          <a:p>
            <a:r>
              <a:rPr lang="en-GB" dirty="0"/>
              <a:t>We seem to be doing this</a:t>
            </a:r>
          </a:p>
        </p:txBody>
      </p:sp>
      <p:pic>
        <p:nvPicPr>
          <p:cNvPr id="4" name="Content Placeholder 3">
            <a:extLst>
              <a:ext uri="{FF2B5EF4-FFF2-40B4-BE49-F238E27FC236}">
                <a16:creationId xmlns:a16="http://schemas.microsoft.com/office/drawing/2014/main" id="{F0BB2377-34FC-4712-AD11-63F8FB749DF2}"/>
              </a:ext>
            </a:extLst>
          </p:cNvPr>
          <p:cNvPicPr>
            <a:picLocks noGrp="1" noChangeAspect="1"/>
          </p:cNvPicPr>
          <p:nvPr>
            <p:ph idx="1"/>
          </p:nvPr>
        </p:nvPicPr>
        <p:blipFill>
          <a:blip r:embed="rId2"/>
          <a:stretch>
            <a:fillRect/>
          </a:stretch>
        </p:blipFill>
        <p:spPr>
          <a:xfrm>
            <a:off x="6729283" y="2269343"/>
            <a:ext cx="4928054" cy="3449638"/>
          </a:xfrm>
          <a:prstGeom prst="rect">
            <a:avLst/>
          </a:prstGeom>
        </p:spPr>
      </p:pic>
      <p:pic>
        <p:nvPicPr>
          <p:cNvPr id="5" name="Picture 4">
            <a:extLst>
              <a:ext uri="{FF2B5EF4-FFF2-40B4-BE49-F238E27FC236}">
                <a16:creationId xmlns:a16="http://schemas.microsoft.com/office/drawing/2014/main" id="{C69932EC-B7C1-4F91-90FC-1E9E9567B432}"/>
              </a:ext>
            </a:extLst>
          </p:cNvPr>
          <p:cNvPicPr>
            <a:picLocks noChangeAspect="1"/>
          </p:cNvPicPr>
          <p:nvPr/>
        </p:nvPicPr>
        <p:blipFill>
          <a:blip r:embed="rId3"/>
          <a:stretch>
            <a:fillRect/>
          </a:stretch>
        </p:blipFill>
        <p:spPr>
          <a:xfrm>
            <a:off x="809049" y="2067950"/>
            <a:ext cx="5690225" cy="3812345"/>
          </a:xfrm>
          <a:prstGeom prst="rect">
            <a:avLst/>
          </a:prstGeom>
        </p:spPr>
      </p:pic>
    </p:spTree>
    <p:extLst>
      <p:ext uri="{BB962C8B-B14F-4D97-AF65-F5344CB8AC3E}">
        <p14:creationId xmlns:p14="http://schemas.microsoft.com/office/powerpoint/2010/main" val="2377674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35889-9DF2-4FAE-BFAD-FCB4C00E2DB2}"/>
              </a:ext>
            </a:extLst>
          </p:cNvPr>
          <p:cNvSpPr>
            <a:spLocks noGrp="1"/>
          </p:cNvSpPr>
          <p:nvPr>
            <p:ph type="title"/>
          </p:nvPr>
        </p:nvSpPr>
        <p:spPr/>
        <p:txBody>
          <a:bodyPr/>
          <a:lstStyle/>
          <a:p>
            <a:r>
              <a:rPr lang="en-GB" dirty="0"/>
              <a:t>Back ground and context	</a:t>
            </a:r>
          </a:p>
        </p:txBody>
      </p:sp>
      <p:sp>
        <p:nvSpPr>
          <p:cNvPr id="3" name="Content Placeholder 2">
            <a:extLst>
              <a:ext uri="{FF2B5EF4-FFF2-40B4-BE49-F238E27FC236}">
                <a16:creationId xmlns:a16="http://schemas.microsoft.com/office/drawing/2014/main" id="{937DB9F8-402C-427D-A73D-462CB5C7788F}"/>
              </a:ext>
            </a:extLst>
          </p:cNvPr>
          <p:cNvSpPr>
            <a:spLocks noGrp="1"/>
          </p:cNvSpPr>
          <p:nvPr>
            <p:ph idx="1"/>
          </p:nvPr>
        </p:nvSpPr>
        <p:spPr/>
        <p:txBody>
          <a:bodyPr>
            <a:normAutofit/>
          </a:bodyPr>
          <a:lstStyle/>
          <a:p>
            <a:r>
              <a:rPr lang="en-GB" dirty="0"/>
              <a:t>Modern environmental movement began in the 1970s in </a:t>
            </a:r>
            <a:r>
              <a:rPr lang="en-GB"/>
              <a:t>the UK</a:t>
            </a:r>
            <a:endParaRPr lang="en-GB" dirty="0"/>
          </a:p>
          <a:p>
            <a:r>
              <a:rPr lang="en-GB" dirty="0"/>
              <a:t>We are facing possible annihilation through rapid use of resources, climate change, pollution, species extinction.</a:t>
            </a:r>
          </a:p>
          <a:p>
            <a:r>
              <a:rPr lang="en-GB" dirty="0"/>
              <a:t>We need to find a way through and to see if St Francis’s example has anything to offer by way of guidance</a:t>
            </a:r>
          </a:p>
          <a:p>
            <a:pPr marL="0" indent="0">
              <a:buNone/>
            </a:pPr>
            <a:endParaRPr lang="en-GB" dirty="0"/>
          </a:p>
          <a:p>
            <a:endParaRPr lang="en-GB" dirty="0"/>
          </a:p>
        </p:txBody>
      </p:sp>
    </p:spTree>
    <p:extLst>
      <p:ext uri="{BB962C8B-B14F-4D97-AF65-F5344CB8AC3E}">
        <p14:creationId xmlns:p14="http://schemas.microsoft.com/office/powerpoint/2010/main" val="1943343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B61F7-AA2F-4499-B4A6-14980B6505F3}"/>
              </a:ext>
            </a:extLst>
          </p:cNvPr>
          <p:cNvSpPr>
            <a:spLocks noGrp="1"/>
          </p:cNvSpPr>
          <p:nvPr>
            <p:ph type="title"/>
          </p:nvPr>
        </p:nvSpPr>
        <p:spPr/>
        <p:txBody>
          <a:bodyPr/>
          <a:lstStyle/>
          <a:p>
            <a:r>
              <a:rPr lang="en-GB" dirty="0"/>
              <a:t>Why should we look back 1000 years to a Monk for environmental guidance?</a:t>
            </a:r>
          </a:p>
        </p:txBody>
      </p:sp>
      <p:sp>
        <p:nvSpPr>
          <p:cNvPr id="3" name="Content Placeholder 2">
            <a:extLst>
              <a:ext uri="{FF2B5EF4-FFF2-40B4-BE49-F238E27FC236}">
                <a16:creationId xmlns:a16="http://schemas.microsoft.com/office/drawing/2014/main" id="{507CCF34-AF83-41B8-A4CA-CE1874B2BC82}"/>
              </a:ext>
            </a:extLst>
          </p:cNvPr>
          <p:cNvSpPr>
            <a:spLocks noGrp="1"/>
          </p:cNvSpPr>
          <p:nvPr>
            <p:ph idx="1"/>
          </p:nvPr>
        </p:nvSpPr>
        <p:spPr/>
        <p:txBody>
          <a:bodyPr>
            <a:normAutofit lnSpcReduction="10000"/>
          </a:bodyPr>
          <a:lstStyle/>
          <a:p>
            <a:r>
              <a:rPr lang="en-GB" dirty="0"/>
              <a:t>Is it just a desperate attempt by Christianity to appear green?</a:t>
            </a:r>
          </a:p>
          <a:p>
            <a:r>
              <a:rPr lang="en-GB" dirty="0"/>
              <a:t>What could we possibly learn from someone from an entirely different context</a:t>
            </a:r>
          </a:p>
          <a:p>
            <a:r>
              <a:rPr lang="en-GB" dirty="0"/>
              <a:t>What about non-Christians?  Might be a turn off.</a:t>
            </a:r>
          </a:p>
          <a:p>
            <a:pPr marL="0" indent="0">
              <a:buNone/>
            </a:pPr>
            <a:r>
              <a:rPr lang="en-GB" dirty="0"/>
              <a:t>   “Praise to you, O Lord, and all blessing,.  We give you thanks and serve you with great humility.”  The Canticle of the Creatures.   Not everyone wants to serve a divine being that they cannot see.</a:t>
            </a:r>
          </a:p>
          <a:p>
            <a:r>
              <a:rPr lang="en-GB" dirty="0"/>
              <a:t>We could argue fine points and controversies, views and opinions forever,  but what is actually helpful.</a:t>
            </a:r>
          </a:p>
          <a:p>
            <a:endParaRPr lang="en-GB" dirty="0"/>
          </a:p>
        </p:txBody>
      </p:sp>
    </p:spTree>
    <p:extLst>
      <p:ext uri="{BB962C8B-B14F-4D97-AF65-F5344CB8AC3E}">
        <p14:creationId xmlns:p14="http://schemas.microsoft.com/office/powerpoint/2010/main" val="2801125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1D519-0AF7-408F-851F-8D1553F8FFB4}"/>
              </a:ext>
            </a:extLst>
          </p:cNvPr>
          <p:cNvSpPr>
            <a:spLocks noGrp="1"/>
          </p:cNvSpPr>
          <p:nvPr>
            <p:ph type="title"/>
          </p:nvPr>
        </p:nvSpPr>
        <p:spPr>
          <a:xfrm>
            <a:off x="1451579" y="804519"/>
            <a:ext cx="9603275" cy="1049235"/>
          </a:xfrm>
        </p:spPr>
        <p:txBody>
          <a:bodyPr>
            <a:normAutofit/>
          </a:bodyPr>
          <a:lstStyle/>
          <a:p>
            <a:r>
              <a:rPr lang="en-GB" dirty="0"/>
              <a:t>Christians use St Francis as an environmental role model</a:t>
            </a:r>
          </a:p>
        </p:txBody>
      </p:sp>
      <p:sp>
        <p:nvSpPr>
          <p:cNvPr id="3" name="Content Placeholder 2">
            <a:extLst>
              <a:ext uri="{FF2B5EF4-FFF2-40B4-BE49-F238E27FC236}">
                <a16:creationId xmlns:a16="http://schemas.microsoft.com/office/drawing/2014/main" id="{1174419D-0FD0-436E-B477-F48B6E4EDB3B}"/>
              </a:ext>
            </a:extLst>
          </p:cNvPr>
          <p:cNvSpPr>
            <a:spLocks noGrp="1"/>
          </p:cNvSpPr>
          <p:nvPr>
            <p:ph idx="1"/>
          </p:nvPr>
        </p:nvSpPr>
        <p:spPr>
          <a:xfrm>
            <a:off x="1451579" y="2015734"/>
            <a:ext cx="4162555" cy="3450613"/>
          </a:xfrm>
        </p:spPr>
        <p:txBody>
          <a:bodyPr>
            <a:normAutofit/>
          </a:bodyPr>
          <a:lstStyle/>
          <a:p>
            <a:pPr>
              <a:lnSpc>
                <a:spcPct val="110000"/>
              </a:lnSpc>
            </a:pPr>
            <a:r>
              <a:rPr lang="en-GB" sz="1400" dirty="0"/>
              <a:t>The Current Pope Francis put out the first Environmental encyclical in 2015.  With 1.2 billion Catholics that’s a big influence.  He said quote…“As stewards of God’s creation, we are called to make the earth a beautiful garden for the human family. When we destroy our forests, ravage our soil and pollute our seas, we betray that noble calling.” </a:t>
            </a:r>
            <a:r>
              <a:rPr lang="en-GB" sz="1400" i="1" dirty="0"/>
              <a:t>—Speech, Manila, Philippines, January 18, 2015 </a:t>
            </a:r>
          </a:p>
          <a:p>
            <a:pPr>
              <a:lnSpc>
                <a:spcPct val="110000"/>
              </a:lnSpc>
            </a:pPr>
            <a:r>
              <a:rPr lang="en-GB" sz="1400" dirty="0"/>
              <a:t>In 1979 Pope John II make him patron St of Ecology.</a:t>
            </a:r>
          </a:p>
          <a:p>
            <a:pPr>
              <a:lnSpc>
                <a:spcPct val="110000"/>
              </a:lnSpc>
            </a:pPr>
            <a:r>
              <a:rPr lang="en-GB" sz="1400" dirty="0"/>
              <a:t>The Green bible likes to use St Francis to shore up its weak attempt at greening the Bible.  </a:t>
            </a:r>
          </a:p>
          <a:p>
            <a:pPr>
              <a:lnSpc>
                <a:spcPct val="110000"/>
              </a:lnSpc>
            </a:pPr>
            <a:r>
              <a:rPr lang="en-GB" sz="1400" dirty="0"/>
              <a:t>St Francis is very famous and popular.</a:t>
            </a:r>
          </a:p>
          <a:p>
            <a:pPr>
              <a:lnSpc>
                <a:spcPct val="110000"/>
              </a:lnSpc>
            </a:pPr>
            <a:endParaRPr lang="en-GB" sz="1400" dirty="0"/>
          </a:p>
          <a:p>
            <a:pPr>
              <a:lnSpc>
                <a:spcPct val="110000"/>
              </a:lnSpc>
            </a:pPr>
            <a:endParaRPr lang="en-GB" sz="1400" dirty="0"/>
          </a:p>
        </p:txBody>
      </p:sp>
      <p:pic>
        <p:nvPicPr>
          <p:cNvPr id="4" name="Picture 3">
            <a:extLst>
              <a:ext uri="{FF2B5EF4-FFF2-40B4-BE49-F238E27FC236}">
                <a16:creationId xmlns:a16="http://schemas.microsoft.com/office/drawing/2014/main" id="{F31A06EA-9046-47A4-89D8-B4E6D3E3BF42}"/>
              </a:ext>
            </a:extLst>
          </p:cNvPr>
          <p:cNvPicPr>
            <a:picLocks noChangeAspect="1"/>
          </p:cNvPicPr>
          <p:nvPr/>
        </p:nvPicPr>
        <p:blipFill>
          <a:blip r:embed="rId2"/>
          <a:stretch>
            <a:fillRect/>
          </a:stretch>
        </p:blipFill>
        <p:spPr>
          <a:xfrm>
            <a:off x="6094411" y="2345916"/>
            <a:ext cx="4960443" cy="2790249"/>
          </a:xfrm>
          <a:prstGeom prst="rect">
            <a:avLst/>
          </a:prstGeom>
        </p:spPr>
      </p:pic>
    </p:spTree>
    <p:extLst>
      <p:ext uri="{BB962C8B-B14F-4D97-AF65-F5344CB8AC3E}">
        <p14:creationId xmlns:p14="http://schemas.microsoft.com/office/powerpoint/2010/main" val="838118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3DA3D80A-354E-4E35-9E56-DC2129C2B3BB}"/>
              </a:ext>
            </a:extLst>
          </p:cNvPr>
          <p:cNvSpPr>
            <a:spLocks noGrp="1"/>
          </p:cNvSpPr>
          <p:nvPr>
            <p:ph type="title"/>
          </p:nvPr>
        </p:nvSpPr>
        <p:spPr>
          <a:xfrm>
            <a:off x="1451580" y="804520"/>
            <a:ext cx="4176511" cy="1049235"/>
          </a:xfrm>
        </p:spPr>
        <p:txBody>
          <a:bodyPr>
            <a:normAutofit/>
          </a:bodyPr>
          <a:lstStyle/>
          <a:p>
            <a:r>
              <a:rPr lang="en-GB" sz="2200" dirty="0"/>
              <a:t> So what are we to do and  can St Francis help?	</a:t>
            </a:r>
          </a:p>
        </p:txBody>
      </p:sp>
      <p:sp>
        <p:nvSpPr>
          <p:cNvPr id="14" name="Rectangle 13">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29796E89-281F-4890-8745-69075E4D2F50}"/>
              </a:ext>
            </a:extLst>
          </p:cNvPr>
          <p:cNvSpPr>
            <a:spLocks noGrp="1"/>
          </p:cNvSpPr>
          <p:nvPr>
            <p:ph idx="1"/>
          </p:nvPr>
        </p:nvSpPr>
        <p:spPr>
          <a:xfrm>
            <a:off x="1451581" y="2015732"/>
            <a:ext cx="4172212" cy="3450613"/>
          </a:xfrm>
        </p:spPr>
        <p:txBody>
          <a:bodyPr>
            <a:normAutofit fontScale="77500" lnSpcReduction="20000"/>
          </a:bodyPr>
          <a:lstStyle/>
          <a:p>
            <a:r>
              <a:rPr lang="en-GB" dirty="0"/>
              <a:t>“We cannot solve our problems with the same level of thinking that created them” Einstein  </a:t>
            </a:r>
          </a:p>
          <a:p>
            <a:r>
              <a:rPr lang="en-GB" dirty="0"/>
              <a:t>How do we get to that higher level of thinking?</a:t>
            </a:r>
          </a:p>
          <a:p>
            <a:r>
              <a:rPr lang="en-GB" dirty="0"/>
              <a:t>Wisdom is the use of one’s intelligence and experience as mediated by values toward the achievement of a common good.  Sternberg</a:t>
            </a:r>
          </a:p>
          <a:p>
            <a:r>
              <a:rPr lang="en-GB" dirty="0"/>
              <a:t>Wisdom – the capacity to act appropriately on knowledge, information and experience.</a:t>
            </a:r>
          </a:p>
        </p:txBody>
      </p:sp>
      <p:pic>
        <p:nvPicPr>
          <p:cNvPr id="5" name="Picture 4">
            <a:extLst>
              <a:ext uri="{FF2B5EF4-FFF2-40B4-BE49-F238E27FC236}">
                <a16:creationId xmlns:a16="http://schemas.microsoft.com/office/drawing/2014/main" id="{29A47931-6A51-4BA9-81B8-EF72F0EC922A}"/>
              </a:ext>
            </a:extLst>
          </p:cNvPr>
          <p:cNvPicPr>
            <a:picLocks noChangeAspect="1"/>
          </p:cNvPicPr>
          <p:nvPr/>
        </p:nvPicPr>
        <p:blipFill>
          <a:blip r:embed="rId2"/>
          <a:stretch>
            <a:fillRect/>
          </a:stretch>
        </p:blipFill>
        <p:spPr>
          <a:xfrm>
            <a:off x="6094411" y="1647831"/>
            <a:ext cx="4960442" cy="2976266"/>
          </a:xfrm>
          <a:prstGeom prst="rect">
            <a:avLst/>
          </a:prstGeom>
        </p:spPr>
      </p:pic>
      <p:pic>
        <p:nvPicPr>
          <p:cNvPr id="16" name="Picture 15">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8" name="Straight Connector 17">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074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B314B-95D0-4822-841B-D83D70824CC3}"/>
              </a:ext>
            </a:extLst>
          </p:cNvPr>
          <p:cNvSpPr>
            <a:spLocks noGrp="1"/>
          </p:cNvSpPr>
          <p:nvPr>
            <p:ph type="title"/>
          </p:nvPr>
        </p:nvSpPr>
        <p:spPr/>
        <p:txBody>
          <a:bodyPr/>
          <a:lstStyle/>
          <a:p>
            <a:r>
              <a:rPr lang="en-GB" dirty="0"/>
              <a:t>                                Is it True?</a:t>
            </a:r>
          </a:p>
        </p:txBody>
      </p:sp>
      <p:sp>
        <p:nvSpPr>
          <p:cNvPr id="3" name="Content Placeholder 2">
            <a:extLst>
              <a:ext uri="{FF2B5EF4-FFF2-40B4-BE49-F238E27FC236}">
                <a16:creationId xmlns:a16="http://schemas.microsoft.com/office/drawing/2014/main" id="{3B119040-7708-42C3-AB4A-67727C230005}"/>
              </a:ext>
            </a:extLst>
          </p:cNvPr>
          <p:cNvSpPr>
            <a:spLocks noGrp="1"/>
          </p:cNvSpPr>
          <p:nvPr>
            <p:ph idx="1"/>
          </p:nvPr>
        </p:nvSpPr>
        <p:spPr/>
        <p:txBody>
          <a:bodyPr/>
          <a:lstStyle/>
          <a:p>
            <a:r>
              <a:rPr lang="en-GB" dirty="0"/>
              <a:t>The planet is being destroyed which means we are destroying ourselves?</a:t>
            </a:r>
          </a:p>
          <a:p>
            <a:endParaRPr lang="en-GB" dirty="0"/>
          </a:p>
          <a:p>
            <a:r>
              <a:rPr lang="en-GB" dirty="0"/>
              <a:t>Is it true that what Einstein says?</a:t>
            </a:r>
          </a:p>
          <a:p>
            <a:endParaRPr lang="en-GB" dirty="0"/>
          </a:p>
          <a:p>
            <a:r>
              <a:rPr lang="en-GB" dirty="0"/>
              <a:t>The saint is not a freak of nature, but we are all capable of such love and wisdom?</a:t>
            </a:r>
          </a:p>
          <a:p>
            <a:endParaRPr lang="en-GB" dirty="0"/>
          </a:p>
        </p:txBody>
      </p:sp>
    </p:spTree>
    <p:extLst>
      <p:ext uri="{BB962C8B-B14F-4D97-AF65-F5344CB8AC3E}">
        <p14:creationId xmlns:p14="http://schemas.microsoft.com/office/powerpoint/2010/main" val="1198108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DA43-38D1-4A75-896E-C8277008BEB3}"/>
              </a:ext>
            </a:extLst>
          </p:cNvPr>
          <p:cNvSpPr>
            <a:spLocks noGrp="1"/>
          </p:cNvSpPr>
          <p:nvPr>
            <p:ph type="title"/>
          </p:nvPr>
        </p:nvSpPr>
        <p:spPr/>
        <p:txBody>
          <a:bodyPr/>
          <a:lstStyle/>
          <a:p>
            <a:r>
              <a:rPr lang="en-GB" dirty="0"/>
              <a:t>                          Legacy</a:t>
            </a:r>
          </a:p>
        </p:txBody>
      </p:sp>
      <p:sp>
        <p:nvSpPr>
          <p:cNvPr id="3" name="Content Placeholder 2">
            <a:extLst>
              <a:ext uri="{FF2B5EF4-FFF2-40B4-BE49-F238E27FC236}">
                <a16:creationId xmlns:a16="http://schemas.microsoft.com/office/drawing/2014/main" id="{E2D684ED-E8D5-4BC6-B6C3-50CE1D72542B}"/>
              </a:ext>
            </a:extLst>
          </p:cNvPr>
          <p:cNvSpPr>
            <a:spLocks noGrp="1"/>
          </p:cNvSpPr>
          <p:nvPr>
            <p:ph idx="1"/>
          </p:nvPr>
        </p:nvSpPr>
        <p:spPr/>
        <p:txBody>
          <a:bodyPr>
            <a:normAutofit fontScale="92500" lnSpcReduction="20000"/>
          </a:bodyPr>
          <a:lstStyle/>
          <a:p>
            <a:r>
              <a:rPr lang="en-GB" dirty="0"/>
              <a:t>St Francis legacy is that he proved that it is possible to love and care that much for the environment and we can aspire to do the same.</a:t>
            </a:r>
          </a:p>
          <a:p>
            <a:r>
              <a:rPr lang="en-GB" dirty="0"/>
              <a:t>His joy derived inwardly (by whatever means) rather than outwardly means he is not looking to use the worlds resources for pleasure and comfort.  </a:t>
            </a:r>
            <a:r>
              <a:rPr lang="en-GB"/>
              <a:t>Contentment / peace</a:t>
            </a:r>
          </a:p>
          <a:p>
            <a:r>
              <a:rPr lang="en-GB"/>
              <a:t>His </a:t>
            </a:r>
            <a:r>
              <a:rPr lang="en-GB" dirty="0"/>
              <a:t>vow of poverty means he consumed minimally that is a good example.</a:t>
            </a:r>
          </a:p>
          <a:p>
            <a:r>
              <a:rPr lang="en-GB" dirty="0"/>
              <a:t>Question is, how to make that change to a higher level of thinking, being that embodies the wisdom capable of  having a significant effect.  St Francis found his way through Christianity. </a:t>
            </a:r>
          </a:p>
          <a:p>
            <a:r>
              <a:rPr lang="en-GB" dirty="0"/>
              <a:t>There are other ways to do this and it remains likely unless we too evolve to higher levels of being, saving this beautiful planet from our actions is some way off.</a:t>
            </a:r>
          </a:p>
          <a:p>
            <a:endParaRPr lang="en-GB" dirty="0"/>
          </a:p>
        </p:txBody>
      </p:sp>
    </p:spTree>
    <p:extLst>
      <p:ext uri="{BB962C8B-B14F-4D97-AF65-F5344CB8AC3E}">
        <p14:creationId xmlns:p14="http://schemas.microsoft.com/office/powerpoint/2010/main" val="2085316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FDB24-A1CA-4B42-9371-0F590326385F}"/>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E4705B0-404B-4750-A986-DA09FE620294}"/>
              </a:ext>
            </a:extLst>
          </p:cNvPr>
          <p:cNvSpPr>
            <a:spLocks noGrp="1"/>
          </p:cNvSpPr>
          <p:nvPr>
            <p:ph idx="1"/>
          </p:nvPr>
        </p:nvSpPr>
        <p:spPr/>
        <p:txBody>
          <a:bodyPr>
            <a:normAutofit fontScale="25000" lnSpcReduction="20000"/>
          </a:bodyPr>
          <a:lstStyle/>
          <a:p>
            <a:r>
              <a:rPr lang="en-GB" dirty="0"/>
              <a:t>References</a:t>
            </a:r>
          </a:p>
          <a:p>
            <a:r>
              <a:rPr lang="en-GB" dirty="0"/>
              <a:t>Armstrong, E, A, </a:t>
            </a:r>
            <a:r>
              <a:rPr lang="en-GB" i="1" dirty="0"/>
              <a:t>St Francis: Nature Mystic</a:t>
            </a:r>
            <a:r>
              <a:rPr lang="en-GB" dirty="0"/>
              <a:t> (</a:t>
            </a:r>
            <a:r>
              <a:rPr lang="en-GB" dirty="0" err="1"/>
              <a:t>Berkely</a:t>
            </a:r>
            <a:r>
              <a:rPr lang="en-GB" dirty="0"/>
              <a:t> California: University of </a:t>
            </a:r>
            <a:r>
              <a:rPr lang="en-GB" dirty="0" err="1"/>
              <a:t>Califronia</a:t>
            </a:r>
            <a:r>
              <a:rPr lang="en-GB" dirty="0"/>
              <a:t> Press Ltd, 1976)</a:t>
            </a:r>
          </a:p>
          <a:p>
            <a:r>
              <a:rPr lang="en-GB" dirty="0"/>
              <a:t>Kreeft, Peter, ‘What Is a Saint?’, </a:t>
            </a:r>
            <a:r>
              <a:rPr lang="en-GB" i="1" dirty="0"/>
              <a:t>National Catholic Register</a:t>
            </a:r>
            <a:r>
              <a:rPr lang="en-GB" dirty="0"/>
              <a:t>, 1987 &lt;https://www.catholiceducation.org/en/culture/catholic-contributions/what-is-a-saint.html&gt; [accessed 24 January 2020]</a:t>
            </a:r>
          </a:p>
          <a:p>
            <a:r>
              <a:rPr lang="en-GB" i="1" dirty="0"/>
              <a:t>Pew Research </a:t>
            </a:r>
            <a:r>
              <a:rPr lang="en-GB" i="1" dirty="0" err="1"/>
              <a:t>Center</a:t>
            </a:r>
            <a:r>
              <a:rPr lang="en-GB" dirty="0"/>
              <a:t> &lt;https://www.pewresearch.org/fact-tank/2017/04/05/christians-remain-worlds-largest-religious-group-but-they-are-declining-in-europe/&gt; [accessed 30 January 2020]</a:t>
            </a:r>
          </a:p>
          <a:p>
            <a:r>
              <a:rPr lang="en-GB" i="1" dirty="0"/>
              <a:t>Pew Research </a:t>
            </a:r>
            <a:r>
              <a:rPr lang="en-GB" i="1" dirty="0" err="1"/>
              <a:t>Center’s</a:t>
            </a:r>
            <a:r>
              <a:rPr lang="en-GB" i="1" dirty="0"/>
              <a:t> Religion &amp; Public Life Project</a:t>
            </a:r>
            <a:r>
              <a:rPr lang="en-GB" dirty="0"/>
              <a:t>, 2013 &lt;https://www.pewforum.org/2013/02/13/the-global-catholic-population/&gt; [accessed 30 January 2020]</a:t>
            </a:r>
          </a:p>
          <a:p>
            <a:r>
              <a:rPr lang="en-GB" dirty="0"/>
              <a:t>Pappas, W, ‘The Patron Saint of Animals and Ecology’, </a:t>
            </a:r>
            <a:r>
              <a:rPr lang="en-GB" i="1" dirty="0"/>
              <a:t>Earth Day</a:t>
            </a:r>
            <a:r>
              <a:rPr lang="en-GB" dirty="0"/>
              <a:t>, 2016 &lt;https://www.earthday.org/patron-saint-animals-ecology/&gt; [accessed 27 January 2020]</a:t>
            </a:r>
          </a:p>
          <a:p>
            <a:r>
              <a:rPr lang="en-GB" dirty="0"/>
              <a:t>Prendiville, Brendan, ‘British Environmentalism : A Party in Movement ?’, </a:t>
            </a:r>
            <a:r>
              <a:rPr lang="en-GB" i="1" dirty="0"/>
              <a:t>Revue LISA/LISA e-Journal. </a:t>
            </a:r>
            <a:r>
              <a:rPr lang="en-GB" i="1" dirty="0" err="1"/>
              <a:t>Littératures</a:t>
            </a:r>
            <a:r>
              <a:rPr lang="en-GB" i="1" dirty="0"/>
              <a:t>, </a:t>
            </a:r>
            <a:r>
              <a:rPr lang="en-GB" i="1" dirty="0" err="1"/>
              <a:t>Histoire</a:t>
            </a:r>
            <a:r>
              <a:rPr lang="en-GB" i="1" dirty="0"/>
              <a:t> Des </a:t>
            </a:r>
            <a:r>
              <a:rPr lang="en-GB" i="1" dirty="0" err="1"/>
              <a:t>Idées</a:t>
            </a:r>
            <a:r>
              <a:rPr lang="en-GB" i="1" dirty="0"/>
              <a:t>, Images, </a:t>
            </a:r>
            <a:r>
              <a:rPr lang="en-GB" i="1" dirty="0" err="1"/>
              <a:t>Sociétés</a:t>
            </a:r>
            <a:r>
              <a:rPr lang="en-GB" i="1" dirty="0"/>
              <a:t> Du Monde Anglophone – Literature, History of Ideas, Images and Societies of the English-Speaking World</a:t>
            </a:r>
            <a:r>
              <a:rPr lang="en-GB" dirty="0"/>
              <a:t>, vol. XII-n°8, 2014 &lt;https://doi.org/10.4000/lisa.7119&gt;</a:t>
            </a:r>
          </a:p>
          <a:p>
            <a:r>
              <a:rPr lang="en-GB" dirty="0"/>
              <a:t>‘Saint’, </a:t>
            </a:r>
            <a:r>
              <a:rPr lang="en-GB" i="1" dirty="0" err="1"/>
              <a:t>Encyclopedia</a:t>
            </a:r>
            <a:r>
              <a:rPr lang="en-GB" i="1" dirty="0"/>
              <a:t> Britannica</a:t>
            </a:r>
            <a:r>
              <a:rPr lang="en-GB" dirty="0"/>
              <a:t> &lt;https://www.britannica.com/topic/saint&gt; [accessed 24 January 2020]</a:t>
            </a:r>
          </a:p>
          <a:p>
            <a:r>
              <a:rPr lang="en-GB" dirty="0"/>
              <a:t>Salinas, Taryn, ‘Nature Never Forgives: 7 of Pope Francis’s Greenest Quotes’, </a:t>
            </a:r>
            <a:r>
              <a:rPr lang="en-GB" i="1" dirty="0"/>
              <a:t>National Geographic News</a:t>
            </a:r>
            <a:r>
              <a:rPr lang="en-GB" dirty="0"/>
              <a:t>, 2015 &lt;https://www.nationalgeographic.com/news/2015/09/120150920-pope-francis-environment-climate-quotes/&gt; [accessed 28 January 2020]</a:t>
            </a:r>
          </a:p>
          <a:p>
            <a:r>
              <a:rPr lang="en-GB" dirty="0"/>
              <a:t>Sternberg, Robert J., ‘What Is Wisdom and How Can We Develop It?’, </a:t>
            </a:r>
            <a:r>
              <a:rPr lang="en-GB" i="1" dirty="0"/>
              <a:t>The ANNALS of the American Academy of Political and Social Science</a:t>
            </a:r>
            <a:r>
              <a:rPr lang="en-GB" dirty="0"/>
              <a:t>, 591.1 (2004), 164–74 &lt;https://doi.org/10.1177/0002716203260097&gt;</a:t>
            </a:r>
          </a:p>
          <a:p>
            <a:r>
              <a:rPr lang="en-GB" dirty="0"/>
              <a:t>Sweeney, J, M, </a:t>
            </a:r>
            <a:r>
              <a:rPr lang="en-GB" i="1" dirty="0"/>
              <a:t>St </a:t>
            </a:r>
            <a:r>
              <a:rPr lang="en-GB" i="1" dirty="0" err="1"/>
              <a:t>Framcis</a:t>
            </a:r>
            <a:r>
              <a:rPr lang="en-GB" i="1" dirty="0"/>
              <a:t> of Assisi - The Essential Writings</a:t>
            </a:r>
            <a:r>
              <a:rPr lang="en-GB" dirty="0"/>
              <a:t> (Paraclete Press, 2013)</a:t>
            </a:r>
          </a:p>
          <a:p>
            <a:r>
              <a:rPr lang="en-GB" i="1" dirty="0"/>
              <a:t>The Green Bible: A Priceless Message That Doesn’t Cost the Earth</a:t>
            </a:r>
            <a:r>
              <a:rPr lang="en-GB" dirty="0"/>
              <a:t> (Collins, 2008)</a:t>
            </a:r>
          </a:p>
          <a:p>
            <a:r>
              <a:rPr lang="en-GB" dirty="0"/>
              <a:t>White, Lynn, ‘The Historical Roots of Our Ecologic Crisis’, </a:t>
            </a:r>
            <a:r>
              <a:rPr lang="en-GB" i="1" dirty="0"/>
              <a:t>Science, New Series</a:t>
            </a:r>
            <a:r>
              <a:rPr lang="en-GB" dirty="0"/>
              <a:t>, 155.3767 (1967), 1203–7</a:t>
            </a:r>
          </a:p>
          <a:p>
            <a:r>
              <a:rPr lang="en-GB" dirty="0"/>
              <a:t> </a:t>
            </a:r>
          </a:p>
          <a:p>
            <a:r>
              <a:rPr lang="en-GB" dirty="0"/>
              <a:t> </a:t>
            </a:r>
          </a:p>
          <a:p>
            <a:endParaRPr lang="en-GB" dirty="0"/>
          </a:p>
        </p:txBody>
      </p:sp>
    </p:spTree>
    <p:extLst>
      <p:ext uri="{BB962C8B-B14F-4D97-AF65-F5344CB8AC3E}">
        <p14:creationId xmlns:p14="http://schemas.microsoft.com/office/powerpoint/2010/main" val="13395418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otalTime>491</TotalTime>
  <Words>1144</Words>
  <Application>Microsoft Office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Gill Sans MT</vt:lpstr>
      <vt:lpstr>Gallery</vt:lpstr>
      <vt:lpstr>The ecological legacy and relevance of St Francis of Assisi Today Cameron Watson 1604872 </vt:lpstr>
      <vt:lpstr>                       Who was St Francis?</vt:lpstr>
      <vt:lpstr>What is a Saint?</vt:lpstr>
      <vt:lpstr>                     The Environment                  How did we get to this?                                Climate change/pollution/deforestation</vt:lpstr>
      <vt:lpstr>Is this quote True?</vt:lpstr>
      <vt:lpstr>We seem to be doing this</vt:lpstr>
      <vt:lpstr>Back ground and context </vt:lpstr>
      <vt:lpstr>Why should we look back 1000 years to a Monk for environmental guidance?</vt:lpstr>
      <vt:lpstr>Christians use St Francis as an environmental role model</vt:lpstr>
      <vt:lpstr> So what are we to do and  can St Francis help? </vt:lpstr>
      <vt:lpstr>                                Is it True?</vt:lpstr>
      <vt:lpstr>                          Legacy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can The example of St Francis of Assisi teach us about the environment? </dc:title>
  <dc:creator>Cameron Watson (1604872)</dc:creator>
  <cp:lastModifiedBy>Cameron Watson (1604872)</cp:lastModifiedBy>
  <cp:revision>56</cp:revision>
  <dcterms:created xsi:type="dcterms:W3CDTF">2020-01-29T19:59:15Z</dcterms:created>
  <dcterms:modified xsi:type="dcterms:W3CDTF">2020-01-31T07:50:56Z</dcterms:modified>
</cp:coreProperties>
</file>