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4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20.xml"/>
  <Override ContentType="application/vnd.openxmlformats-officedocument.presentationml.notesSlide+xml" PartName="/ppt/notesSlides/notesSlide17.xml"/>
  <Override ContentType="application/vnd.openxmlformats-officedocument.presentationml.notesSlide+xml" PartName="/ppt/notesSlides/notesSlide16.xml"/>
  <Override ContentType="application/vnd.openxmlformats-officedocument.presentationml.notesSlide+xml" PartName="/ppt/notesSlides/notesSlide21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25.xml"/>
  <Override ContentType="application/vnd.openxmlformats-officedocument.presentationml.notesSlide+xml" PartName="/ppt/notesSlides/notesSlide18.xml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22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26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9.xml"/>
  <Override ContentType="application/vnd.openxmlformats-officedocument.presentationml.notesSlide+xml" PartName="/ppt/notesSlides/notesSlide27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3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3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16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14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2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8.xml"/>
  <Override ContentType="application/vnd.openxmlformats-officedocument.presentationml.slide+xml" PartName="/ppt/slides/slide22.xml"/>
  <Override ContentType="application/vnd.openxmlformats-officedocument.presentationml.slide+xml" PartName="/ppt/slides/slide26.xml"/>
  <Override ContentType="application/vnd.openxmlformats-officedocument.presentationml.slide+xml" PartName="/ppt/slides/slide19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12.xml"/>
  <Override ContentType="application/vnd.openxmlformats-officedocument.presentationml.slide+xml" PartName="/ppt/slides/slide17.xml"/>
  <Override ContentType="application/vnd.openxmlformats-officedocument.presentationml.slide+xml" PartName="/ppt/slides/slide25.xml"/>
  <Override ContentType="application/vnd.openxmlformats-officedocument.presentationml.slide+xml" PartName="/ppt/slides/slide20.xml"/>
  <Override ContentType="application/vnd.openxmlformats-officedocument.presentationml.slide+xml" PartName="/ppt/slides/slide21.xml"/>
  <Override ContentType="application/vnd.openxmlformats-officedocument.presentationml.slide+xml" PartName="/ppt/slides/slide16.xml"/>
  <Override ContentType="application/vnd.openxmlformats-officedocument.presentationml.slide+xml" PartName="/ppt/slides/slide8.xml"/>
  <Override ContentType="application/vnd.openxmlformats-officedocument.presentationml.slide+xml" PartName="/ppt/slides/slide2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23.xml"/>
  <Override ContentType="application/vnd.openxmlformats-officedocument.presentationml.slide+xml" PartName="/ppt/slides/slide27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6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  <p:sldId id="271" r:id="rId21"/>
    <p:sldId id="272" r:id="rId22"/>
    <p:sldId id="273" r:id="rId23"/>
    <p:sldId id="274" r:id="rId24"/>
    <p:sldId id="275" r:id="rId25"/>
    <p:sldId id="276" r:id="rId26"/>
    <p:sldId id="277" r:id="rId27"/>
    <p:sldId id="278" r:id="rId28"/>
    <p:sldId id="279" r:id="rId29"/>
    <p:sldId id="280" r:id="rId30"/>
    <p:sldId id="281" r:id="rId31"/>
    <p:sldId id="282" r:id="rId32"/>
  </p:sldIdLst>
  <p:sldSz cy="5143500" cx="9144000"/>
  <p:notesSz cx="6858000" cy="9144000"/>
  <p:embeddedFontLst>
    <p:embeddedFont>
      <p:font typeface="Roboto"/>
      <p:regular r:id="rId33"/>
      <p:bold r:id="rId34"/>
      <p:italic r:id="rId35"/>
      <p:boldItalic r:id="rId36"/>
    </p:embeddedFont>
    <p:embeddedFont>
      <p:font typeface="Roboto Light"/>
      <p:regular r:id="rId37"/>
      <p:bold r:id="rId38"/>
      <p:italic r:id="rId39"/>
      <p:boldItalic r:id="rId40"/>
    </p:embeddedFont>
    <p:embeddedFont>
      <p:font typeface="Roboto Mono"/>
      <p:regular r:id="rId41"/>
      <p:bold r:id="rId42"/>
      <p:italic r:id="rId43"/>
      <p:boldItalic r:id="rId44"/>
    </p:embeddedFont>
    <p:embeddedFont>
      <p:font typeface="Karla"/>
      <p:regular r:id="rId45"/>
      <p:bold r:id="rId46"/>
      <p:italic r:id="rId47"/>
      <p:boldItalic r:id="rId48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40" Type="http://schemas.openxmlformats.org/officeDocument/2006/relationships/font" Target="fonts/RobotoLight-boldItalic.fntdata"/><Relationship Id="rId20" Type="http://schemas.openxmlformats.org/officeDocument/2006/relationships/slide" Target="slides/slide15.xml"/><Relationship Id="rId42" Type="http://schemas.openxmlformats.org/officeDocument/2006/relationships/font" Target="fonts/RobotoMono-bold.fntdata"/><Relationship Id="rId41" Type="http://schemas.openxmlformats.org/officeDocument/2006/relationships/font" Target="fonts/RobotoMono-regular.fntdata"/><Relationship Id="rId22" Type="http://schemas.openxmlformats.org/officeDocument/2006/relationships/slide" Target="slides/slide17.xml"/><Relationship Id="rId44" Type="http://schemas.openxmlformats.org/officeDocument/2006/relationships/font" Target="fonts/RobotoMono-boldItalic.fntdata"/><Relationship Id="rId21" Type="http://schemas.openxmlformats.org/officeDocument/2006/relationships/slide" Target="slides/slide16.xml"/><Relationship Id="rId43" Type="http://schemas.openxmlformats.org/officeDocument/2006/relationships/font" Target="fonts/RobotoMono-italic.fntdata"/><Relationship Id="rId24" Type="http://schemas.openxmlformats.org/officeDocument/2006/relationships/slide" Target="slides/slide19.xml"/><Relationship Id="rId46" Type="http://schemas.openxmlformats.org/officeDocument/2006/relationships/font" Target="fonts/Karla-bold.fntdata"/><Relationship Id="rId23" Type="http://schemas.openxmlformats.org/officeDocument/2006/relationships/slide" Target="slides/slide18.xml"/><Relationship Id="rId45" Type="http://schemas.openxmlformats.org/officeDocument/2006/relationships/font" Target="fonts/Karla-regular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26" Type="http://schemas.openxmlformats.org/officeDocument/2006/relationships/slide" Target="slides/slide21.xml"/><Relationship Id="rId48" Type="http://schemas.openxmlformats.org/officeDocument/2006/relationships/font" Target="fonts/Karla-boldItalic.fntdata"/><Relationship Id="rId25" Type="http://schemas.openxmlformats.org/officeDocument/2006/relationships/slide" Target="slides/slide20.xml"/><Relationship Id="rId47" Type="http://schemas.openxmlformats.org/officeDocument/2006/relationships/font" Target="fonts/Karla-italic.fntdata"/><Relationship Id="rId28" Type="http://schemas.openxmlformats.org/officeDocument/2006/relationships/slide" Target="slides/slide23.xml"/><Relationship Id="rId27" Type="http://schemas.openxmlformats.org/officeDocument/2006/relationships/slide" Target="slides/slide22.xml"/><Relationship Id="rId5" Type="http://schemas.openxmlformats.org/officeDocument/2006/relationships/notesMaster" Target="notesMasters/notesMaster1.xml"/><Relationship Id="rId6" Type="http://schemas.openxmlformats.org/officeDocument/2006/relationships/slide" Target="slides/slide1.xml"/><Relationship Id="rId29" Type="http://schemas.openxmlformats.org/officeDocument/2006/relationships/slide" Target="slides/slide24.xml"/><Relationship Id="rId7" Type="http://schemas.openxmlformats.org/officeDocument/2006/relationships/slide" Target="slides/slide2.xml"/><Relationship Id="rId8" Type="http://schemas.openxmlformats.org/officeDocument/2006/relationships/slide" Target="slides/slide3.xml"/><Relationship Id="rId31" Type="http://schemas.openxmlformats.org/officeDocument/2006/relationships/slide" Target="slides/slide26.xml"/><Relationship Id="rId30" Type="http://schemas.openxmlformats.org/officeDocument/2006/relationships/slide" Target="slides/slide25.xml"/><Relationship Id="rId11" Type="http://schemas.openxmlformats.org/officeDocument/2006/relationships/slide" Target="slides/slide6.xml"/><Relationship Id="rId33" Type="http://schemas.openxmlformats.org/officeDocument/2006/relationships/font" Target="fonts/Roboto-regular.fntdata"/><Relationship Id="rId10" Type="http://schemas.openxmlformats.org/officeDocument/2006/relationships/slide" Target="slides/slide5.xml"/><Relationship Id="rId32" Type="http://schemas.openxmlformats.org/officeDocument/2006/relationships/slide" Target="slides/slide27.xml"/><Relationship Id="rId13" Type="http://schemas.openxmlformats.org/officeDocument/2006/relationships/slide" Target="slides/slide8.xml"/><Relationship Id="rId35" Type="http://schemas.openxmlformats.org/officeDocument/2006/relationships/font" Target="fonts/Roboto-italic.fntdata"/><Relationship Id="rId12" Type="http://schemas.openxmlformats.org/officeDocument/2006/relationships/slide" Target="slides/slide7.xml"/><Relationship Id="rId34" Type="http://schemas.openxmlformats.org/officeDocument/2006/relationships/font" Target="fonts/Roboto-bold.fntdata"/><Relationship Id="rId15" Type="http://schemas.openxmlformats.org/officeDocument/2006/relationships/slide" Target="slides/slide10.xml"/><Relationship Id="rId37" Type="http://schemas.openxmlformats.org/officeDocument/2006/relationships/font" Target="fonts/RobotoLight-regular.fntdata"/><Relationship Id="rId14" Type="http://schemas.openxmlformats.org/officeDocument/2006/relationships/slide" Target="slides/slide9.xml"/><Relationship Id="rId36" Type="http://schemas.openxmlformats.org/officeDocument/2006/relationships/font" Target="fonts/Roboto-boldItalic.fntdata"/><Relationship Id="rId17" Type="http://schemas.openxmlformats.org/officeDocument/2006/relationships/slide" Target="slides/slide12.xml"/><Relationship Id="rId39" Type="http://schemas.openxmlformats.org/officeDocument/2006/relationships/font" Target="fonts/RobotoLight-italic.fntdata"/><Relationship Id="rId16" Type="http://schemas.openxmlformats.org/officeDocument/2006/relationships/slide" Target="slides/slide11.xml"/><Relationship Id="rId38" Type="http://schemas.openxmlformats.org/officeDocument/2006/relationships/font" Target="fonts/RobotoLight-bold.fntdata"/><Relationship Id="rId19" Type="http://schemas.openxmlformats.org/officeDocument/2006/relationships/slide" Target="slides/slide14.xml"/><Relationship Id="rId18" Type="http://schemas.openxmlformats.org/officeDocument/2006/relationships/slide" Target="slides/slide1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Google Shape;56;g844e922116_0_13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57" name="Google Shape;57;g844e922116_0_13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1" name="Shape 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" name="Google Shape;62;g844e922116_0_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3" name="Google Shape;63;g844e922116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g844e922116_0_17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73" name="Google Shape;73;g844e922116_0_1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9" name="Shape 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" name="Google Shape;80;g844e922116_0_20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1" name="Google Shape;81;g844e922116_0_2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5" name="Shape 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" name="Google Shape;86;g844e922116_0_123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87" name="Google Shape;87;g844e922116_0_12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g8049ef2d5c_0_7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7" name="Google Shape;97;g8049ef2d5c_0_7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1" name="Shape 1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Google Shape;102;g8049ef2d5c_0_11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3" name="Google Shape;103;g8049ef2d5c_0_1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1" name="Shape 1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" name="Google Shape;112;g8049ef2d5c_0_2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3" name="Google Shape;113;g8049ef2d5c_0_2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g8049ef2d5c_0_2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19" name="Google Shape;119;g8049ef2d5c_0_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6" name="Shape 12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7" name="Google Shape;127;g8049ef2d5c_0_3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8" name="Google Shape;128;g8049ef2d5c_0_3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6" name="Google Shape;136;g8049ef2d5c_0_4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7" name="Google Shape;137;g8049ef2d5c_0_4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g8049ef2d5c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" name="Google Shape;148;g8049ef2d5c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2" name="Shape 15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" name="Google Shape;153;g8049ef2d5c_0_5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4" name="Google Shape;154;g8049ef2d5c_0_5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1" name="Shape 1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2" name="Google Shape;162;g8049ef2d5c_0_6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3" name="Google Shape;163;g8049ef2d5c_0_6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8049ef2d5c_0_6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8049ef2d5c_0_6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Add a line about how objectives will be made. </a:t>
            </a:r>
            <a:endParaRPr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8049ef2d5c_0_9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8049ef2d5c_0_9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8049ef2d5c_0_9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03" name="Google Shape;203;g8049ef2d5c_0_9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0" name="Shape 2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1" name="Google Shape;211;g8049ef2d5c_0_10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12" name="Google Shape;212;g8049ef2d5c_0_10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16" name="Shape 2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7" name="Google Shape;217;g8049ef2d5c_0_110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18" name="Google Shape;218;g8049ef2d5c_0_11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g8049ef2d5c_0_1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27" name="Google Shape;227;g8049ef2d5c_0_1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31" name="Shape 2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2" name="Google Shape;232;g8049ef2d5c_0_122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33" name="Google Shape;233;g8049ef2d5c_0_12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0" name="Shape 24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1" name="Google Shape;241;g8049ef2d5c_0_13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2" name="Google Shape;242;g8049ef2d5c_0_13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46" name="Shape 2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7" name="Google Shape;247;g8049ef2d5c_0_134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48" name="Google Shape;248;g8049ef2d5c_0_13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5" name="Shape 2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" name="Google Shape;256;g8049ef2d5c_0_27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57" name="Google Shape;257;g8049ef2d5c_0_27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g8049ef2d5c_0_275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63" name="Google Shape;263;g8049ef2d5c_0_27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0" name="Shape 2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1" name="Google Shape;271;g844e922116_0_58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72" name="Google Shape;272;g844e922116_0_5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79" name="Shape 2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0" name="Google Shape;280;g844e922116_0_219:notes"/>
          <p:cNvSpPr/>
          <p:nvPr>
            <p:ph idx="2" type="sldImg"/>
          </p:nvPr>
        </p:nvSpPr>
        <p:spPr>
          <a:xfrm>
            <a:off x="3810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1" name="Google Shape;281;g844e922116_0_21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100"/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 txBox="1"/>
          <p:nvPr>
            <p:ph type="ctrTitle"/>
          </p:nvPr>
        </p:nvSpPr>
        <p:spPr>
          <a:xfrm>
            <a:off x="311708" y="744575"/>
            <a:ext cx="8520600" cy="20526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1pPr>
            <a:lvl2pPr lvl="1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2pPr>
            <a:lvl3pPr lvl="2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3pPr>
            <a:lvl4pPr lvl="3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4pPr>
            <a:lvl5pPr lvl="4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5pPr>
            <a:lvl6pPr lvl="5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6pPr>
            <a:lvl7pPr lvl="6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7pPr>
            <a:lvl8pPr lvl="7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8pPr>
            <a:lvl9pPr lvl="8" algn="ctr">
              <a:spcBef>
                <a:spcPts val="0"/>
              </a:spcBef>
              <a:spcAft>
                <a:spcPts val="0"/>
              </a:spcAft>
              <a:buSzPts val="5200"/>
              <a:buNone/>
              <a:defRPr sz="5200"/>
            </a:lvl9pPr>
          </a:lstStyle>
          <a:p/>
        </p:txBody>
      </p:sp>
      <p:sp>
        <p:nvSpPr>
          <p:cNvPr id="11" name="Google Shape;11;p2"/>
          <p:cNvSpPr txBox="1"/>
          <p:nvPr>
            <p:ph idx="1" type="subTitle"/>
          </p:nvPr>
        </p:nvSpPr>
        <p:spPr>
          <a:xfrm>
            <a:off x="311700" y="2834125"/>
            <a:ext cx="8520600" cy="79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800"/>
              <a:buNone/>
              <a:defRPr sz="2800"/>
            </a:lvl9pPr>
          </a:lstStyle>
          <a:p/>
        </p:txBody>
      </p:sp>
      <p:sp>
        <p:nvSpPr>
          <p:cNvPr id="12" name="Google Shape;12;p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3" name="Shape 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Google Shape;14;p3"/>
          <p:cNvSpPr txBox="1"/>
          <p:nvPr>
            <p:ph type="title"/>
          </p:nvPr>
        </p:nvSpPr>
        <p:spPr>
          <a:xfrm>
            <a:off x="311700" y="2150850"/>
            <a:ext cx="8520600" cy="841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1pPr>
            <a:lvl2pPr lvl="1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2pPr>
            <a:lvl3pPr lvl="2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3pPr>
            <a:lvl4pPr lvl="3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4pPr>
            <a:lvl5pPr lvl="4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5pPr>
            <a:lvl6pPr lvl="5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6pPr>
            <a:lvl7pPr lvl="6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7pPr>
            <a:lvl8pPr lvl="7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8pPr>
            <a:lvl9pPr lvl="8" algn="ctr">
              <a:spcBef>
                <a:spcPts val="0"/>
              </a:spcBef>
              <a:spcAft>
                <a:spcPts val="0"/>
              </a:spcAft>
              <a:buSzPts val="3600"/>
              <a:buNone/>
              <a:defRPr sz="3600"/>
            </a:lvl9pPr>
          </a:lstStyle>
          <a:p/>
        </p:txBody>
      </p:sp>
      <p:sp>
        <p:nvSpPr>
          <p:cNvPr id="15" name="Google Shape;15;p3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Google Shape;17;p4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18" name="Google Shape;18;p4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19" name="Google Shape;19;p4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0" name="Shape 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Google Shape;21;p5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2" name="Google Shape;22;p5"/>
          <p:cNvSpPr txBox="1"/>
          <p:nvPr>
            <p:ph idx="1" type="body"/>
          </p:nvPr>
        </p:nvSpPr>
        <p:spPr>
          <a:xfrm>
            <a:off x="3117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3" name="Google Shape;23;p5"/>
          <p:cNvSpPr txBox="1"/>
          <p:nvPr>
            <p:ph idx="2" type="body"/>
          </p:nvPr>
        </p:nvSpPr>
        <p:spPr>
          <a:xfrm>
            <a:off x="4832400" y="1152475"/>
            <a:ext cx="3999900" cy="3416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24" name="Google Shape;24;p5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6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2800"/>
              <a:buNone/>
              <a:defRPr/>
            </a:lvl9pPr>
          </a:lstStyle>
          <a:p/>
        </p:txBody>
      </p:sp>
      <p:sp>
        <p:nvSpPr>
          <p:cNvPr id="27" name="Google Shape;27;p6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Google Shape;29;p7"/>
          <p:cNvSpPr txBox="1"/>
          <p:nvPr>
            <p:ph type="title"/>
          </p:nvPr>
        </p:nvSpPr>
        <p:spPr>
          <a:xfrm>
            <a:off x="311700" y="555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30" name="Google Shape;30;p7"/>
          <p:cNvSpPr txBox="1"/>
          <p:nvPr>
            <p:ph idx="1" type="body"/>
          </p:nvPr>
        </p:nvSpPr>
        <p:spPr>
          <a:xfrm>
            <a:off x="311700" y="1389600"/>
            <a:ext cx="2808000" cy="3179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1" name="Google Shape;31;p7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32" name="Shape 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Google Shape;33;p8"/>
          <p:cNvSpPr txBox="1"/>
          <p:nvPr>
            <p:ph type="title"/>
          </p:nvPr>
        </p:nvSpPr>
        <p:spPr>
          <a:xfrm>
            <a:off x="490250" y="450150"/>
            <a:ext cx="6367800" cy="40908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1pPr>
            <a:lvl2pPr lvl="1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2pPr>
            <a:lvl3pPr lvl="2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3pPr>
            <a:lvl4pPr lvl="3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4pPr>
            <a:lvl5pPr lvl="4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5pPr>
            <a:lvl6pPr lvl="5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6pPr>
            <a:lvl7pPr lvl="6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7pPr>
            <a:lvl8pPr lvl="7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8pPr>
            <a:lvl9pPr lvl="8">
              <a:spcBef>
                <a:spcPts val="0"/>
              </a:spcBef>
              <a:spcAft>
                <a:spcPts val="0"/>
              </a:spcAft>
              <a:buSzPts val="4800"/>
              <a:buNone/>
              <a:defRPr sz="4800"/>
            </a:lvl9pPr>
          </a:lstStyle>
          <a:p/>
        </p:txBody>
      </p:sp>
      <p:sp>
        <p:nvSpPr>
          <p:cNvPr id="34" name="Google Shape;34;p8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35" name="Shape 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" name="Google Shape;36;p9"/>
          <p:cNvSpPr/>
          <p:nvPr/>
        </p:nvSpPr>
        <p:spPr>
          <a:xfrm>
            <a:off x="4572000" y="-125"/>
            <a:ext cx="4572000" cy="5143500"/>
          </a:xfrm>
          <a:prstGeom prst="rect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37" name="Google Shape;37;p9"/>
          <p:cNvSpPr txBox="1"/>
          <p:nvPr>
            <p:ph type="title"/>
          </p:nvPr>
        </p:nvSpPr>
        <p:spPr>
          <a:xfrm>
            <a:off x="265500" y="1233175"/>
            <a:ext cx="4045200" cy="14823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1pPr>
            <a:lvl2pPr lvl="1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2pPr>
            <a:lvl3pPr lvl="2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3pPr>
            <a:lvl4pPr lvl="3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4pPr>
            <a:lvl5pPr lvl="4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5pPr>
            <a:lvl6pPr lvl="5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6pPr>
            <a:lvl7pPr lvl="6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7pPr>
            <a:lvl8pPr lvl="7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8pPr>
            <a:lvl9pPr lvl="8" algn="ctr">
              <a:spcBef>
                <a:spcPts val="0"/>
              </a:spcBef>
              <a:spcAft>
                <a:spcPts val="0"/>
              </a:spcAft>
              <a:buSzPts val="4200"/>
              <a:buNone/>
              <a:defRPr sz="4200"/>
            </a:lvl9pPr>
          </a:lstStyle>
          <a:p/>
        </p:txBody>
      </p:sp>
      <p:sp>
        <p:nvSpPr>
          <p:cNvPr id="38" name="Google Shape;38;p9"/>
          <p:cNvSpPr txBox="1"/>
          <p:nvPr>
            <p:ph idx="1" type="subTitle"/>
          </p:nvPr>
        </p:nvSpPr>
        <p:spPr>
          <a:xfrm>
            <a:off x="265500" y="2803075"/>
            <a:ext cx="4045200" cy="12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39" name="Google Shape;39;p9"/>
          <p:cNvSpPr txBox="1"/>
          <p:nvPr>
            <p:ph idx="2" type="body"/>
          </p:nvPr>
        </p:nvSpPr>
        <p:spPr>
          <a:xfrm>
            <a:off x="4939500" y="724075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0" name="Google Shape;40;p9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41" name="Shape 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2" name="Google Shape;42;p10"/>
          <p:cNvSpPr txBox="1"/>
          <p:nvPr>
            <p:ph idx="1" type="body"/>
          </p:nvPr>
        </p:nvSpPr>
        <p:spPr>
          <a:xfrm>
            <a:off x="311700" y="4230575"/>
            <a:ext cx="5998800" cy="60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43" name="Google Shape;43;p10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11"/>
          <p:cNvSpPr txBox="1"/>
          <p:nvPr>
            <p:ph hasCustomPrompt="1" type="title"/>
          </p:nvPr>
        </p:nvSpPr>
        <p:spPr>
          <a:xfrm>
            <a:off x="311700" y="1106125"/>
            <a:ext cx="8520600" cy="19635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1pPr>
            <a:lvl2pPr lvl="1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2pPr>
            <a:lvl3pPr lvl="2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3pPr>
            <a:lvl4pPr lvl="3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4pPr>
            <a:lvl5pPr lvl="4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5pPr>
            <a:lvl6pPr lvl="5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6pPr>
            <a:lvl7pPr lvl="6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7pPr>
            <a:lvl8pPr lvl="7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8pPr>
            <a:lvl9pPr lvl="8" algn="ctr">
              <a:spcBef>
                <a:spcPts val="0"/>
              </a:spcBef>
              <a:spcAft>
                <a:spcPts val="0"/>
              </a:spcAft>
              <a:buSzPts val="12000"/>
              <a:buNone/>
              <a:defRPr sz="12000"/>
            </a:lvl9pPr>
          </a:lstStyle>
          <a:p>
            <a:r>
              <a:t>xx%</a:t>
            </a:r>
          </a:p>
        </p:txBody>
      </p:sp>
      <p:sp>
        <p:nvSpPr>
          <p:cNvPr id="46" name="Google Shape;46;p11"/>
          <p:cNvSpPr txBox="1"/>
          <p:nvPr>
            <p:ph idx="1" type="body"/>
          </p:nvPr>
        </p:nvSpPr>
        <p:spPr>
          <a:xfrm>
            <a:off x="311700" y="3152225"/>
            <a:ext cx="8520600" cy="130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47" name="Google Shape;47;p1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12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3">
  <p:cSld name="TITLE_4">
    <p:spTree>
      <p:nvGrpSpPr>
        <p:cNvPr id="50" name="Shape 50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1">
  <p:cSld name="TITLE_2">
    <p:spTree>
      <p:nvGrpSpPr>
        <p:cNvPr id="51" name="Shape 51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5">
  <p:cSld name="TITLE_6">
    <p:spTree>
      <p:nvGrpSpPr>
        <p:cNvPr id="52" name="Shape 52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">
  <p:cSld name="TITLE_7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 blank 2">
  <p:cSld name="TITLE_8">
    <p:spTree>
      <p:nvGrpSpPr>
        <p:cNvPr id="54" name="Shape 54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3" Type="http://schemas.openxmlformats.org/officeDocument/2006/relationships/slideLayout" Target="../slideLayouts/slideLayout13.xml"/><Relationship Id="rId12" Type="http://schemas.openxmlformats.org/officeDocument/2006/relationships/slideLayout" Target="../slideLayouts/slideLayout12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5" Type="http://schemas.openxmlformats.org/officeDocument/2006/relationships/slideLayout" Target="../slideLayouts/slideLayout15.xml"/><Relationship Id="rId14" Type="http://schemas.openxmlformats.org/officeDocument/2006/relationships/slideLayout" Target="../slideLayouts/slideLayout14.xml"/><Relationship Id="rId17" Type="http://schemas.openxmlformats.org/officeDocument/2006/relationships/theme" Target="../theme/theme2.xml"/><Relationship Id="rId16" Type="http://schemas.openxmlformats.org/officeDocument/2006/relationships/slideLayout" Target="../slideLayouts/slideLayout16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imple-light-2">
    <p:bg>
      <p:bgPr>
        <a:solidFill>
          <a:schemeClr val="lt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800"/>
              <a:buNone/>
              <a:defRPr sz="28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416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Char char="●"/>
              <a:defRPr sz="1800">
                <a:solidFill>
                  <a:schemeClr val="dk2"/>
                </a:solidFill>
              </a:defRPr>
            </a:lvl1pPr>
            <a:lvl2pPr indent="-317500" lvl="1" marL="914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2pPr>
            <a:lvl3pPr indent="-317500" lvl="2" marL="1371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3pPr>
            <a:lvl4pPr indent="-317500" lvl="3" marL="18288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4pPr>
            <a:lvl5pPr indent="-317500" lvl="4" marL="22860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5pPr>
            <a:lvl6pPr indent="-317500" lvl="5" marL="27432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6pPr>
            <a:lvl7pPr indent="-317500" lvl="6" marL="32004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●"/>
              <a:defRPr>
                <a:solidFill>
                  <a:schemeClr val="dk2"/>
                </a:solidFill>
              </a:defRPr>
            </a:lvl7pPr>
            <a:lvl8pPr indent="-317500" lvl="7" marL="365760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Char char="○"/>
              <a:defRPr>
                <a:solidFill>
                  <a:schemeClr val="dk2"/>
                </a:solidFill>
              </a:defRPr>
            </a:lvl8pPr>
            <a:lvl9pPr indent="-317500" lvl="8" marL="411480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Char char="■"/>
              <a:defRPr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72458" y="4663217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algn="r">
              <a:buNone/>
              <a:defRPr sz="1000">
                <a:solidFill>
                  <a:schemeClr val="dk2"/>
                </a:solidFill>
              </a:defRPr>
            </a:lvl1pPr>
            <a:lvl2pPr lvl="1" algn="r">
              <a:buNone/>
              <a:defRPr sz="1000">
                <a:solidFill>
                  <a:schemeClr val="dk2"/>
                </a:solidFill>
              </a:defRPr>
            </a:lvl2pPr>
            <a:lvl3pPr lvl="2" algn="r">
              <a:buNone/>
              <a:defRPr sz="1000">
                <a:solidFill>
                  <a:schemeClr val="dk2"/>
                </a:solidFill>
              </a:defRPr>
            </a:lvl3pPr>
            <a:lvl4pPr lvl="3" algn="r">
              <a:buNone/>
              <a:defRPr sz="1000">
                <a:solidFill>
                  <a:schemeClr val="dk2"/>
                </a:solidFill>
              </a:defRPr>
            </a:lvl4pPr>
            <a:lvl5pPr lvl="4" algn="r">
              <a:buNone/>
              <a:defRPr sz="1000">
                <a:solidFill>
                  <a:schemeClr val="dk2"/>
                </a:solidFill>
              </a:defRPr>
            </a:lvl5pPr>
            <a:lvl6pPr lvl="5" algn="r">
              <a:buNone/>
              <a:defRPr sz="1000">
                <a:solidFill>
                  <a:schemeClr val="dk2"/>
                </a:solidFill>
              </a:defRPr>
            </a:lvl6pPr>
            <a:lvl7pPr lvl="6" algn="r">
              <a:buNone/>
              <a:defRPr sz="1000">
                <a:solidFill>
                  <a:schemeClr val="dk2"/>
                </a:solidFill>
              </a:defRPr>
            </a:lvl7pPr>
            <a:lvl8pPr lvl="7" algn="r">
              <a:buNone/>
              <a:defRPr sz="1000">
                <a:solidFill>
                  <a:schemeClr val="dk2"/>
                </a:solidFill>
              </a:defRPr>
            </a:lvl8pPr>
            <a:lvl9pPr lvl="8" algn="r">
              <a:buNone/>
              <a:defRPr sz="1000">
                <a:solidFill>
                  <a:schemeClr val="dk2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  <p:sldLayoutId id="2147483659" r:id="rId12"/>
    <p:sldLayoutId id="2147483660" r:id="rId13"/>
    <p:sldLayoutId id="2147483661" r:id="rId14"/>
    <p:sldLayoutId id="2147483662" r:id="rId15"/>
    <p:sldLayoutId id="2147483663" r:id="rId16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6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png"/><Relationship Id="rId4" Type="http://schemas.openxmlformats.org/officeDocument/2006/relationships/image" Target="../media/image3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3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2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png"/><Relationship Id="rId4" Type="http://schemas.openxmlformats.org/officeDocument/2006/relationships/image" Target="../media/image4.pn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6.pn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6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4.pn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4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4.pn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6.pn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4.pn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6.pn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5.xml"/></Relationships>
</file>

<file path=ppt/slides/_rels/slide1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6.xml"/><Relationship Id="rId3" Type="http://schemas.openxmlformats.org/officeDocument/2006/relationships/image" Target="../media/image6.png"/></Relationships>
</file>

<file path=ppt/slides/_rels/slide1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4.png"/></Relationships>
</file>

<file path=ppt/slides/_rels/slide1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6.png"/></Relationships>
</file>

<file path=ppt/slides/_rels/slide1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19.xml"/><Relationship Id="rId3" Type="http://schemas.openxmlformats.org/officeDocument/2006/relationships/image" Target="../media/image4.png"/></Relationships>
</file>

<file path=ppt/slides/_rels/slide2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20.xml"/><Relationship Id="rId3" Type="http://schemas.openxmlformats.org/officeDocument/2006/relationships/image" Target="../media/image6.png"/></Relationships>
</file>

<file path=ppt/slides/_rels/slide2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21.xml"/><Relationship Id="rId3" Type="http://schemas.openxmlformats.org/officeDocument/2006/relationships/image" Target="../media/image4.png"/></Relationships>
</file>

<file path=ppt/slides/_rels/slide2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22.xml"/><Relationship Id="rId3" Type="http://schemas.openxmlformats.org/officeDocument/2006/relationships/image" Target="../media/image6.png"/></Relationships>
</file>

<file path=ppt/slides/_rels/slide2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6.xml"/><Relationship Id="rId2" Type="http://schemas.openxmlformats.org/officeDocument/2006/relationships/notesSlide" Target="../notesSlides/notesSlide23.xml"/><Relationship Id="rId3" Type="http://schemas.openxmlformats.org/officeDocument/2006/relationships/image" Target="../media/image4.png"/></Relationships>
</file>

<file path=ppt/slides/_rels/slide2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5.xml"/><Relationship Id="rId2" Type="http://schemas.openxmlformats.org/officeDocument/2006/relationships/notesSlide" Target="../notesSlides/notesSlide24.xml"/><Relationship Id="rId3" Type="http://schemas.openxmlformats.org/officeDocument/2006/relationships/image" Target="../media/image6.png"/></Relationships>
</file>

<file path=ppt/slides/_rels/slide2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5.xml"/><Relationship Id="rId3" Type="http://schemas.openxmlformats.org/officeDocument/2006/relationships/image" Target="../media/image7.png"/><Relationship Id="rId4" Type="http://schemas.openxmlformats.org/officeDocument/2006/relationships/image" Target="../media/image5.png"/></Relationships>
</file>

<file path=ppt/slides/_rels/slide2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7.png"/></Relationships>
</file>

<file path=ppt/slides/_rels/slide2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4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9" name="Google Shape;59;p18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60" name="Google Shape;60;p18"/>
          <p:cNvSpPr txBox="1"/>
          <p:nvPr/>
        </p:nvSpPr>
        <p:spPr>
          <a:xfrm>
            <a:off x="609600" y="1887888"/>
            <a:ext cx="40434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latin typeface="Roboto"/>
                <a:ea typeface="Roboto"/>
                <a:cs typeface="Roboto"/>
                <a:sym typeface="Roboto"/>
              </a:rPr>
              <a:t>Session 3</a:t>
            </a:r>
            <a:endParaRPr b="1" sz="2400"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The Marketing Plan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19"/>
          <p:cNvSpPr txBox="1"/>
          <p:nvPr/>
        </p:nvSpPr>
        <p:spPr>
          <a:xfrm>
            <a:off x="150525" y="1955550"/>
            <a:ext cx="5543100" cy="123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KAYODE THOMAS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FOUNDER, TRIBE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CONTENT PRODUCER, AWAL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66" name="Google Shape;66;p19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67" name="Google Shape;67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8" name="Google Shape;68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69" name="Google Shape;69;p19"/>
          <p:cNvPicPr preferRelativeResize="0"/>
          <p:nvPr/>
        </p:nvPicPr>
        <p:blipFill rotWithShape="1">
          <a:blip r:embed="rId4">
            <a:alphaModFix/>
          </a:blip>
          <a:srcRect b="68929" l="1924" r="-6504" t="93247"/>
          <a:stretch/>
        </p:blipFill>
        <p:spPr>
          <a:xfrm rot="-5400000">
            <a:off x="6263100" y="2262600"/>
            <a:ext cx="3446400" cy="2315400"/>
          </a:xfrm>
          <a:prstGeom prst="rtTriangle">
            <a:avLst/>
          </a:prstGeom>
          <a:noFill/>
          <a:ln>
            <a:noFill/>
          </a:ln>
        </p:spPr>
      </p:pic>
      <p:sp>
        <p:nvSpPr>
          <p:cNvPr id="70" name="Google Shape;70;p19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INTRODUCTION</a:t>
            </a: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 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4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20"/>
          <p:cNvSpPr txBox="1"/>
          <p:nvPr/>
        </p:nvSpPr>
        <p:spPr>
          <a:xfrm>
            <a:off x="150525" y="227125"/>
            <a:ext cx="24267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LEARNING OUTCOME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76" name="Google Shape;76;p20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77" name="Google Shape;77;p20"/>
          <p:cNvSpPr txBox="1"/>
          <p:nvPr/>
        </p:nvSpPr>
        <p:spPr>
          <a:xfrm>
            <a:off x="150525" y="1571250"/>
            <a:ext cx="7738800" cy="200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Summarise and discuss the function and content of a marketing plan.</a:t>
            </a:r>
            <a:endParaRPr sz="24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 sz="24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Draft a marketing plan that is underpinned by analysis of marketing principles.</a:t>
            </a:r>
            <a:endParaRPr sz="24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24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4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78" name="Google Shape;78;p20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2" name="Shape 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3" name="Google Shape;83;p21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805338" y="110225"/>
            <a:ext cx="5629175" cy="4923025"/>
          </a:xfrm>
          <a:prstGeom prst="rect">
            <a:avLst/>
          </a:prstGeom>
          <a:noFill/>
          <a:ln>
            <a:noFill/>
          </a:ln>
        </p:spPr>
      </p:pic>
      <p:pic>
        <p:nvPicPr>
          <p:cNvPr id="84" name="Google Shape;84;p21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8" name="Shape 8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" name="Google Shape;89;p22"/>
          <p:cNvSpPr txBox="1"/>
          <p:nvPr/>
        </p:nvSpPr>
        <p:spPr>
          <a:xfrm>
            <a:off x="226200" y="1895400"/>
            <a:ext cx="5543100" cy="135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Topics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Marketing Plan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Content Plan &amp; Brief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90" name="Google Shape;90;p22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91" name="Google Shape;91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pic>
        <p:nvPicPr>
          <p:cNvPr id="92" name="Google Shape;92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pic>
      <p:sp>
        <p:nvSpPr>
          <p:cNvPr id="93" name="Google Shape;93;p22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TOPICS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94" name="Google Shape;94;p22"/>
          <p:cNvPicPr preferRelativeResize="0"/>
          <p:nvPr/>
        </p:nvPicPr>
        <p:blipFill rotWithShape="1">
          <a:blip r:embed="rId4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98" name="Shape 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9" name="Google Shape;99;p23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00" name="Google Shape;100;p23"/>
          <p:cNvSpPr txBox="1"/>
          <p:nvPr/>
        </p:nvSpPr>
        <p:spPr>
          <a:xfrm>
            <a:off x="535225" y="1887900"/>
            <a:ext cx="37785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ARTIST X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ALBUM X 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PHASE TWO PLAN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4" name="Shape 1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" name="Google Shape;105;p24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ARTIST X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06" name="Google Shape;106;p24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i="0" lang="en-GB" sz="800" u="none" cap="none" strike="noStrike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TABLE OF CONTENTS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07" name="Google Shape;107;p24"/>
          <p:cNvSpPr txBox="1"/>
          <p:nvPr/>
        </p:nvSpPr>
        <p:spPr>
          <a:xfrm>
            <a:off x="302425" y="1102650"/>
            <a:ext cx="5543100" cy="2938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i="0" lang="en-GB" sz="1800" u="none" cap="none" strike="noStrike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01	</a:t>
            </a: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THE STORY SO FAR</a:t>
            </a:r>
            <a:endParaRPr i="0" sz="1800" u="none" cap="none" strike="noStrike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GB" sz="1800" u="none" cap="none" strike="noStrike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02	</a:t>
            </a: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GOALS &amp; ACTIONS</a:t>
            </a:r>
            <a:endParaRPr sz="1800"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i="0" lang="en-GB" sz="1800" u="none" cap="none" strike="noStrike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03	</a:t>
            </a: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MARKETING STRATEGY</a:t>
            </a:r>
            <a:endParaRPr i="0" sz="1800" u="none" cap="none" strike="noStrike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i="0" lang="en-GB" sz="1800" u="none" cap="none" strike="noStrike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04	</a:t>
            </a: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CREATIVE CONCEPTS</a:t>
            </a:r>
            <a:endParaRPr i="0" sz="1800" u="none" cap="none" strike="noStrike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i="0" lang="en-GB" sz="1800" u="none" cap="none" strike="noStrike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05 	</a:t>
            </a: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PRESS STRATEGY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06 	TIMELINE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07 	BUDGET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08" name="Google Shape;108;p24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09" name="Google Shape;109;p24"/>
          <p:cNvSpPr/>
          <p:nvPr/>
        </p:nvSpPr>
        <p:spPr>
          <a:xfrm rot="5400000">
            <a:off x="8367151" y="4365950"/>
            <a:ext cx="225675" cy="869825"/>
          </a:xfrm>
          <a:prstGeom prst="rect">
            <a:avLst/>
          </a:prstGeom>
          <a:noFill/>
          <a:ln>
            <a:noFill/>
          </a:ln>
        </p:spPr>
      </p:sp>
      <p:pic>
        <p:nvPicPr>
          <p:cNvPr id="110" name="Google Shape;110;p24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5" name="Google Shape;115;p25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16" name="Google Shape;116;p25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THE STORY SO FAR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0" name="Shape 1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1" name="Google Shape;121;p26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THE STORY SO FAR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22" name="Google Shape;122;p26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ARTIST X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23" name="Google Shape;123;p26"/>
          <p:cNvSpPr txBox="1"/>
          <p:nvPr/>
        </p:nvSpPr>
        <p:spPr>
          <a:xfrm>
            <a:off x="226200" y="1115400"/>
            <a:ext cx="5770800" cy="291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Album X is Artist X biggest album to date.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We felt strongly that this would be the record to achieve new heights with media support, critical acclaim and award nominations.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One of our key challenges was to engage &amp; grow Artist X’s core fanbase and to solidify their as </a:t>
            </a: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the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 Artist of 2020.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We did this through buzz-worthy fan activations, building a story at press and radio, amplifying Simz’s creativity &amp; helping Simz  to cement herself as a leading voice of her generation. 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</p:txBody>
      </p:sp>
      <p:cxnSp>
        <p:nvCxnSpPr>
          <p:cNvPr id="124" name="Google Shape;124;p26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25" name="Google Shape;125;p26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9" name="Shape 12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0" name="Google Shape;130;p27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CAMPAIGN OBJECTIVES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31" name="Google Shape;131;p27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ARTIST X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32" name="Google Shape;132;p27"/>
          <p:cNvSpPr txBox="1"/>
          <p:nvPr/>
        </p:nvSpPr>
        <p:spPr>
          <a:xfrm>
            <a:off x="226200" y="1186050"/>
            <a:ext cx="8645700" cy="2771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Our key stated objectives for the campaign were to: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Broaden mainstream audience, targeting lifestyle &amp; top tier cover opportunities across print &amp; digital press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Deliver an album launch concept that engages core fans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Execute innovative launch ideas that activate global Audiences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Ensure a strong, cohesive aesthetic runs through marketing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Increase monthly listeners by 50%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33" name="Google Shape;133;p27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pic>
        <p:nvPicPr>
          <p:cNvPr id="134" name="Google Shape;134;p27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28"/>
          <p:cNvSpPr txBox="1"/>
          <p:nvPr>
            <p:ph idx="4294967295" type="subTitle"/>
          </p:nvPr>
        </p:nvSpPr>
        <p:spPr>
          <a:xfrm>
            <a:off x="157800" y="228325"/>
            <a:ext cx="5906700" cy="42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 sz="8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KEY AUDIENCE GROWTH STATS - LAUNCH TO PRESENT</a:t>
            </a:r>
            <a:endParaRPr>
              <a:solidFill>
                <a:schemeClr val="accent2"/>
              </a:solidFill>
              <a:latin typeface="Roboto Light"/>
              <a:ea typeface="Roboto Light"/>
              <a:cs typeface="Roboto Light"/>
              <a:sym typeface="Roboto Light"/>
            </a:endParaRPr>
          </a:p>
          <a:p>
            <a:pPr indent="0" lvl="0" marL="0" rtl="0" algn="l">
              <a:spcBef>
                <a:spcPts val="0"/>
              </a:spcBef>
              <a:spcAft>
                <a:spcPts val="1600"/>
              </a:spcAft>
              <a:buNone/>
            </a:pPr>
            <a:r>
              <a:t/>
            </a:r>
            <a:endParaRPr>
              <a:solidFill>
                <a:schemeClr val="accent2"/>
              </a:solidFill>
              <a:latin typeface="Roboto Light"/>
              <a:ea typeface="Roboto Light"/>
              <a:cs typeface="Roboto Light"/>
              <a:sym typeface="Roboto Light"/>
            </a:endParaRPr>
          </a:p>
        </p:txBody>
      </p:sp>
      <p:sp>
        <p:nvSpPr>
          <p:cNvPr id="140" name="Google Shape;140;p28"/>
          <p:cNvSpPr txBox="1"/>
          <p:nvPr>
            <p:ph idx="4294967295" type="subTitle"/>
          </p:nvPr>
        </p:nvSpPr>
        <p:spPr>
          <a:xfrm>
            <a:off x="6017525" y="227125"/>
            <a:ext cx="2967900" cy="3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ARTIST X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cxnSp>
        <p:nvCxnSpPr>
          <p:cNvPr id="141" name="Google Shape;141;p28"/>
          <p:cNvCxnSpPr/>
          <p:nvPr/>
        </p:nvCxnSpPr>
        <p:spPr>
          <a:xfrm>
            <a:off x="230100" y="227125"/>
            <a:ext cx="8683800" cy="12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42" name="Google Shape;142;p28"/>
          <p:cNvSpPr txBox="1"/>
          <p:nvPr/>
        </p:nvSpPr>
        <p:spPr>
          <a:xfrm>
            <a:off x="230100" y="2253600"/>
            <a:ext cx="2269200" cy="63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Spotify - 160,265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Growth = 71,063 (</a:t>
            </a:r>
            <a:r>
              <a:rPr b="1" lang="en-GB">
                <a:solidFill>
                  <a:srgbClr val="6AA84F"/>
                </a:solidFill>
                <a:latin typeface="Karla"/>
                <a:ea typeface="Karla"/>
                <a:cs typeface="Karla"/>
                <a:sym typeface="Karla"/>
              </a:rPr>
              <a:t>80%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)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3" name="Google Shape;143;p28"/>
          <p:cNvSpPr txBox="1"/>
          <p:nvPr/>
        </p:nvSpPr>
        <p:spPr>
          <a:xfrm>
            <a:off x="5111525" y="2253600"/>
            <a:ext cx="2269200" cy="63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Instagram - 173,993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Growth = 62,317 (</a:t>
            </a:r>
            <a:r>
              <a:rPr b="1" lang="en-GB">
                <a:solidFill>
                  <a:srgbClr val="6AA84F"/>
                </a:solidFill>
                <a:latin typeface="Karla"/>
                <a:ea typeface="Karla"/>
                <a:cs typeface="Karla"/>
                <a:sym typeface="Karla"/>
              </a:rPr>
              <a:t>56%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)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44" name="Google Shape;144;p28"/>
          <p:cNvSpPr txBox="1"/>
          <p:nvPr/>
        </p:nvSpPr>
        <p:spPr>
          <a:xfrm>
            <a:off x="2692775" y="2253600"/>
            <a:ext cx="2564400" cy="636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YouTube - 125,915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Growth = 31,674 (</a:t>
            </a:r>
            <a:r>
              <a:rPr b="1" lang="en-GB">
                <a:solidFill>
                  <a:srgbClr val="6AA84F"/>
                </a:solidFill>
                <a:latin typeface="Karla"/>
                <a:ea typeface="Karla"/>
                <a:cs typeface="Karla"/>
                <a:sym typeface="Karla"/>
              </a:rPr>
              <a:t>34%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)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pic>
        <p:nvPicPr>
          <p:cNvPr id="145" name="Google Shape;145;p28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Google Shape;150;p29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51" name="Google Shape;151;p29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GOALS + ACTIONS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30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GOALS &amp; ACTIONS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157" name="Google Shape;157;p30"/>
          <p:cNvSpPr txBox="1"/>
          <p:nvPr/>
        </p:nvSpPr>
        <p:spPr>
          <a:xfrm>
            <a:off x="186525" y="1308900"/>
            <a:ext cx="7043400" cy="2525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Our goals &amp; actions from this stage would be: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A rejuvenated digital advertising strategy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Updated imagery/press shots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Ramp up the press campaign to hit more mainstream UK targets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Increase exposure at more mainstream UK radio stations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Maximise retail strategy around Mercury’s and End of Year profiles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sz="12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2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58" name="Google Shape;158;p30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59" name="Google Shape;159;p30"/>
          <p:cNvSpPr txBox="1"/>
          <p:nvPr>
            <p:ph idx="4294967295" type="subTitle"/>
          </p:nvPr>
        </p:nvSpPr>
        <p:spPr>
          <a:xfrm>
            <a:off x="6017525" y="227125"/>
            <a:ext cx="2967900" cy="3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ARTIST X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160" name="Google Shape;160;p30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64" name="Shape 1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5" name="Google Shape;165;p31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166" name="Google Shape;166;p31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TIMELINE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32"/>
          <p:cNvSpPr txBox="1"/>
          <p:nvPr>
            <p:ph idx="4294967295" type="subTitle"/>
          </p:nvPr>
        </p:nvSpPr>
        <p:spPr>
          <a:xfrm>
            <a:off x="110825" y="227125"/>
            <a:ext cx="5906700" cy="420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800">
                <a:solidFill>
                  <a:schemeClr val="accent2"/>
                </a:solidFill>
                <a:latin typeface="Roboto"/>
                <a:ea typeface="Roboto"/>
                <a:cs typeface="Roboto"/>
                <a:sym typeface="Roboto"/>
              </a:rPr>
              <a:t>TIMELINE </a:t>
            </a:r>
            <a:endParaRPr b="1" sz="800">
              <a:solidFill>
                <a:schemeClr val="accent2"/>
              </a:solidFill>
              <a:latin typeface="Roboto"/>
              <a:ea typeface="Roboto"/>
              <a:cs typeface="Roboto"/>
              <a:sym typeface="Roboto"/>
            </a:endParaRPr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>
              <a:solidFill>
                <a:schemeClr val="accent2"/>
              </a:solidFill>
              <a:latin typeface="Roboto Light"/>
              <a:ea typeface="Roboto Light"/>
              <a:cs typeface="Roboto Light"/>
              <a:sym typeface="Roboto Light"/>
            </a:endParaRPr>
          </a:p>
        </p:txBody>
      </p:sp>
      <p:cxnSp>
        <p:nvCxnSpPr>
          <p:cNvPr id="172" name="Google Shape;172;p32"/>
          <p:cNvCxnSpPr/>
          <p:nvPr/>
        </p:nvCxnSpPr>
        <p:spPr>
          <a:xfrm>
            <a:off x="230100" y="196875"/>
            <a:ext cx="8683800" cy="12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173" name="Google Shape;173;p32"/>
          <p:cNvSpPr txBox="1"/>
          <p:nvPr/>
        </p:nvSpPr>
        <p:spPr>
          <a:xfrm>
            <a:off x="0" y="1128350"/>
            <a:ext cx="9144000" cy="54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400">
                <a:highlight>
                  <a:srgbClr val="000000"/>
                </a:highlight>
                <a:latin typeface="Karla"/>
                <a:ea typeface="Karla"/>
                <a:cs typeface="Karla"/>
                <a:sym typeface="Karla"/>
              </a:rPr>
              <a:t> </a:t>
            </a:r>
            <a:r>
              <a:rPr b="1" lang="en-GB" sz="2400">
                <a:solidFill>
                  <a:srgbClr val="FFFFFF"/>
                </a:solidFill>
                <a:highlight>
                  <a:srgbClr val="000000"/>
                </a:highlight>
                <a:latin typeface="Karla"/>
                <a:ea typeface="Karla"/>
                <a:cs typeface="Karla"/>
                <a:sym typeface="Karla"/>
              </a:rPr>
              <a:t>TIMELINE</a:t>
            </a:r>
            <a:r>
              <a:rPr b="1" lang="en-GB" sz="2400">
                <a:highlight>
                  <a:srgbClr val="000000"/>
                </a:highlight>
                <a:latin typeface="Karla"/>
                <a:ea typeface="Karla"/>
                <a:cs typeface="Karla"/>
                <a:sym typeface="Karla"/>
              </a:rPr>
              <a:t>!</a:t>
            </a:r>
            <a:endParaRPr b="1" sz="2400">
              <a:solidFill>
                <a:srgbClr val="FFC100"/>
              </a:solidFill>
              <a:highlight>
                <a:srgbClr val="000000"/>
              </a:highlight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174" name="Google Shape;174;p32"/>
          <p:cNvCxnSpPr/>
          <p:nvPr/>
        </p:nvCxnSpPr>
        <p:spPr>
          <a:xfrm>
            <a:off x="287400" y="2727825"/>
            <a:ext cx="8569200" cy="0"/>
          </a:xfrm>
          <a:prstGeom prst="straightConnector1">
            <a:avLst/>
          </a:prstGeom>
          <a:noFill/>
          <a:ln cap="flat" cmpd="sng" w="38100">
            <a:solidFill>
              <a:srgbClr val="FF0000"/>
            </a:solidFill>
            <a:prstDash val="solid"/>
            <a:round/>
            <a:headEnd len="med" w="med" type="none"/>
            <a:tailEnd len="med" w="med" type="none"/>
          </a:ln>
        </p:spPr>
      </p:cxnSp>
      <p:cxnSp>
        <p:nvCxnSpPr>
          <p:cNvPr id="175" name="Google Shape;175;p32"/>
          <p:cNvCxnSpPr/>
          <p:nvPr/>
        </p:nvCxnSpPr>
        <p:spPr>
          <a:xfrm>
            <a:off x="8761225" y="2727825"/>
            <a:ext cx="134400" cy="0"/>
          </a:xfrm>
          <a:prstGeom prst="straightConnector1">
            <a:avLst/>
          </a:prstGeom>
          <a:noFill/>
          <a:ln cap="flat" cmpd="sng" w="9525">
            <a:solidFill>
              <a:srgbClr val="FF0000"/>
            </a:solidFill>
            <a:prstDash val="solid"/>
            <a:round/>
            <a:headEnd len="med" w="med" type="none"/>
            <a:tailEnd len="med" w="med" type="triangle"/>
          </a:ln>
        </p:spPr>
      </p:cxnSp>
      <p:sp>
        <p:nvSpPr>
          <p:cNvPr id="176" name="Google Shape;176;p32"/>
          <p:cNvSpPr/>
          <p:nvPr/>
        </p:nvSpPr>
        <p:spPr>
          <a:xfrm rot="-5400000">
            <a:off x="732000" y="2440500"/>
            <a:ext cx="360000" cy="12492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7" name="Google Shape;177;p32"/>
          <p:cNvSpPr txBox="1"/>
          <p:nvPr/>
        </p:nvSpPr>
        <p:spPr>
          <a:xfrm>
            <a:off x="-17400" y="3326175"/>
            <a:ext cx="1727700" cy="168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Font typeface="Karla"/>
              <a:buChar char="-"/>
            </a:pPr>
            <a:r>
              <a:rPr b="1" lang="en-GB" sz="1100">
                <a:latin typeface="Karla"/>
                <a:ea typeface="Karla"/>
                <a:cs typeface="Karla"/>
                <a:sym typeface="Karla"/>
              </a:rPr>
              <a:t>JULY</a:t>
            </a:r>
            <a:endParaRPr sz="1100"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78" name="Google Shape;178;p32"/>
          <p:cNvSpPr/>
          <p:nvPr/>
        </p:nvSpPr>
        <p:spPr>
          <a:xfrm>
            <a:off x="3677950" y="2313913"/>
            <a:ext cx="259200" cy="360000"/>
          </a:xfrm>
          <a:prstGeom prst="down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79" name="Google Shape;179;p32"/>
          <p:cNvSpPr txBox="1"/>
          <p:nvPr/>
        </p:nvSpPr>
        <p:spPr>
          <a:xfrm>
            <a:off x="2967850" y="1852550"/>
            <a:ext cx="1679400" cy="25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>
                <a:latin typeface="Karla"/>
                <a:ea typeface="Karla"/>
                <a:cs typeface="Karla"/>
                <a:sym typeface="Karla"/>
              </a:rPr>
              <a:t>Key Date 1</a:t>
            </a:r>
            <a:endParaRPr b="1" sz="1100"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0" name="Google Shape;180;p32"/>
          <p:cNvSpPr txBox="1"/>
          <p:nvPr/>
        </p:nvSpPr>
        <p:spPr>
          <a:xfrm>
            <a:off x="1456425" y="3326175"/>
            <a:ext cx="1447800" cy="1689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SzPts val="1100"/>
              <a:buFont typeface="Karla"/>
              <a:buChar char="-"/>
            </a:pPr>
            <a:r>
              <a:rPr b="1" lang="en-GB" sz="1100">
                <a:latin typeface="Karla"/>
                <a:ea typeface="Karla"/>
                <a:cs typeface="Karla"/>
                <a:sym typeface="Karla"/>
              </a:rPr>
              <a:t>AUGUST </a:t>
            </a:r>
            <a:endParaRPr sz="1100"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1" name="Google Shape;181;p32"/>
          <p:cNvSpPr/>
          <p:nvPr/>
        </p:nvSpPr>
        <p:spPr>
          <a:xfrm>
            <a:off x="5130450" y="2318613"/>
            <a:ext cx="259200" cy="360000"/>
          </a:xfrm>
          <a:prstGeom prst="down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2" name="Google Shape;182;p32"/>
          <p:cNvSpPr txBox="1"/>
          <p:nvPr/>
        </p:nvSpPr>
        <p:spPr>
          <a:xfrm>
            <a:off x="4420350" y="1856600"/>
            <a:ext cx="1679400" cy="25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>
                <a:latin typeface="Karla"/>
                <a:ea typeface="Karla"/>
                <a:cs typeface="Karla"/>
                <a:sym typeface="Karla"/>
              </a:rPr>
              <a:t>Key Date 2</a:t>
            </a:r>
            <a:endParaRPr b="1" sz="1100"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3" name="Google Shape;183;p32"/>
          <p:cNvSpPr txBox="1"/>
          <p:nvPr/>
        </p:nvSpPr>
        <p:spPr>
          <a:xfrm>
            <a:off x="2831975" y="3326175"/>
            <a:ext cx="18444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b="1"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SEPTEMBER 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4" name="Google Shape;184;p32"/>
          <p:cNvSpPr txBox="1"/>
          <p:nvPr/>
        </p:nvSpPr>
        <p:spPr>
          <a:xfrm>
            <a:off x="4371575" y="3326175"/>
            <a:ext cx="16794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b="1"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OCTOBER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85" name="Google Shape;185;p32"/>
          <p:cNvSpPr/>
          <p:nvPr/>
        </p:nvSpPr>
        <p:spPr>
          <a:xfrm rot="-5400000">
            <a:off x="2179775" y="2440500"/>
            <a:ext cx="360000" cy="12492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6" name="Google Shape;186;p32"/>
          <p:cNvSpPr/>
          <p:nvPr/>
        </p:nvSpPr>
        <p:spPr>
          <a:xfrm rot="-5400000">
            <a:off x="3627538" y="2440488"/>
            <a:ext cx="360000" cy="12492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7" name="Google Shape;187;p32"/>
          <p:cNvSpPr/>
          <p:nvPr/>
        </p:nvSpPr>
        <p:spPr>
          <a:xfrm rot="-5400000">
            <a:off x="5121025" y="2440500"/>
            <a:ext cx="360000" cy="12492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8" name="Google Shape;188;p32"/>
          <p:cNvSpPr/>
          <p:nvPr/>
        </p:nvSpPr>
        <p:spPr>
          <a:xfrm rot="-5400000">
            <a:off x="6505425" y="2440500"/>
            <a:ext cx="360000" cy="12492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89" name="Google Shape;189;p32"/>
          <p:cNvSpPr/>
          <p:nvPr/>
        </p:nvSpPr>
        <p:spPr>
          <a:xfrm rot="-5400000">
            <a:off x="7951325" y="2441863"/>
            <a:ext cx="360000" cy="1249200"/>
          </a:xfrm>
          <a:prstGeom prst="leftBrace">
            <a:avLst>
              <a:gd fmla="val 8333" name="adj1"/>
              <a:gd fmla="val 50000" name="adj2"/>
            </a:avLst>
          </a:prstGeom>
          <a:noFill/>
          <a:ln cap="flat" cmpd="sng" w="28575">
            <a:solidFill>
              <a:srgbClr val="9FC5E8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0" name="Google Shape;190;p32"/>
          <p:cNvSpPr txBox="1"/>
          <p:nvPr/>
        </p:nvSpPr>
        <p:spPr>
          <a:xfrm>
            <a:off x="5798050" y="3322675"/>
            <a:ext cx="16794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b="1"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NOVEMBER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1" name="Google Shape;191;p32"/>
          <p:cNvSpPr txBox="1"/>
          <p:nvPr/>
        </p:nvSpPr>
        <p:spPr>
          <a:xfrm>
            <a:off x="7177200" y="3326175"/>
            <a:ext cx="1679400" cy="3000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Karla"/>
              <a:buChar char="-"/>
            </a:pPr>
            <a:r>
              <a:rPr b="1" lang="en-GB" sz="11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DECEMBER</a:t>
            </a:r>
            <a:endParaRPr sz="11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2" name="Google Shape;192;p32"/>
          <p:cNvSpPr txBox="1"/>
          <p:nvPr/>
        </p:nvSpPr>
        <p:spPr>
          <a:xfrm>
            <a:off x="7291625" y="1905563"/>
            <a:ext cx="1679400" cy="250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100">
                <a:latin typeface="Karla"/>
                <a:ea typeface="Karla"/>
                <a:cs typeface="Karla"/>
                <a:sym typeface="Karla"/>
              </a:rPr>
              <a:t>Key Date 3</a:t>
            </a:r>
            <a:endParaRPr b="1" sz="1100">
              <a:latin typeface="Karla"/>
              <a:ea typeface="Karla"/>
              <a:cs typeface="Karla"/>
              <a:sym typeface="Karla"/>
            </a:endParaRPr>
          </a:p>
        </p:txBody>
      </p:sp>
      <p:sp>
        <p:nvSpPr>
          <p:cNvPr id="193" name="Google Shape;193;p32"/>
          <p:cNvSpPr/>
          <p:nvPr/>
        </p:nvSpPr>
        <p:spPr>
          <a:xfrm>
            <a:off x="8001725" y="2341113"/>
            <a:ext cx="259200" cy="360000"/>
          </a:xfrm>
          <a:prstGeom prst="downArrow">
            <a:avLst>
              <a:gd fmla="val 50000" name="adj1"/>
              <a:gd fmla="val 50000" name="adj2"/>
            </a:avLst>
          </a:prstGeom>
          <a:solidFill>
            <a:schemeClr val="lt2"/>
          </a:solidFill>
          <a:ln cap="flat" cmpd="sng" w="9525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4" name="Google Shape;194;p32"/>
          <p:cNvSpPr txBox="1"/>
          <p:nvPr>
            <p:ph idx="4294967295" type="subTitle"/>
          </p:nvPr>
        </p:nvSpPr>
        <p:spPr>
          <a:xfrm>
            <a:off x="6017525" y="227125"/>
            <a:ext cx="2967900" cy="3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ARTIST X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9" name="Google Shape;199;p33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200" name="Google Shape;200;p33"/>
          <p:cNvSpPr txBox="1"/>
          <p:nvPr/>
        </p:nvSpPr>
        <p:spPr>
          <a:xfrm>
            <a:off x="609225" y="1890725"/>
            <a:ext cx="41220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MARKETING STRATEGY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34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MARKETING STRATEGY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06" name="Google Shape;206;p34"/>
          <p:cNvSpPr txBox="1"/>
          <p:nvPr/>
        </p:nvSpPr>
        <p:spPr>
          <a:xfrm>
            <a:off x="226200" y="864750"/>
            <a:ext cx="5791200" cy="3414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REWORKED TRACKS &amp; REMIXES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For servicing the current album tracks, we’ll need to make the tracks seem ‘new’ and fresh to broaden reach and reinvigorate the campaign.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Suggestions for collabs for a verse on the current tracks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International suggestions for local collabs on the current tracks include</a:t>
            </a:r>
            <a:endParaRPr>
              <a:solidFill>
                <a:srgbClr val="222222"/>
              </a:solidFill>
              <a:highlight>
                <a:srgbClr val="FFFFFF"/>
              </a:highlight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NEW PHOTOS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● Work with an upcoming established photographer to release a number of new images to reflect Artist X as a powerful independent musician who is not slowing down!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>
              <a:solidFill>
                <a:srgbClr val="22232B"/>
              </a:solidFill>
            </a:endParaRPr>
          </a:p>
        </p:txBody>
      </p:sp>
      <p:cxnSp>
        <p:nvCxnSpPr>
          <p:cNvPr id="207" name="Google Shape;207;p34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08" name="Google Shape;208;p34"/>
          <p:cNvSpPr txBox="1"/>
          <p:nvPr>
            <p:ph idx="4294967295" type="subTitle"/>
          </p:nvPr>
        </p:nvSpPr>
        <p:spPr>
          <a:xfrm>
            <a:off x="6017525" y="227125"/>
            <a:ext cx="2967900" cy="3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ARTIST X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209" name="Google Shape;209;p34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213" name="Shape 21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4" name="Google Shape;214;p35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215" name="Google Shape;215;p35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CREATIVE CONCEPTS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19" name="Shape 2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0" name="Google Shape;220;p36"/>
          <p:cNvSpPr txBox="1"/>
          <p:nvPr/>
        </p:nvSpPr>
        <p:spPr>
          <a:xfrm>
            <a:off x="226200" y="1729950"/>
            <a:ext cx="7402800" cy="1683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Karla"/>
                <a:ea typeface="Karla"/>
                <a:cs typeface="Karla"/>
                <a:sym typeface="Karla"/>
              </a:rPr>
              <a:t>ALBUM IDEAS</a:t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latin typeface="Karla"/>
                <a:ea typeface="Karla"/>
                <a:cs typeface="Karla"/>
                <a:sym typeface="Karla"/>
              </a:rPr>
              <a:t>LISTENING PARTY IDEAS</a:t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VISUAL ARTIST COLLABORATIONS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CONTENT IDEAS</a:t>
            </a:r>
            <a:endParaRPr b="1"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b="1"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221" name="Google Shape;221;p36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22" name="Google Shape;222;p36"/>
          <p:cNvSpPr txBox="1"/>
          <p:nvPr/>
        </p:nvSpPr>
        <p:spPr>
          <a:xfrm>
            <a:off x="226199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CREATIVE CONCEPTS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23" name="Google Shape;223;p36"/>
          <p:cNvSpPr txBox="1"/>
          <p:nvPr>
            <p:ph idx="4294967295" type="subTitle"/>
          </p:nvPr>
        </p:nvSpPr>
        <p:spPr>
          <a:xfrm>
            <a:off x="6017525" y="227125"/>
            <a:ext cx="2967900" cy="3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ARTIST X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224" name="Google Shape;224;p36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228" name="Shape 2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9" name="Google Shape;229;p37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230" name="Google Shape;230;p37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PRESS STRATEGY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34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38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UK PRESS + RADIO STRATEGY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36" name="Google Shape;236;p38"/>
          <p:cNvSpPr txBox="1"/>
          <p:nvPr/>
        </p:nvSpPr>
        <p:spPr>
          <a:xfrm>
            <a:off x="150525" y="1446000"/>
            <a:ext cx="8432400" cy="225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In this next phase, we want to be more targeted with the key cover features we aim for.</a:t>
            </a:r>
            <a:r>
              <a:rPr lang="en-GB">
                <a:solidFill>
                  <a:srgbClr val="22232B"/>
                </a:solidFill>
              </a:rPr>
              <a:t> </a:t>
            </a:r>
            <a:r>
              <a:rPr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The next targets we would aim for in Q3/Q4 include:</a:t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Print</a:t>
            </a:r>
            <a:endParaRPr b="1"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Karla"/>
              <a:buChar char="●"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Wave</a:t>
            </a:r>
            <a:endParaRPr b="1"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300"/>
              <a:buFont typeface="Karla"/>
              <a:buChar char="●"/>
            </a:pPr>
            <a:r>
              <a:rPr b="1" lang="en-GB" sz="1300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Telegraph</a:t>
            </a:r>
            <a:endParaRPr b="1" sz="1300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300">
                <a:latin typeface="Karla"/>
                <a:ea typeface="Karla"/>
                <a:cs typeface="Karla"/>
                <a:sym typeface="Karla"/>
              </a:rPr>
              <a:t>Online</a:t>
            </a:r>
            <a:endParaRPr b="1" sz="1300"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SzPts val="1300"/>
              <a:buFont typeface="Karla"/>
              <a:buChar char="●"/>
            </a:pPr>
            <a:r>
              <a:rPr b="1" lang="en-GB" sz="1300"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i-D</a:t>
            </a:r>
            <a:endParaRPr sz="1300">
              <a:highlight>
                <a:srgbClr val="FFFFFF"/>
              </a:highlight>
              <a:latin typeface="Karla"/>
              <a:ea typeface="Karla"/>
              <a:cs typeface="Karla"/>
              <a:sym typeface="Karla"/>
            </a:endParaRPr>
          </a:p>
          <a:p>
            <a:pPr indent="-311150" lvl="0" marL="45720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SzPts val="1300"/>
              <a:buFont typeface="Karla"/>
              <a:buChar char="●"/>
            </a:pPr>
            <a:r>
              <a:rPr b="1" lang="en-GB" sz="1300">
                <a:highlight>
                  <a:srgbClr val="FFFFFF"/>
                </a:highlight>
                <a:latin typeface="Karla"/>
                <a:ea typeface="Karla"/>
                <a:cs typeface="Karla"/>
                <a:sym typeface="Karla"/>
              </a:rPr>
              <a:t>New Wave </a:t>
            </a:r>
            <a:endParaRPr sz="13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  <p:cxnSp>
        <p:nvCxnSpPr>
          <p:cNvPr id="237" name="Google Shape;237;p38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38" name="Google Shape;238;p38"/>
          <p:cNvSpPr txBox="1"/>
          <p:nvPr>
            <p:ph idx="4294967295" type="subTitle"/>
          </p:nvPr>
        </p:nvSpPr>
        <p:spPr>
          <a:xfrm>
            <a:off x="6017525" y="227125"/>
            <a:ext cx="2967900" cy="3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ARTIST X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239" name="Google Shape;239;p38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243" name="Shape 24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4" name="Google Shape;244;p39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245" name="Google Shape;245;p39"/>
          <p:cNvSpPr txBox="1"/>
          <p:nvPr/>
        </p:nvSpPr>
        <p:spPr>
          <a:xfrm>
            <a:off x="609225" y="1890725"/>
            <a:ext cx="34281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BUDGET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49" name="Shape 2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0" name="Google Shape;250;p40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BUDGET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51" name="Google Shape;251;p40"/>
          <p:cNvSpPr txBox="1"/>
          <p:nvPr/>
        </p:nvSpPr>
        <p:spPr>
          <a:xfrm>
            <a:off x="275350" y="1283100"/>
            <a:ext cx="6243000" cy="2577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£1k - UK Digital Advertising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£4K - UK Promo teams until end of year (Press, Online, Radio, TV)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£3k - New Photoshoot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£5K - Content pieces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£2K - International PR teams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rPr b="1" lang="en-GB">
                <a:solidFill>
                  <a:schemeClr val="dk1"/>
                </a:solidFill>
                <a:latin typeface="Karla"/>
                <a:ea typeface="Karla"/>
                <a:cs typeface="Karla"/>
                <a:sym typeface="Karla"/>
              </a:rPr>
              <a:t>£1k - International Digital Advertising</a:t>
            </a:r>
            <a:endParaRPr b="1"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100"/>
              <a:buFont typeface="Arial"/>
              <a:buNone/>
            </a:pPr>
            <a:r>
              <a:t/>
            </a:r>
            <a:endParaRPr>
              <a:solidFill>
                <a:schemeClr val="dk1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100">
              <a:solidFill>
                <a:srgbClr val="22232B"/>
              </a:solidFill>
            </a:endParaRPr>
          </a:p>
        </p:txBody>
      </p:sp>
      <p:cxnSp>
        <p:nvCxnSpPr>
          <p:cNvPr id="252" name="Google Shape;252;p40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53" name="Google Shape;253;p40"/>
          <p:cNvSpPr txBox="1"/>
          <p:nvPr>
            <p:ph idx="4294967295" type="subTitle"/>
          </p:nvPr>
        </p:nvSpPr>
        <p:spPr>
          <a:xfrm>
            <a:off x="6017525" y="227125"/>
            <a:ext cx="2967900" cy="335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1600"/>
              </a:spcAft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ARTIST X</a:t>
            </a:r>
            <a:endParaRPr b="1" sz="800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254" name="Google Shape;254;p40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000000"/>
        </a:solidFill>
      </p:bgPr>
    </p:bg>
    <p:spTree>
      <p:nvGrpSpPr>
        <p:cNvPr id="258" name="Shape 2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9" name="Google Shape;259;p41"/>
          <p:cNvPicPr preferRelativeResize="0"/>
          <p:nvPr/>
        </p:nvPicPr>
        <p:blipFill rotWithShape="1">
          <a:blip r:embed="rId3">
            <a:alphaModFix/>
          </a:blip>
          <a:srcRect b="17035" l="0" r="15576" t="11744"/>
          <a:stretch/>
        </p:blipFill>
        <p:spPr>
          <a:xfrm>
            <a:off x="0" y="0"/>
            <a:ext cx="9144000" cy="5143503"/>
          </a:xfrm>
          <a:prstGeom prst="rect">
            <a:avLst/>
          </a:prstGeom>
          <a:noFill/>
          <a:ln>
            <a:noFill/>
          </a:ln>
        </p:spPr>
      </p:pic>
      <p:sp>
        <p:nvSpPr>
          <p:cNvPr id="260" name="Google Shape;260;p41"/>
          <p:cNvSpPr txBox="1"/>
          <p:nvPr/>
        </p:nvSpPr>
        <p:spPr>
          <a:xfrm>
            <a:off x="609225" y="1890725"/>
            <a:ext cx="3725700" cy="13677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400">
                <a:latin typeface="Roboto Light"/>
                <a:ea typeface="Roboto Light"/>
                <a:cs typeface="Roboto Light"/>
                <a:sym typeface="Roboto Light"/>
              </a:rPr>
              <a:t>CONTENT BRIEF &amp; PLAN</a:t>
            </a:r>
            <a:endParaRPr sz="2400">
              <a:latin typeface="Roboto Light"/>
              <a:ea typeface="Roboto Light"/>
              <a:cs typeface="Roboto Light"/>
              <a:sym typeface="Roboto Light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64" name="Shape 2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5" name="Google Shape;265;p42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cxnSp>
        <p:nvCxnSpPr>
          <p:cNvPr id="266" name="Google Shape;266;p42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67" name="Google Shape;267;p42"/>
          <p:cNvSpPr txBox="1"/>
          <p:nvPr/>
        </p:nvSpPr>
        <p:spPr>
          <a:xfrm>
            <a:off x="140949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CONTENT IDEA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68" name="Google Shape;268;p42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pic>
        <p:nvPicPr>
          <p:cNvPr id="269" name="Google Shape;269;p4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226200" y="859675"/>
            <a:ext cx="5338086" cy="3924574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73" name="Shape 2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4" name="Google Shape;274;p43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cxnSp>
        <p:nvCxnSpPr>
          <p:cNvPr id="275" name="Google Shape;275;p43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76" name="Google Shape;276;p43"/>
          <p:cNvSpPr txBox="1"/>
          <p:nvPr/>
        </p:nvSpPr>
        <p:spPr>
          <a:xfrm>
            <a:off x="140949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Q&amp;A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77" name="Google Shape;277;p43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78" name="Google Shape;278;p43"/>
          <p:cNvSpPr txBox="1"/>
          <p:nvPr/>
        </p:nvSpPr>
        <p:spPr>
          <a:xfrm>
            <a:off x="226200" y="1809150"/>
            <a:ext cx="5131800" cy="152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Discussion</a:t>
            </a: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 Topic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Marketing and Content Plans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t/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82" name="Shape 2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83" name="Google Shape;283;p44"/>
          <p:cNvPicPr preferRelativeResize="0"/>
          <p:nvPr/>
        </p:nvPicPr>
        <p:blipFill rotWithShape="1">
          <a:blip r:embed="rId3">
            <a:alphaModFix/>
          </a:blip>
          <a:srcRect b="33409" l="17202" r="16660" t="-294"/>
          <a:stretch/>
        </p:blipFill>
        <p:spPr>
          <a:xfrm rot="-5400000">
            <a:off x="6258900" y="2258400"/>
            <a:ext cx="3446400" cy="2323800"/>
          </a:xfrm>
          <a:prstGeom prst="rtTriangle">
            <a:avLst/>
          </a:prstGeom>
          <a:noFill/>
          <a:ln>
            <a:noFill/>
          </a:ln>
        </p:spPr>
      </p:pic>
      <p:cxnSp>
        <p:nvCxnSpPr>
          <p:cNvPr id="284" name="Google Shape;284;p44"/>
          <p:cNvCxnSpPr/>
          <p:nvPr/>
        </p:nvCxnSpPr>
        <p:spPr>
          <a:xfrm>
            <a:off x="226200" y="227125"/>
            <a:ext cx="8691600" cy="4800"/>
          </a:xfrm>
          <a:prstGeom prst="straightConnector1">
            <a:avLst/>
          </a:prstGeom>
          <a:noFill/>
          <a:ln cap="flat" cmpd="sng" w="9525">
            <a:solidFill>
              <a:srgbClr val="999999"/>
            </a:solidFill>
            <a:prstDash val="solid"/>
            <a:round/>
            <a:headEnd len="med" w="med" type="none"/>
            <a:tailEnd len="med" w="med" type="none"/>
          </a:ln>
        </p:spPr>
      </p:cxnSp>
      <p:sp>
        <p:nvSpPr>
          <p:cNvPr id="285" name="Google Shape;285;p44"/>
          <p:cNvSpPr txBox="1"/>
          <p:nvPr/>
        </p:nvSpPr>
        <p:spPr>
          <a:xfrm>
            <a:off x="150524" y="227125"/>
            <a:ext cx="22032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rPr b="1" lang="en-GB" sz="800">
                <a:solidFill>
                  <a:schemeClr val="accent2"/>
                </a:solidFill>
                <a:latin typeface="Roboto Mono"/>
                <a:ea typeface="Roboto Mono"/>
                <a:cs typeface="Roboto Mono"/>
                <a:sym typeface="Roboto Mono"/>
              </a:rPr>
              <a:t>Q&amp;A</a:t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86" name="Google Shape;286;p44"/>
          <p:cNvSpPr txBox="1"/>
          <p:nvPr/>
        </p:nvSpPr>
        <p:spPr>
          <a:xfrm>
            <a:off x="6017525" y="227125"/>
            <a:ext cx="2967900" cy="687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r">
              <a:lnSpc>
                <a:spcPct val="115000"/>
              </a:lnSpc>
              <a:spcBef>
                <a:spcPts val="0"/>
              </a:spcBef>
              <a:spcAft>
                <a:spcPts val="1600"/>
              </a:spcAft>
              <a:buClr>
                <a:schemeClr val="dk2"/>
              </a:buClr>
              <a:buSzPts val="1800"/>
              <a:buFont typeface="Arial"/>
              <a:buNone/>
            </a:pPr>
            <a:r>
              <a:t/>
            </a:r>
            <a:endParaRPr b="1" i="0" sz="800" u="none" cap="none" strike="noStrike">
              <a:solidFill>
                <a:schemeClr val="accent2"/>
              </a:solidFill>
              <a:latin typeface="Roboto Mono"/>
              <a:ea typeface="Roboto Mono"/>
              <a:cs typeface="Roboto Mono"/>
              <a:sym typeface="Roboto Mono"/>
            </a:endParaRPr>
          </a:p>
        </p:txBody>
      </p:sp>
      <p:sp>
        <p:nvSpPr>
          <p:cNvPr id="287" name="Google Shape;287;p44"/>
          <p:cNvSpPr txBox="1"/>
          <p:nvPr/>
        </p:nvSpPr>
        <p:spPr>
          <a:xfrm>
            <a:off x="226200" y="1589850"/>
            <a:ext cx="5543100" cy="1963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30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Q&amp;A</a:t>
            </a:r>
            <a:endParaRPr b="1" sz="30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b="1"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KAYODE THOMAS</a:t>
            </a:r>
            <a:endParaRPr b="1"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FOUNDER, TRIBE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  <a:p>
            <a:pPr indent="0" lvl="0" marL="0" marR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</a:pPr>
            <a:r>
              <a:rPr lang="en-GB" sz="1800">
                <a:solidFill>
                  <a:srgbClr val="22232B"/>
                </a:solidFill>
                <a:latin typeface="Karla"/>
                <a:ea typeface="Karla"/>
                <a:cs typeface="Karla"/>
                <a:sym typeface="Karla"/>
              </a:rPr>
              <a:t>DIGITAL CONTENT PRODUCER, AWAL</a:t>
            </a:r>
            <a:endParaRPr sz="1800">
              <a:solidFill>
                <a:srgbClr val="22232B"/>
              </a:solidFill>
              <a:latin typeface="Karla"/>
              <a:ea typeface="Karla"/>
              <a:cs typeface="Karla"/>
              <a:sym typeface="Karla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imple Light">
  <a:themeElements>
    <a:clrScheme name="Simple Light">
      <a:dk1>
        <a:srgbClr val="000000"/>
      </a:dk1>
      <a:lt1>
        <a:srgbClr val="FFFFFF"/>
      </a:lt1>
      <a:dk2>
        <a:srgbClr val="595959"/>
      </a:dk2>
      <a:lt2>
        <a:srgbClr val="EEEEEE"/>
      </a:lt2>
      <a:accent1>
        <a:srgbClr val="FFAB40"/>
      </a:accent1>
      <a:accent2>
        <a:srgbClr val="212121"/>
      </a:accent2>
      <a:accent3>
        <a:srgbClr val="78909C"/>
      </a:accent3>
      <a:accent4>
        <a:srgbClr val="FFAB40"/>
      </a:accent4>
      <a:accent5>
        <a:srgbClr val="0097A7"/>
      </a:accent5>
      <a:accent6>
        <a:srgbClr val="EEFF41"/>
      </a:accent6>
      <a:hlink>
        <a:srgbClr val="0097A7"/>
      </a:hlink>
      <a:folHlink>
        <a:srgbClr val="0097A7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