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5"/>
  </p:notesMasterIdLst>
  <p:sldIdLst>
    <p:sldId id="256" r:id="rId2"/>
    <p:sldId id="257" r:id="rId3"/>
    <p:sldId id="258" r:id="rId4"/>
    <p:sldId id="274" r:id="rId5"/>
    <p:sldId id="259" r:id="rId6"/>
    <p:sldId id="260" r:id="rId7"/>
    <p:sldId id="275" r:id="rId8"/>
    <p:sldId id="262" r:id="rId9"/>
    <p:sldId id="263" r:id="rId10"/>
    <p:sldId id="264" r:id="rId11"/>
    <p:sldId id="279" r:id="rId12"/>
    <p:sldId id="265" r:id="rId13"/>
    <p:sldId id="277" r:id="rId14"/>
    <p:sldId id="266" r:id="rId15"/>
    <p:sldId id="267" r:id="rId16"/>
    <p:sldId id="268" r:id="rId17"/>
    <p:sldId id="269" r:id="rId18"/>
    <p:sldId id="270" r:id="rId19"/>
    <p:sldId id="276" r:id="rId20"/>
    <p:sldId id="271" r:id="rId21"/>
    <p:sldId id="272" r:id="rId22"/>
    <p:sldId id="273" r:id="rId23"/>
    <p:sldId id="278" r:id="rId24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04" autoAdjust="0"/>
    <p:restoredTop sz="94610"/>
  </p:normalViewPr>
  <p:slideViewPr>
    <p:cSldViewPr snapToGrid="0" snapToObjects="1">
      <p:cViewPr varScale="1">
        <p:scale>
          <a:sx n="78" d="100"/>
          <a:sy n="78" d="100"/>
        </p:scale>
        <p:origin x="869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93341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6D3E61-19C0-C728-D772-5EC16C43BE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4D504B-A740-8190-87E8-6520FE0694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087E5F9-0F11-E5DB-E94A-24E0A49566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3A360F-CB25-7AB0-243B-A74BF55F0D8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9862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758B27-1038-3544-7B38-937B295FF9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0382383-B77A-69CF-D9B7-2C05FEAE9FB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742938D-F063-8097-ECC8-D0C16B5E1D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F5A74B-DB7D-E407-B315-3E0C978FD6F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75417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54A70E-E52F-DBEF-7756-4097F14D71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BC961FA-94DE-4999-0B52-756BC89ADD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E7EC2B-4B83-43DD-C7AC-23F735E7F9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220E89-FD33-E865-D596-9F0D67D8150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535787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90C756-7B06-F475-19E4-B617F75DD5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623FC88-FA66-52AD-5E25-295340910D7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50EC3CE-352E-6C01-7DDC-2C42257F22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17B0A9-2DBC-FFF7-6786-F8AEB958B77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42299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3399/bjgp16X684745" TargetMode="External"/><Relationship Id="rId13" Type="http://schemas.openxmlformats.org/officeDocument/2006/relationships/hyperlink" Target="https://www.diabetes.org.uk/" TargetMode="External"/><Relationship Id="rId3" Type="http://schemas.openxmlformats.org/officeDocument/2006/relationships/hyperlink" Target="https://doi.org/10.3389/fpsyt.2024.1367876" TargetMode="External"/><Relationship Id="rId7" Type="http://schemas.openxmlformats.org/officeDocument/2006/relationships/hyperlink" Target="https://www.kingsfund.org.uk/insight-and-analysis/reports/better-services-people-long-term-conditions" TargetMode="External"/><Relationship Id="rId12" Type="http://schemas.openxmlformats.org/officeDocument/2006/relationships/hyperlink" Target="https://www.diabetes.org.uk/for-professionals/improving-care/clinical-recommendations-for-professionals/diagnosis-ongoing-management-monitoring/new_diagnostic_criteria_for_diabetes" TargetMode="External"/><Relationship Id="rId17" Type="http://schemas.openxmlformats.org/officeDocument/2006/relationships/hyperlink" Target="https://doi.org/10.1111/j.1475-6773.2005.00438.x" TargetMode="External"/><Relationship Id="rId2" Type="http://schemas.openxmlformats.org/officeDocument/2006/relationships/notesSlide" Target="../notesSlides/notesSlide21.xml"/><Relationship Id="rId16" Type="http://schemas.openxmlformats.org/officeDocument/2006/relationships/hyperlink" Target="https://doi.org/10.1111/dme.15326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doi.org/10.1016/j.ecl.2021.05.007" TargetMode="External"/><Relationship Id="rId11" Type="http://schemas.openxmlformats.org/officeDocument/2006/relationships/hyperlink" Target="https://www.diabetes.org.uk/about-diabetes/type-2-diabetes/diabetes-risk-factors" TargetMode="External"/><Relationship Id="rId5" Type="http://schemas.openxmlformats.org/officeDocument/2006/relationships/hyperlink" Target="https://www.ncbi.nlm.nih.gov/books/" TargetMode="External"/><Relationship Id="rId15" Type="http://schemas.openxmlformats.org/officeDocument/2006/relationships/hyperlink" Target="https://www.health.org.uk/sites/default/files/APracticalGuideToSelfManagementSupport.pdf" TargetMode="External"/><Relationship Id="rId10" Type="http://schemas.openxmlformats.org/officeDocument/2006/relationships/hyperlink" Target="https://www.diabetes.org.uk/about-us/about-the-charity/our-strategy/statistics" TargetMode="External"/><Relationship Id="rId4" Type="http://schemas.openxmlformats.org/officeDocument/2006/relationships/hyperlink" Target="https://doi.org/10.7861/clinmedicine.17-3-200" TargetMode="External"/><Relationship Id="rId9" Type="http://schemas.openxmlformats.org/officeDocument/2006/relationships/hyperlink" Target="https://doi.org/10.1007/s00125-022-05787-2" TargetMode="External"/><Relationship Id="rId14" Type="http://schemas.openxmlformats.org/officeDocument/2006/relationships/hyperlink" Target="https://doi.org/10.2105/AJPH.2014.302041" TargetMode="Externa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hs.uk/conditions/diabetes/" TargetMode="External"/><Relationship Id="rId13" Type="http://schemas.openxmlformats.org/officeDocument/2006/relationships/hyperlink" Target="https://www.england.nhs.uk/publication/universal-personalised-care-implementing-the-comprehensive-model/" TargetMode="External"/><Relationship Id="rId18" Type="http://schemas.openxmlformats.org/officeDocument/2006/relationships/hyperlink" Target="https://www.who.int/news-room/fact-sheets/detail/diabetes" TargetMode="External"/><Relationship Id="rId3" Type="http://schemas.openxmlformats.org/officeDocument/2006/relationships/hyperlink" Target="https://diabetesatlas.org/" TargetMode="External"/><Relationship Id="rId7" Type="http://schemas.openxmlformats.org/officeDocument/2006/relationships/hyperlink" Target="https://www.nhs.uk/conditions/type-2-diabetes/symptoms/" TargetMode="External"/><Relationship Id="rId12" Type="http://schemas.openxmlformats.org/officeDocument/2006/relationships/hyperlink" Target="https://www.nice.org.uk/guidance/ng28" TargetMode="External"/><Relationship Id="rId17" Type="http://schemas.openxmlformats.org/officeDocument/2006/relationships/hyperlink" Target="https://www.scie.org.uk/co-production/what-how/" TargetMode="External"/><Relationship Id="rId2" Type="http://schemas.openxmlformats.org/officeDocument/2006/relationships/notesSlide" Target="../notesSlides/notesSlide22.xml"/><Relationship Id="rId16" Type="http://schemas.openxmlformats.org/officeDocument/2006/relationships/hyperlink" Target="https://doi.org/10.1186/s12966-023-01554-7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digital.nhs.uk/data-and-information/publications/statistical/national-diabetes-audit" TargetMode="External"/><Relationship Id="rId11" Type="http://schemas.openxmlformats.org/officeDocument/2006/relationships/hyperlink" Target="https://www.nice.org.uk/guidance/qs209/chapter/Quality-statement-6-9-key-care-processes" TargetMode="External"/><Relationship Id="rId5" Type="http://schemas.openxmlformats.org/officeDocument/2006/relationships/hyperlink" Target="https://doi.org/10.1016/S2213-8587(19)30068-3" TargetMode="External"/><Relationship Id="rId15" Type="http://schemas.openxmlformats.org/officeDocument/2006/relationships/hyperlink" Target="https://www.gov.uk/government/statistics/diabetes-profile-update-march-2025/diabetes-profile-statistical-commentary-march-2025" TargetMode="External"/><Relationship Id="rId10" Type="http://schemas.openxmlformats.org/officeDocument/2006/relationships/hyperlink" Target="https://www.nice.org.uk/guidance/ng197" TargetMode="External"/><Relationship Id="rId4" Type="http://schemas.openxmlformats.org/officeDocument/2006/relationships/hyperlink" Target="https://doi.org/10.4103/ijem.IJEM_579_17" TargetMode="External"/><Relationship Id="rId9" Type="http://schemas.openxmlformats.org/officeDocument/2006/relationships/hyperlink" Target="https://www.nice.org.uk/guidance/ph38" TargetMode="External"/><Relationship Id="rId14" Type="http://schemas.openxmlformats.org/officeDocument/2006/relationships/hyperlink" Target="https://www.england.nhs.uk/personalisedcare/supported-self-managemen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73B4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/>
          <p:cNvSpPr/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C6F36D"/>
          </a:solidFill>
          <a:ln w="12700">
            <a:solidFill>
              <a:srgbClr val="C6F36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Text 1"/>
          <p:cNvSpPr/>
          <p:nvPr/>
        </p:nvSpPr>
        <p:spPr>
          <a:xfrm>
            <a:off x="594360" y="502920"/>
            <a:ext cx="48463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B8F2E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LCHS7003  |  Component 2 Individual Presentation</a:t>
            </a:r>
            <a:endParaRPr lang="en-US" sz="1200" dirty="0"/>
          </a:p>
        </p:txBody>
      </p:sp>
      <p:sp>
        <p:nvSpPr>
          <p:cNvPr id="5" name="Text 2"/>
          <p:cNvSpPr/>
          <p:nvPr/>
        </p:nvSpPr>
        <p:spPr>
          <a:xfrm>
            <a:off x="594360" y="896112"/>
            <a:ext cx="5394960" cy="12984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 2 Diabetes in UK Primary Care</a:t>
            </a:r>
            <a:endParaRPr lang="en-US" sz="3100" dirty="0"/>
          </a:p>
        </p:txBody>
      </p:sp>
      <p:sp>
        <p:nvSpPr>
          <p:cNvPr id="6" name="Text 3"/>
          <p:cNvSpPr/>
          <p:nvPr/>
        </p:nvSpPr>
        <p:spPr>
          <a:xfrm>
            <a:off x="621792" y="2331720"/>
            <a:ext cx="5029200" cy="5943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C6F36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Diagnosis, Treatment and Personalised Self-Management</a:t>
            </a:r>
            <a:endParaRPr lang="en-US" sz="1650" dirty="0"/>
          </a:p>
        </p:txBody>
      </p:sp>
      <p:sp>
        <p:nvSpPr>
          <p:cNvPr id="7" name="Shape 4"/>
          <p:cNvSpPr/>
          <p:nvPr/>
        </p:nvSpPr>
        <p:spPr>
          <a:xfrm>
            <a:off x="594360" y="3246120"/>
            <a:ext cx="5166360" cy="1371600"/>
          </a:xfrm>
          <a:prstGeom prst="roundRect">
            <a:avLst>
              <a:gd name="adj" fmla="val 8000"/>
            </a:avLst>
          </a:prstGeom>
          <a:solidFill>
            <a:srgbClr val="0A4855"/>
          </a:solidFill>
          <a:ln w="10160">
            <a:solidFill>
              <a:srgbClr val="12B3B6">
                <a:alpha val="70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" name="Text 5"/>
          <p:cNvSpPr/>
          <p:nvPr/>
        </p:nvSpPr>
        <p:spPr>
          <a:xfrm>
            <a:off x="822960" y="3328416"/>
            <a:ext cx="1515126" cy="384048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C6F36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Audience</a:t>
            </a:r>
            <a:endParaRPr lang="en-US" sz="2000" dirty="0"/>
          </a:p>
        </p:txBody>
      </p:sp>
      <p:sp>
        <p:nvSpPr>
          <p:cNvPr id="9" name="Text 6"/>
          <p:cNvSpPr/>
          <p:nvPr/>
        </p:nvSpPr>
        <p:spPr>
          <a:xfrm>
            <a:off x="822960" y="3785616"/>
            <a:ext cx="4572000" cy="832104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l"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Primary care nurses supporting adults with type 2 diabetes in UK general practice settings.</a:t>
            </a:r>
            <a:endParaRPr lang="en-US" sz="1600" dirty="0"/>
          </a:p>
        </p:txBody>
      </p:sp>
      <p:sp>
        <p:nvSpPr>
          <p:cNvPr id="10" name="Text 7"/>
          <p:cNvSpPr/>
          <p:nvPr/>
        </p:nvSpPr>
        <p:spPr>
          <a:xfrm>
            <a:off x="571500" y="4913194"/>
            <a:ext cx="5212080" cy="148792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B9DC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 name: Ashraf Ullah</a:t>
            </a:r>
            <a:endParaRPr lang="en-US" sz="2000" dirty="0"/>
          </a:p>
          <a:p>
            <a:pPr marL="0" indent="0">
              <a:buNone/>
            </a:pPr>
            <a:r>
              <a:rPr lang="en-US" sz="2000" dirty="0">
                <a:solidFill>
                  <a:srgbClr val="B9DC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 ID: 2503813</a:t>
            </a:r>
            <a:endParaRPr lang="en-US" sz="2000" dirty="0"/>
          </a:p>
          <a:p>
            <a:pPr marL="0" indent="0">
              <a:buNone/>
            </a:pPr>
            <a:r>
              <a:rPr lang="en-US" sz="2000" dirty="0">
                <a:solidFill>
                  <a:srgbClr val="B9DC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Lecturer: Dr Aishat Bakre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B9DCE1"/>
                </a:solidFill>
                <a:latin typeface="Arial" pitchFamily="34" charset="0"/>
                <a:cs typeface="Arial" pitchFamily="34" charset="-120"/>
              </a:rPr>
              <a:t>Submission Date: 13</a:t>
            </a:r>
            <a:r>
              <a:rPr lang="en-US" sz="2000" baseline="30000" dirty="0">
                <a:solidFill>
                  <a:srgbClr val="B9DCE1"/>
                </a:solidFill>
                <a:latin typeface="Arial" pitchFamily="34" charset="0"/>
                <a:cs typeface="Arial" pitchFamily="34" charset="-120"/>
              </a:rPr>
              <a:t>th</a:t>
            </a:r>
            <a:r>
              <a:rPr lang="en-US" sz="2000" dirty="0">
                <a:solidFill>
                  <a:srgbClr val="B9DCE1"/>
                </a:solidFill>
                <a:latin typeface="Arial" pitchFamily="34" charset="0"/>
                <a:cs typeface="Arial" pitchFamily="34" charset="-120"/>
              </a:rPr>
              <a:t> July, 2026</a:t>
            </a:r>
            <a:endParaRPr lang="en-US" sz="200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FBE31E7-3695-2AA6-A2E4-582155D77B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3575" y="1"/>
            <a:ext cx="644842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73B4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676656" cy="6858000"/>
          </a:xfrm>
          <a:prstGeom prst="rect">
            <a:avLst/>
          </a:prstGeom>
          <a:solidFill>
            <a:srgbClr val="031E29"/>
          </a:solidFill>
          <a:ln w="12700">
            <a:solidFill>
              <a:srgbClr val="031E29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676656" y="0"/>
            <a:ext cx="73152" cy="6858000"/>
          </a:xfrm>
          <a:prstGeom prst="rect">
            <a:avLst/>
          </a:prstGeom>
          <a:solidFill>
            <a:srgbClr val="12B3B6"/>
          </a:solidFill>
          <a:ln w="12700">
            <a:solidFill>
              <a:srgbClr val="12B3B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749808" y="0"/>
            <a:ext cx="36576" cy="6858000"/>
          </a:xfrm>
          <a:prstGeom prst="rect">
            <a:avLst/>
          </a:prstGeom>
          <a:solidFill>
            <a:srgbClr val="C6F36D"/>
          </a:solidFill>
          <a:ln w="12700">
            <a:solidFill>
              <a:srgbClr val="C6F36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155448" y="6254496"/>
            <a:ext cx="36576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02</a:t>
            </a:r>
            <a:endParaRPr lang="en-US" sz="950" dirty="0"/>
          </a:p>
        </p:txBody>
      </p:sp>
      <p:sp>
        <p:nvSpPr>
          <p:cNvPr id="7" name="Text 5"/>
          <p:cNvSpPr/>
          <p:nvPr/>
        </p:nvSpPr>
        <p:spPr>
          <a:xfrm rot="16200000">
            <a:off x="-859537" y="787912"/>
            <a:ext cx="2414017" cy="4846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B9DC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RATIONALE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960120" y="0"/>
            <a:ext cx="10332720" cy="694944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Type 2 Diabetes Matters in Primary Care</a:t>
            </a:r>
            <a:endParaRPr lang="en-US" sz="2400" dirty="0"/>
          </a:p>
        </p:txBody>
      </p:sp>
      <p:sp>
        <p:nvSpPr>
          <p:cNvPr id="9" name="Text 7"/>
          <p:cNvSpPr/>
          <p:nvPr/>
        </p:nvSpPr>
        <p:spPr>
          <a:xfrm>
            <a:off x="987552" y="566928"/>
            <a:ext cx="9875520" cy="3749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B8F2E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common long-term condition requiring continuing, whole-person support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960120" y="960119"/>
            <a:ext cx="6930295" cy="16761"/>
          </a:xfrm>
          <a:prstGeom prst="line">
            <a:avLst/>
          </a:prstGeom>
          <a:noFill/>
          <a:ln w="15240">
            <a:solidFill>
              <a:srgbClr val="12B3B6">
                <a:alpha val="7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2" name="Shape 9"/>
          <p:cNvSpPr/>
          <p:nvPr/>
        </p:nvSpPr>
        <p:spPr>
          <a:xfrm>
            <a:off x="960120" y="1234440"/>
            <a:ext cx="5989320" cy="2057400"/>
          </a:xfrm>
          <a:prstGeom prst="roundRect">
            <a:avLst>
              <a:gd name="adj" fmla="val 5333"/>
            </a:avLst>
          </a:prstGeom>
          <a:solidFill>
            <a:srgbClr val="0A4855"/>
          </a:solidFill>
          <a:ln w="10160">
            <a:solidFill>
              <a:srgbClr val="12B3B6">
                <a:alpha val="5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Text 10"/>
          <p:cNvSpPr/>
          <p:nvPr/>
        </p:nvSpPr>
        <p:spPr>
          <a:xfrm>
            <a:off x="1097280" y="1344168"/>
            <a:ext cx="5715000" cy="292608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 fontScale="70000" lnSpcReduction="20000"/>
          </a:bodyPr>
          <a:lstStyle/>
          <a:p>
            <a:pPr marL="0" indent="0" algn="l">
              <a:buNone/>
            </a:pPr>
            <a:r>
              <a:rPr sz="1550" b="1">
                <a:solidFill>
                  <a:srgbClr val="12B3B6"/>
                </a:solidFill>
                <a:latin typeface="Arial"/>
              </a:rPr>
              <a:t>Primary care role (National Institute for Health and Care Excellence, 2026; NHS England, 2019, 2023)</a:t>
            </a:r>
            <a:endParaRPr lang="en-US" sz="1550" dirty="0"/>
          </a:p>
        </p:txBody>
      </p:sp>
      <p:sp>
        <p:nvSpPr>
          <p:cNvPr id="14" name="Text 11"/>
          <p:cNvSpPr/>
          <p:nvPr/>
        </p:nvSpPr>
        <p:spPr>
          <a:xfrm>
            <a:off x="1129284" y="1994424"/>
            <a:ext cx="5669280" cy="146304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285750" indent="-285750" algn="l">
              <a:buFont typeface="Wingdings" panose="05000000000000000000" pitchFamily="2" charset="2"/>
              <a:buChar char="q"/>
            </a:pPr>
            <a:r>
              <a:rPr sz="1400" dirty="0">
                <a:solidFill>
                  <a:srgbClr val="F2F9FA"/>
                </a:solidFill>
                <a:latin typeface="Arial"/>
              </a:rPr>
              <a:t>Annual reviews, medicines checks and risk-factor monitoring</a:t>
            </a:r>
            <a:endParaRPr lang="en-US" sz="1400" dirty="0">
              <a:solidFill>
                <a:srgbClr val="F2F9FA"/>
              </a:solidFill>
              <a:latin typeface="Arial"/>
            </a:endParaRPr>
          </a:p>
          <a:p>
            <a:r>
              <a:rPr sz="1400" dirty="0">
                <a:solidFill>
                  <a:srgbClr val="F2F9FA"/>
                </a:solidFill>
                <a:latin typeface="Arial"/>
              </a:rPr>
              <a:t>Health coaching for food, activity, medication and screening</a:t>
            </a:r>
            <a:endParaRPr lang="en-US" sz="1400" dirty="0">
              <a:solidFill>
                <a:srgbClr val="F2F9FA"/>
              </a:solidFill>
              <a:latin typeface="Arial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sz="1400" dirty="0">
                <a:solidFill>
                  <a:srgbClr val="F2F9FA"/>
                </a:solidFill>
                <a:latin typeface="Arial"/>
              </a:rPr>
              <a:t>Early identification of complications and referral needs</a:t>
            </a:r>
          </a:p>
          <a:p>
            <a:r>
              <a:rPr sz="1400" dirty="0">
                <a:solidFill>
                  <a:srgbClr val="F2F9FA"/>
                </a:solidFill>
                <a:latin typeface="Arial"/>
              </a:rPr>
              <a:t>Care coordination across general practice, pharmacy and community services</a:t>
            </a:r>
          </a:p>
        </p:txBody>
      </p:sp>
      <p:sp>
        <p:nvSpPr>
          <p:cNvPr id="15" name="Shape 12"/>
          <p:cNvSpPr/>
          <p:nvPr/>
        </p:nvSpPr>
        <p:spPr>
          <a:xfrm>
            <a:off x="960120" y="3657600"/>
            <a:ext cx="1783080" cy="1051560"/>
          </a:xfrm>
          <a:prstGeom prst="roundRect">
            <a:avLst>
              <a:gd name="adj" fmla="val 10435"/>
            </a:avLst>
          </a:prstGeom>
          <a:solidFill>
            <a:srgbClr val="0A4855"/>
          </a:solidFill>
          <a:ln w="10160">
            <a:solidFill>
              <a:srgbClr val="C6F36D">
                <a:alpha val="7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Text 13"/>
          <p:cNvSpPr/>
          <p:nvPr/>
        </p:nvSpPr>
        <p:spPr>
          <a:xfrm>
            <a:off x="1069848" y="3749040"/>
            <a:ext cx="1563624" cy="8686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sz="1200" dirty="0">
                <a:solidFill>
                  <a:srgbClr val="F2F9FA"/>
                </a:solidFill>
                <a:latin typeface="Arial"/>
              </a:rPr>
              <a:t>≈90%</a:t>
            </a:r>
            <a:endParaRPr lang="en-US" sz="3600" dirty="0"/>
          </a:p>
          <a:p>
            <a:pPr algn="ctr"/>
            <a:r>
              <a:rPr sz="1200" dirty="0">
                <a:solidFill>
                  <a:srgbClr val="F2F9FA"/>
                </a:solidFill>
                <a:latin typeface="Arial"/>
              </a:rPr>
              <a:t>of people with diabetes have type 2 diabetes</a:t>
            </a:r>
          </a:p>
          <a:p>
            <a:pPr algn="ctr"/>
            <a:r>
              <a:rPr sz="1200" dirty="0">
                <a:solidFill>
                  <a:srgbClr val="F2F9FA"/>
                </a:solidFill>
                <a:latin typeface="Arial"/>
              </a:rPr>
              <a:t>(Diabetes UK, 2025a)</a:t>
            </a:r>
          </a:p>
        </p:txBody>
      </p:sp>
      <p:sp>
        <p:nvSpPr>
          <p:cNvPr id="17" name="Shape 14"/>
          <p:cNvSpPr/>
          <p:nvPr/>
        </p:nvSpPr>
        <p:spPr>
          <a:xfrm>
            <a:off x="2926080" y="3657600"/>
            <a:ext cx="1874520" cy="1051560"/>
          </a:xfrm>
          <a:prstGeom prst="roundRect">
            <a:avLst>
              <a:gd name="adj" fmla="val 10435"/>
            </a:avLst>
          </a:prstGeom>
          <a:solidFill>
            <a:srgbClr val="0A4855"/>
          </a:solidFill>
          <a:ln w="10160">
            <a:solidFill>
              <a:srgbClr val="FFD166">
                <a:alpha val="7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8" name="Text 15"/>
          <p:cNvSpPr/>
          <p:nvPr/>
        </p:nvSpPr>
        <p:spPr>
          <a:xfrm>
            <a:off x="3035808" y="3749040"/>
            <a:ext cx="1655064" cy="8686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sz="1200">
                <a:solidFill>
                  <a:srgbClr val="F2F9FA"/>
                </a:solidFill>
                <a:latin typeface="Arial"/>
              </a:rPr>
              <a:t>LTC</a:t>
            </a:r>
            <a:endParaRPr lang="en-US" sz="3600" dirty="0"/>
          </a:p>
          <a:p>
            <a:r>
              <a:rPr sz="1200">
                <a:solidFill>
                  <a:srgbClr val="F2F9FA"/>
                </a:solidFill>
                <a:latin typeface="Arial"/>
              </a:rPr>
              <a:t>Managed over years, not episodes</a:t>
            </a:r>
          </a:p>
        </p:txBody>
      </p:sp>
      <p:sp>
        <p:nvSpPr>
          <p:cNvPr id="19" name="Shape 16"/>
          <p:cNvSpPr/>
          <p:nvPr/>
        </p:nvSpPr>
        <p:spPr>
          <a:xfrm>
            <a:off x="4983480" y="3657600"/>
            <a:ext cx="1965960" cy="1051560"/>
          </a:xfrm>
          <a:prstGeom prst="roundRect">
            <a:avLst>
              <a:gd name="adj" fmla="val 10435"/>
            </a:avLst>
          </a:prstGeom>
          <a:solidFill>
            <a:srgbClr val="0A4855"/>
          </a:solidFill>
          <a:ln w="10160">
            <a:solidFill>
              <a:srgbClr val="FF6B6B">
                <a:alpha val="7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0" name="Text 17"/>
          <p:cNvSpPr/>
          <p:nvPr/>
        </p:nvSpPr>
        <p:spPr>
          <a:xfrm>
            <a:off x="5093208" y="3749040"/>
            <a:ext cx="1746504" cy="8686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sz="1200">
                <a:solidFill>
                  <a:srgbClr val="F2F9FA"/>
                </a:solidFill>
                <a:latin typeface="Arial"/>
              </a:rPr>
              <a:t>Whole person</a:t>
            </a:r>
            <a:endParaRPr lang="en-US" sz="3600" dirty="0"/>
          </a:p>
          <a:p>
            <a:r>
              <a:rPr sz="1200">
                <a:solidFill>
                  <a:srgbClr val="F2F9FA"/>
                </a:solidFill>
                <a:latin typeface="Arial"/>
              </a:rPr>
              <a:t>Glucose + heart, kidney, feet, eyes and mental health</a:t>
            </a:r>
          </a:p>
          <a:p>
            <a:r>
              <a:rPr sz="1200">
                <a:solidFill>
                  <a:srgbClr val="F2F9FA"/>
                </a:solidFill>
                <a:latin typeface="Arial"/>
              </a:rPr>
              <a:t>(World Health Organization, 2024)</a:t>
            </a:r>
          </a:p>
        </p:txBody>
      </p:sp>
      <p:sp>
        <p:nvSpPr>
          <p:cNvPr id="21" name="Shape 18"/>
          <p:cNvSpPr/>
          <p:nvPr/>
        </p:nvSpPr>
        <p:spPr>
          <a:xfrm>
            <a:off x="7360920" y="4617720"/>
            <a:ext cx="4297680" cy="1325880"/>
          </a:xfrm>
          <a:prstGeom prst="roundRect">
            <a:avLst>
              <a:gd name="adj" fmla="val 8276"/>
            </a:avLst>
          </a:prstGeom>
          <a:solidFill>
            <a:srgbClr val="0A4855"/>
          </a:solidFill>
          <a:ln w="10160">
            <a:solidFill>
              <a:srgbClr val="C6F36D">
                <a:alpha val="6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2" name="Text 19"/>
          <p:cNvSpPr/>
          <p:nvPr/>
        </p:nvSpPr>
        <p:spPr>
          <a:xfrm>
            <a:off x="7543800" y="4800600"/>
            <a:ext cx="3886200" cy="256032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srgbClr val="C6F36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Core message</a:t>
            </a:r>
            <a:endParaRPr lang="en-US" dirty="0"/>
          </a:p>
        </p:txBody>
      </p:sp>
      <p:sp>
        <p:nvSpPr>
          <p:cNvPr id="23" name="Text 20"/>
          <p:cNvSpPr/>
          <p:nvPr/>
        </p:nvSpPr>
        <p:spPr>
          <a:xfrm>
            <a:off x="7543800" y="5056632"/>
            <a:ext cx="3886200" cy="649224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pPr marL="0" indent="0" algn="l">
              <a:buNone/>
            </a:pPr>
            <a:r>
              <a:rPr sz="1400">
                <a:solidFill>
                  <a:srgbClr val="F2F9FA"/>
                </a:solidFill>
                <a:latin typeface="Arial"/>
              </a:rPr>
              <a:t>Good diabetes care is not only HbA1c reduction. It is safer, personalised support for everyday self-management and complication prevention (NICE, 2026; NHS England, 2023).</a:t>
            </a:r>
            <a:endParaRPr lang="en-US" sz="1400" dirty="0"/>
          </a:p>
        </p:txBody>
      </p:sp>
      <p:sp>
        <p:nvSpPr>
          <p:cNvPr id="24" name="Shape 21"/>
          <p:cNvSpPr/>
          <p:nvPr/>
        </p:nvSpPr>
        <p:spPr>
          <a:xfrm>
            <a:off x="960120" y="6473952"/>
            <a:ext cx="10744200" cy="219456"/>
          </a:xfrm>
          <a:prstGeom prst="roundRect">
            <a:avLst>
              <a:gd name="adj" fmla="val 12500"/>
            </a:avLst>
          </a:prstGeom>
          <a:solidFill>
            <a:srgbClr val="031E29">
              <a:alpha val="80000"/>
            </a:srgbClr>
          </a:solidFill>
          <a:ln w="5080">
            <a:solidFill>
              <a:srgbClr val="12B3B6">
                <a:alpha val="3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C3D5B7F5-39A0-7CC4-FC49-A049BB4C80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60875" y="212591"/>
            <a:ext cx="3361277" cy="4350265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EF0E36A4-CAF4-1A65-BF8E-EFE95BBE11BC}"/>
              </a:ext>
            </a:extLst>
          </p:cNvPr>
          <p:cNvSpPr/>
          <p:nvPr/>
        </p:nvSpPr>
        <p:spPr>
          <a:xfrm>
            <a:off x="137159" y="6381748"/>
            <a:ext cx="420624" cy="38404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1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73B4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676656" cy="6858000"/>
          </a:xfrm>
          <a:prstGeom prst="rect">
            <a:avLst/>
          </a:prstGeom>
          <a:solidFill>
            <a:srgbClr val="031E29"/>
          </a:solidFill>
          <a:ln w="12700">
            <a:solidFill>
              <a:srgbClr val="031E29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676656" y="0"/>
            <a:ext cx="73152" cy="6858000"/>
          </a:xfrm>
          <a:prstGeom prst="rect">
            <a:avLst/>
          </a:prstGeom>
          <a:solidFill>
            <a:srgbClr val="12B3B6"/>
          </a:solidFill>
          <a:ln w="12700">
            <a:solidFill>
              <a:srgbClr val="12B3B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749808" y="0"/>
            <a:ext cx="36576" cy="6858000"/>
          </a:xfrm>
          <a:prstGeom prst="rect">
            <a:avLst/>
          </a:prstGeom>
          <a:solidFill>
            <a:srgbClr val="C6F36D"/>
          </a:solidFill>
          <a:ln w="12700">
            <a:solidFill>
              <a:srgbClr val="C6F36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155448" y="6254496"/>
            <a:ext cx="36576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03</a:t>
            </a:r>
            <a:endParaRPr lang="en-US" sz="950" dirty="0"/>
          </a:p>
        </p:txBody>
      </p:sp>
      <p:sp>
        <p:nvSpPr>
          <p:cNvPr id="7" name="Text 5"/>
          <p:cNvSpPr/>
          <p:nvPr/>
        </p:nvSpPr>
        <p:spPr>
          <a:xfrm rot="16200000">
            <a:off x="-538570" y="256959"/>
            <a:ext cx="1772083" cy="4846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B9DC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OVERVIEW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960120" y="73152"/>
            <a:ext cx="10332720" cy="62179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Definition and Symptoms</a:t>
            </a:r>
            <a:endParaRPr lang="en-US" sz="2400" dirty="0"/>
          </a:p>
        </p:txBody>
      </p:sp>
      <p:sp>
        <p:nvSpPr>
          <p:cNvPr id="10" name="Shape 8"/>
          <p:cNvSpPr/>
          <p:nvPr/>
        </p:nvSpPr>
        <p:spPr>
          <a:xfrm>
            <a:off x="960120" y="960120"/>
            <a:ext cx="10241280" cy="0"/>
          </a:xfrm>
          <a:prstGeom prst="line">
            <a:avLst/>
          </a:prstGeom>
          <a:noFill/>
          <a:ln w="15240">
            <a:solidFill>
              <a:srgbClr val="12B3B6">
                <a:alpha val="7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" name="Shape 9"/>
          <p:cNvSpPr/>
          <p:nvPr/>
        </p:nvSpPr>
        <p:spPr>
          <a:xfrm>
            <a:off x="960120" y="1188719"/>
            <a:ext cx="3566160" cy="4506023"/>
          </a:xfrm>
          <a:prstGeom prst="roundRect">
            <a:avLst>
              <a:gd name="adj" fmla="val 5714"/>
            </a:avLst>
          </a:prstGeom>
          <a:solidFill>
            <a:srgbClr val="0A4855"/>
          </a:solidFill>
          <a:ln w="10160">
            <a:solidFill>
              <a:srgbClr val="C6F36D">
                <a:alpha val="55000"/>
              </a:srgbClr>
            </a:solidFill>
            <a:prstDash val="solid"/>
          </a:ln>
        </p:spPr>
        <p:txBody>
          <a:bodyPr/>
          <a:lstStyle/>
          <a:p>
            <a:endParaRPr sz="2400"/>
          </a:p>
        </p:txBody>
      </p:sp>
      <p:sp>
        <p:nvSpPr>
          <p:cNvPr id="12" name="Text 10"/>
          <p:cNvSpPr/>
          <p:nvPr/>
        </p:nvSpPr>
        <p:spPr>
          <a:xfrm>
            <a:off x="1124712" y="1195260"/>
            <a:ext cx="3291840" cy="292608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C6F36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Definition</a:t>
            </a:r>
          </a:p>
          <a:p>
            <a:pPr marL="0" indent="0" algn="l">
              <a:buNone/>
            </a:pPr>
            <a:endParaRPr lang="en-US" sz="2800" b="1" dirty="0">
              <a:solidFill>
                <a:srgbClr val="C6F36D"/>
              </a:solidFill>
              <a:latin typeface="Arial" pitchFamily="34" charset="0"/>
              <a:cs typeface="Arial" pitchFamily="34" charset="-120"/>
            </a:endParaRPr>
          </a:p>
          <a:p>
            <a:pPr marL="0" indent="0" algn="l">
              <a:buNone/>
            </a:pPr>
            <a:endParaRPr lang="en-US" sz="2800" dirty="0"/>
          </a:p>
        </p:txBody>
      </p:sp>
      <p:sp>
        <p:nvSpPr>
          <p:cNvPr id="13" name="Text 11"/>
          <p:cNvSpPr/>
          <p:nvPr/>
        </p:nvSpPr>
        <p:spPr>
          <a:xfrm>
            <a:off x="1124712" y="1827034"/>
            <a:ext cx="3246120" cy="3528542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 fontScale="92500"/>
          </a:bodyPr>
          <a:lstStyle/>
          <a:p>
            <a:pPr marL="171450" indent="-171450" algn="l">
              <a:buFont typeface="Wingdings" panose="05000000000000000000" pitchFamily="2" charset="2"/>
              <a:buChar char="q"/>
            </a:pPr>
            <a:r>
              <a:rPr sz="2000" dirty="0">
                <a:solidFill>
                  <a:srgbClr val="F2F9FA"/>
                </a:solidFill>
                <a:latin typeface="Arial"/>
              </a:rPr>
              <a:t>Chronic metabolic condition with persistent high blood glucose (WHO, 2024)</a:t>
            </a:r>
            <a:endParaRPr lang="en-US" sz="3600" dirty="0"/>
          </a:p>
          <a:p>
            <a:pPr marL="171450" indent="-171450" algn="l">
              <a:buFont typeface="Wingdings" panose="05000000000000000000" pitchFamily="2" charset="2"/>
              <a:buChar char="q"/>
            </a:pPr>
            <a:r>
              <a:rPr sz="2000" dirty="0">
                <a:solidFill>
                  <a:srgbClr val="F2F9FA"/>
                </a:solidFill>
                <a:latin typeface="Arial"/>
              </a:rPr>
              <a:t>Usually caused by insulin resistance and/or insufficient insulin production (National Health Service, 2025a)</a:t>
            </a:r>
            <a:endParaRPr lang="en-US" sz="2000" dirty="0">
              <a:solidFill>
                <a:srgbClr val="F2F9FA"/>
              </a:solidFill>
              <a:latin typeface="Arial"/>
            </a:endParaRPr>
          </a:p>
          <a:p>
            <a:pPr marL="171450" indent="-171450" algn="l">
              <a:buFont typeface="Wingdings" panose="05000000000000000000" pitchFamily="2" charset="2"/>
              <a:buChar char="q"/>
            </a:pPr>
            <a:r>
              <a:rPr sz="2000" dirty="0">
                <a:solidFill>
                  <a:srgbClr val="F2F9FA"/>
                </a:solidFill>
                <a:latin typeface="Arial"/>
              </a:rPr>
              <a:t>Progressive condition, but outcomes improve with early risk management (NICE, 2026)</a:t>
            </a:r>
          </a:p>
        </p:txBody>
      </p:sp>
      <p:sp>
        <p:nvSpPr>
          <p:cNvPr id="14" name="Shape 12"/>
          <p:cNvSpPr/>
          <p:nvPr/>
        </p:nvSpPr>
        <p:spPr>
          <a:xfrm>
            <a:off x="4709160" y="1188719"/>
            <a:ext cx="3337560" cy="4506023"/>
          </a:xfrm>
          <a:prstGeom prst="roundRect">
            <a:avLst>
              <a:gd name="adj" fmla="val 5714"/>
            </a:avLst>
          </a:prstGeom>
          <a:solidFill>
            <a:srgbClr val="0A4855"/>
          </a:solidFill>
          <a:ln w="10160">
            <a:solidFill>
              <a:srgbClr val="12B3B6">
                <a:alpha val="55000"/>
              </a:srgbClr>
            </a:solidFill>
            <a:prstDash val="solid"/>
          </a:ln>
        </p:spPr>
        <p:txBody>
          <a:bodyPr/>
          <a:lstStyle/>
          <a:p>
            <a:endParaRPr sz="2400"/>
          </a:p>
        </p:txBody>
      </p:sp>
      <p:sp>
        <p:nvSpPr>
          <p:cNvPr id="15" name="Text 13"/>
          <p:cNvSpPr/>
          <p:nvPr/>
        </p:nvSpPr>
        <p:spPr>
          <a:xfrm>
            <a:off x="4846320" y="1298448"/>
            <a:ext cx="3063240" cy="746662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 fontScale="85000" lnSpcReduction="20000"/>
          </a:bodyPr>
          <a:lstStyle/>
          <a:p>
            <a:pPr marL="0" indent="0" algn="l">
              <a:buNone/>
            </a:pPr>
            <a:r>
              <a:rPr sz="2400" b="1" dirty="0">
                <a:solidFill>
                  <a:srgbClr val="12B3B6"/>
                </a:solidFill>
                <a:latin typeface="Arial"/>
              </a:rPr>
              <a:t>Common symptoms (NHS, 2025a; Diabetes UK, 2025c)</a:t>
            </a:r>
            <a:endParaRPr lang="en-US" sz="2400" dirty="0"/>
          </a:p>
        </p:txBody>
      </p:sp>
      <p:sp>
        <p:nvSpPr>
          <p:cNvPr id="16" name="Text 14"/>
          <p:cNvSpPr/>
          <p:nvPr/>
        </p:nvSpPr>
        <p:spPr>
          <a:xfrm>
            <a:off x="4892040" y="2166200"/>
            <a:ext cx="3017520" cy="3528542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171450" indent="-171450" algn="l">
              <a:buFont typeface="Wingdings" panose="05000000000000000000" pitchFamily="2" charset="2"/>
              <a:buChar char="q"/>
            </a:pPr>
            <a:r>
              <a:rPr sz="2000" dirty="0">
                <a:solidFill>
                  <a:srgbClr val="F2F9FA"/>
                </a:solidFill>
                <a:latin typeface="Arial"/>
              </a:rPr>
              <a:t>Thirst, frequent urination and tiredness</a:t>
            </a:r>
            <a:endParaRPr lang="en-US" sz="3600" dirty="0"/>
          </a:p>
          <a:p>
            <a:pPr marL="171450" indent="-171450" algn="l">
              <a:buFont typeface="Wingdings" panose="05000000000000000000" pitchFamily="2" charset="2"/>
              <a:buChar char="q"/>
            </a:pPr>
            <a:r>
              <a:rPr sz="2000" dirty="0">
                <a:solidFill>
                  <a:srgbClr val="F2F9FA"/>
                </a:solidFill>
                <a:latin typeface="Arial"/>
              </a:rPr>
              <a:t>Blurred vision, slow wound healing and recurrent infections</a:t>
            </a:r>
            <a:endParaRPr lang="en-US" sz="2000" dirty="0">
              <a:solidFill>
                <a:srgbClr val="F2F9FA"/>
              </a:solidFill>
              <a:latin typeface="Arial"/>
            </a:endParaRPr>
          </a:p>
          <a:p>
            <a:pPr marL="171450" indent="-171450" algn="l">
              <a:buFont typeface="Wingdings" panose="05000000000000000000" pitchFamily="2" charset="2"/>
              <a:buChar char="q"/>
            </a:pPr>
            <a:r>
              <a:rPr sz="2000" dirty="0">
                <a:solidFill>
                  <a:srgbClr val="F2F9FA"/>
                </a:solidFill>
                <a:latin typeface="Arial"/>
              </a:rPr>
              <a:t>Many adults are asymptomatic, so risk-based testing matters</a:t>
            </a:r>
          </a:p>
        </p:txBody>
      </p:sp>
      <p:sp>
        <p:nvSpPr>
          <p:cNvPr id="29" name="Shape 27"/>
          <p:cNvSpPr/>
          <p:nvPr/>
        </p:nvSpPr>
        <p:spPr>
          <a:xfrm>
            <a:off x="960120" y="6473952"/>
            <a:ext cx="10744200" cy="219456"/>
          </a:xfrm>
          <a:prstGeom prst="roundRect">
            <a:avLst>
              <a:gd name="adj" fmla="val 12500"/>
            </a:avLst>
          </a:prstGeom>
          <a:solidFill>
            <a:srgbClr val="031E29">
              <a:alpha val="80000"/>
            </a:srgbClr>
          </a:solidFill>
          <a:ln w="5080">
            <a:solidFill>
              <a:srgbClr val="12B3B6">
                <a:alpha val="3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75922B89-2527-8433-DCA2-8BF6F6F3728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6933"/>
          <a:stretch>
            <a:fillRect/>
          </a:stretch>
        </p:blipFill>
        <p:spPr>
          <a:xfrm>
            <a:off x="8211312" y="1134290"/>
            <a:ext cx="3877519" cy="4900316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3A6737FB-5FA2-F804-87CD-3CCD994AEF2C}"/>
              </a:ext>
            </a:extLst>
          </p:cNvPr>
          <p:cNvSpPr/>
          <p:nvPr/>
        </p:nvSpPr>
        <p:spPr>
          <a:xfrm>
            <a:off x="137159" y="6381748"/>
            <a:ext cx="420624" cy="38404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187317-774B-4133-6DA0-88DC9C320F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5F68D4EE-547E-9B39-5FA6-A9B49A906D43}"/>
              </a:ext>
            </a:extLst>
          </p:cNvPr>
          <p:cNvSpPr/>
          <p:nvPr/>
        </p:nvSpPr>
        <p:spPr>
          <a:xfrm>
            <a:off x="786384" y="0"/>
            <a:ext cx="11405616" cy="68580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Shape 0">
            <a:extLst>
              <a:ext uri="{FF2B5EF4-FFF2-40B4-BE49-F238E27FC236}">
                <a16:creationId xmlns:a16="http://schemas.microsoft.com/office/drawing/2014/main" id="{2FBF08BD-82BA-CD60-CCDA-91C882C4ED49}"/>
              </a:ext>
            </a:extLst>
          </p:cNvPr>
          <p:cNvSpPr/>
          <p:nvPr/>
        </p:nvSpPr>
        <p:spPr>
          <a:xfrm>
            <a:off x="0" y="0"/>
            <a:ext cx="676656" cy="6858000"/>
          </a:xfrm>
          <a:prstGeom prst="rect">
            <a:avLst/>
          </a:prstGeom>
          <a:solidFill>
            <a:srgbClr val="031E29"/>
          </a:solidFill>
          <a:ln w="12700">
            <a:solidFill>
              <a:srgbClr val="031E29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>
            <a:extLst>
              <a:ext uri="{FF2B5EF4-FFF2-40B4-BE49-F238E27FC236}">
                <a16:creationId xmlns:a16="http://schemas.microsoft.com/office/drawing/2014/main" id="{E75C2DC9-175F-B3D8-4115-285FD2C2A012}"/>
              </a:ext>
            </a:extLst>
          </p:cNvPr>
          <p:cNvSpPr/>
          <p:nvPr/>
        </p:nvSpPr>
        <p:spPr>
          <a:xfrm>
            <a:off x="676656" y="0"/>
            <a:ext cx="73152" cy="6858000"/>
          </a:xfrm>
          <a:prstGeom prst="rect">
            <a:avLst/>
          </a:prstGeom>
          <a:solidFill>
            <a:srgbClr val="12B3B6"/>
          </a:solidFill>
          <a:ln w="12700">
            <a:solidFill>
              <a:srgbClr val="12B3B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F9BE519C-2773-E664-0114-9832172C9D85}"/>
              </a:ext>
            </a:extLst>
          </p:cNvPr>
          <p:cNvSpPr/>
          <p:nvPr/>
        </p:nvSpPr>
        <p:spPr>
          <a:xfrm>
            <a:off x="749808" y="0"/>
            <a:ext cx="36576" cy="6858000"/>
          </a:xfrm>
          <a:prstGeom prst="rect">
            <a:avLst/>
          </a:prstGeom>
          <a:solidFill>
            <a:srgbClr val="C6F36D"/>
          </a:solidFill>
          <a:ln w="12700">
            <a:solidFill>
              <a:srgbClr val="C6F36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C9A35853-9393-0514-40D7-5A9909746A1F}"/>
              </a:ext>
            </a:extLst>
          </p:cNvPr>
          <p:cNvSpPr/>
          <p:nvPr/>
        </p:nvSpPr>
        <p:spPr>
          <a:xfrm>
            <a:off x="155448" y="6254496"/>
            <a:ext cx="36576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03</a:t>
            </a:r>
            <a:endParaRPr lang="en-US" sz="950" dirty="0"/>
          </a:p>
        </p:txBody>
      </p:sp>
      <p:sp>
        <p:nvSpPr>
          <p:cNvPr id="7" name="Text 5">
            <a:extLst>
              <a:ext uri="{FF2B5EF4-FFF2-40B4-BE49-F238E27FC236}">
                <a16:creationId xmlns:a16="http://schemas.microsoft.com/office/drawing/2014/main" id="{71E42ECA-130D-C8F5-163C-83233F588D17}"/>
              </a:ext>
            </a:extLst>
          </p:cNvPr>
          <p:cNvSpPr/>
          <p:nvPr/>
        </p:nvSpPr>
        <p:spPr>
          <a:xfrm rot="16200000">
            <a:off x="-538570" y="256959"/>
            <a:ext cx="1772083" cy="4846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B9DC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OVERVIEW</a:t>
            </a:r>
            <a:endParaRPr lang="en-US" sz="2000" dirty="0"/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E099E978-ABE8-F239-5EF6-F6F55F341EFE}"/>
              </a:ext>
            </a:extLst>
          </p:cNvPr>
          <p:cNvSpPr/>
          <p:nvPr/>
        </p:nvSpPr>
        <p:spPr>
          <a:xfrm>
            <a:off x="960120" y="73152"/>
            <a:ext cx="10332720" cy="62179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32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itchFamily="34" charset="0"/>
                <a:ea typeface="Arial" pitchFamily="34" charset="-122"/>
                <a:cs typeface="Arial" pitchFamily="34" charset="-120"/>
              </a:rPr>
              <a:t>Aetiology and Risk Factors</a:t>
            </a:r>
            <a:endParaRPr lang="en-US" sz="3200" b="1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0" name="Shape 8">
            <a:extLst>
              <a:ext uri="{FF2B5EF4-FFF2-40B4-BE49-F238E27FC236}">
                <a16:creationId xmlns:a16="http://schemas.microsoft.com/office/drawing/2014/main" id="{C3C8CDA2-1F47-ADAC-876A-AFEA55DA942F}"/>
              </a:ext>
            </a:extLst>
          </p:cNvPr>
          <p:cNvSpPr/>
          <p:nvPr/>
        </p:nvSpPr>
        <p:spPr>
          <a:xfrm>
            <a:off x="960120" y="960120"/>
            <a:ext cx="10241280" cy="0"/>
          </a:xfrm>
          <a:prstGeom prst="line">
            <a:avLst/>
          </a:prstGeom>
          <a:noFill/>
          <a:ln w="15240">
            <a:solidFill>
              <a:srgbClr val="12B3B6">
                <a:alpha val="7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7" name="Shape 15">
            <a:extLst>
              <a:ext uri="{FF2B5EF4-FFF2-40B4-BE49-F238E27FC236}">
                <a16:creationId xmlns:a16="http://schemas.microsoft.com/office/drawing/2014/main" id="{9F9E58A5-BAB5-7277-A033-B3CE5F2507D4}"/>
              </a:ext>
            </a:extLst>
          </p:cNvPr>
          <p:cNvSpPr/>
          <p:nvPr/>
        </p:nvSpPr>
        <p:spPr>
          <a:xfrm>
            <a:off x="1005840" y="1517904"/>
            <a:ext cx="7086600" cy="3339846"/>
          </a:xfrm>
          <a:prstGeom prst="roundRect">
            <a:avLst>
              <a:gd name="adj" fmla="val 5714"/>
            </a:avLst>
          </a:prstGeom>
          <a:solidFill>
            <a:srgbClr val="0A4855"/>
          </a:solidFill>
          <a:ln w="10160">
            <a:solidFill>
              <a:srgbClr val="FFD166">
                <a:alpha val="55000"/>
              </a:srgbClr>
            </a:solidFill>
            <a:prstDash val="solid"/>
          </a:ln>
        </p:spPr>
        <p:txBody>
          <a:bodyPr/>
          <a:lstStyle/>
          <a:p>
            <a:pPr algn="ctr"/>
            <a:r>
              <a:rPr sz="2400" b="1" dirty="0">
                <a:solidFill>
                  <a:schemeClr val="bg1"/>
                </a:solidFill>
              </a:rPr>
              <a:t>Aetiology and risk factors (Diabetes UK, 2025b; NICE, 2026)</a:t>
            </a:r>
          </a:p>
        </p:txBody>
      </p:sp>
      <p:sp>
        <p:nvSpPr>
          <p:cNvPr id="18" name="Text 16">
            <a:extLst>
              <a:ext uri="{FF2B5EF4-FFF2-40B4-BE49-F238E27FC236}">
                <a16:creationId xmlns:a16="http://schemas.microsoft.com/office/drawing/2014/main" id="{5FA6FF22-1E14-BDA6-0053-D2968A1C2722}"/>
              </a:ext>
            </a:extLst>
          </p:cNvPr>
          <p:cNvSpPr/>
          <p:nvPr/>
        </p:nvSpPr>
        <p:spPr>
          <a:xfrm>
            <a:off x="1371600" y="2454531"/>
            <a:ext cx="6812280" cy="2403215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 lnSpcReduction="10000"/>
          </a:bodyPr>
          <a:lstStyle/>
          <a:p>
            <a:pPr marL="285750" indent="-285750" algn="l">
              <a:buFont typeface="Wingdings" panose="05000000000000000000" pitchFamily="2" charset="2"/>
              <a:buChar char="q"/>
            </a:pPr>
            <a:r>
              <a:rPr sz="2400" b="1" dirty="0">
                <a:solidFill>
                  <a:srgbClr val="FFD166"/>
                </a:solidFill>
                <a:latin typeface="Arial"/>
              </a:rPr>
              <a:t>Ageing, family history and previous gestational diabetes</a:t>
            </a:r>
            <a:endParaRPr lang="en-US" sz="2400" dirty="0"/>
          </a:p>
          <a:p>
            <a:pPr marL="285750" indent="-285750" algn="l">
              <a:buFont typeface="Wingdings" panose="05000000000000000000" pitchFamily="2" charset="2"/>
              <a:buChar char="q"/>
            </a:pPr>
            <a:r>
              <a:rPr sz="2400" b="1" dirty="0">
                <a:solidFill>
                  <a:srgbClr val="FFD166"/>
                </a:solidFill>
                <a:latin typeface="Arial"/>
              </a:rPr>
              <a:t>Overweight/obesity and physical inactivity</a:t>
            </a:r>
            <a:endParaRPr lang="en-US" sz="2400" b="1" dirty="0">
              <a:solidFill>
                <a:srgbClr val="FFD166"/>
              </a:solidFill>
              <a:latin typeface="Arial"/>
            </a:endParaRPr>
          </a:p>
          <a:p>
            <a:pPr marL="285750" indent="-285750" algn="l">
              <a:buFont typeface="Wingdings" panose="05000000000000000000" pitchFamily="2" charset="2"/>
              <a:buChar char="q"/>
            </a:pPr>
            <a:r>
              <a:rPr sz="2400" b="1" dirty="0">
                <a:solidFill>
                  <a:srgbClr val="FFD166"/>
                </a:solidFill>
                <a:latin typeface="Arial"/>
              </a:rPr>
              <a:t>Higher risk in South Asian, Black African and Black Caribbean communities</a:t>
            </a:r>
            <a:endParaRPr lang="en-US" sz="2400" b="1" dirty="0">
              <a:solidFill>
                <a:srgbClr val="FFD166"/>
              </a:solidFill>
              <a:latin typeface="Arial"/>
            </a:endParaRPr>
          </a:p>
          <a:p>
            <a:pPr marL="285750" indent="-285750" algn="l">
              <a:buFont typeface="Wingdings" panose="05000000000000000000" pitchFamily="2" charset="2"/>
              <a:buChar char="q"/>
            </a:pPr>
            <a:r>
              <a:rPr sz="2400" b="1" dirty="0">
                <a:solidFill>
                  <a:srgbClr val="FFD166"/>
                </a:solidFill>
                <a:latin typeface="Arial"/>
              </a:rPr>
              <a:t>Hypertension, PCOS and some mental health conditions increase risk</a:t>
            </a:r>
          </a:p>
        </p:txBody>
      </p:sp>
      <p:sp>
        <p:nvSpPr>
          <p:cNvPr id="20" name="Shape 18">
            <a:extLst>
              <a:ext uri="{FF2B5EF4-FFF2-40B4-BE49-F238E27FC236}">
                <a16:creationId xmlns:a16="http://schemas.microsoft.com/office/drawing/2014/main" id="{FF42C0B4-F68D-435B-8E37-9492C55164D1}"/>
              </a:ext>
            </a:extLst>
          </p:cNvPr>
          <p:cNvSpPr/>
          <p:nvPr/>
        </p:nvSpPr>
        <p:spPr>
          <a:xfrm>
            <a:off x="8458200" y="1188720"/>
            <a:ext cx="3246120" cy="5065776"/>
          </a:xfrm>
          <a:prstGeom prst="roundRect">
            <a:avLst>
              <a:gd name="adj" fmla="val 3636"/>
            </a:avLst>
          </a:prstGeom>
          <a:solidFill>
            <a:srgbClr val="0A4855"/>
          </a:solidFill>
          <a:ln w="10160">
            <a:solidFill>
              <a:srgbClr val="12B3B6">
                <a:alpha val="6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1" name="Text 19">
            <a:extLst>
              <a:ext uri="{FF2B5EF4-FFF2-40B4-BE49-F238E27FC236}">
                <a16:creationId xmlns:a16="http://schemas.microsoft.com/office/drawing/2014/main" id="{EFA9BD1D-0FFF-5535-47C2-718B5A390585}"/>
              </a:ext>
            </a:extLst>
          </p:cNvPr>
          <p:cNvSpPr/>
          <p:nvPr/>
        </p:nvSpPr>
        <p:spPr>
          <a:xfrm>
            <a:off x="8732520" y="1417320"/>
            <a:ext cx="2560320" cy="27432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Mechanism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22" name="Shape 20">
            <a:extLst>
              <a:ext uri="{FF2B5EF4-FFF2-40B4-BE49-F238E27FC236}">
                <a16:creationId xmlns:a16="http://schemas.microsoft.com/office/drawing/2014/main" id="{39F71E36-6D54-CE27-7843-4D36A422033D}"/>
              </a:ext>
            </a:extLst>
          </p:cNvPr>
          <p:cNvSpPr/>
          <p:nvPr/>
        </p:nvSpPr>
        <p:spPr>
          <a:xfrm>
            <a:off x="8732520" y="2011680"/>
            <a:ext cx="914400" cy="914400"/>
          </a:xfrm>
          <a:prstGeom prst="ellipse">
            <a:avLst/>
          </a:prstGeom>
          <a:solidFill>
            <a:srgbClr val="FFD166"/>
          </a:solidFill>
          <a:ln w="12700">
            <a:solidFill>
              <a:srgbClr val="FFFFFF">
                <a:alpha val="4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3" name="Text 21">
            <a:extLst>
              <a:ext uri="{FF2B5EF4-FFF2-40B4-BE49-F238E27FC236}">
                <a16:creationId xmlns:a16="http://schemas.microsoft.com/office/drawing/2014/main" id="{EE747CB2-459F-3A11-5F79-28FE1C75BFB9}"/>
              </a:ext>
            </a:extLst>
          </p:cNvPr>
          <p:cNvSpPr/>
          <p:nvPr/>
        </p:nvSpPr>
        <p:spPr>
          <a:xfrm>
            <a:off x="8778240" y="2340864"/>
            <a:ext cx="822960" cy="52959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Insulin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resistance</a:t>
            </a:r>
            <a:endParaRPr lang="en-US" sz="1200" dirty="0"/>
          </a:p>
        </p:txBody>
      </p:sp>
      <p:sp>
        <p:nvSpPr>
          <p:cNvPr id="24" name="Shape 22">
            <a:extLst>
              <a:ext uri="{FF2B5EF4-FFF2-40B4-BE49-F238E27FC236}">
                <a16:creationId xmlns:a16="http://schemas.microsoft.com/office/drawing/2014/main" id="{FBE2A50D-3662-BB9A-4FE2-20E3F05A4EC5}"/>
              </a:ext>
            </a:extLst>
          </p:cNvPr>
          <p:cNvSpPr/>
          <p:nvPr/>
        </p:nvSpPr>
        <p:spPr>
          <a:xfrm>
            <a:off x="10195560" y="2011680"/>
            <a:ext cx="914400" cy="914400"/>
          </a:xfrm>
          <a:prstGeom prst="ellipse">
            <a:avLst/>
          </a:prstGeom>
          <a:solidFill>
            <a:srgbClr val="C6F36D"/>
          </a:solidFill>
          <a:ln w="12700">
            <a:solidFill>
              <a:srgbClr val="FFFFFF">
                <a:alpha val="4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5" name="Text 23">
            <a:extLst>
              <a:ext uri="{FF2B5EF4-FFF2-40B4-BE49-F238E27FC236}">
                <a16:creationId xmlns:a16="http://schemas.microsoft.com/office/drawing/2014/main" id="{054C3758-D5BC-8301-8F0B-1635003E7167}"/>
              </a:ext>
            </a:extLst>
          </p:cNvPr>
          <p:cNvSpPr/>
          <p:nvPr/>
        </p:nvSpPr>
        <p:spPr>
          <a:xfrm>
            <a:off x="10241280" y="2340864"/>
            <a:ext cx="822960" cy="52959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Beta-cell</a:t>
            </a:r>
            <a:endParaRPr lang="en-US" sz="1400" dirty="0"/>
          </a:p>
          <a:p>
            <a:pPr marL="0" indent="0" algn="ctr">
              <a:buNone/>
            </a:pPr>
            <a:r>
              <a:rPr lang="en-US" sz="140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stress</a:t>
            </a:r>
            <a:endParaRPr lang="en-US" sz="1400" dirty="0"/>
          </a:p>
        </p:txBody>
      </p:sp>
      <p:sp>
        <p:nvSpPr>
          <p:cNvPr id="26" name="Shape 24">
            <a:extLst>
              <a:ext uri="{FF2B5EF4-FFF2-40B4-BE49-F238E27FC236}">
                <a16:creationId xmlns:a16="http://schemas.microsoft.com/office/drawing/2014/main" id="{CB66E2F4-91BC-1277-61FA-95A355D14DEC}"/>
              </a:ext>
            </a:extLst>
          </p:cNvPr>
          <p:cNvSpPr/>
          <p:nvPr/>
        </p:nvSpPr>
        <p:spPr>
          <a:xfrm>
            <a:off x="9464040" y="3566160"/>
            <a:ext cx="960120" cy="960120"/>
          </a:xfrm>
          <a:prstGeom prst="ellipse">
            <a:avLst/>
          </a:prstGeom>
          <a:solidFill>
            <a:srgbClr val="FF6B6B"/>
          </a:solidFill>
          <a:ln w="12700">
            <a:solidFill>
              <a:srgbClr val="FFFFFF">
                <a:alpha val="4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7" name="Text 25">
            <a:extLst>
              <a:ext uri="{FF2B5EF4-FFF2-40B4-BE49-F238E27FC236}">
                <a16:creationId xmlns:a16="http://schemas.microsoft.com/office/drawing/2014/main" id="{4C5C5D88-6355-1142-A738-4B069DB7CF2C}"/>
              </a:ext>
            </a:extLst>
          </p:cNvPr>
          <p:cNvSpPr/>
          <p:nvPr/>
        </p:nvSpPr>
        <p:spPr>
          <a:xfrm>
            <a:off x="9509760" y="3918204"/>
            <a:ext cx="868680" cy="52959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High</a:t>
            </a:r>
            <a:endParaRPr lang="en-US" sz="1400" dirty="0"/>
          </a:p>
          <a:p>
            <a:pPr marL="0" indent="0" algn="ctr">
              <a:buNone/>
            </a:pPr>
            <a:r>
              <a:rPr lang="en-US" sz="140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glucose</a:t>
            </a:r>
            <a:endParaRPr lang="en-US" sz="1400" dirty="0"/>
          </a:p>
        </p:txBody>
      </p:sp>
      <p:sp>
        <p:nvSpPr>
          <p:cNvPr id="28" name="Text 26">
            <a:extLst>
              <a:ext uri="{FF2B5EF4-FFF2-40B4-BE49-F238E27FC236}">
                <a16:creationId xmlns:a16="http://schemas.microsoft.com/office/drawing/2014/main" id="{C5A51E6D-509E-AF31-6BD1-45E788F24F84}"/>
              </a:ext>
            </a:extLst>
          </p:cNvPr>
          <p:cNvSpPr/>
          <p:nvPr/>
        </p:nvSpPr>
        <p:spPr>
          <a:xfrm>
            <a:off x="8732520" y="4667250"/>
            <a:ext cx="2606040" cy="1440942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 fontScale="92500"/>
          </a:bodyPr>
          <a:lstStyle/>
          <a:p>
            <a:pPr marL="0" indent="0" algn="ctr">
              <a:buNone/>
            </a:pPr>
            <a:r>
              <a:rPr sz="1600" dirty="0">
                <a:solidFill>
                  <a:srgbClr val="F2F9FA"/>
                </a:solidFill>
                <a:latin typeface="Arial"/>
              </a:rPr>
              <a:t>Action point: assess symptoms and risk factors together because diagnosis is often delayed when symptoms are mild (NHS, 2025a; Diabetes UK, 2025c).</a:t>
            </a:r>
            <a:endParaRPr lang="en-US" sz="2800" dirty="0"/>
          </a:p>
        </p:txBody>
      </p:sp>
      <p:sp>
        <p:nvSpPr>
          <p:cNvPr id="29" name="Shape 27">
            <a:extLst>
              <a:ext uri="{FF2B5EF4-FFF2-40B4-BE49-F238E27FC236}">
                <a16:creationId xmlns:a16="http://schemas.microsoft.com/office/drawing/2014/main" id="{DFCE2C26-E74E-D0DB-56AC-53A9E1DB93A4}"/>
              </a:ext>
            </a:extLst>
          </p:cNvPr>
          <p:cNvSpPr/>
          <p:nvPr/>
        </p:nvSpPr>
        <p:spPr>
          <a:xfrm>
            <a:off x="960120" y="6473952"/>
            <a:ext cx="10744200" cy="219456"/>
          </a:xfrm>
          <a:prstGeom prst="roundRect">
            <a:avLst>
              <a:gd name="adj" fmla="val 12500"/>
            </a:avLst>
          </a:prstGeom>
          <a:solidFill>
            <a:srgbClr val="031E29">
              <a:alpha val="80000"/>
            </a:srgbClr>
          </a:solidFill>
          <a:ln w="5080">
            <a:solidFill>
              <a:srgbClr val="12B3B6">
                <a:alpha val="3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9292559D-11B8-E0C5-E63F-367B13C2F952}"/>
              </a:ext>
            </a:extLst>
          </p:cNvPr>
          <p:cNvSpPr/>
          <p:nvPr/>
        </p:nvSpPr>
        <p:spPr>
          <a:xfrm>
            <a:off x="137159" y="6381748"/>
            <a:ext cx="420624" cy="38404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16231000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73B4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676656" cy="6858000"/>
          </a:xfrm>
          <a:prstGeom prst="rect">
            <a:avLst/>
          </a:prstGeom>
          <a:solidFill>
            <a:srgbClr val="031E29"/>
          </a:solidFill>
          <a:ln w="12700">
            <a:solidFill>
              <a:srgbClr val="031E29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676656" y="0"/>
            <a:ext cx="73152" cy="6858000"/>
          </a:xfrm>
          <a:prstGeom prst="rect">
            <a:avLst/>
          </a:prstGeom>
          <a:solidFill>
            <a:srgbClr val="12B3B6"/>
          </a:solidFill>
          <a:ln w="12700">
            <a:solidFill>
              <a:srgbClr val="12B3B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749808" y="0"/>
            <a:ext cx="36576" cy="6858000"/>
          </a:xfrm>
          <a:prstGeom prst="rect">
            <a:avLst/>
          </a:prstGeom>
          <a:solidFill>
            <a:srgbClr val="C6F36D"/>
          </a:solidFill>
          <a:ln w="12700">
            <a:solidFill>
              <a:srgbClr val="C6F36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155448" y="6254496"/>
            <a:ext cx="36576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</a:t>
            </a:r>
            <a:endParaRPr lang="en-US" sz="950" dirty="0"/>
          </a:p>
        </p:txBody>
      </p:sp>
      <p:sp>
        <p:nvSpPr>
          <p:cNvPr id="7" name="Text 5"/>
          <p:cNvSpPr/>
          <p:nvPr/>
        </p:nvSpPr>
        <p:spPr>
          <a:xfrm rot="16200000">
            <a:off x="-411671" y="383858"/>
            <a:ext cx="1518285" cy="4846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B9DC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PREVALENCE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960120" y="64009"/>
            <a:ext cx="10332720" cy="630935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Prevalence: UK Burden and Global Scale</a:t>
            </a:r>
            <a:endParaRPr lang="en-US" sz="2200" dirty="0"/>
          </a:p>
        </p:txBody>
      </p:sp>
      <p:sp>
        <p:nvSpPr>
          <p:cNvPr id="9" name="Text 7"/>
          <p:cNvSpPr/>
          <p:nvPr/>
        </p:nvSpPr>
        <p:spPr>
          <a:xfrm>
            <a:off x="987552" y="713232"/>
            <a:ext cx="9875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B8F2E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Data shows why primary care capacity and prevention matter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960120" y="960120"/>
            <a:ext cx="10241280" cy="0"/>
          </a:xfrm>
          <a:prstGeom prst="line">
            <a:avLst/>
          </a:prstGeom>
          <a:noFill/>
          <a:ln w="15240">
            <a:solidFill>
              <a:srgbClr val="12B3B6">
                <a:alpha val="7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" name="Shape 9"/>
          <p:cNvSpPr/>
          <p:nvPr/>
        </p:nvSpPr>
        <p:spPr>
          <a:xfrm>
            <a:off x="960120" y="1234440"/>
            <a:ext cx="2240280" cy="1335019"/>
          </a:xfrm>
          <a:prstGeom prst="roundRect">
            <a:avLst>
              <a:gd name="adj" fmla="val 10435"/>
            </a:avLst>
          </a:prstGeom>
          <a:solidFill>
            <a:srgbClr val="0A4855"/>
          </a:solidFill>
          <a:ln w="10160">
            <a:solidFill>
              <a:srgbClr val="C6F36D">
                <a:alpha val="7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2" name="Text 10"/>
          <p:cNvSpPr/>
          <p:nvPr/>
        </p:nvSpPr>
        <p:spPr>
          <a:xfrm>
            <a:off x="1069848" y="1325879"/>
            <a:ext cx="2084832" cy="1161287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Autofit/>
          </a:bodyPr>
          <a:lstStyle/>
          <a:p>
            <a:pPr marL="0" indent="0">
              <a:buNone/>
            </a:pPr>
            <a:r>
              <a:rPr sz="1400" dirty="0">
                <a:solidFill>
                  <a:srgbClr val="F2F9FA"/>
                </a:solidFill>
                <a:latin typeface="Arial"/>
              </a:rPr>
              <a:t>Almost</a:t>
            </a:r>
            <a:endParaRPr lang="en-US" sz="1400" dirty="0"/>
          </a:p>
          <a:p>
            <a:r>
              <a:rPr sz="1400" dirty="0">
                <a:solidFill>
                  <a:srgbClr val="F2F9FA"/>
                </a:solidFill>
                <a:latin typeface="Arial"/>
              </a:rPr>
              <a:t>6m</a:t>
            </a:r>
          </a:p>
          <a:p>
            <a:r>
              <a:rPr sz="1400" dirty="0">
                <a:solidFill>
                  <a:srgbClr val="F2F9FA"/>
                </a:solidFill>
                <a:latin typeface="Arial"/>
              </a:rPr>
              <a:t>people in the UK are estimated to live with diabetes</a:t>
            </a:r>
          </a:p>
          <a:p>
            <a:r>
              <a:rPr sz="1400" dirty="0">
                <a:solidFill>
                  <a:srgbClr val="F2F9FA"/>
                </a:solidFill>
                <a:latin typeface="Arial"/>
              </a:rPr>
              <a:t>(Diabetes UK, 2025a)</a:t>
            </a:r>
          </a:p>
        </p:txBody>
      </p:sp>
      <p:sp>
        <p:nvSpPr>
          <p:cNvPr id="13" name="Shape 11"/>
          <p:cNvSpPr/>
          <p:nvPr/>
        </p:nvSpPr>
        <p:spPr>
          <a:xfrm>
            <a:off x="3429000" y="1234440"/>
            <a:ext cx="2148840" cy="1335019"/>
          </a:xfrm>
          <a:prstGeom prst="roundRect">
            <a:avLst>
              <a:gd name="adj" fmla="val 10435"/>
            </a:avLst>
          </a:prstGeom>
          <a:solidFill>
            <a:srgbClr val="0A4855"/>
          </a:solidFill>
          <a:ln w="10160">
            <a:solidFill>
              <a:srgbClr val="12B3B6">
                <a:alpha val="7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Text 12"/>
          <p:cNvSpPr/>
          <p:nvPr/>
        </p:nvSpPr>
        <p:spPr>
          <a:xfrm>
            <a:off x="3538728" y="1325880"/>
            <a:ext cx="1990496" cy="8686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sz="1400">
                <a:solidFill>
                  <a:srgbClr val="F2F9FA"/>
                </a:solidFill>
                <a:latin typeface="Arial"/>
              </a:rPr>
              <a:t>4.7m+</a:t>
            </a:r>
            <a:endParaRPr lang="en-US" sz="1400" dirty="0"/>
          </a:p>
          <a:p>
            <a:r>
              <a:rPr sz="1400">
                <a:solidFill>
                  <a:srgbClr val="F2F9FA"/>
                </a:solidFill>
                <a:latin typeface="Arial"/>
              </a:rPr>
              <a:t>people in the UK have a diabetes diagnosis</a:t>
            </a:r>
          </a:p>
          <a:p>
            <a:r>
              <a:rPr sz="1400">
                <a:solidFill>
                  <a:srgbClr val="F2F9FA"/>
                </a:solidFill>
                <a:latin typeface="Arial"/>
              </a:rPr>
              <a:t>(Diabetes UK, 2025a)</a:t>
            </a:r>
          </a:p>
        </p:txBody>
      </p:sp>
      <p:sp>
        <p:nvSpPr>
          <p:cNvPr id="15" name="Shape 13"/>
          <p:cNvSpPr/>
          <p:nvPr/>
        </p:nvSpPr>
        <p:spPr>
          <a:xfrm>
            <a:off x="5806440" y="1234440"/>
            <a:ext cx="2148840" cy="1335019"/>
          </a:xfrm>
          <a:prstGeom prst="roundRect">
            <a:avLst>
              <a:gd name="adj" fmla="val 10435"/>
            </a:avLst>
          </a:prstGeom>
          <a:solidFill>
            <a:srgbClr val="0A4855"/>
          </a:solidFill>
          <a:ln w="10160">
            <a:solidFill>
              <a:srgbClr val="FFD166">
                <a:alpha val="7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Text 14"/>
          <p:cNvSpPr/>
          <p:nvPr/>
        </p:nvSpPr>
        <p:spPr>
          <a:xfrm>
            <a:off x="5916168" y="1325880"/>
            <a:ext cx="2148840" cy="8686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Autofit/>
          </a:bodyPr>
          <a:lstStyle/>
          <a:p>
            <a:pPr marL="0" indent="0">
              <a:buNone/>
            </a:pPr>
            <a:r>
              <a:rPr sz="1400" dirty="0">
                <a:solidFill>
                  <a:srgbClr val="F2F9FA"/>
                </a:solidFill>
                <a:latin typeface="Arial"/>
              </a:rPr>
              <a:t>≈1.3m</a:t>
            </a:r>
            <a:endParaRPr lang="en-US" sz="1400" dirty="0"/>
          </a:p>
          <a:p>
            <a:r>
              <a:rPr sz="1400" dirty="0">
                <a:solidFill>
                  <a:srgbClr val="F2F9FA"/>
                </a:solidFill>
                <a:latin typeface="Arial"/>
              </a:rPr>
              <a:t>may be living with undiagnosed type 2 diabetes</a:t>
            </a:r>
          </a:p>
          <a:p>
            <a:r>
              <a:rPr sz="1400" dirty="0">
                <a:solidFill>
                  <a:srgbClr val="F2F9FA"/>
                </a:solidFill>
                <a:latin typeface="Arial"/>
              </a:rPr>
              <a:t>(Diabetes UK, 2025a)</a:t>
            </a:r>
          </a:p>
        </p:txBody>
      </p:sp>
      <p:sp>
        <p:nvSpPr>
          <p:cNvPr id="17" name="Shape 15"/>
          <p:cNvSpPr/>
          <p:nvPr/>
        </p:nvSpPr>
        <p:spPr>
          <a:xfrm>
            <a:off x="8183880" y="1243584"/>
            <a:ext cx="2057400" cy="1307594"/>
          </a:xfrm>
          <a:prstGeom prst="roundRect">
            <a:avLst>
              <a:gd name="adj" fmla="val 10435"/>
            </a:avLst>
          </a:prstGeom>
          <a:solidFill>
            <a:srgbClr val="0A4855"/>
          </a:solidFill>
          <a:ln w="10160">
            <a:solidFill>
              <a:srgbClr val="FF6B6B">
                <a:alpha val="7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8" name="Text 16"/>
          <p:cNvSpPr/>
          <p:nvPr/>
        </p:nvSpPr>
        <p:spPr>
          <a:xfrm>
            <a:off x="8293608" y="1325879"/>
            <a:ext cx="1837944" cy="1033271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lnSpcReduction="10000"/>
          </a:bodyPr>
          <a:lstStyle/>
          <a:p>
            <a:pPr marL="0" indent="0">
              <a:buNone/>
            </a:pPr>
            <a:r>
              <a:rPr sz="1400">
                <a:solidFill>
                  <a:srgbClr val="F2F9FA"/>
                </a:solidFill>
                <a:latin typeface="Arial"/>
              </a:rPr>
              <a:t>589m</a:t>
            </a:r>
            <a:endParaRPr lang="en-US" sz="1400" dirty="0"/>
          </a:p>
          <a:p>
            <a:r>
              <a:rPr sz="1400">
                <a:solidFill>
                  <a:srgbClr val="F2F9FA"/>
                </a:solidFill>
                <a:latin typeface="Arial"/>
              </a:rPr>
              <a:t>adults globally live with diabetes</a:t>
            </a:r>
          </a:p>
          <a:p>
            <a:r>
              <a:rPr sz="1400">
                <a:solidFill>
                  <a:srgbClr val="F2F9FA"/>
                </a:solidFill>
                <a:latin typeface="Arial"/>
              </a:rPr>
              <a:t>(International Diabetes Federation, 2025)</a:t>
            </a:r>
          </a:p>
        </p:txBody>
      </p:sp>
      <p:sp>
        <p:nvSpPr>
          <p:cNvPr id="19" name="Shape 17"/>
          <p:cNvSpPr/>
          <p:nvPr/>
        </p:nvSpPr>
        <p:spPr>
          <a:xfrm>
            <a:off x="960120" y="2834639"/>
            <a:ext cx="9902952" cy="3137535"/>
          </a:xfrm>
          <a:prstGeom prst="roundRect">
            <a:avLst>
              <a:gd name="adj" fmla="val 4364"/>
            </a:avLst>
          </a:prstGeom>
          <a:solidFill>
            <a:srgbClr val="0A4855"/>
          </a:solidFill>
          <a:ln w="10160">
            <a:solidFill>
              <a:srgbClr val="12B3B6">
                <a:alpha val="40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0" name="Text 18"/>
          <p:cNvSpPr/>
          <p:nvPr/>
        </p:nvSpPr>
        <p:spPr>
          <a:xfrm>
            <a:off x="1234440" y="3035808"/>
            <a:ext cx="5303520" cy="32004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l">
              <a:buNone/>
            </a:pPr>
            <a:r>
              <a:rPr>
                <a:solidFill>
                  <a:srgbClr val="F2F9FA"/>
                </a:solidFill>
                <a:latin typeface="Arial"/>
              </a:rPr>
              <a:t>Global projected rise in adult diabetes (IDF, 2025)</a:t>
            </a:r>
            <a:endParaRPr lang="en-US" sz="2800" dirty="0"/>
          </a:p>
        </p:txBody>
      </p:sp>
      <p:sp>
        <p:nvSpPr>
          <p:cNvPr id="21" name="Text 19"/>
          <p:cNvSpPr/>
          <p:nvPr/>
        </p:nvSpPr>
        <p:spPr>
          <a:xfrm>
            <a:off x="1325880" y="3703320"/>
            <a:ext cx="594360" cy="22860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pPr marL="0" indent="0" algn="l">
              <a:buNone/>
            </a:pPr>
            <a:r>
              <a:rPr lang="en-US" b="1" dirty="0">
                <a:solidFill>
                  <a:srgbClr val="B8F2E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2024</a:t>
            </a:r>
            <a:endParaRPr lang="en-US" dirty="0"/>
          </a:p>
        </p:txBody>
      </p:sp>
      <p:sp>
        <p:nvSpPr>
          <p:cNvPr id="22" name="Shape 20"/>
          <p:cNvSpPr/>
          <p:nvPr/>
        </p:nvSpPr>
        <p:spPr>
          <a:xfrm>
            <a:off x="2103120" y="3749040"/>
            <a:ext cx="4023360" cy="347472"/>
          </a:xfrm>
          <a:prstGeom prst="rect">
            <a:avLst/>
          </a:prstGeom>
          <a:solidFill>
            <a:srgbClr val="12B3B6"/>
          </a:solidFill>
          <a:ln w="12700">
            <a:solidFill>
              <a:srgbClr val="12B3B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3" name="Text 21"/>
          <p:cNvSpPr/>
          <p:nvPr/>
        </p:nvSpPr>
        <p:spPr>
          <a:xfrm>
            <a:off x="6309360" y="3712464"/>
            <a:ext cx="1371600" cy="256032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589 million</a:t>
            </a:r>
            <a:endParaRPr lang="en-US" dirty="0"/>
          </a:p>
        </p:txBody>
      </p:sp>
      <p:sp>
        <p:nvSpPr>
          <p:cNvPr id="24" name="Text 22"/>
          <p:cNvSpPr/>
          <p:nvPr/>
        </p:nvSpPr>
        <p:spPr>
          <a:xfrm>
            <a:off x="1325880" y="4407408"/>
            <a:ext cx="594360" cy="22860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pPr marL="0" indent="0" algn="l">
              <a:buNone/>
            </a:pPr>
            <a:r>
              <a:rPr lang="en-US" b="1" dirty="0">
                <a:solidFill>
                  <a:srgbClr val="B8F2E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2050</a:t>
            </a:r>
            <a:endParaRPr lang="en-US" dirty="0"/>
          </a:p>
        </p:txBody>
      </p:sp>
      <p:sp>
        <p:nvSpPr>
          <p:cNvPr id="25" name="Shape 23"/>
          <p:cNvSpPr/>
          <p:nvPr/>
        </p:nvSpPr>
        <p:spPr>
          <a:xfrm>
            <a:off x="2103120" y="4462272"/>
            <a:ext cx="5806440" cy="347472"/>
          </a:xfrm>
          <a:prstGeom prst="rect">
            <a:avLst/>
          </a:prstGeom>
          <a:solidFill>
            <a:srgbClr val="FF6B6B"/>
          </a:solidFill>
          <a:ln w="12700">
            <a:solidFill>
              <a:srgbClr val="FF6B6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6" name="Text 24"/>
          <p:cNvSpPr/>
          <p:nvPr/>
        </p:nvSpPr>
        <p:spPr>
          <a:xfrm>
            <a:off x="8138160" y="4425696"/>
            <a:ext cx="1371600" cy="256032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853 million</a:t>
            </a:r>
            <a:endParaRPr lang="en-US" dirty="0"/>
          </a:p>
        </p:txBody>
      </p:sp>
      <p:sp>
        <p:nvSpPr>
          <p:cNvPr id="27" name="Text 25"/>
          <p:cNvSpPr/>
          <p:nvPr/>
        </p:nvSpPr>
        <p:spPr>
          <a:xfrm>
            <a:off x="1234440" y="4983480"/>
            <a:ext cx="8728710" cy="91440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just">
              <a:buNone/>
            </a:pPr>
            <a:r>
              <a:rPr>
                <a:solidFill>
                  <a:srgbClr val="F2F9FA"/>
                </a:solidFill>
                <a:latin typeface="Arial"/>
              </a:rPr>
              <a:t>Primary care implication: undiagnosed and increasing cases require proactive risk identification, recall systems and prevention referrals (Diabetes UK, 2025a; Office for Health Improvement and Disparities, 2025).</a:t>
            </a:r>
            <a:endParaRPr lang="en-US" sz="3600" dirty="0"/>
          </a:p>
        </p:txBody>
      </p:sp>
      <p:sp>
        <p:nvSpPr>
          <p:cNvPr id="28" name="Shape 26"/>
          <p:cNvSpPr/>
          <p:nvPr/>
        </p:nvSpPr>
        <p:spPr>
          <a:xfrm>
            <a:off x="960120" y="6473952"/>
            <a:ext cx="10744200" cy="219456"/>
          </a:xfrm>
          <a:prstGeom prst="roundRect">
            <a:avLst>
              <a:gd name="adj" fmla="val 12500"/>
            </a:avLst>
          </a:prstGeom>
          <a:solidFill>
            <a:srgbClr val="031E29">
              <a:alpha val="80000"/>
            </a:srgbClr>
          </a:solidFill>
          <a:ln w="5080">
            <a:solidFill>
              <a:srgbClr val="12B3B6">
                <a:alpha val="3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EEE574D7-24C8-4CD2-B08C-93A55D3AD261}"/>
              </a:ext>
            </a:extLst>
          </p:cNvPr>
          <p:cNvSpPr/>
          <p:nvPr/>
        </p:nvSpPr>
        <p:spPr>
          <a:xfrm>
            <a:off x="137159" y="6381748"/>
            <a:ext cx="420624" cy="38404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4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73B4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676656" cy="6858000"/>
          </a:xfrm>
          <a:prstGeom prst="rect">
            <a:avLst/>
          </a:prstGeom>
          <a:solidFill>
            <a:srgbClr val="031E29"/>
          </a:solidFill>
          <a:ln w="12700">
            <a:solidFill>
              <a:srgbClr val="031E29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676656" y="0"/>
            <a:ext cx="73152" cy="6858000"/>
          </a:xfrm>
          <a:prstGeom prst="rect">
            <a:avLst/>
          </a:prstGeom>
          <a:solidFill>
            <a:srgbClr val="12B3B6"/>
          </a:solidFill>
          <a:ln w="12700">
            <a:solidFill>
              <a:srgbClr val="12B3B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749808" y="0"/>
            <a:ext cx="36576" cy="6858000"/>
          </a:xfrm>
          <a:prstGeom prst="rect">
            <a:avLst/>
          </a:prstGeom>
          <a:solidFill>
            <a:srgbClr val="C6F36D"/>
          </a:solidFill>
          <a:ln w="12700">
            <a:solidFill>
              <a:srgbClr val="C6F36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155448" y="6254496"/>
            <a:ext cx="36576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05</a:t>
            </a:r>
            <a:endParaRPr lang="en-US" sz="950" dirty="0"/>
          </a:p>
        </p:txBody>
      </p:sp>
      <p:sp>
        <p:nvSpPr>
          <p:cNvPr id="7" name="Text 5"/>
          <p:cNvSpPr/>
          <p:nvPr/>
        </p:nvSpPr>
        <p:spPr>
          <a:xfrm rot="16200000">
            <a:off x="-221488" y="574040"/>
            <a:ext cx="1137920" cy="4846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B9DC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BURDEN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960120" y="256032"/>
            <a:ext cx="10332720" cy="43891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Economic Burden</a:t>
            </a:r>
            <a:endParaRPr lang="en-US" sz="2200" dirty="0"/>
          </a:p>
        </p:txBody>
      </p:sp>
      <p:sp>
        <p:nvSpPr>
          <p:cNvPr id="9" name="Text 7"/>
          <p:cNvSpPr/>
          <p:nvPr/>
        </p:nvSpPr>
        <p:spPr>
          <a:xfrm>
            <a:off x="987552" y="713232"/>
            <a:ext cx="9875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B8F2E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costs are clinical, emotional and societal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960120" y="960120"/>
            <a:ext cx="10241280" cy="0"/>
          </a:xfrm>
          <a:prstGeom prst="line">
            <a:avLst/>
          </a:prstGeom>
          <a:noFill/>
          <a:ln w="15240">
            <a:solidFill>
              <a:srgbClr val="12B3B6">
                <a:alpha val="7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" name="Shape 9"/>
          <p:cNvSpPr/>
          <p:nvPr/>
        </p:nvSpPr>
        <p:spPr>
          <a:xfrm>
            <a:off x="1331976" y="1285241"/>
            <a:ext cx="2240280" cy="1353313"/>
          </a:xfrm>
          <a:prstGeom prst="roundRect">
            <a:avLst>
              <a:gd name="adj" fmla="val 10435"/>
            </a:avLst>
          </a:prstGeom>
          <a:solidFill>
            <a:srgbClr val="0A4855"/>
          </a:solidFill>
          <a:ln w="10160">
            <a:solidFill>
              <a:srgbClr val="C6F36D">
                <a:alpha val="7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2" name="Text 10"/>
          <p:cNvSpPr/>
          <p:nvPr/>
        </p:nvSpPr>
        <p:spPr>
          <a:xfrm>
            <a:off x="1441704" y="1376681"/>
            <a:ext cx="2020824" cy="1137921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Autofit/>
          </a:bodyPr>
          <a:lstStyle/>
          <a:p>
            <a:pPr marL="0" indent="0">
              <a:buNone/>
            </a:pPr>
            <a:r>
              <a:rPr sz="1400" dirty="0">
                <a:solidFill>
                  <a:srgbClr val="F2F9FA"/>
                </a:solidFill>
                <a:latin typeface="Arial"/>
              </a:rPr>
              <a:t>£10.7bn</a:t>
            </a:r>
            <a:endParaRPr lang="en-US" sz="1400" dirty="0"/>
          </a:p>
          <a:p>
            <a:r>
              <a:rPr sz="1400" dirty="0">
                <a:solidFill>
                  <a:srgbClr val="F2F9FA"/>
                </a:solidFill>
                <a:latin typeface="Arial"/>
              </a:rPr>
              <a:t>estimated annual direct NHS cost of diabetes in the UK</a:t>
            </a:r>
          </a:p>
          <a:p>
            <a:r>
              <a:rPr sz="1400" dirty="0">
                <a:solidFill>
                  <a:srgbClr val="F2F9FA"/>
                </a:solidFill>
                <a:latin typeface="Arial"/>
              </a:rPr>
              <a:t>(Hex et al., 2024)</a:t>
            </a:r>
          </a:p>
        </p:txBody>
      </p:sp>
      <p:sp>
        <p:nvSpPr>
          <p:cNvPr id="13" name="Shape 11"/>
          <p:cNvSpPr/>
          <p:nvPr/>
        </p:nvSpPr>
        <p:spPr>
          <a:xfrm>
            <a:off x="4038600" y="1271015"/>
            <a:ext cx="2057400" cy="1353313"/>
          </a:xfrm>
          <a:prstGeom prst="roundRect">
            <a:avLst>
              <a:gd name="adj" fmla="val 10435"/>
            </a:avLst>
          </a:prstGeom>
          <a:solidFill>
            <a:srgbClr val="0A4855"/>
          </a:solidFill>
          <a:ln w="10160">
            <a:solidFill>
              <a:srgbClr val="FF6B6B">
                <a:alpha val="7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Text 12"/>
          <p:cNvSpPr/>
          <p:nvPr/>
        </p:nvSpPr>
        <p:spPr>
          <a:xfrm>
            <a:off x="4148328" y="1362455"/>
            <a:ext cx="1837944" cy="1137921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Autofit/>
          </a:bodyPr>
          <a:lstStyle/>
          <a:p>
            <a:pPr marL="0" indent="0">
              <a:buNone/>
            </a:pPr>
            <a:r>
              <a:rPr sz="1400">
                <a:solidFill>
                  <a:srgbClr val="F2F9FA"/>
                </a:solidFill>
                <a:latin typeface="Arial"/>
              </a:rPr>
              <a:t>60%</a:t>
            </a:r>
            <a:endParaRPr lang="en-US" sz="1400" dirty="0"/>
          </a:p>
          <a:p>
            <a:r>
              <a:rPr sz="1400">
                <a:solidFill>
                  <a:srgbClr val="F2F9FA"/>
                </a:solidFill>
                <a:latin typeface="Arial"/>
              </a:rPr>
              <a:t>of NHS diabetes spending is linked to complications</a:t>
            </a:r>
          </a:p>
          <a:p>
            <a:r>
              <a:rPr sz="1400">
                <a:solidFill>
                  <a:srgbClr val="F2F9FA"/>
                </a:solidFill>
                <a:latin typeface="Arial"/>
              </a:rPr>
              <a:t>(Diabetes UK, 2025d)</a:t>
            </a:r>
          </a:p>
        </p:txBody>
      </p:sp>
      <p:sp>
        <p:nvSpPr>
          <p:cNvPr id="15" name="Shape 13"/>
          <p:cNvSpPr/>
          <p:nvPr/>
        </p:nvSpPr>
        <p:spPr>
          <a:xfrm>
            <a:off x="6614160" y="1299970"/>
            <a:ext cx="2057400" cy="1353313"/>
          </a:xfrm>
          <a:prstGeom prst="roundRect">
            <a:avLst>
              <a:gd name="adj" fmla="val 10435"/>
            </a:avLst>
          </a:prstGeom>
          <a:solidFill>
            <a:srgbClr val="0A4855"/>
          </a:solidFill>
          <a:ln w="10160">
            <a:solidFill>
              <a:srgbClr val="FFD166">
                <a:alpha val="7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Text 14"/>
          <p:cNvSpPr/>
          <p:nvPr/>
        </p:nvSpPr>
        <p:spPr>
          <a:xfrm>
            <a:off x="6723888" y="1391410"/>
            <a:ext cx="1837944" cy="1137921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Autofit/>
          </a:bodyPr>
          <a:lstStyle/>
          <a:p>
            <a:pPr marL="0" indent="0">
              <a:buNone/>
            </a:pPr>
            <a:r>
              <a:rPr sz="1400">
                <a:solidFill>
                  <a:srgbClr val="F2F9FA"/>
                </a:solidFill>
                <a:latin typeface="Arial"/>
              </a:rPr>
              <a:t>£18bn</a:t>
            </a:r>
            <a:endParaRPr lang="en-US" sz="1400" dirty="0"/>
          </a:p>
          <a:p>
            <a:r>
              <a:rPr sz="1400">
                <a:solidFill>
                  <a:srgbClr val="F2F9FA"/>
                </a:solidFill>
                <a:latin typeface="Arial"/>
              </a:rPr>
              <a:t>potential NHS cost by 2035 if prevalence rises</a:t>
            </a:r>
          </a:p>
          <a:p>
            <a:r>
              <a:rPr sz="1400">
                <a:solidFill>
                  <a:srgbClr val="F2F9FA"/>
                </a:solidFill>
                <a:latin typeface="Arial"/>
              </a:rPr>
              <a:t>(Diabetes UK, 2025d)</a:t>
            </a:r>
          </a:p>
        </p:txBody>
      </p:sp>
      <p:sp>
        <p:nvSpPr>
          <p:cNvPr id="17" name="Shape 15"/>
          <p:cNvSpPr/>
          <p:nvPr/>
        </p:nvSpPr>
        <p:spPr>
          <a:xfrm>
            <a:off x="9064752" y="1285241"/>
            <a:ext cx="2057400" cy="1353313"/>
          </a:xfrm>
          <a:prstGeom prst="roundRect">
            <a:avLst>
              <a:gd name="adj" fmla="val 10435"/>
            </a:avLst>
          </a:prstGeom>
          <a:solidFill>
            <a:srgbClr val="0A4855"/>
          </a:solidFill>
          <a:ln w="10160">
            <a:solidFill>
              <a:srgbClr val="8D99FF">
                <a:alpha val="7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8" name="Text 16"/>
          <p:cNvSpPr/>
          <p:nvPr/>
        </p:nvSpPr>
        <p:spPr>
          <a:xfrm>
            <a:off x="9334751" y="1355344"/>
            <a:ext cx="1837944" cy="1137921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Autofit/>
          </a:bodyPr>
          <a:lstStyle/>
          <a:p>
            <a:pPr marL="0" indent="0">
              <a:buNone/>
            </a:pPr>
            <a:r>
              <a:rPr sz="1400" dirty="0">
                <a:solidFill>
                  <a:srgbClr val="F2F9FA"/>
                </a:solidFill>
                <a:latin typeface="Arial"/>
              </a:rPr>
              <a:t>184</a:t>
            </a:r>
            <a:endParaRPr lang="en-US" sz="1400" dirty="0"/>
          </a:p>
          <a:p>
            <a:r>
              <a:rPr sz="1400" dirty="0">
                <a:solidFill>
                  <a:srgbClr val="F2F9FA"/>
                </a:solidFill>
                <a:latin typeface="Arial"/>
              </a:rPr>
              <a:t>weekly diabetes-related amputations in the UK</a:t>
            </a:r>
          </a:p>
          <a:p>
            <a:r>
              <a:rPr sz="1400" dirty="0">
                <a:solidFill>
                  <a:srgbClr val="F2F9FA"/>
                </a:solidFill>
                <a:latin typeface="Arial"/>
              </a:rPr>
              <a:t>(Diabetes UK, 2025a)</a:t>
            </a:r>
          </a:p>
        </p:txBody>
      </p:sp>
      <p:sp>
        <p:nvSpPr>
          <p:cNvPr id="19" name="Shape 17"/>
          <p:cNvSpPr/>
          <p:nvPr/>
        </p:nvSpPr>
        <p:spPr>
          <a:xfrm>
            <a:off x="960120" y="2788920"/>
            <a:ext cx="11031252" cy="3355848"/>
          </a:xfrm>
          <a:prstGeom prst="roundRect">
            <a:avLst>
              <a:gd name="adj" fmla="val 5333"/>
            </a:avLst>
          </a:prstGeom>
          <a:solidFill>
            <a:srgbClr val="0A4855"/>
          </a:solidFill>
          <a:ln w="10160">
            <a:solidFill>
              <a:srgbClr val="12B3B6">
                <a:alpha val="5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0" name="Text 18"/>
          <p:cNvSpPr/>
          <p:nvPr/>
        </p:nvSpPr>
        <p:spPr>
          <a:xfrm>
            <a:off x="469392" y="2878328"/>
            <a:ext cx="10134600" cy="49784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12B3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Economic pressure</a:t>
            </a:r>
            <a:endParaRPr lang="en-US" sz="2400" dirty="0"/>
          </a:p>
        </p:txBody>
      </p:sp>
      <p:sp>
        <p:nvSpPr>
          <p:cNvPr id="21" name="Text 19"/>
          <p:cNvSpPr/>
          <p:nvPr/>
        </p:nvSpPr>
        <p:spPr>
          <a:xfrm>
            <a:off x="1124712" y="3291840"/>
            <a:ext cx="10866660" cy="2852928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285750" indent="-285750" algn="l">
              <a:buFont typeface="Wingdings" panose="05000000000000000000" pitchFamily="2" charset="2"/>
              <a:buChar char="q"/>
            </a:pPr>
            <a:r>
              <a:rPr sz="2400" dirty="0">
                <a:solidFill>
                  <a:srgbClr val="F2F9FA"/>
                </a:solidFill>
                <a:latin typeface="Arial"/>
              </a:rPr>
              <a:t>Costs include routine treatment, prescribing, screening and complication management (Hex et al., 2024)</a:t>
            </a:r>
            <a:endParaRPr lang="en-US" sz="2400" dirty="0">
              <a:solidFill>
                <a:srgbClr val="F2F9FA"/>
              </a:solidFill>
              <a:latin typeface="Arial"/>
            </a:endParaRPr>
          </a:p>
          <a:p>
            <a:pPr marL="285750" indent="-285750" algn="l">
              <a:buFont typeface="Wingdings" panose="05000000000000000000" pitchFamily="2" charset="2"/>
              <a:buChar char="q"/>
            </a:pPr>
            <a:r>
              <a:rPr sz="2400" dirty="0">
                <a:solidFill>
                  <a:srgbClr val="F2F9FA"/>
                </a:solidFill>
                <a:latin typeface="Arial"/>
              </a:rPr>
              <a:t>Complications drive avoidable admissions and long-term social care needs (Diabetes UK, 2025d)</a:t>
            </a:r>
            <a:endParaRPr lang="en-US" sz="2400" dirty="0">
              <a:solidFill>
                <a:srgbClr val="F2F9FA"/>
              </a:solidFill>
              <a:latin typeface="Arial"/>
            </a:endParaRPr>
          </a:p>
          <a:p>
            <a:pPr marL="285750" indent="-285750" algn="l">
              <a:buFont typeface="Wingdings" panose="05000000000000000000" pitchFamily="2" charset="2"/>
              <a:buChar char="q"/>
            </a:pPr>
            <a:r>
              <a:rPr sz="2400" dirty="0">
                <a:solidFill>
                  <a:srgbClr val="F2F9FA"/>
                </a:solidFill>
                <a:latin typeface="Arial"/>
              </a:rPr>
              <a:t>Investing in prevention and reviews is an efficiency strategy, not an optional add-on (NICE, 2026)</a:t>
            </a:r>
          </a:p>
        </p:txBody>
      </p:sp>
      <p:sp>
        <p:nvSpPr>
          <p:cNvPr id="25" name="Shape 23"/>
          <p:cNvSpPr/>
          <p:nvPr/>
        </p:nvSpPr>
        <p:spPr>
          <a:xfrm>
            <a:off x="960120" y="6473952"/>
            <a:ext cx="10744200" cy="219456"/>
          </a:xfrm>
          <a:prstGeom prst="roundRect">
            <a:avLst>
              <a:gd name="adj" fmla="val 12500"/>
            </a:avLst>
          </a:prstGeom>
          <a:solidFill>
            <a:srgbClr val="031E29">
              <a:alpha val="80000"/>
            </a:srgbClr>
          </a:solidFill>
          <a:ln w="5080">
            <a:solidFill>
              <a:srgbClr val="12B3B6">
                <a:alpha val="3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BE1C9BA5-452A-D30A-2F44-60A14EAC1F5D}"/>
              </a:ext>
            </a:extLst>
          </p:cNvPr>
          <p:cNvSpPr/>
          <p:nvPr/>
        </p:nvSpPr>
        <p:spPr>
          <a:xfrm>
            <a:off x="137159" y="6381748"/>
            <a:ext cx="420624" cy="38404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5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C8F1F0-0172-B72C-D583-A4038B4B22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FD5272E9-5A57-D7F3-21F7-19B1457ABF07}"/>
              </a:ext>
            </a:extLst>
          </p:cNvPr>
          <p:cNvSpPr/>
          <p:nvPr/>
        </p:nvSpPr>
        <p:spPr>
          <a:xfrm>
            <a:off x="749808" y="0"/>
            <a:ext cx="11442192" cy="685800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Shape 0">
            <a:extLst>
              <a:ext uri="{FF2B5EF4-FFF2-40B4-BE49-F238E27FC236}">
                <a16:creationId xmlns:a16="http://schemas.microsoft.com/office/drawing/2014/main" id="{8217DAFB-8707-B3B0-55A0-001F2C2DED21}"/>
              </a:ext>
            </a:extLst>
          </p:cNvPr>
          <p:cNvSpPr/>
          <p:nvPr/>
        </p:nvSpPr>
        <p:spPr>
          <a:xfrm>
            <a:off x="0" y="0"/>
            <a:ext cx="676656" cy="6858000"/>
          </a:xfrm>
          <a:prstGeom prst="rect">
            <a:avLst/>
          </a:prstGeom>
          <a:solidFill>
            <a:srgbClr val="031E29"/>
          </a:solidFill>
          <a:ln w="12700">
            <a:solidFill>
              <a:srgbClr val="031E29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>
            <a:extLst>
              <a:ext uri="{FF2B5EF4-FFF2-40B4-BE49-F238E27FC236}">
                <a16:creationId xmlns:a16="http://schemas.microsoft.com/office/drawing/2014/main" id="{D4E3D6CE-3631-D775-1077-BD17817BB153}"/>
              </a:ext>
            </a:extLst>
          </p:cNvPr>
          <p:cNvSpPr/>
          <p:nvPr/>
        </p:nvSpPr>
        <p:spPr>
          <a:xfrm>
            <a:off x="676656" y="0"/>
            <a:ext cx="73152" cy="6858000"/>
          </a:xfrm>
          <a:prstGeom prst="rect">
            <a:avLst/>
          </a:prstGeom>
          <a:solidFill>
            <a:srgbClr val="12B3B6"/>
          </a:solidFill>
          <a:ln w="12700">
            <a:solidFill>
              <a:srgbClr val="12B3B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E6A4231C-FB2D-8DF3-8220-BF25061DBB73}"/>
              </a:ext>
            </a:extLst>
          </p:cNvPr>
          <p:cNvSpPr/>
          <p:nvPr/>
        </p:nvSpPr>
        <p:spPr>
          <a:xfrm>
            <a:off x="749808" y="0"/>
            <a:ext cx="36576" cy="6858000"/>
          </a:xfrm>
          <a:prstGeom prst="rect">
            <a:avLst/>
          </a:prstGeom>
          <a:solidFill>
            <a:srgbClr val="C6F36D"/>
          </a:solidFill>
          <a:ln w="12700">
            <a:solidFill>
              <a:srgbClr val="C6F36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F8A594C4-E029-FBB7-4A9A-9EE9BC682160}"/>
              </a:ext>
            </a:extLst>
          </p:cNvPr>
          <p:cNvSpPr/>
          <p:nvPr/>
        </p:nvSpPr>
        <p:spPr>
          <a:xfrm>
            <a:off x="155448" y="6254496"/>
            <a:ext cx="36576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05</a:t>
            </a:r>
            <a:endParaRPr lang="en-US" sz="950" dirty="0"/>
          </a:p>
        </p:txBody>
      </p:sp>
      <p:sp>
        <p:nvSpPr>
          <p:cNvPr id="7" name="Text 5">
            <a:extLst>
              <a:ext uri="{FF2B5EF4-FFF2-40B4-BE49-F238E27FC236}">
                <a16:creationId xmlns:a16="http://schemas.microsoft.com/office/drawing/2014/main" id="{B1A40468-617E-3172-EDE8-F571FE5723C8}"/>
              </a:ext>
            </a:extLst>
          </p:cNvPr>
          <p:cNvSpPr/>
          <p:nvPr/>
        </p:nvSpPr>
        <p:spPr>
          <a:xfrm rot="16200000">
            <a:off x="-221488" y="574040"/>
            <a:ext cx="1137920" cy="4846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B9DC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BURDEN</a:t>
            </a:r>
            <a:endParaRPr lang="en-US" sz="1600" dirty="0"/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7BA36934-F928-716A-AA73-137E814F41FF}"/>
              </a:ext>
            </a:extLst>
          </p:cNvPr>
          <p:cNvSpPr/>
          <p:nvPr/>
        </p:nvSpPr>
        <p:spPr>
          <a:xfrm>
            <a:off x="960120" y="256032"/>
            <a:ext cx="10332720" cy="43891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Burden</a:t>
            </a:r>
            <a:endParaRPr lang="en-US" sz="2200" dirty="0"/>
          </a:p>
        </p:txBody>
      </p:sp>
      <p:sp>
        <p:nvSpPr>
          <p:cNvPr id="10" name="Shape 8">
            <a:extLst>
              <a:ext uri="{FF2B5EF4-FFF2-40B4-BE49-F238E27FC236}">
                <a16:creationId xmlns:a16="http://schemas.microsoft.com/office/drawing/2014/main" id="{D799A40D-0B25-9E5B-7BEF-F6B53E11667A}"/>
              </a:ext>
            </a:extLst>
          </p:cNvPr>
          <p:cNvSpPr/>
          <p:nvPr/>
        </p:nvSpPr>
        <p:spPr>
          <a:xfrm>
            <a:off x="960120" y="960120"/>
            <a:ext cx="10241280" cy="0"/>
          </a:xfrm>
          <a:prstGeom prst="line">
            <a:avLst/>
          </a:prstGeom>
          <a:noFill/>
          <a:ln w="15240">
            <a:solidFill>
              <a:srgbClr val="12B3B6">
                <a:alpha val="7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2" name="Shape 20">
            <a:extLst>
              <a:ext uri="{FF2B5EF4-FFF2-40B4-BE49-F238E27FC236}">
                <a16:creationId xmlns:a16="http://schemas.microsoft.com/office/drawing/2014/main" id="{00E81149-7675-8A65-5635-92930CD82B0D}"/>
              </a:ext>
            </a:extLst>
          </p:cNvPr>
          <p:cNvSpPr/>
          <p:nvPr/>
        </p:nvSpPr>
        <p:spPr>
          <a:xfrm>
            <a:off x="6291072" y="1371600"/>
            <a:ext cx="4846320" cy="4526280"/>
          </a:xfrm>
          <a:prstGeom prst="roundRect">
            <a:avLst>
              <a:gd name="adj" fmla="val 5333"/>
            </a:avLst>
          </a:prstGeom>
          <a:solidFill>
            <a:srgbClr val="0A4855"/>
          </a:solidFill>
          <a:ln w="10160">
            <a:solidFill>
              <a:srgbClr val="C6F36D">
                <a:alpha val="5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3" name="Text 21">
            <a:extLst>
              <a:ext uri="{FF2B5EF4-FFF2-40B4-BE49-F238E27FC236}">
                <a16:creationId xmlns:a16="http://schemas.microsoft.com/office/drawing/2014/main" id="{361D02DA-98E7-B9F3-95EC-570FC4F79F1C}"/>
              </a:ext>
            </a:extLst>
          </p:cNvPr>
          <p:cNvSpPr/>
          <p:nvPr/>
        </p:nvSpPr>
        <p:spPr>
          <a:xfrm>
            <a:off x="6428232" y="1481328"/>
            <a:ext cx="4572000" cy="292608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C6F36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pressure</a:t>
            </a:r>
            <a:endParaRPr lang="en-US" sz="2400" dirty="0"/>
          </a:p>
        </p:txBody>
      </p:sp>
      <p:sp>
        <p:nvSpPr>
          <p:cNvPr id="24" name="Text 22">
            <a:extLst>
              <a:ext uri="{FF2B5EF4-FFF2-40B4-BE49-F238E27FC236}">
                <a16:creationId xmlns:a16="http://schemas.microsoft.com/office/drawing/2014/main" id="{0227088E-28AA-5098-3F37-6B98A79E15B8}"/>
              </a:ext>
            </a:extLst>
          </p:cNvPr>
          <p:cNvSpPr/>
          <p:nvPr/>
        </p:nvSpPr>
        <p:spPr>
          <a:xfrm>
            <a:off x="6455664" y="1874520"/>
            <a:ext cx="4526280" cy="4133088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342900" indent="-342900" algn="l">
              <a:buFont typeface="Wingdings" panose="05000000000000000000" pitchFamily="2" charset="2"/>
              <a:buChar char="q"/>
            </a:pPr>
            <a:r>
              <a:rPr sz="2400" dirty="0">
                <a:solidFill>
                  <a:srgbClr val="F2F9FA"/>
                </a:solidFill>
                <a:latin typeface="Arial"/>
              </a:rPr>
              <a:t>Diet and medicine routines affect family life, work and finances (Diabetes UK, 2025a)</a:t>
            </a:r>
            <a:endParaRPr lang="en-US" sz="4400" dirty="0"/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sz="2400" dirty="0">
                <a:solidFill>
                  <a:srgbClr val="F2F9FA"/>
                </a:solidFill>
                <a:latin typeface="Arial"/>
              </a:rPr>
              <a:t>Fear of complications can contribute to diabetes distress (Kalra et al., 2018)</a:t>
            </a:r>
            <a:endParaRPr lang="en-US" sz="2400" dirty="0">
              <a:solidFill>
                <a:srgbClr val="F2F9FA"/>
              </a:solidFill>
              <a:latin typeface="Arial"/>
            </a:endParaRP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sz="2400" dirty="0">
                <a:solidFill>
                  <a:srgbClr val="F2F9FA"/>
                </a:solidFill>
                <a:latin typeface="Arial"/>
              </a:rPr>
              <a:t>Deprivation and ethnicity shape risk, access and outcomes, so support must be equitable (WHO, 2024)</a:t>
            </a:r>
          </a:p>
        </p:txBody>
      </p:sp>
      <p:sp>
        <p:nvSpPr>
          <p:cNvPr id="25" name="Shape 23">
            <a:extLst>
              <a:ext uri="{FF2B5EF4-FFF2-40B4-BE49-F238E27FC236}">
                <a16:creationId xmlns:a16="http://schemas.microsoft.com/office/drawing/2014/main" id="{6D689695-048A-0C6D-DFEF-662336B41512}"/>
              </a:ext>
            </a:extLst>
          </p:cNvPr>
          <p:cNvSpPr/>
          <p:nvPr/>
        </p:nvSpPr>
        <p:spPr>
          <a:xfrm>
            <a:off x="960120" y="6473952"/>
            <a:ext cx="10744200" cy="219456"/>
          </a:xfrm>
          <a:prstGeom prst="roundRect">
            <a:avLst>
              <a:gd name="adj" fmla="val 12500"/>
            </a:avLst>
          </a:prstGeom>
          <a:solidFill>
            <a:srgbClr val="031E29">
              <a:alpha val="80000"/>
            </a:srgbClr>
          </a:solidFill>
          <a:ln w="5080">
            <a:solidFill>
              <a:srgbClr val="12B3B6">
                <a:alpha val="3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435877BD-89C6-9FBC-94E0-2C120375693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2400"/>
          <a:stretch>
            <a:fillRect/>
          </a:stretch>
        </p:blipFill>
        <p:spPr>
          <a:xfrm>
            <a:off x="1095409" y="1462274"/>
            <a:ext cx="5113367" cy="4348216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EAC93C65-B24E-6168-CCA7-9B17D113AE0E}"/>
              </a:ext>
            </a:extLst>
          </p:cNvPr>
          <p:cNvSpPr/>
          <p:nvPr/>
        </p:nvSpPr>
        <p:spPr>
          <a:xfrm>
            <a:off x="137159" y="6381748"/>
            <a:ext cx="420624" cy="38404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21043985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73B4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676656" cy="6858000"/>
          </a:xfrm>
          <a:prstGeom prst="rect">
            <a:avLst/>
          </a:prstGeom>
          <a:solidFill>
            <a:srgbClr val="031E29"/>
          </a:solidFill>
          <a:ln w="12700">
            <a:solidFill>
              <a:srgbClr val="031E29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676656" y="0"/>
            <a:ext cx="73152" cy="6858000"/>
          </a:xfrm>
          <a:prstGeom prst="rect">
            <a:avLst/>
          </a:prstGeom>
          <a:solidFill>
            <a:srgbClr val="12B3B6"/>
          </a:solidFill>
          <a:ln w="12700">
            <a:solidFill>
              <a:srgbClr val="12B3B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749808" y="0"/>
            <a:ext cx="36576" cy="6858000"/>
          </a:xfrm>
          <a:prstGeom prst="rect">
            <a:avLst/>
          </a:prstGeom>
          <a:solidFill>
            <a:srgbClr val="C6F36D"/>
          </a:solidFill>
          <a:ln w="12700">
            <a:solidFill>
              <a:srgbClr val="C6F36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155448" y="6254496"/>
            <a:ext cx="36576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07</a:t>
            </a:r>
            <a:endParaRPr lang="en-US" sz="950" dirty="0"/>
          </a:p>
        </p:txBody>
      </p:sp>
      <p:sp>
        <p:nvSpPr>
          <p:cNvPr id="7" name="Text 5"/>
          <p:cNvSpPr/>
          <p:nvPr/>
        </p:nvSpPr>
        <p:spPr>
          <a:xfrm rot="16200000">
            <a:off x="-236728" y="558801"/>
            <a:ext cx="1168399" cy="4846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B9DC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DIAGNOSIS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960120" y="256032"/>
            <a:ext cx="10332720" cy="43891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Diagnosis and Initial Assessment in Primary Care</a:t>
            </a:r>
            <a:endParaRPr lang="en-US" sz="2200" dirty="0"/>
          </a:p>
        </p:txBody>
      </p:sp>
      <p:sp>
        <p:nvSpPr>
          <p:cNvPr id="9" name="Text 7"/>
          <p:cNvSpPr/>
          <p:nvPr/>
        </p:nvSpPr>
        <p:spPr>
          <a:xfrm>
            <a:off x="987552" y="713232"/>
            <a:ext cx="9875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B8F2E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blood test to a personalised baseline review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960120" y="960120"/>
            <a:ext cx="10241280" cy="0"/>
          </a:xfrm>
          <a:prstGeom prst="line">
            <a:avLst/>
          </a:prstGeom>
          <a:noFill/>
          <a:ln w="15240">
            <a:solidFill>
              <a:srgbClr val="12B3B6">
                <a:alpha val="7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" name="Shape 9"/>
          <p:cNvSpPr/>
          <p:nvPr/>
        </p:nvSpPr>
        <p:spPr>
          <a:xfrm>
            <a:off x="960120" y="1234440"/>
            <a:ext cx="3657600" cy="4480560"/>
          </a:xfrm>
          <a:prstGeom prst="roundRect">
            <a:avLst>
              <a:gd name="adj" fmla="val 3000"/>
            </a:avLst>
          </a:prstGeom>
          <a:solidFill>
            <a:srgbClr val="0A4855"/>
          </a:solidFill>
          <a:ln w="10160">
            <a:solidFill>
              <a:srgbClr val="12B3B6">
                <a:alpha val="5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2" name="Text 10"/>
          <p:cNvSpPr/>
          <p:nvPr/>
        </p:nvSpPr>
        <p:spPr>
          <a:xfrm>
            <a:off x="1234440" y="1508760"/>
            <a:ext cx="3108960" cy="329184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12B3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Diagnosis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1234440" y="2011680"/>
            <a:ext cx="3063240" cy="217424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pPr marL="285750" indent="-285750" algn="l">
              <a:buFont typeface="Wingdings" panose="05000000000000000000" pitchFamily="2" charset="2"/>
              <a:buChar char="q"/>
            </a:pPr>
            <a:r>
              <a:rPr sz="1400" dirty="0">
                <a:solidFill>
                  <a:srgbClr val="F2F9FA"/>
                </a:solidFill>
                <a:latin typeface="Arial"/>
              </a:rPr>
              <a:t>Suspected type 2 diabetes should be investigated with a blood test, and HbA1c is commonly used to support diagnosis.</a:t>
            </a:r>
            <a:endParaRPr lang="en-US" sz="1600" dirty="0">
              <a:solidFill>
                <a:srgbClr val="F2F9FA"/>
              </a:solidFill>
              <a:latin typeface="Arial"/>
            </a:endParaRPr>
          </a:p>
          <a:p>
            <a:pPr marL="285750" indent="-285750" algn="l">
              <a:buFont typeface="Wingdings" panose="05000000000000000000" pitchFamily="2" charset="2"/>
              <a:buChar char="q"/>
            </a:pPr>
            <a:r>
              <a:rPr sz="1400" dirty="0">
                <a:solidFill>
                  <a:srgbClr val="F2F9FA"/>
                </a:solidFill>
                <a:latin typeface="Arial"/>
              </a:rPr>
              <a:t>HbA1c of 48 mmol/mol or above usually indicates diabetes when confirmed appropriately (NHS, 2025a; Diabetes UK, 2025c).</a:t>
            </a:r>
            <a:endParaRPr lang="en-US" sz="1400" dirty="0">
              <a:solidFill>
                <a:srgbClr val="F2F9FA"/>
              </a:solidFill>
              <a:latin typeface="Arial"/>
            </a:endParaRPr>
          </a:p>
          <a:p>
            <a:pPr marL="285750" indent="-285750" algn="l">
              <a:buFont typeface="Wingdings" panose="05000000000000000000" pitchFamily="2" charset="2"/>
              <a:buChar char="q"/>
            </a:pPr>
            <a:r>
              <a:rPr lang="en-US" sz="1400" dirty="0">
                <a:solidFill>
                  <a:srgbClr val="F2F9FA"/>
                </a:solidFill>
                <a:latin typeface="Arial"/>
              </a:rPr>
              <a:t>I</a:t>
            </a:r>
            <a:r>
              <a:rPr sz="1400" dirty="0">
                <a:solidFill>
                  <a:srgbClr val="F2F9FA"/>
                </a:solidFill>
                <a:latin typeface="Arial"/>
              </a:rPr>
              <a:t>f asymptomatic, repeat testing and HbA1c interpretation checks are needed (NICE, 2026).</a:t>
            </a:r>
          </a:p>
        </p:txBody>
      </p:sp>
      <p:sp>
        <p:nvSpPr>
          <p:cNvPr id="14" name="Shape 12"/>
          <p:cNvSpPr/>
          <p:nvPr/>
        </p:nvSpPr>
        <p:spPr>
          <a:xfrm>
            <a:off x="4846320" y="3246120"/>
            <a:ext cx="594360" cy="320040"/>
          </a:xfrm>
          <a:prstGeom prst="chevron">
            <a:avLst/>
          </a:prstGeom>
          <a:solidFill>
            <a:srgbClr val="C6F36D"/>
          </a:solidFill>
          <a:ln w="12700">
            <a:solidFill>
              <a:srgbClr val="C6F36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Shape 13"/>
          <p:cNvSpPr/>
          <p:nvPr/>
        </p:nvSpPr>
        <p:spPr>
          <a:xfrm>
            <a:off x="5623560" y="1234440"/>
            <a:ext cx="5440680" cy="4480560"/>
          </a:xfrm>
          <a:prstGeom prst="roundRect">
            <a:avLst>
              <a:gd name="adj" fmla="val 2449"/>
            </a:avLst>
          </a:prstGeom>
          <a:solidFill>
            <a:srgbClr val="0A4855"/>
          </a:solidFill>
          <a:ln w="10160">
            <a:solidFill>
              <a:srgbClr val="C6F36D">
                <a:alpha val="5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Text 14"/>
          <p:cNvSpPr/>
          <p:nvPr/>
        </p:nvSpPr>
        <p:spPr>
          <a:xfrm>
            <a:off x="5897880" y="1508760"/>
            <a:ext cx="4937760" cy="329184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C6F36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Initial assessment</a:t>
            </a:r>
            <a:endParaRPr lang="en-US" sz="2000" dirty="0"/>
          </a:p>
        </p:txBody>
      </p:sp>
      <p:sp>
        <p:nvSpPr>
          <p:cNvPr id="17" name="Text 15"/>
          <p:cNvSpPr/>
          <p:nvPr/>
        </p:nvSpPr>
        <p:spPr>
          <a:xfrm>
            <a:off x="5897880" y="2011680"/>
            <a:ext cx="4800600" cy="2657404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pPr marL="285750" indent="-285750" algn="l">
              <a:buFont typeface="Wingdings" panose="05000000000000000000" pitchFamily="2" charset="2"/>
              <a:buChar char="q"/>
            </a:pPr>
            <a:r>
              <a:rPr sz="1300" dirty="0">
                <a:solidFill>
                  <a:srgbClr val="F2F9FA"/>
                </a:solidFill>
                <a:latin typeface="Arial"/>
              </a:rPr>
              <a:t>The first assessment should record symptoms, medication history, risk factors, BMI, waist, blood pressure and smoking status (NICE, 2023, 2026).</a:t>
            </a:r>
            <a:endParaRPr lang="en-US" sz="3200" dirty="0"/>
          </a:p>
          <a:p>
            <a:pPr marL="285750" indent="-285750" algn="l">
              <a:buFont typeface="Wingdings" panose="05000000000000000000" pitchFamily="2" charset="2"/>
              <a:buChar char="q"/>
            </a:pPr>
            <a:r>
              <a:rPr sz="1300" dirty="0">
                <a:solidFill>
                  <a:srgbClr val="F2F9FA"/>
                </a:solidFill>
                <a:latin typeface="Arial"/>
              </a:rPr>
              <a:t>Baseline checks should include HbA1c, cholesterol, renal function, urine ACR, foot assessment and eye-screening referral (NICE, 2023).</a:t>
            </a:r>
            <a:endParaRPr lang="en-US" sz="1300" dirty="0">
              <a:solidFill>
                <a:srgbClr val="F2F9FA"/>
              </a:solidFill>
              <a:latin typeface="Arial"/>
            </a:endParaRPr>
          </a:p>
          <a:p>
            <a:pPr marL="285750" indent="-285750" algn="l">
              <a:buFont typeface="Wingdings" panose="05000000000000000000" pitchFamily="2" charset="2"/>
              <a:buChar char="q"/>
            </a:pPr>
            <a:r>
              <a:rPr sz="1300" dirty="0">
                <a:solidFill>
                  <a:srgbClr val="F2F9FA"/>
                </a:solidFill>
                <a:latin typeface="Arial"/>
              </a:rPr>
              <a:t>The review should explore health literacy, mental wellbeing, culture, family support and confidence for self-management (NHS England, 2019).</a:t>
            </a:r>
          </a:p>
        </p:txBody>
      </p:sp>
      <p:sp>
        <p:nvSpPr>
          <p:cNvPr id="18" name="Text 16"/>
          <p:cNvSpPr/>
          <p:nvPr/>
        </p:nvSpPr>
        <p:spPr>
          <a:xfrm>
            <a:off x="5897880" y="4745736"/>
            <a:ext cx="4800600" cy="763524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ctr">
              <a:buNone/>
            </a:pPr>
            <a:r>
              <a:rPr sz="1200" dirty="0">
                <a:solidFill>
                  <a:srgbClr val="F2F9FA"/>
                </a:solidFill>
                <a:latin typeface="Arial"/>
              </a:rPr>
              <a:t>Nurse priority: </a:t>
            </a:r>
            <a:r>
              <a:rPr lang="en-US" sz="1200" dirty="0">
                <a:solidFill>
                  <a:srgbClr val="F2F9FA"/>
                </a:solidFill>
                <a:latin typeface="Arial"/>
              </a:rPr>
              <a:t>T</a:t>
            </a:r>
            <a:r>
              <a:rPr sz="1200" dirty="0">
                <a:solidFill>
                  <a:srgbClr val="F2F9FA"/>
                </a:solidFill>
                <a:latin typeface="Arial"/>
              </a:rPr>
              <a:t>urn diagnosis into a supported care plan, not a one-off result explanation (NHS England, 2023).</a:t>
            </a:r>
            <a:endParaRPr lang="en-US" sz="2400" dirty="0"/>
          </a:p>
        </p:txBody>
      </p:sp>
      <p:sp>
        <p:nvSpPr>
          <p:cNvPr id="19" name="Shape 17"/>
          <p:cNvSpPr/>
          <p:nvPr/>
        </p:nvSpPr>
        <p:spPr>
          <a:xfrm>
            <a:off x="960120" y="6473952"/>
            <a:ext cx="10744200" cy="219456"/>
          </a:xfrm>
          <a:prstGeom prst="roundRect">
            <a:avLst>
              <a:gd name="adj" fmla="val 12500"/>
            </a:avLst>
          </a:prstGeom>
          <a:solidFill>
            <a:srgbClr val="031E29">
              <a:alpha val="80000"/>
            </a:srgbClr>
          </a:solidFill>
          <a:ln w="5080">
            <a:solidFill>
              <a:srgbClr val="12B3B6">
                <a:alpha val="3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FDFC8614-2A86-41C8-D6B7-1200A9CD311E}"/>
              </a:ext>
            </a:extLst>
          </p:cNvPr>
          <p:cNvSpPr/>
          <p:nvPr/>
        </p:nvSpPr>
        <p:spPr>
          <a:xfrm>
            <a:off x="137159" y="6381748"/>
            <a:ext cx="420624" cy="38404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7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73B4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676656" cy="6858000"/>
          </a:xfrm>
          <a:prstGeom prst="rect">
            <a:avLst/>
          </a:prstGeom>
          <a:solidFill>
            <a:srgbClr val="031E29"/>
          </a:solidFill>
          <a:ln w="12700">
            <a:solidFill>
              <a:srgbClr val="031E29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676656" y="0"/>
            <a:ext cx="73152" cy="6858000"/>
          </a:xfrm>
          <a:prstGeom prst="rect">
            <a:avLst/>
          </a:prstGeom>
          <a:solidFill>
            <a:srgbClr val="12B3B6"/>
          </a:solidFill>
          <a:ln w="12700">
            <a:solidFill>
              <a:srgbClr val="12B3B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749808" y="0"/>
            <a:ext cx="36576" cy="6858000"/>
          </a:xfrm>
          <a:prstGeom prst="rect">
            <a:avLst/>
          </a:prstGeom>
          <a:solidFill>
            <a:srgbClr val="C6F36D"/>
          </a:solidFill>
          <a:ln w="12700">
            <a:solidFill>
              <a:srgbClr val="C6F36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155448" y="6254496"/>
            <a:ext cx="36576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50" dirty="0"/>
          </a:p>
        </p:txBody>
      </p:sp>
      <p:sp>
        <p:nvSpPr>
          <p:cNvPr id="7" name="Text 5"/>
          <p:cNvSpPr/>
          <p:nvPr/>
        </p:nvSpPr>
        <p:spPr>
          <a:xfrm rot="16200000">
            <a:off x="-475488" y="320040"/>
            <a:ext cx="1645920" cy="4846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 algn="ctr">
              <a:buNone/>
            </a:pPr>
            <a:r>
              <a:rPr lang="en-US" b="1" dirty="0">
                <a:solidFill>
                  <a:srgbClr val="B9DC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GUIDANCE</a:t>
            </a: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960120" y="256032"/>
            <a:ext cx="10332720" cy="43891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 Guidance for Ongoing Management</a:t>
            </a:r>
            <a:endParaRPr lang="en-US" sz="2200" dirty="0"/>
          </a:p>
        </p:txBody>
      </p:sp>
      <p:sp>
        <p:nvSpPr>
          <p:cNvPr id="9" name="Text 7"/>
          <p:cNvSpPr/>
          <p:nvPr/>
        </p:nvSpPr>
        <p:spPr>
          <a:xfrm>
            <a:off x="987552" y="713232"/>
            <a:ext cx="9875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B8F2E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NICE NG28 + annual care processes create the clinical backbone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960120" y="960120"/>
            <a:ext cx="10241280" cy="0"/>
          </a:xfrm>
          <a:prstGeom prst="line">
            <a:avLst/>
          </a:prstGeom>
          <a:noFill/>
          <a:ln w="15240">
            <a:solidFill>
              <a:srgbClr val="12B3B6">
                <a:alpha val="7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" name="Shape 9"/>
          <p:cNvSpPr/>
          <p:nvPr/>
        </p:nvSpPr>
        <p:spPr>
          <a:xfrm>
            <a:off x="960120" y="1143000"/>
            <a:ext cx="4572000" cy="4617720"/>
          </a:xfrm>
          <a:prstGeom prst="roundRect">
            <a:avLst>
              <a:gd name="adj" fmla="val 2400"/>
            </a:avLst>
          </a:prstGeom>
          <a:solidFill>
            <a:srgbClr val="0A4855"/>
          </a:solidFill>
          <a:ln w="10160">
            <a:solidFill>
              <a:srgbClr val="12B3B6">
                <a:alpha val="65000"/>
              </a:srgbClr>
            </a:solidFill>
            <a:prstDash val="solid"/>
          </a:ln>
        </p:spPr>
        <p:txBody>
          <a:bodyPr/>
          <a:lstStyle/>
          <a:p>
            <a:endParaRPr sz="1100"/>
          </a:p>
        </p:txBody>
      </p:sp>
      <p:sp>
        <p:nvSpPr>
          <p:cNvPr id="12" name="Text 10"/>
          <p:cNvSpPr/>
          <p:nvPr/>
        </p:nvSpPr>
        <p:spPr>
          <a:xfrm>
            <a:off x="1220724" y="1824276"/>
            <a:ext cx="4023360" cy="32004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pPr marL="0" indent="0" algn="l">
              <a:buNone/>
            </a:pPr>
            <a:r>
              <a:rPr sz="1300" b="1" dirty="0">
                <a:solidFill>
                  <a:schemeClr val="bg1"/>
                </a:solidFill>
                <a:latin typeface="Arial"/>
              </a:rPr>
              <a:t>NICE NG28: key management areas (NICE, 2026)</a:t>
            </a:r>
            <a:endParaRPr lang="en-US" sz="2000" b="1" dirty="0">
              <a:solidFill>
                <a:schemeClr val="bg1"/>
              </a:solidFill>
            </a:endParaRPr>
          </a:p>
          <a:p>
            <a:pPr>
              <a:buNone/>
            </a:pPr>
            <a:endParaRPr sz="1300" b="1" dirty="0">
              <a:solidFill>
                <a:srgbClr val="FFC000"/>
              </a:solidFill>
              <a:latin typeface="Arial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1293876" y="4768645"/>
            <a:ext cx="4023360" cy="111252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ctr">
              <a:buNone/>
            </a:pPr>
            <a:r>
              <a:rPr sz="1600" dirty="0">
                <a:solidFill>
                  <a:srgbClr val="F2F9FA"/>
                </a:solidFill>
                <a:latin typeface="Arial"/>
              </a:rPr>
              <a:t>Critical point: guideline-based care must be translated into reliable recall systems, proactive reviews and culturally meaningful support (NICE, 2026; OHID, 2025).</a:t>
            </a:r>
            <a:endParaRPr lang="en-US" sz="3200" dirty="0"/>
          </a:p>
        </p:txBody>
      </p:sp>
      <p:sp>
        <p:nvSpPr>
          <p:cNvPr id="15" name="Shape 13"/>
          <p:cNvSpPr/>
          <p:nvPr/>
        </p:nvSpPr>
        <p:spPr>
          <a:xfrm>
            <a:off x="5897880" y="1143000"/>
            <a:ext cx="5212080" cy="4617720"/>
          </a:xfrm>
          <a:prstGeom prst="roundRect">
            <a:avLst>
              <a:gd name="adj" fmla="val 2376"/>
            </a:avLst>
          </a:prstGeom>
          <a:solidFill>
            <a:srgbClr val="0A4855"/>
          </a:solidFill>
          <a:ln w="10160">
            <a:solidFill>
              <a:srgbClr val="C6F36D">
                <a:alpha val="6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Text 14"/>
          <p:cNvSpPr/>
          <p:nvPr/>
        </p:nvSpPr>
        <p:spPr>
          <a:xfrm>
            <a:off x="6172200" y="1417320"/>
            <a:ext cx="4663440" cy="32004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l">
              <a:buNone/>
            </a:pPr>
            <a:r>
              <a:rPr sz="1200" b="1" dirty="0">
                <a:solidFill>
                  <a:srgbClr val="FFC000"/>
                </a:solidFill>
                <a:latin typeface="Arial"/>
              </a:rPr>
              <a:t>9 key care processes every 12 months (NICE, 2023)</a:t>
            </a:r>
            <a:endParaRPr lang="en-US" b="1" dirty="0">
              <a:solidFill>
                <a:srgbClr val="FFC000"/>
              </a:solidFill>
            </a:endParaRPr>
          </a:p>
        </p:txBody>
      </p:sp>
      <p:sp>
        <p:nvSpPr>
          <p:cNvPr id="17" name="Shape 15"/>
          <p:cNvSpPr/>
          <p:nvPr/>
        </p:nvSpPr>
        <p:spPr>
          <a:xfrm>
            <a:off x="6172200" y="1920240"/>
            <a:ext cx="1325880" cy="502920"/>
          </a:xfrm>
          <a:prstGeom prst="roundRect">
            <a:avLst>
              <a:gd name="adj" fmla="val 14545"/>
            </a:avLst>
          </a:prstGeom>
          <a:solidFill>
            <a:srgbClr val="12B3B6"/>
          </a:solidFill>
          <a:ln w="6350">
            <a:solidFill>
              <a:srgbClr val="FFFFFF">
                <a:alpha val="2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8" name="Text 16"/>
          <p:cNvSpPr/>
          <p:nvPr/>
        </p:nvSpPr>
        <p:spPr>
          <a:xfrm>
            <a:off x="6217920" y="2084832"/>
            <a:ext cx="12344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HbA1c</a:t>
            </a:r>
            <a:endParaRPr lang="en-US" sz="850" dirty="0"/>
          </a:p>
        </p:txBody>
      </p:sp>
      <p:sp>
        <p:nvSpPr>
          <p:cNvPr id="19" name="Shape 17"/>
          <p:cNvSpPr/>
          <p:nvPr/>
        </p:nvSpPr>
        <p:spPr>
          <a:xfrm>
            <a:off x="7726680" y="1920240"/>
            <a:ext cx="1325880" cy="502920"/>
          </a:xfrm>
          <a:prstGeom prst="roundRect">
            <a:avLst>
              <a:gd name="adj" fmla="val 14545"/>
            </a:avLst>
          </a:prstGeom>
          <a:solidFill>
            <a:srgbClr val="FFD166"/>
          </a:solidFill>
          <a:ln w="6350">
            <a:solidFill>
              <a:srgbClr val="FFFFFF">
                <a:alpha val="2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0" name="Text 18"/>
          <p:cNvSpPr/>
          <p:nvPr/>
        </p:nvSpPr>
        <p:spPr>
          <a:xfrm>
            <a:off x="7772400" y="2084832"/>
            <a:ext cx="12344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buNone/>
            </a:pPr>
            <a:r>
              <a:rPr sz="850" b="1">
                <a:solidFill>
                  <a:srgbClr val="031E29"/>
                </a:solidFill>
                <a:latin typeface="Arial"/>
              </a:rPr>
              <a:t>BP</a:t>
            </a:r>
            <a:endParaRPr lang="en-US" sz="850" dirty="0"/>
          </a:p>
        </p:txBody>
      </p:sp>
      <p:sp>
        <p:nvSpPr>
          <p:cNvPr id="21" name="Shape 19"/>
          <p:cNvSpPr/>
          <p:nvPr/>
        </p:nvSpPr>
        <p:spPr>
          <a:xfrm>
            <a:off x="9281160" y="1920240"/>
            <a:ext cx="1325880" cy="502920"/>
          </a:xfrm>
          <a:prstGeom prst="roundRect">
            <a:avLst>
              <a:gd name="adj" fmla="val 14545"/>
            </a:avLst>
          </a:prstGeom>
          <a:solidFill>
            <a:srgbClr val="FF6B6B"/>
          </a:solidFill>
          <a:ln w="6350">
            <a:solidFill>
              <a:srgbClr val="FFFFFF">
                <a:alpha val="2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2" name="Text 20"/>
          <p:cNvSpPr/>
          <p:nvPr/>
        </p:nvSpPr>
        <p:spPr>
          <a:xfrm>
            <a:off x="9326880" y="2084832"/>
            <a:ext cx="12344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Cholesterol</a:t>
            </a:r>
            <a:endParaRPr lang="en-US" sz="850" dirty="0"/>
          </a:p>
        </p:txBody>
      </p:sp>
      <p:sp>
        <p:nvSpPr>
          <p:cNvPr id="23" name="Shape 21"/>
          <p:cNvSpPr/>
          <p:nvPr/>
        </p:nvSpPr>
        <p:spPr>
          <a:xfrm>
            <a:off x="6172200" y="2697480"/>
            <a:ext cx="1325880" cy="502920"/>
          </a:xfrm>
          <a:prstGeom prst="roundRect">
            <a:avLst>
              <a:gd name="adj" fmla="val 14545"/>
            </a:avLst>
          </a:prstGeom>
          <a:solidFill>
            <a:srgbClr val="C6F36D"/>
          </a:solidFill>
          <a:ln w="6350">
            <a:solidFill>
              <a:srgbClr val="FFFFFF">
                <a:alpha val="2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4" name="Text 22"/>
          <p:cNvSpPr/>
          <p:nvPr/>
        </p:nvSpPr>
        <p:spPr>
          <a:xfrm>
            <a:off x="6217920" y="2862072"/>
            <a:ext cx="12344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BMI</a:t>
            </a:r>
            <a:endParaRPr lang="en-US" sz="850" dirty="0"/>
          </a:p>
        </p:txBody>
      </p:sp>
      <p:sp>
        <p:nvSpPr>
          <p:cNvPr id="25" name="Shape 23"/>
          <p:cNvSpPr/>
          <p:nvPr/>
        </p:nvSpPr>
        <p:spPr>
          <a:xfrm>
            <a:off x="7726680" y="2697480"/>
            <a:ext cx="1325880" cy="502920"/>
          </a:xfrm>
          <a:prstGeom prst="roundRect">
            <a:avLst>
              <a:gd name="adj" fmla="val 14545"/>
            </a:avLst>
          </a:prstGeom>
          <a:solidFill>
            <a:srgbClr val="8D99FF"/>
          </a:solidFill>
          <a:ln w="6350">
            <a:solidFill>
              <a:srgbClr val="FFFFFF">
                <a:alpha val="2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6" name="Text 24"/>
          <p:cNvSpPr/>
          <p:nvPr/>
        </p:nvSpPr>
        <p:spPr>
          <a:xfrm>
            <a:off x="7772400" y="2862072"/>
            <a:ext cx="12344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Smoking</a:t>
            </a:r>
            <a:endParaRPr lang="en-US" sz="850" dirty="0"/>
          </a:p>
        </p:txBody>
      </p:sp>
      <p:sp>
        <p:nvSpPr>
          <p:cNvPr id="27" name="Shape 25"/>
          <p:cNvSpPr/>
          <p:nvPr/>
        </p:nvSpPr>
        <p:spPr>
          <a:xfrm>
            <a:off x="9281160" y="2697480"/>
            <a:ext cx="1325880" cy="502920"/>
          </a:xfrm>
          <a:prstGeom prst="roundRect">
            <a:avLst>
              <a:gd name="adj" fmla="val 14545"/>
            </a:avLst>
          </a:prstGeom>
          <a:solidFill>
            <a:srgbClr val="12B3B6"/>
          </a:solidFill>
          <a:ln w="6350">
            <a:solidFill>
              <a:srgbClr val="FFFFFF">
                <a:alpha val="2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8" name="Text 26"/>
          <p:cNvSpPr/>
          <p:nvPr/>
        </p:nvSpPr>
        <p:spPr>
          <a:xfrm>
            <a:off x="9326880" y="2862072"/>
            <a:ext cx="12344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Urine ACR</a:t>
            </a:r>
            <a:endParaRPr lang="en-US" sz="850" dirty="0"/>
          </a:p>
        </p:txBody>
      </p:sp>
      <p:sp>
        <p:nvSpPr>
          <p:cNvPr id="29" name="Shape 27"/>
          <p:cNvSpPr/>
          <p:nvPr/>
        </p:nvSpPr>
        <p:spPr>
          <a:xfrm>
            <a:off x="6172200" y="3474720"/>
            <a:ext cx="1325880" cy="502920"/>
          </a:xfrm>
          <a:prstGeom prst="roundRect">
            <a:avLst>
              <a:gd name="adj" fmla="val 14545"/>
            </a:avLst>
          </a:prstGeom>
          <a:solidFill>
            <a:srgbClr val="FFD166"/>
          </a:solidFill>
          <a:ln w="6350">
            <a:solidFill>
              <a:srgbClr val="FFFFFF">
                <a:alpha val="2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0" name="Text 28"/>
          <p:cNvSpPr/>
          <p:nvPr/>
        </p:nvSpPr>
        <p:spPr>
          <a:xfrm>
            <a:off x="6217920" y="3639312"/>
            <a:ext cx="12344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Kidney function</a:t>
            </a:r>
            <a:endParaRPr lang="en-US" sz="850" dirty="0"/>
          </a:p>
        </p:txBody>
      </p:sp>
      <p:sp>
        <p:nvSpPr>
          <p:cNvPr id="31" name="Shape 29"/>
          <p:cNvSpPr/>
          <p:nvPr/>
        </p:nvSpPr>
        <p:spPr>
          <a:xfrm>
            <a:off x="7726680" y="3474720"/>
            <a:ext cx="1325880" cy="502920"/>
          </a:xfrm>
          <a:prstGeom prst="roundRect">
            <a:avLst>
              <a:gd name="adj" fmla="val 14545"/>
            </a:avLst>
          </a:prstGeom>
          <a:solidFill>
            <a:srgbClr val="FF6B6B"/>
          </a:solidFill>
          <a:ln w="6350">
            <a:solidFill>
              <a:srgbClr val="FFFFFF">
                <a:alpha val="2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2" name="Text 30"/>
          <p:cNvSpPr/>
          <p:nvPr/>
        </p:nvSpPr>
        <p:spPr>
          <a:xfrm>
            <a:off x="7772400" y="3639312"/>
            <a:ext cx="12344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Foot check</a:t>
            </a:r>
            <a:endParaRPr lang="en-US" sz="850" dirty="0"/>
          </a:p>
        </p:txBody>
      </p:sp>
      <p:sp>
        <p:nvSpPr>
          <p:cNvPr id="33" name="Shape 31"/>
          <p:cNvSpPr/>
          <p:nvPr/>
        </p:nvSpPr>
        <p:spPr>
          <a:xfrm>
            <a:off x="9281160" y="3474720"/>
            <a:ext cx="1325880" cy="502920"/>
          </a:xfrm>
          <a:prstGeom prst="roundRect">
            <a:avLst>
              <a:gd name="adj" fmla="val 14545"/>
            </a:avLst>
          </a:prstGeom>
          <a:solidFill>
            <a:srgbClr val="C6F36D"/>
          </a:solidFill>
          <a:ln w="6350">
            <a:solidFill>
              <a:srgbClr val="FFFFFF">
                <a:alpha val="2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4" name="Text 32"/>
          <p:cNvSpPr/>
          <p:nvPr/>
        </p:nvSpPr>
        <p:spPr>
          <a:xfrm>
            <a:off x="9326880" y="3639312"/>
            <a:ext cx="12344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Retinal screen</a:t>
            </a:r>
            <a:endParaRPr lang="en-US" sz="850" dirty="0"/>
          </a:p>
        </p:txBody>
      </p:sp>
      <p:sp>
        <p:nvSpPr>
          <p:cNvPr id="35" name="Text 33"/>
          <p:cNvSpPr/>
          <p:nvPr/>
        </p:nvSpPr>
        <p:spPr>
          <a:xfrm>
            <a:off x="6172200" y="4617720"/>
            <a:ext cx="4663440" cy="82296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ctr">
              <a:buNone/>
            </a:pPr>
            <a:r>
              <a:rPr sz="1400" dirty="0">
                <a:solidFill>
                  <a:srgbClr val="F2F9FA"/>
                </a:solidFill>
                <a:latin typeface="Arial"/>
              </a:rPr>
              <a:t>These checks identify complications early and support targeted prevention in routine primary care (NICE, 2023; National Diabetes Audit, 2024).</a:t>
            </a:r>
            <a:endParaRPr lang="en-US" sz="2800" dirty="0"/>
          </a:p>
        </p:txBody>
      </p:sp>
      <p:sp>
        <p:nvSpPr>
          <p:cNvPr id="36" name="Shape 34"/>
          <p:cNvSpPr/>
          <p:nvPr/>
        </p:nvSpPr>
        <p:spPr>
          <a:xfrm>
            <a:off x="960120" y="6473952"/>
            <a:ext cx="10744200" cy="219456"/>
          </a:xfrm>
          <a:prstGeom prst="roundRect">
            <a:avLst>
              <a:gd name="adj" fmla="val 12500"/>
            </a:avLst>
          </a:prstGeom>
          <a:solidFill>
            <a:srgbClr val="031E29">
              <a:alpha val="80000"/>
            </a:srgbClr>
          </a:solidFill>
          <a:ln w="5080">
            <a:solidFill>
              <a:srgbClr val="12B3B6">
                <a:alpha val="3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8EF8148-BD59-C623-73AA-0A2465D4C5DB}"/>
              </a:ext>
            </a:extLst>
          </p:cNvPr>
          <p:cNvSpPr txBox="1"/>
          <p:nvPr/>
        </p:nvSpPr>
        <p:spPr>
          <a:xfrm>
            <a:off x="1115568" y="2312075"/>
            <a:ext cx="435254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US" sz="1400" b="1" dirty="0">
                <a:solidFill>
                  <a:srgbClr val="FFC000"/>
                </a:solidFill>
              </a:rPr>
              <a:t>Care should be </a:t>
            </a:r>
            <a:r>
              <a:rPr lang="en-US" sz="1400" b="1" dirty="0" err="1">
                <a:solidFill>
                  <a:srgbClr val="FFC000"/>
                </a:solidFill>
              </a:rPr>
              <a:t>individualised</a:t>
            </a:r>
            <a:r>
              <a:rPr lang="en-US" sz="1400" b="1" dirty="0">
                <a:solidFill>
                  <a:srgbClr val="FFC000"/>
                </a:solidFill>
              </a:rPr>
              <a:t> and based on shared decision-making.</a:t>
            </a: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US" sz="1400" b="1" dirty="0">
                <a:solidFill>
                  <a:srgbClr val="FFC000"/>
                </a:solidFill>
              </a:rPr>
              <a:t>Structured education and dietary advice should support daily self-management.</a:t>
            </a: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US" sz="1400" b="1" dirty="0">
                <a:solidFill>
                  <a:srgbClr val="FFC000"/>
                </a:solidFill>
              </a:rPr>
              <a:t>Cardiovascular risk, blood glucose and medicines should be reviewed together.</a:t>
            </a: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US" sz="1400" b="1" dirty="0">
                <a:solidFill>
                  <a:srgbClr val="FFC000"/>
                </a:solidFill>
              </a:rPr>
              <a:t>Screening should identify and treat long-term complications early.</a:t>
            </a:r>
          </a:p>
          <a:p>
            <a:endParaRPr lang="en-US" sz="1400" dirty="0"/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E2517412-A52C-8035-7EF6-47CC77C8404E}"/>
              </a:ext>
            </a:extLst>
          </p:cNvPr>
          <p:cNvSpPr/>
          <p:nvPr/>
        </p:nvSpPr>
        <p:spPr>
          <a:xfrm>
            <a:off x="137159" y="6381748"/>
            <a:ext cx="420624" cy="38404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8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73B4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676656" cy="6858000"/>
          </a:xfrm>
          <a:prstGeom prst="rect">
            <a:avLst/>
          </a:prstGeom>
          <a:solidFill>
            <a:srgbClr val="031E29"/>
          </a:solidFill>
          <a:ln w="12700">
            <a:solidFill>
              <a:srgbClr val="031E29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676656" y="0"/>
            <a:ext cx="73152" cy="6858000"/>
          </a:xfrm>
          <a:prstGeom prst="rect">
            <a:avLst/>
          </a:prstGeom>
          <a:solidFill>
            <a:srgbClr val="12B3B6"/>
          </a:solidFill>
          <a:ln w="12700">
            <a:solidFill>
              <a:srgbClr val="12B3B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749808" y="0"/>
            <a:ext cx="36576" cy="6858000"/>
          </a:xfrm>
          <a:prstGeom prst="rect">
            <a:avLst/>
          </a:prstGeom>
          <a:solidFill>
            <a:srgbClr val="C6F36D"/>
          </a:solidFill>
          <a:ln w="12700">
            <a:solidFill>
              <a:srgbClr val="C6F36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155448" y="6254496"/>
            <a:ext cx="36576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09</a:t>
            </a:r>
            <a:endParaRPr lang="en-US" sz="950" dirty="0"/>
          </a:p>
        </p:txBody>
      </p:sp>
      <p:sp>
        <p:nvSpPr>
          <p:cNvPr id="7" name="Text 5"/>
          <p:cNvSpPr/>
          <p:nvPr/>
        </p:nvSpPr>
        <p:spPr>
          <a:xfrm rot="16200000">
            <a:off x="-429768" y="365760"/>
            <a:ext cx="1554480" cy="4846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 algn="ctr">
              <a:buNone/>
            </a:pPr>
            <a:r>
              <a:rPr lang="en-US" b="1" dirty="0">
                <a:solidFill>
                  <a:srgbClr val="B9DC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TREATMENT</a:t>
            </a: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960120" y="256032"/>
            <a:ext cx="10332720" cy="43891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Treatment Options Available in the UK</a:t>
            </a:r>
            <a:endParaRPr lang="en-US" sz="2200" dirty="0"/>
          </a:p>
        </p:txBody>
      </p:sp>
      <p:sp>
        <p:nvSpPr>
          <p:cNvPr id="9" name="Text 7"/>
          <p:cNvSpPr/>
          <p:nvPr/>
        </p:nvSpPr>
        <p:spPr>
          <a:xfrm>
            <a:off x="987552" y="713232"/>
            <a:ext cx="9875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sz="1100">
                <a:solidFill>
                  <a:srgbClr val="F2F9FA"/>
                </a:solidFill>
                <a:latin typeface="Arial"/>
              </a:rPr>
              <a:t>Lifestyle, medicines and risk reduction should be individualised (NICE, 2026; Davies et al., 2022)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960120" y="960120"/>
            <a:ext cx="10241280" cy="0"/>
          </a:xfrm>
          <a:prstGeom prst="line">
            <a:avLst/>
          </a:prstGeom>
          <a:noFill/>
          <a:ln w="15240">
            <a:solidFill>
              <a:srgbClr val="12B3B6">
                <a:alpha val="7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" name="Shape 9"/>
          <p:cNvSpPr/>
          <p:nvPr/>
        </p:nvSpPr>
        <p:spPr>
          <a:xfrm>
            <a:off x="809390" y="1901952"/>
            <a:ext cx="2299570" cy="1389886"/>
          </a:xfrm>
          <a:prstGeom prst="chevron">
            <a:avLst/>
          </a:prstGeom>
          <a:solidFill>
            <a:srgbClr val="C6F36D"/>
          </a:solidFill>
          <a:ln w="6350">
            <a:solidFill>
              <a:srgbClr val="FFFFFF">
                <a:alpha val="30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2" name="Text 10"/>
          <p:cNvSpPr/>
          <p:nvPr/>
        </p:nvSpPr>
        <p:spPr>
          <a:xfrm>
            <a:off x="1102360" y="1984248"/>
            <a:ext cx="320040" cy="32004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1298448" y="2057400"/>
            <a:ext cx="1313834" cy="91440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pPr marL="0" indent="0" algn="ctr">
              <a:buNone/>
            </a:pPr>
            <a:r>
              <a:rPr sz="1400" b="1" dirty="0"/>
              <a:t>Structured education</a:t>
            </a:r>
            <a:endParaRPr lang="en-US" sz="1400" b="1" dirty="0"/>
          </a:p>
          <a:p>
            <a:pPr algn="ctr"/>
            <a:r>
              <a:rPr sz="1400" b="1" dirty="0"/>
              <a:t>food, activity, weight, smoking</a:t>
            </a:r>
          </a:p>
        </p:txBody>
      </p:sp>
      <p:sp>
        <p:nvSpPr>
          <p:cNvPr id="14" name="Shape 12"/>
          <p:cNvSpPr/>
          <p:nvPr/>
        </p:nvSpPr>
        <p:spPr>
          <a:xfrm>
            <a:off x="3063239" y="1874519"/>
            <a:ext cx="2508069" cy="1472181"/>
          </a:xfrm>
          <a:prstGeom prst="chevron">
            <a:avLst/>
          </a:prstGeom>
          <a:solidFill>
            <a:srgbClr val="12B3B6"/>
          </a:solidFill>
          <a:ln w="6350">
            <a:solidFill>
              <a:srgbClr val="FFFFFF">
                <a:alpha val="30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Text 13"/>
          <p:cNvSpPr/>
          <p:nvPr/>
        </p:nvSpPr>
        <p:spPr>
          <a:xfrm>
            <a:off x="3251200" y="1943101"/>
            <a:ext cx="320040" cy="32004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r>
              <a:t>2</a:t>
            </a:r>
          </a:p>
        </p:txBody>
      </p:sp>
      <p:sp>
        <p:nvSpPr>
          <p:cNvPr id="16" name="Text 14"/>
          <p:cNvSpPr/>
          <p:nvPr/>
        </p:nvSpPr>
        <p:spPr>
          <a:xfrm>
            <a:off x="3638299" y="2171700"/>
            <a:ext cx="1346906" cy="91440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pPr marL="0" indent="0" algn="ctr">
              <a:buNone/>
            </a:pPr>
            <a:r>
              <a:rPr sz="1400" b="1" dirty="0"/>
              <a:t>Metformin</a:t>
            </a:r>
            <a:endParaRPr lang="en-US" sz="1400" b="1" dirty="0"/>
          </a:p>
          <a:p>
            <a:pPr algn="ctr"/>
            <a:r>
              <a:rPr sz="1400" b="1" dirty="0"/>
              <a:t>when appropriate</a:t>
            </a:r>
          </a:p>
        </p:txBody>
      </p:sp>
      <p:sp>
        <p:nvSpPr>
          <p:cNvPr id="17" name="Shape 15"/>
          <p:cNvSpPr/>
          <p:nvPr/>
        </p:nvSpPr>
        <p:spPr>
          <a:xfrm>
            <a:off x="5120639" y="1874519"/>
            <a:ext cx="2626507" cy="1472181"/>
          </a:xfrm>
          <a:prstGeom prst="chevron">
            <a:avLst/>
          </a:prstGeom>
          <a:solidFill>
            <a:srgbClr val="FFD166"/>
          </a:solidFill>
          <a:ln w="6350">
            <a:solidFill>
              <a:srgbClr val="FFFFFF">
                <a:alpha val="30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8" name="Text 16"/>
          <p:cNvSpPr/>
          <p:nvPr/>
        </p:nvSpPr>
        <p:spPr>
          <a:xfrm>
            <a:off x="5319776" y="1924811"/>
            <a:ext cx="320040" cy="32004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5837428" y="2057400"/>
            <a:ext cx="1079014" cy="827531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r>
              <a:rPr sz="1400" b="1"/>
              <a:t>SGLT2 inhibitor / GLP-1 RA</a:t>
            </a:r>
          </a:p>
          <a:p>
            <a:r>
              <a:rPr sz="1400" b="1"/>
              <a:t>where benefits fit risk profile</a:t>
            </a:r>
          </a:p>
        </p:txBody>
      </p:sp>
      <p:sp>
        <p:nvSpPr>
          <p:cNvPr id="20" name="Shape 18"/>
          <p:cNvSpPr/>
          <p:nvPr/>
        </p:nvSpPr>
        <p:spPr>
          <a:xfrm>
            <a:off x="7360919" y="1874519"/>
            <a:ext cx="2397905" cy="1472181"/>
          </a:xfrm>
          <a:prstGeom prst="chevron">
            <a:avLst/>
          </a:prstGeom>
          <a:solidFill>
            <a:srgbClr val="FF6B6B"/>
          </a:solidFill>
          <a:ln w="6350">
            <a:solidFill>
              <a:srgbClr val="FFFFFF">
                <a:alpha val="30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1" name="Text 19"/>
          <p:cNvSpPr/>
          <p:nvPr/>
        </p:nvSpPr>
        <p:spPr>
          <a:xfrm>
            <a:off x="7589373" y="1904491"/>
            <a:ext cx="320040" cy="32004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7932419" y="1984248"/>
            <a:ext cx="1079014" cy="1234438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pPr marL="0" indent="0" algn="ctr">
              <a:buNone/>
            </a:pPr>
            <a:r>
              <a:rPr sz="1400" b="1" dirty="0"/>
              <a:t>Other oral medicines or insulin</a:t>
            </a:r>
            <a:endParaRPr lang="en-US" sz="1400" b="1" dirty="0"/>
          </a:p>
          <a:p>
            <a:pPr algn="ctr"/>
            <a:r>
              <a:rPr sz="1400" b="1" dirty="0"/>
              <a:t>when targets are not met</a:t>
            </a:r>
          </a:p>
        </p:txBody>
      </p:sp>
      <p:sp>
        <p:nvSpPr>
          <p:cNvPr id="23" name="Shape 21"/>
          <p:cNvSpPr/>
          <p:nvPr/>
        </p:nvSpPr>
        <p:spPr>
          <a:xfrm>
            <a:off x="9296545" y="1856231"/>
            <a:ext cx="2600815" cy="1508760"/>
          </a:xfrm>
          <a:prstGeom prst="chevron">
            <a:avLst/>
          </a:prstGeom>
          <a:solidFill>
            <a:srgbClr val="8D99FF"/>
          </a:solidFill>
          <a:ln w="6350">
            <a:solidFill>
              <a:srgbClr val="FFFFFF">
                <a:alpha val="30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4" name="Text 22"/>
          <p:cNvSpPr/>
          <p:nvPr/>
        </p:nvSpPr>
        <p:spPr>
          <a:xfrm>
            <a:off x="9555480" y="2011680"/>
            <a:ext cx="320040" cy="32004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25" name="Text 23"/>
          <p:cNvSpPr/>
          <p:nvPr/>
        </p:nvSpPr>
        <p:spPr>
          <a:xfrm>
            <a:off x="10200132" y="1965959"/>
            <a:ext cx="1079014" cy="128930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pPr marL="0" indent="0" algn="ctr">
              <a:buNone/>
            </a:pPr>
            <a:r>
              <a:rPr sz="1400" b="1" dirty="0"/>
              <a:t>Review, de-intensify or adjust</a:t>
            </a:r>
            <a:endParaRPr lang="en-US" sz="1400" b="1" dirty="0"/>
          </a:p>
          <a:p>
            <a:pPr algn="ctr"/>
            <a:r>
              <a:rPr sz="1400" b="1" dirty="0"/>
              <a:t>for frailty, safety and preference</a:t>
            </a:r>
          </a:p>
        </p:txBody>
      </p:sp>
      <p:sp>
        <p:nvSpPr>
          <p:cNvPr id="26" name="Shape 24"/>
          <p:cNvSpPr/>
          <p:nvPr/>
        </p:nvSpPr>
        <p:spPr>
          <a:xfrm>
            <a:off x="960120" y="3566160"/>
            <a:ext cx="4983480" cy="2688336"/>
          </a:xfrm>
          <a:prstGeom prst="roundRect">
            <a:avLst>
              <a:gd name="adj" fmla="val 5581"/>
            </a:avLst>
          </a:prstGeom>
          <a:solidFill>
            <a:srgbClr val="0A4855"/>
          </a:solidFill>
          <a:ln w="10160">
            <a:solidFill>
              <a:srgbClr val="12B3B6">
                <a:alpha val="5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7" name="Text 25"/>
          <p:cNvSpPr/>
          <p:nvPr/>
        </p:nvSpPr>
        <p:spPr>
          <a:xfrm>
            <a:off x="1097280" y="3675888"/>
            <a:ext cx="4709160" cy="292608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pPr algn="ctr"/>
            <a:r>
              <a:rPr b="1" dirty="0">
                <a:solidFill>
                  <a:srgbClr val="00B050"/>
                </a:solidFill>
              </a:rPr>
              <a:t>Clinical priorities</a:t>
            </a:r>
          </a:p>
        </p:txBody>
      </p:sp>
      <p:sp>
        <p:nvSpPr>
          <p:cNvPr id="28" name="Text 26"/>
          <p:cNvSpPr/>
          <p:nvPr/>
        </p:nvSpPr>
        <p:spPr>
          <a:xfrm>
            <a:off x="1124712" y="4069080"/>
            <a:ext cx="4663440" cy="1810512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pPr marL="285750" indent="-285750" algn="l">
              <a:buFont typeface="Wingdings" panose="05000000000000000000" pitchFamily="2" charset="2"/>
              <a:buChar char="q"/>
            </a:pPr>
            <a:r>
              <a:rPr sz="1600" dirty="0">
                <a:solidFill>
                  <a:srgbClr val="F2F9FA"/>
                </a:solidFill>
                <a:latin typeface="Arial"/>
              </a:rPr>
              <a:t>Agree individual HbA1c target and cardiovascular risk plan</a:t>
            </a:r>
            <a:endParaRPr lang="en-US" sz="1600" dirty="0">
              <a:solidFill>
                <a:srgbClr val="F2F9FA"/>
              </a:solidFill>
              <a:latin typeface="Arial"/>
            </a:endParaRPr>
          </a:p>
          <a:p>
            <a:pPr marL="285750" indent="-285750" algn="l">
              <a:buFont typeface="Wingdings" panose="05000000000000000000" pitchFamily="2" charset="2"/>
              <a:buChar char="q"/>
            </a:pPr>
            <a:r>
              <a:rPr sz="1600" dirty="0">
                <a:solidFill>
                  <a:srgbClr val="F2F9FA"/>
                </a:solidFill>
                <a:latin typeface="Arial"/>
              </a:rPr>
              <a:t>Select medicines according to renal function, CVD, weight, frailty, side effects and person preference (Davies et al., 2022)</a:t>
            </a:r>
            <a:endParaRPr lang="en-US" sz="1600" dirty="0">
              <a:solidFill>
                <a:srgbClr val="F2F9FA"/>
              </a:solidFill>
              <a:latin typeface="Arial"/>
            </a:endParaRPr>
          </a:p>
          <a:p>
            <a:pPr marL="285750" indent="-285750" algn="l">
              <a:buFont typeface="Wingdings" panose="05000000000000000000" pitchFamily="2" charset="2"/>
              <a:buChar char="q"/>
            </a:pPr>
            <a:r>
              <a:rPr sz="1600" dirty="0">
                <a:solidFill>
                  <a:srgbClr val="F2F9FA"/>
                </a:solidFill>
                <a:latin typeface="Arial"/>
              </a:rPr>
              <a:t>Review </a:t>
            </a:r>
            <a:r>
              <a:rPr sz="1600" dirty="0" err="1">
                <a:solidFill>
                  <a:srgbClr val="F2F9FA"/>
                </a:solidFill>
                <a:latin typeface="Arial"/>
              </a:rPr>
              <a:t>hypoglycaemia</a:t>
            </a:r>
            <a:r>
              <a:rPr sz="1600" dirty="0">
                <a:solidFill>
                  <a:srgbClr val="F2F9FA"/>
                </a:solidFill>
                <a:latin typeface="Arial"/>
              </a:rPr>
              <a:t> risk, sick-day rules and adherence barriers</a:t>
            </a:r>
            <a:endParaRPr lang="en-US" sz="1600" dirty="0">
              <a:solidFill>
                <a:srgbClr val="F2F9FA"/>
              </a:solidFill>
              <a:latin typeface="Arial"/>
            </a:endParaRPr>
          </a:p>
          <a:p>
            <a:pPr marL="285750" indent="-285750" algn="l">
              <a:buFont typeface="Wingdings" panose="05000000000000000000" pitchFamily="2" charset="2"/>
              <a:buChar char="q"/>
            </a:pPr>
            <a:r>
              <a:rPr sz="1600" dirty="0">
                <a:solidFill>
                  <a:srgbClr val="F2F9FA"/>
                </a:solidFill>
                <a:latin typeface="Arial"/>
              </a:rPr>
              <a:t>Treat blood pressure, lipids and smoking risk alongside glucose</a:t>
            </a:r>
          </a:p>
        </p:txBody>
      </p:sp>
      <p:sp>
        <p:nvSpPr>
          <p:cNvPr id="29" name="Shape 27"/>
          <p:cNvSpPr/>
          <p:nvPr/>
        </p:nvSpPr>
        <p:spPr>
          <a:xfrm>
            <a:off x="6172200" y="3566160"/>
            <a:ext cx="4983480" cy="2688336"/>
          </a:xfrm>
          <a:prstGeom prst="roundRect">
            <a:avLst>
              <a:gd name="adj" fmla="val 5581"/>
            </a:avLst>
          </a:prstGeom>
          <a:solidFill>
            <a:srgbClr val="0A4855"/>
          </a:solidFill>
          <a:ln w="10160">
            <a:solidFill>
              <a:srgbClr val="C6F36D">
                <a:alpha val="5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0" name="Text 28"/>
          <p:cNvSpPr/>
          <p:nvPr/>
        </p:nvSpPr>
        <p:spPr>
          <a:xfrm>
            <a:off x="6309360" y="3675888"/>
            <a:ext cx="4709160" cy="292608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C6F36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Personalisation in practice</a:t>
            </a:r>
            <a:endParaRPr lang="en-US" sz="2000" dirty="0"/>
          </a:p>
        </p:txBody>
      </p:sp>
      <p:sp>
        <p:nvSpPr>
          <p:cNvPr id="31" name="Text 29"/>
          <p:cNvSpPr/>
          <p:nvPr/>
        </p:nvSpPr>
        <p:spPr>
          <a:xfrm>
            <a:off x="6336792" y="4069080"/>
            <a:ext cx="4663440" cy="1810512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sz="1600" dirty="0">
                <a:solidFill>
                  <a:schemeClr val="bg1"/>
                </a:solidFill>
              </a:rPr>
              <a:t>Discuss benefits and harms in plain language (NICE, 2021)</a:t>
            </a:r>
            <a:endParaRPr lang="en-US" sz="1600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sz="1600" dirty="0">
                <a:solidFill>
                  <a:schemeClr val="bg1"/>
                </a:solidFill>
              </a:rPr>
              <a:t>Avoid blaming the person for complex social barriers (WHO, 2024)</a:t>
            </a:r>
            <a:endParaRPr lang="en-US" sz="1600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sz="1600" dirty="0">
                <a:solidFill>
                  <a:schemeClr val="bg1"/>
                </a:solidFill>
              </a:rPr>
              <a:t>Use review appointments to adjust goals as life circumstances change (NHS England, 2019)</a:t>
            </a:r>
            <a:endParaRPr lang="en-US" sz="1600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sz="1600" dirty="0">
                <a:solidFill>
                  <a:schemeClr val="bg1"/>
                </a:solidFill>
              </a:rPr>
              <a:t>Include family/carers with consent when routines are difficult (Social Care Institute for Excellence, 2013)</a:t>
            </a:r>
          </a:p>
        </p:txBody>
      </p:sp>
      <p:sp>
        <p:nvSpPr>
          <p:cNvPr id="32" name="Shape 30"/>
          <p:cNvSpPr/>
          <p:nvPr/>
        </p:nvSpPr>
        <p:spPr>
          <a:xfrm>
            <a:off x="960120" y="6473952"/>
            <a:ext cx="10744200" cy="219456"/>
          </a:xfrm>
          <a:prstGeom prst="roundRect">
            <a:avLst>
              <a:gd name="adj" fmla="val 12500"/>
            </a:avLst>
          </a:prstGeom>
          <a:solidFill>
            <a:srgbClr val="031E29">
              <a:alpha val="80000"/>
            </a:srgbClr>
          </a:solidFill>
          <a:ln w="5080">
            <a:solidFill>
              <a:srgbClr val="12B3B6">
                <a:alpha val="3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90C238ED-AB6A-A40C-EC79-0383FAFDBA6E}"/>
              </a:ext>
            </a:extLst>
          </p:cNvPr>
          <p:cNvSpPr/>
          <p:nvPr/>
        </p:nvSpPr>
        <p:spPr>
          <a:xfrm>
            <a:off x="137159" y="6381748"/>
            <a:ext cx="420624" cy="38404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9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8FF3D2BD-708F-4620-928F-96F67919EA72}"/>
              </a:ext>
            </a:extLst>
          </p:cNvPr>
          <p:cNvSpPr/>
          <p:nvPr/>
        </p:nvSpPr>
        <p:spPr>
          <a:xfrm>
            <a:off x="749808" y="0"/>
            <a:ext cx="11442192" cy="685800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Shape 0"/>
          <p:cNvSpPr/>
          <p:nvPr/>
        </p:nvSpPr>
        <p:spPr>
          <a:xfrm>
            <a:off x="0" y="0"/>
            <a:ext cx="676656" cy="6858000"/>
          </a:xfrm>
          <a:prstGeom prst="rect">
            <a:avLst/>
          </a:prstGeom>
          <a:solidFill>
            <a:srgbClr val="031E29"/>
          </a:solidFill>
          <a:ln w="12700">
            <a:solidFill>
              <a:srgbClr val="031E29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676656" y="0"/>
            <a:ext cx="73152" cy="6858000"/>
          </a:xfrm>
          <a:prstGeom prst="rect">
            <a:avLst/>
          </a:prstGeom>
          <a:solidFill>
            <a:srgbClr val="12B3B6"/>
          </a:solidFill>
          <a:ln w="12700">
            <a:solidFill>
              <a:srgbClr val="12B3B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749808" y="0"/>
            <a:ext cx="36576" cy="6858000"/>
          </a:xfrm>
          <a:prstGeom prst="rect">
            <a:avLst/>
          </a:prstGeom>
          <a:solidFill>
            <a:srgbClr val="C6F36D"/>
          </a:solidFill>
          <a:ln w="12700">
            <a:solidFill>
              <a:srgbClr val="C6F36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155448" y="6254496"/>
            <a:ext cx="36576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50" dirty="0"/>
          </a:p>
        </p:txBody>
      </p:sp>
      <p:sp>
        <p:nvSpPr>
          <p:cNvPr id="7" name="Text 5"/>
          <p:cNvSpPr/>
          <p:nvPr/>
        </p:nvSpPr>
        <p:spPr>
          <a:xfrm rot="16200000">
            <a:off x="-498348" y="297180"/>
            <a:ext cx="1691640" cy="4846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B9DC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 MODEL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960120" y="256032"/>
            <a:ext cx="10332720" cy="43891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>
                <a:solidFill>
                  <a:srgbClr val="F2F9FA"/>
                </a:solidFill>
                <a:latin typeface="Arial"/>
              </a:rPr>
              <a:t>UK Model: House of Care</a:t>
            </a:r>
            <a:endParaRPr lang="en-US" sz="2200" dirty="0"/>
          </a:p>
        </p:txBody>
      </p:sp>
      <p:sp>
        <p:nvSpPr>
          <p:cNvPr id="9" name="Text 7"/>
          <p:cNvSpPr/>
          <p:nvPr/>
        </p:nvSpPr>
        <p:spPr>
          <a:xfrm>
            <a:off x="987552" y="713232"/>
            <a:ext cx="9875520" cy="3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sz="1050">
                <a:solidFill>
                  <a:srgbClr val="F5FAFC"/>
                </a:solidFill>
                <a:latin typeface="Arial"/>
              </a:rPr>
              <a:t>Primary-care-based House of Care for person-centred coordinated diabetes reviews (Coulter, Roberts and Dixon, 2013; Coulter et al., 2016)</a:t>
            </a:r>
          </a:p>
        </p:txBody>
      </p:sp>
      <p:sp>
        <p:nvSpPr>
          <p:cNvPr id="10" name="Shape 8"/>
          <p:cNvSpPr/>
          <p:nvPr/>
        </p:nvSpPr>
        <p:spPr>
          <a:xfrm>
            <a:off x="960120" y="960120"/>
            <a:ext cx="10241280" cy="0"/>
          </a:xfrm>
          <a:prstGeom prst="line">
            <a:avLst/>
          </a:prstGeom>
          <a:noFill/>
          <a:ln w="15240">
            <a:solidFill>
              <a:srgbClr val="12B3B6">
                <a:alpha val="7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" name="Shape 9"/>
          <p:cNvSpPr/>
          <p:nvPr/>
        </p:nvSpPr>
        <p:spPr>
          <a:xfrm>
            <a:off x="1828800" y="5257800"/>
            <a:ext cx="8046720" cy="457200"/>
          </a:xfrm>
          <a:prstGeom prst="rect">
            <a:avLst/>
          </a:prstGeom>
          <a:solidFill>
            <a:srgbClr val="FFD166"/>
          </a:solidFill>
          <a:ln w="6350">
            <a:solidFill>
              <a:srgbClr val="FFFFFF">
                <a:alpha val="30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2" name="Text 10"/>
          <p:cNvSpPr/>
          <p:nvPr/>
        </p:nvSpPr>
        <p:spPr>
          <a:xfrm>
            <a:off x="2011680" y="5394960"/>
            <a:ext cx="76809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Local commissioning and service planning</a:t>
            </a:r>
            <a:endParaRPr lang="en-US" sz="2000" dirty="0"/>
          </a:p>
        </p:txBody>
      </p:sp>
      <p:sp>
        <p:nvSpPr>
          <p:cNvPr id="13" name="Shape 11"/>
          <p:cNvSpPr/>
          <p:nvPr/>
        </p:nvSpPr>
        <p:spPr>
          <a:xfrm>
            <a:off x="2194560" y="2743200"/>
            <a:ext cx="1463040" cy="2423160"/>
          </a:xfrm>
          <a:prstGeom prst="rect">
            <a:avLst/>
          </a:prstGeom>
          <a:solidFill>
            <a:srgbClr val="12B3B6"/>
          </a:solidFill>
          <a:ln w="6350">
            <a:solidFill>
              <a:srgbClr val="FFFFFF">
                <a:alpha val="30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Shape 12"/>
          <p:cNvSpPr/>
          <p:nvPr/>
        </p:nvSpPr>
        <p:spPr>
          <a:xfrm>
            <a:off x="8046720" y="2743200"/>
            <a:ext cx="1463040" cy="2423160"/>
          </a:xfrm>
          <a:prstGeom prst="rect">
            <a:avLst/>
          </a:prstGeom>
          <a:solidFill>
            <a:srgbClr val="C6F36D"/>
          </a:solidFill>
          <a:ln w="6350">
            <a:solidFill>
              <a:srgbClr val="FFFFFF">
                <a:alpha val="30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Text 13"/>
          <p:cNvSpPr/>
          <p:nvPr/>
        </p:nvSpPr>
        <p:spPr>
          <a:xfrm>
            <a:off x="2313432" y="3383280"/>
            <a:ext cx="1225296" cy="68580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Autofit/>
          </a:bodyPr>
          <a:lstStyle/>
          <a:p>
            <a:pPr algn="ctr"/>
            <a:r>
              <a:rPr b="1">
                <a:solidFill>
                  <a:srgbClr val="000000"/>
                </a:solidFill>
                <a:latin typeface="Arial"/>
              </a:rPr>
              <a:t>Engaged,</a:t>
            </a:r>
          </a:p>
          <a:p>
            <a:pPr algn="ctr"/>
            <a:r>
              <a:rPr b="1">
                <a:solidFill>
                  <a:srgbClr val="000000"/>
                </a:solidFill>
                <a:latin typeface="Arial"/>
              </a:rPr>
              <a:t>informed</a:t>
            </a:r>
          </a:p>
          <a:p>
            <a:pPr algn="ctr"/>
            <a:r>
              <a:rPr b="1">
                <a:solidFill>
                  <a:srgbClr val="000000"/>
                </a:solidFill>
                <a:latin typeface="Arial"/>
              </a:rPr>
              <a:t>people &amp; carers</a:t>
            </a:r>
          </a:p>
        </p:txBody>
      </p:sp>
      <p:sp>
        <p:nvSpPr>
          <p:cNvPr id="16" name="Text 14"/>
          <p:cNvSpPr/>
          <p:nvPr/>
        </p:nvSpPr>
        <p:spPr>
          <a:xfrm>
            <a:off x="8165592" y="3383280"/>
            <a:ext cx="1225296" cy="68580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Autofit/>
          </a:bodyPr>
          <a:lstStyle/>
          <a:p>
            <a:pPr algn="ctr"/>
            <a:r>
              <a:rPr sz="1600" b="1">
                <a:solidFill>
                  <a:srgbClr val="000000"/>
                </a:solidFill>
                <a:latin typeface="Arial"/>
              </a:rPr>
              <a:t>Health and care</a:t>
            </a:r>
          </a:p>
          <a:p>
            <a:pPr algn="ctr"/>
            <a:r>
              <a:rPr sz="1600" b="1">
                <a:solidFill>
                  <a:srgbClr val="000000"/>
                </a:solidFill>
                <a:latin typeface="Arial"/>
              </a:rPr>
              <a:t>professionals</a:t>
            </a:r>
          </a:p>
          <a:p>
            <a:pPr algn="ctr"/>
            <a:r>
              <a:rPr sz="1600" b="1">
                <a:solidFill>
                  <a:srgbClr val="000000"/>
                </a:solidFill>
                <a:latin typeface="Arial"/>
              </a:rPr>
              <a:t>committed to</a:t>
            </a:r>
          </a:p>
          <a:p>
            <a:pPr algn="ctr"/>
            <a:r>
              <a:rPr sz="1600" b="1">
                <a:solidFill>
                  <a:srgbClr val="000000"/>
                </a:solidFill>
                <a:latin typeface="Arial"/>
              </a:rPr>
              <a:t>partnership</a:t>
            </a:r>
          </a:p>
        </p:txBody>
      </p:sp>
      <p:sp>
        <p:nvSpPr>
          <p:cNvPr id="17" name="Shape 15"/>
          <p:cNvSpPr/>
          <p:nvPr/>
        </p:nvSpPr>
        <p:spPr>
          <a:xfrm>
            <a:off x="3886200" y="2971800"/>
            <a:ext cx="3977640" cy="1691640"/>
          </a:xfrm>
          <a:prstGeom prst="roundRect">
            <a:avLst>
              <a:gd name="adj" fmla="val 6486"/>
            </a:avLst>
          </a:prstGeom>
          <a:solidFill>
            <a:srgbClr val="0A4855"/>
          </a:solidFill>
          <a:ln w="13970">
            <a:solidFill>
              <a:srgbClr val="B8F2E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8" name="Text 16"/>
          <p:cNvSpPr/>
          <p:nvPr/>
        </p:nvSpPr>
        <p:spPr>
          <a:xfrm>
            <a:off x="4160520" y="3401568"/>
            <a:ext cx="3429000" cy="54864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 fontScale="62500" lnSpcReduction="20000"/>
          </a:bodyPr>
          <a:lstStyle/>
          <a:p>
            <a:pPr algn="ctr"/>
            <a:r>
              <a:rPr sz="1800" b="1">
                <a:solidFill>
                  <a:srgbClr val="B4F5EE"/>
                </a:solidFill>
                <a:latin typeface="Arial"/>
              </a:rPr>
              <a:t>Person-centred</a:t>
            </a:r>
          </a:p>
          <a:p>
            <a:pPr algn="ctr"/>
            <a:r>
              <a:rPr sz="1800" b="1">
                <a:solidFill>
                  <a:srgbClr val="B4F5EE"/>
                </a:solidFill>
                <a:latin typeface="Arial"/>
              </a:rPr>
              <a:t>coordinated care</a:t>
            </a:r>
          </a:p>
          <a:p>
            <a:pPr algn="ctr"/>
            <a:r>
              <a:rPr sz="1800" b="1">
                <a:solidFill>
                  <a:srgbClr val="B4F5EE"/>
                </a:solidFill>
                <a:latin typeface="Arial"/>
              </a:rPr>
              <a:t>through collaborative</a:t>
            </a:r>
          </a:p>
          <a:p>
            <a:pPr algn="ctr"/>
            <a:r>
              <a:rPr sz="1800" b="1">
                <a:solidFill>
                  <a:srgbClr val="B4F5EE"/>
                </a:solidFill>
                <a:latin typeface="Arial"/>
              </a:rPr>
              <a:t>care planning</a:t>
            </a:r>
          </a:p>
        </p:txBody>
      </p:sp>
      <p:sp>
        <p:nvSpPr>
          <p:cNvPr id="19" name="Shape 17"/>
          <p:cNvSpPr/>
          <p:nvPr/>
        </p:nvSpPr>
        <p:spPr>
          <a:xfrm>
            <a:off x="1645920" y="1554480"/>
            <a:ext cx="8412480" cy="1143000"/>
          </a:xfrm>
          <a:prstGeom prst="trapezoid">
            <a:avLst/>
          </a:prstGeom>
          <a:solidFill>
            <a:srgbClr val="FF6B6B"/>
          </a:solidFill>
          <a:ln w="6350">
            <a:solidFill>
              <a:srgbClr val="FFFFFF">
                <a:alpha val="30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0" name="Text 18"/>
          <p:cNvSpPr/>
          <p:nvPr/>
        </p:nvSpPr>
        <p:spPr>
          <a:xfrm>
            <a:off x="3017520" y="1874520"/>
            <a:ext cx="5669280" cy="32004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Organisational systems and processes</a:t>
            </a:r>
            <a:endParaRPr lang="en-US" sz="2400" dirty="0"/>
          </a:p>
        </p:txBody>
      </p:sp>
      <p:sp>
        <p:nvSpPr>
          <p:cNvPr id="21" name="Shape 19"/>
          <p:cNvSpPr/>
          <p:nvPr/>
        </p:nvSpPr>
        <p:spPr>
          <a:xfrm>
            <a:off x="960120" y="5897879"/>
            <a:ext cx="10561320" cy="822955"/>
          </a:xfrm>
          <a:prstGeom prst="roundRect">
            <a:avLst>
              <a:gd name="adj" fmla="val 21818"/>
            </a:avLst>
          </a:prstGeom>
          <a:solidFill>
            <a:srgbClr val="031E29"/>
          </a:solidFill>
          <a:ln w="10160">
            <a:solidFill>
              <a:srgbClr val="12B3B6">
                <a:alpha val="3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2" name="Text 20"/>
          <p:cNvSpPr/>
          <p:nvPr/>
        </p:nvSpPr>
        <p:spPr>
          <a:xfrm>
            <a:off x="1143000" y="6035040"/>
            <a:ext cx="10149840" cy="54864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 fontScale="92500"/>
          </a:bodyPr>
          <a:lstStyle/>
          <a:p>
            <a:pPr algn="ctr"/>
            <a:r>
              <a:rPr sz="1400" b="0" dirty="0">
                <a:solidFill>
                  <a:srgbClr val="F5FAFC"/>
                </a:solidFill>
                <a:latin typeface="Arial"/>
              </a:rPr>
              <a:t>Application to type 2 diabetes: prepare results before the review, invite the person's agenda, agree goals, document the care plan and arrange follow-up. The model is rooted in primary care but connects the whole system of care (Coulter, Roberts and Dixon, 2013).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9FDA54B2-6731-CF9C-B615-487AEA1FF82C}"/>
              </a:ext>
            </a:extLst>
          </p:cNvPr>
          <p:cNvSpPr/>
          <p:nvPr/>
        </p:nvSpPr>
        <p:spPr>
          <a:xfrm>
            <a:off x="137158" y="6381748"/>
            <a:ext cx="502921" cy="38404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dirty="0"/>
              <a:t>10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73B4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676656" cy="6858000"/>
          </a:xfrm>
          <a:prstGeom prst="rect">
            <a:avLst/>
          </a:prstGeom>
          <a:solidFill>
            <a:srgbClr val="031E29"/>
          </a:solidFill>
          <a:ln w="12700">
            <a:solidFill>
              <a:srgbClr val="031E29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676656" y="0"/>
            <a:ext cx="73152" cy="6858000"/>
          </a:xfrm>
          <a:prstGeom prst="rect">
            <a:avLst/>
          </a:prstGeom>
          <a:solidFill>
            <a:srgbClr val="12B3B6"/>
          </a:solidFill>
          <a:ln w="12700">
            <a:solidFill>
              <a:srgbClr val="12B3B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749808" y="0"/>
            <a:ext cx="36576" cy="6858000"/>
          </a:xfrm>
          <a:prstGeom prst="rect">
            <a:avLst/>
          </a:prstGeom>
          <a:solidFill>
            <a:srgbClr val="C6F36D"/>
          </a:solidFill>
          <a:ln w="12700">
            <a:solidFill>
              <a:srgbClr val="C6F36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" name="Text 5"/>
          <p:cNvSpPr/>
          <p:nvPr/>
        </p:nvSpPr>
        <p:spPr>
          <a:xfrm rot="16200000">
            <a:off x="-498348" y="297180"/>
            <a:ext cx="1691640" cy="4846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B9DC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 MODEL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960120" y="256032"/>
            <a:ext cx="10332720" cy="43891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sz="2800" b="1">
                <a:solidFill>
                  <a:srgbClr val="FFFFFF"/>
                </a:solidFill>
                <a:latin typeface="Arial"/>
              </a:rPr>
              <a:t>UK Model: House of Care: People and Partnership</a:t>
            </a:r>
            <a:endParaRPr lang="en-US" sz="2200" dirty="0"/>
          </a:p>
        </p:txBody>
      </p:sp>
      <p:sp>
        <p:nvSpPr>
          <p:cNvPr id="9" name="Rounded Rectangle 8"/>
          <p:cNvSpPr/>
          <p:nvPr/>
        </p:nvSpPr>
        <p:spPr>
          <a:xfrm>
            <a:off x="1051560" y="1234440"/>
            <a:ext cx="4754880" cy="2148840"/>
          </a:xfrm>
          <a:prstGeom prst="roundRect">
            <a:avLst/>
          </a:prstGeom>
          <a:solidFill>
            <a:srgbClr val="6FBF59"/>
          </a:solidFill>
          <a:ln w="12700">
            <a:solidFill>
              <a:srgbClr val="6FBF5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ounded Rectangle 9"/>
          <p:cNvSpPr/>
          <p:nvPr/>
        </p:nvSpPr>
        <p:spPr>
          <a:xfrm>
            <a:off x="1161288" y="1362456"/>
            <a:ext cx="411480" cy="4114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500" b="1">
                <a:solidFill>
                  <a:srgbClr val="6FBF59"/>
                </a:solidFill>
                <a:latin typeface="Arial"/>
              </a:rPr>
              <a:t>1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655064" y="1307592"/>
            <a:ext cx="4041648" cy="627864"/>
          </a:xfrm>
          <a:prstGeom prst="rect">
            <a:avLst/>
          </a:prstGeom>
          <a:noFill/>
        </p:spPr>
        <p:txBody>
          <a:bodyPr wrap="square" lIns="73152" tIns="36576" rIns="73152" bIns="36576">
            <a:spAutoFit/>
          </a:bodyPr>
          <a:lstStyle/>
          <a:p>
            <a:pPr algn="ctr"/>
            <a:r>
              <a:rPr b="1" dirty="0">
                <a:solidFill>
                  <a:srgbClr val="002060"/>
                </a:solidFill>
                <a:latin typeface="Arial"/>
              </a:rPr>
              <a:t>1. Engaged, informed people and carers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296383" y="1918273"/>
            <a:ext cx="4425696" cy="1304973"/>
          </a:xfrm>
          <a:prstGeom prst="rect">
            <a:avLst/>
          </a:prstGeom>
          <a:noFill/>
        </p:spPr>
        <p:txBody>
          <a:bodyPr wrap="square" lIns="73152" tIns="36576" rIns="73152" bIns="36576">
            <a:spAutoFit/>
          </a:bodyPr>
          <a:lstStyle/>
          <a:p>
            <a:pPr algn="ctr"/>
            <a:r>
              <a:rPr sz="1600" b="0" dirty="0">
                <a:solidFill>
                  <a:srgbClr val="FFFFFF"/>
                </a:solidFill>
                <a:latin typeface="Arial"/>
              </a:rPr>
              <a:t>Adults with type 2 diabetes should understand their HbA1c, blood pressure, cholesterol, kidney, foot and eye-check results. They should be supported to bring their own goals, worries and daily-life barriers into the review.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355080" y="1234440"/>
            <a:ext cx="4754880" cy="2148840"/>
          </a:xfrm>
          <a:prstGeom prst="roundRect">
            <a:avLst/>
          </a:prstGeom>
          <a:solidFill>
            <a:srgbClr val="F5842D"/>
          </a:solidFill>
          <a:ln w="12700">
            <a:solidFill>
              <a:srgbClr val="F5842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ounded Rectangle 13"/>
          <p:cNvSpPr/>
          <p:nvPr/>
        </p:nvSpPr>
        <p:spPr>
          <a:xfrm>
            <a:off x="6464808" y="1362456"/>
            <a:ext cx="411480" cy="4114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500" b="1">
                <a:solidFill>
                  <a:srgbClr val="F5842D"/>
                </a:solidFill>
                <a:latin typeface="Arial"/>
              </a:rPr>
              <a:t>2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58584" y="1307592"/>
            <a:ext cx="4041648" cy="627864"/>
          </a:xfrm>
          <a:prstGeom prst="rect">
            <a:avLst/>
          </a:prstGeom>
          <a:noFill/>
        </p:spPr>
        <p:txBody>
          <a:bodyPr wrap="square" lIns="73152" tIns="36576" rIns="73152" bIns="36576">
            <a:spAutoFit/>
          </a:bodyPr>
          <a:lstStyle/>
          <a:p>
            <a:pPr algn="ctr"/>
            <a:r>
              <a:rPr b="1" dirty="0">
                <a:solidFill>
                  <a:srgbClr val="002060"/>
                </a:solidFill>
                <a:latin typeface="Arial"/>
              </a:rPr>
              <a:t>2. Professionals committed to partnership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469921" y="1910505"/>
            <a:ext cx="4425696" cy="1551194"/>
          </a:xfrm>
          <a:prstGeom prst="rect">
            <a:avLst/>
          </a:prstGeom>
          <a:noFill/>
        </p:spPr>
        <p:txBody>
          <a:bodyPr wrap="square" lIns="73152" tIns="36576" rIns="73152" bIns="36576">
            <a:spAutoFit/>
          </a:bodyPr>
          <a:lstStyle/>
          <a:p>
            <a:pPr algn="ctr"/>
            <a:r>
              <a:rPr sz="1600" b="0" dirty="0">
                <a:solidFill>
                  <a:srgbClr val="FFFFFF"/>
                </a:solidFill>
                <a:latin typeface="Arial"/>
              </a:rPr>
              <a:t>Primary care nurses should use shared decision-making, teach-back and </a:t>
            </a:r>
            <a:r>
              <a:rPr sz="1600" b="0" dirty="0" err="1">
                <a:solidFill>
                  <a:srgbClr val="FFFFFF"/>
                </a:solidFill>
                <a:latin typeface="Arial"/>
              </a:rPr>
              <a:t>non-judgemental</a:t>
            </a:r>
            <a:r>
              <a:rPr sz="1600" b="0" dirty="0">
                <a:solidFill>
                  <a:srgbClr val="FFFFFF"/>
                </a:solidFill>
                <a:latin typeface="Arial"/>
              </a:rPr>
              <a:t> coaching. They should connect the person with the GP, pharmacist, dietitian, retinal screening, podiatry and community support when needed.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2103120" y="3703320"/>
            <a:ext cx="7955279" cy="914400"/>
          </a:xfrm>
          <a:prstGeom prst="roundRect">
            <a:avLst/>
          </a:prstGeom>
          <a:solidFill>
            <a:srgbClr val="052E40"/>
          </a:solidFill>
          <a:ln w="12700">
            <a:solidFill>
              <a:srgbClr val="27C2D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>
                <a:solidFill>
                  <a:srgbClr val="FFFFFF"/>
                </a:solidFill>
                <a:latin typeface="Arial"/>
              </a:rPr>
              <a:t>Collaborative diabetes care-planning conversation
patient goals + clinical risks + family context → agreed care plan</a:t>
            </a:r>
          </a:p>
        </p:txBody>
      </p:sp>
      <p:sp>
        <p:nvSpPr>
          <p:cNvPr id="18" name="Right Arrow 17"/>
          <p:cNvSpPr/>
          <p:nvPr/>
        </p:nvSpPr>
        <p:spPr>
          <a:xfrm>
            <a:off x="5815584" y="2029968"/>
            <a:ext cx="502920" cy="292608"/>
          </a:xfrm>
          <a:prstGeom prst="rightArrow">
            <a:avLst/>
          </a:prstGeom>
          <a:solidFill>
            <a:srgbClr val="27C2D1"/>
          </a:solidFill>
          <a:ln>
            <a:solidFill>
              <a:srgbClr val="27C2D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1051560" y="4892040"/>
            <a:ext cx="10012680" cy="566309"/>
          </a:xfrm>
          <a:prstGeom prst="rect">
            <a:avLst/>
          </a:prstGeom>
          <a:noFill/>
        </p:spPr>
        <p:txBody>
          <a:bodyPr wrap="square" lIns="73152" tIns="36576" rIns="73152" bIns="36576">
            <a:spAutoFit/>
          </a:bodyPr>
          <a:lstStyle/>
          <a:p>
            <a:pPr algn="ctr"/>
            <a:r>
              <a:rPr lang="en-US" sz="1600" b="0" dirty="0">
                <a:solidFill>
                  <a:srgbClr val="EBFAFA"/>
                </a:solidFill>
                <a:latin typeface="Arial"/>
              </a:rPr>
              <a:t>I</a:t>
            </a:r>
            <a:r>
              <a:rPr sz="1600" b="0" dirty="0">
                <a:solidFill>
                  <a:srgbClr val="EBFAFA"/>
                </a:solidFill>
                <a:latin typeface="Arial"/>
              </a:rPr>
              <a:t>n type 2 diabetes, this means the annual review becomes a prepared partnership conversation rather than a one-way lecture about glucose control.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68680" y="713232"/>
            <a:ext cx="9875520" cy="310896"/>
          </a:xfrm>
          <a:prstGeom prst="rect">
            <a:avLst/>
          </a:prstGeom>
          <a:noFill/>
        </p:spPr>
        <p:txBody>
          <a:bodyPr wrap="square" lIns="45720" tIns="22860" rIns="45720" bIns="22860">
            <a:spAutoFit/>
          </a:bodyPr>
          <a:lstStyle/>
          <a:p>
            <a:pPr algn="l"/>
            <a:r>
              <a:rPr sz="1220" b="0">
                <a:solidFill>
                  <a:srgbClr val="EBFAFA"/>
                </a:solidFill>
                <a:latin typeface="Arial"/>
              </a:rPr>
              <a:t>First two House of Care elements applied to type 2 diabetes reviews (Coulter, Roberts and Dixon, 2013; Coulter et al., 2016).</a:t>
            </a:r>
          </a:p>
        </p:txBody>
      </p:sp>
      <p:sp>
        <p:nvSpPr>
          <p:cNvPr id="21" name="Rectangle 20"/>
          <p:cNvSpPr/>
          <p:nvPr/>
        </p:nvSpPr>
        <p:spPr>
          <a:xfrm>
            <a:off x="868680" y="950976"/>
            <a:ext cx="10149840" cy="18288"/>
          </a:xfrm>
          <a:prstGeom prst="rect">
            <a:avLst/>
          </a:prstGeom>
          <a:solidFill>
            <a:srgbClr val="27C2D1"/>
          </a:solidFill>
          <a:ln>
            <a:solidFill>
              <a:srgbClr val="27C2D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F3F9A5C5-F9AD-EE03-F20E-DAE296ED415A}"/>
              </a:ext>
            </a:extLst>
          </p:cNvPr>
          <p:cNvSpPr/>
          <p:nvPr/>
        </p:nvSpPr>
        <p:spPr>
          <a:xfrm>
            <a:off x="137158" y="6437628"/>
            <a:ext cx="502921" cy="38404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dirty="0"/>
              <a:t>11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9271" y="0"/>
            <a:ext cx="12192000" cy="6858000"/>
          </a:xfrm>
          <a:prstGeom prst="rect">
            <a:avLst/>
          </a:prstGeom>
          <a:solidFill>
            <a:srgbClr val="052E40"/>
          </a:solidFill>
          <a:ln>
            <a:solidFill>
              <a:srgbClr val="052E4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Shape 0"/>
          <p:cNvSpPr/>
          <p:nvPr/>
        </p:nvSpPr>
        <p:spPr>
          <a:xfrm>
            <a:off x="0" y="0"/>
            <a:ext cx="676656" cy="6858000"/>
          </a:xfrm>
          <a:prstGeom prst="rect">
            <a:avLst/>
          </a:prstGeom>
          <a:solidFill>
            <a:srgbClr val="031E29"/>
          </a:solidFill>
          <a:ln w="12700">
            <a:solidFill>
              <a:srgbClr val="031E29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676656" y="0"/>
            <a:ext cx="73152" cy="6858000"/>
          </a:xfrm>
          <a:prstGeom prst="rect">
            <a:avLst/>
          </a:prstGeom>
          <a:solidFill>
            <a:srgbClr val="12B3B6"/>
          </a:solidFill>
          <a:ln w="12700">
            <a:solidFill>
              <a:srgbClr val="12B3B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749808" y="0"/>
            <a:ext cx="36576" cy="6858000"/>
          </a:xfrm>
          <a:prstGeom prst="rect">
            <a:avLst/>
          </a:prstGeom>
          <a:solidFill>
            <a:srgbClr val="C6F36D"/>
          </a:solidFill>
          <a:ln w="12700">
            <a:solidFill>
              <a:srgbClr val="C6F36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155448" y="6254496"/>
            <a:ext cx="36576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50" dirty="0"/>
          </a:p>
        </p:txBody>
      </p:sp>
      <p:sp>
        <p:nvSpPr>
          <p:cNvPr id="7" name="Text 5"/>
          <p:cNvSpPr/>
          <p:nvPr/>
        </p:nvSpPr>
        <p:spPr>
          <a:xfrm rot="16200000">
            <a:off x="-498348" y="297180"/>
            <a:ext cx="1691640" cy="4846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B9DC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 MODEL</a:t>
            </a:r>
            <a:endParaRPr lang="en-US" sz="2000" dirty="0"/>
          </a:p>
        </p:txBody>
      </p:sp>
      <p:sp>
        <p:nvSpPr>
          <p:cNvPr id="9" name="Rounded Rectangle 8"/>
          <p:cNvSpPr/>
          <p:nvPr/>
        </p:nvSpPr>
        <p:spPr>
          <a:xfrm>
            <a:off x="1051560" y="1234440"/>
            <a:ext cx="4754880" cy="2286000"/>
          </a:xfrm>
          <a:prstGeom prst="roundRect">
            <a:avLst/>
          </a:prstGeom>
          <a:solidFill>
            <a:srgbClr val="1670B5"/>
          </a:solidFill>
          <a:ln w="12700">
            <a:solidFill>
              <a:srgbClr val="1670B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ounded Rectangle 9"/>
          <p:cNvSpPr/>
          <p:nvPr/>
        </p:nvSpPr>
        <p:spPr>
          <a:xfrm>
            <a:off x="1161288" y="1362456"/>
            <a:ext cx="411480" cy="4114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500" b="1">
                <a:solidFill>
                  <a:srgbClr val="1670B5"/>
                </a:solidFill>
                <a:latin typeface="Arial"/>
              </a:rPr>
              <a:t>3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655064" y="1271016"/>
            <a:ext cx="4261104" cy="627864"/>
          </a:xfrm>
          <a:prstGeom prst="rect">
            <a:avLst/>
          </a:prstGeom>
          <a:noFill/>
        </p:spPr>
        <p:txBody>
          <a:bodyPr wrap="square" lIns="73152" tIns="36576" rIns="73152" bIns="36576">
            <a:spAutoFit/>
          </a:bodyPr>
          <a:lstStyle/>
          <a:p>
            <a:pPr algn="ctr"/>
            <a:r>
              <a:rPr b="1" dirty="0">
                <a:solidFill>
                  <a:srgbClr val="FFFF00"/>
                </a:solidFill>
                <a:latin typeface="Arial"/>
              </a:rPr>
              <a:t>3. </a:t>
            </a:r>
            <a:r>
              <a:rPr b="1" dirty="0" err="1">
                <a:solidFill>
                  <a:srgbClr val="FFFF00"/>
                </a:solidFill>
                <a:latin typeface="Arial"/>
              </a:rPr>
              <a:t>Organisational</a:t>
            </a:r>
            <a:r>
              <a:rPr b="1" dirty="0">
                <a:solidFill>
                  <a:srgbClr val="FFFF00"/>
                </a:solidFill>
                <a:latin typeface="Arial"/>
              </a:rPr>
              <a:t> systems and processes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246632" y="1802719"/>
            <a:ext cx="4425696" cy="1735860"/>
          </a:xfrm>
          <a:prstGeom prst="rect">
            <a:avLst/>
          </a:prstGeom>
          <a:noFill/>
        </p:spPr>
        <p:txBody>
          <a:bodyPr wrap="square" lIns="73152" tIns="36576" rIns="73152" bIns="36576">
            <a:spAutoFit/>
          </a:bodyPr>
          <a:lstStyle/>
          <a:p>
            <a:pPr algn="ctr"/>
            <a:r>
              <a:rPr b="0" dirty="0">
                <a:solidFill>
                  <a:srgbClr val="FFFFFF"/>
                </a:solidFill>
                <a:latin typeface="Arial"/>
              </a:rPr>
              <a:t>General practice systems should prepare results before review, recall people who miss checks and use templates for HbA1c, blood pressure, cholesterol, urine ACR, kidney function, foot checks and retinal screening.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355080" y="1234440"/>
            <a:ext cx="4754880" cy="2286000"/>
          </a:xfrm>
          <a:prstGeom prst="roundRect">
            <a:avLst/>
          </a:prstGeom>
          <a:solidFill>
            <a:srgbClr val="1C3D86"/>
          </a:solidFill>
          <a:ln w="12700">
            <a:solidFill>
              <a:srgbClr val="1C3D8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ounded Rectangle 13"/>
          <p:cNvSpPr/>
          <p:nvPr/>
        </p:nvSpPr>
        <p:spPr>
          <a:xfrm>
            <a:off x="6464808" y="1362456"/>
            <a:ext cx="411480" cy="4114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500" b="1">
                <a:solidFill>
                  <a:srgbClr val="1C3D86"/>
                </a:solidFill>
                <a:latin typeface="Arial"/>
              </a:rPr>
              <a:t>4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58584" y="1271016"/>
            <a:ext cx="4261104" cy="627864"/>
          </a:xfrm>
          <a:prstGeom prst="rect">
            <a:avLst/>
          </a:prstGeom>
          <a:noFill/>
        </p:spPr>
        <p:txBody>
          <a:bodyPr wrap="square" lIns="73152" tIns="36576" rIns="73152" bIns="36576">
            <a:spAutoFit/>
          </a:bodyPr>
          <a:lstStyle/>
          <a:p>
            <a:pPr algn="ctr"/>
            <a:r>
              <a:rPr b="1">
                <a:solidFill>
                  <a:srgbClr val="FFFF00"/>
                </a:solidFill>
                <a:latin typeface="Arial"/>
              </a:rPr>
              <a:t>4. Local commissioning and service planning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519672" y="1821156"/>
            <a:ext cx="4425696" cy="1735860"/>
          </a:xfrm>
          <a:prstGeom prst="rect">
            <a:avLst/>
          </a:prstGeom>
          <a:noFill/>
        </p:spPr>
        <p:txBody>
          <a:bodyPr wrap="square" lIns="73152" tIns="36576" rIns="73152" bIns="36576">
            <a:spAutoFit/>
          </a:bodyPr>
          <a:lstStyle/>
          <a:p>
            <a:pPr algn="ctr"/>
            <a:r>
              <a:rPr b="0" dirty="0">
                <a:solidFill>
                  <a:srgbClr val="FFFFFF"/>
                </a:solidFill>
                <a:latin typeface="Arial"/>
              </a:rPr>
              <a:t>Local systems should make diabetes education, NHS DPP, weight management, dietetics, podiatry, pharmacy support and social prescribing accessible, including culturally suitable options for high-risk groups.</a:t>
            </a:r>
          </a:p>
        </p:txBody>
      </p:sp>
      <p:sp>
        <p:nvSpPr>
          <p:cNvPr id="17" name="Trapezoid 16"/>
          <p:cNvSpPr/>
          <p:nvPr/>
        </p:nvSpPr>
        <p:spPr>
          <a:xfrm>
            <a:off x="2103120" y="3794760"/>
            <a:ext cx="7955279" cy="685800"/>
          </a:xfrm>
          <a:prstGeom prst="trapezoid">
            <a:avLst/>
          </a:prstGeom>
          <a:solidFill>
            <a:srgbClr val="0B9BA4"/>
          </a:solidFill>
          <a:ln>
            <a:solidFill>
              <a:srgbClr val="0B9BA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Arial"/>
              </a:rPr>
              <a:t>Organisational processes keep care reliable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2103120" y="4599432"/>
            <a:ext cx="7955279" cy="640080"/>
          </a:xfrm>
          <a:prstGeom prst="roundRect">
            <a:avLst/>
          </a:prstGeom>
          <a:solidFill>
            <a:srgbClr val="052E40"/>
          </a:solidFill>
          <a:ln w="12700">
            <a:solidFill>
              <a:srgbClr val="27C2D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Arial"/>
              </a:rPr>
              <a:t>Commissioning funds and connects the services people need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051560" y="5504688"/>
            <a:ext cx="10058400" cy="627864"/>
          </a:xfrm>
          <a:prstGeom prst="rect">
            <a:avLst/>
          </a:prstGeom>
          <a:noFill/>
        </p:spPr>
        <p:txBody>
          <a:bodyPr wrap="square" lIns="73152" tIns="36576" rIns="73152" bIns="36576">
            <a:spAutoFit/>
          </a:bodyPr>
          <a:lstStyle/>
          <a:p>
            <a:pPr algn="ctr"/>
            <a:r>
              <a:rPr lang="en-US" dirty="0">
                <a:solidFill>
                  <a:srgbClr val="EBFAFA"/>
                </a:solidFill>
                <a:latin typeface="Arial"/>
              </a:rPr>
              <a:t>T</a:t>
            </a:r>
            <a:r>
              <a:rPr b="0" dirty="0">
                <a:solidFill>
                  <a:srgbClr val="EBFAFA"/>
                </a:solidFill>
                <a:latin typeface="Arial"/>
              </a:rPr>
              <a:t>he House of Care requires both good conversations and dependable systems, otherwise </a:t>
            </a:r>
            <a:r>
              <a:rPr b="0" dirty="0" err="1">
                <a:solidFill>
                  <a:srgbClr val="EBFAFA"/>
                </a:solidFill>
                <a:latin typeface="Arial"/>
              </a:rPr>
              <a:t>personalised</a:t>
            </a:r>
            <a:r>
              <a:rPr b="0" dirty="0">
                <a:solidFill>
                  <a:srgbClr val="EBFAFA"/>
                </a:solidFill>
                <a:latin typeface="Arial"/>
              </a:rPr>
              <a:t> diabetes plans may not lead to safe follow-up.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68680" y="320040"/>
            <a:ext cx="9875520" cy="384048"/>
          </a:xfrm>
          <a:prstGeom prst="rect">
            <a:avLst/>
          </a:prstGeom>
          <a:noFill/>
        </p:spPr>
        <p:txBody>
          <a:bodyPr wrap="square" lIns="45720" tIns="22860" rIns="45720" bIns="22860">
            <a:spAutoFit/>
          </a:bodyPr>
          <a:lstStyle/>
          <a:p>
            <a:pPr algn="l"/>
            <a:r>
              <a:rPr sz="2800" b="1">
                <a:solidFill>
                  <a:srgbClr val="FFFFFF"/>
                </a:solidFill>
                <a:latin typeface="Arial"/>
              </a:rPr>
              <a:t>UK Model: House of Care: Systems and Commissioning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68680" y="713232"/>
            <a:ext cx="9875520" cy="310896"/>
          </a:xfrm>
          <a:prstGeom prst="rect">
            <a:avLst/>
          </a:prstGeom>
          <a:noFill/>
        </p:spPr>
        <p:txBody>
          <a:bodyPr wrap="square" lIns="45720" tIns="22860" rIns="45720" bIns="22860">
            <a:spAutoFit/>
          </a:bodyPr>
          <a:lstStyle/>
          <a:p>
            <a:pPr algn="l"/>
            <a:r>
              <a:rPr sz="1220" b="0">
                <a:solidFill>
                  <a:srgbClr val="EBFAFA"/>
                </a:solidFill>
                <a:latin typeface="Arial"/>
              </a:rPr>
              <a:t>Remaining two House of Care elements applied to reliable type 2 diabetes follow-up (Coulter, Roberts and Dixon, 2013; Coulter et al., 2016).</a:t>
            </a:r>
          </a:p>
        </p:txBody>
      </p:sp>
      <p:sp>
        <p:nvSpPr>
          <p:cNvPr id="23" name="Rectangle 22"/>
          <p:cNvSpPr/>
          <p:nvPr/>
        </p:nvSpPr>
        <p:spPr>
          <a:xfrm>
            <a:off x="868680" y="950976"/>
            <a:ext cx="10149840" cy="18288"/>
          </a:xfrm>
          <a:prstGeom prst="rect">
            <a:avLst/>
          </a:prstGeom>
          <a:solidFill>
            <a:srgbClr val="27C2D1"/>
          </a:solidFill>
          <a:ln>
            <a:solidFill>
              <a:srgbClr val="27C2D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C458532E-525F-7878-206B-FC39B9BA90E5}"/>
              </a:ext>
            </a:extLst>
          </p:cNvPr>
          <p:cNvSpPr/>
          <p:nvPr/>
        </p:nvSpPr>
        <p:spPr>
          <a:xfrm>
            <a:off x="137158" y="6381748"/>
            <a:ext cx="502921" cy="38404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dirty="0"/>
              <a:t>12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73B4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676656" cy="6858000"/>
          </a:xfrm>
          <a:prstGeom prst="rect">
            <a:avLst/>
          </a:prstGeom>
          <a:solidFill>
            <a:srgbClr val="031E29"/>
          </a:solidFill>
          <a:ln w="12700">
            <a:solidFill>
              <a:srgbClr val="031E29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676656" y="0"/>
            <a:ext cx="73152" cy="6858000"/>
          </a:xfrm>
          <a:prstGeom prst="rect">
            <a:avLst/>
          </a:prstGeom>
          <a:solidFill>
            <a:srgbClr val="12B3B6"/>
          </a:solidFill>
          <a:ln w="12700">
            <a:solidFill>
              <a:srgbClr val="12B3B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749808" y="0"/>
            <a:ext cx="36576" cy="6858000"/>
          </a:xfrm>
          <a:prstGeom prst="rect">
            <a:avLst/>
          </a:prstGeom>
          <a:solidFill>
            <a:srgbClr val="C6F36D"/>
          </a:solidFill>
          <a:ln w="12700">
            <a:solidFill>
              <a:srgbClr val="C6F36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" name="Text 5"/>
          <p:cNvSpPr/>
          <p:nvPr/>
        </p:nvSpPr>
        <p:spPr>
          <a:xfrm rot="16200000">
            <a:off x="-608076" y="187452"/>
            <a:ext cx="1911096" cy="4846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 algn="ctr">
              <a:buNone/>
            </a:pPr>
            <a:r>
              <a:rPr lang="en-US" b="1" dirty="0">
                <a:solidFill>
                  <a:srgbClr val="B9DC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COMORBIDITY</a:t>
            </a: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960120" y="256032"/>
            <a:ext cx="10332720" cy="43891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Comorbidities and Complications</a:t>
            </a:r>
            <a:endParaRPr lang="en-US" sz="2200" dirty="0"/>
          </a:p>
        </p:txBody>
      </p:sp>
      <p:sp>
        <p:nvSpPr>
          <p:cNvPr id="9" name="Text 7"/>
          <p:cNvSpPr/>
          <p:nvPr/>
        </p:nvSpPr>
        <p:spPr>
          <a:xfrm>
            <a:off x="987552" y="713232"/>
            <a:ext cx="9875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sz="1100">
                <a:solidFill>
                  <a:srgbClr val="F2F9FA"/>
                </a:solidFill>
                <a:latin typeface="Arial"/>
              </a:rPr>
              <a:t>Diabetes care must prevent fragmentation across physical and mental health (NICE, 2026; NHS, 2025b)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960120" y="960120"/>
            <a:ext cx="10241280" cy="0"/>
          </a:xfrm>
          <a:prstGeom prst="line">
            <a:avLst/>
          </a:prstGeom>
          <a:noFill/>
          <a:ln w="15240">
            <a:solidFill>
              <a:srgbClr val="12B3B6">
                <a:alpha val="7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" name="Shape 9"/>
          <p:cNvSpPr/>
          <p:nvPr/>
        </p:nvSpPr>
        <p:spPr>
          <a:xfrm>
            <a:off x="1097673" y="1627733"/>
            <a:ext cx="2423160" cy="1975002"/>
          </a:xfrm>
          <a:prstGeom prst="roundRect">
            <a:avLst>
              <a:gd name="adj" fmla="val 9600"/>
            </a:avLst>
          </a:prstGeom>
          <a:solidFill>
            <a:srgbClr val="0A4855"/>
          </a:solidFill>
          <a:ln w="10160">
            <a:solidFill>
              <a:srgbClr val="FFD166">
                <a:alpha val="6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2" name="Text 10"/>
          <p:cNvSpPr/>
          <p:nvPr/>
        </p:nvSpPr>
        <p:spPr>
          <a:xfrm>
            <a:off x="1262265" y="1792324"/>
            <a:ext cx="2258568" cy="632002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ctr">
              <a:buNone/>
            </a:pPr>
            <a:r>
              <a:rPr sz="1400" dirty="0">
                <a:solidFill>
                  <a:srgbClr val="FFFF00"/>
                </a:solidFill>
                <a:latin typeface="Arial"/>
              </a:rPr>
              <a:t>Hypertension</a:t>
            </a:r>
            <a:endParaRPr lang="en-US" sz="2400" dirty="0">
              <a:solidFill>
                <a:srgbClr val="FFFF00"/>
              </a:solidFill>
            </a:endParaRPr>
          </a:p>
          <a:p>
            <a:pPr algn="ctr"/>
            <a:r>
              <a:rPr sz="1400" dirty="0">
                <a:solidFill>
                  <a:srgbClr val="FFFF00"/>
                </a:solidFill>
                <a:latin typeface="Arial"/>
              </a:rPr>
              <a:t>(NICE, 2026)</a:t>
            </a:r>
          </a:p>
        </p:txBody>
      </p:sp>
      <p:sp>
        <p:nvSpPr>
          <p:cNvPr id="13" name="Text 11"/>
          <p:cNvSpPr/>
          <p:nvPr/>
        </p:nvSpPr>
        <p:spPr>
          <a:xfrm>
            <a:off x="1262265" y="2392445"/>
            <a:ext cx="2011680" cy="1170229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pPr marL="0" indent="0" algn="ctr"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blood pressure and vascular risk</a:t>
            </a:r>
            <a:endParaRPr lang="en-US" sz="1600" dirty="0"/>
          </a:p>
        </p:txBody>
      </p:sp>
      <p:sp>
        <p:nvSpPr>
          <p:cNvPr id="14" name="Shape 12"/>
          <p:cNvSpPr/>
          <p:nvPr/>
        </p:nvSpPr>
        <p:spPr>
          <a:xfrm>
            <a:off x="3795153" y="1627733"/>
            <a:ext cx="2423160" cy="1975002"/>
          </a:xfrm>
          <a:prstGeom prst="roundRect">
            <a:avLst>
              <a:gd name="adj" fmla="val 9600"/>
            </a:avLst>
          </a:prstGeom>
          <a:solidFill>
            <a:srgbClr val="0A4855"/>
          </a:solidFill>
          <a:ln w="10160">
            <a:solidFill>
              <a:srgbClr val="C6F36D">
                <a:alpha val="6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Text 13"/>
          <p:cNvSpPr/>
          <p:nvPr/>
        </p:nvSpPr>
        <p:spPr>
          <a:xfrm>
            <a:off x="3959745" y="1792324"/>
            <a:ext cx="2258568" cy="632002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ctr">
              <a:buNone/>
            </a:pPr>
            <a:r>
              <a:rPr sz="1400">
                <a:solidFill>
                  <a:srgbClr val="FFFF00"/>
                </a:solidFill>
                <a:latin typeface="Arial"/>
              </a:rPr>
              <a:t>Obesity</a:t>
            </a:r>
            <a:endParaRPr lang="en-US" sz="2400" dirty="0">
              <a:solidFill>
                <a:srgbClr val="FFFF00"/>
              </a:solidFill>
            </a:endParaRPr>
          </a:p>
          <a:p>
            <a:pPr algn="ctr"/>
            <a:r>
              <a:rPr sz="1400">
                <a:solidFill>
                  <a:srgbClr val="FFFF00"/>
                </a:solidFill>
                <a:latin typeface="Arial"/>
              </a:rPr>
              <a:t>(Diabetes UK, 2025b)</a:t>
            </a:r>
          </a:p>
        </p:txBody>
      </p:sp>
      <p:sp>
        <p:nvSpPr>
          <p:cNvPr id="16" name="Text 14"/>
          <p:cNvSpPr/>
          <p:nvPr/>
        </p:nvSpPr>
        <p:spPr>
          <a:xfrm>
            <a:off x="3959745" y="2392445"/>
            <a:ext cx="2011680" cy="1170229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pPr marL="0" indent="0" algn="ctr"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weight, mobility and stigma-sensitive support</a:t>
            </a:r>
            <a:endParaRPr lang="en-US" sz="1600" dirty="0"/>
          </a:p>
        </p:txBody>
      </p:sp>
      <p:sp>
        <p:nvSpPr>
          <p:cNvPr id="17" name="Shape 15"/>
          <p:cNvSpPr/>
          <p:nvPr/>
        </p:nvSpPr>
        <p:spPr>
          <a:xfrm>
            <a:off x="6492633" y="1627733"/>
            <a:ext cx="2423160" cy="1975002"/>
          </a:xfrm>
          <a:prstGeom prst="roundRect">
            <a:avLst>
              <a:gd name="adj" fmla="val 9600"/>
            </a:avLst>
          </a:prstGeom>
          <a:solidFill>
            <a:srgbClr val="0A4855"/>
          </a:solidFill>
          <a:ln w="10160">
            <a:solidFill>
              <a:srgbClr val="FF6B6B">
                <a:alpha val="6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8" name="Text 16"/>
          <p:cNvSpPr/>
          <p:nvPr/>
        </p:nvSpPr>
        <p:spPr>
          <a:xfrm>
            <a:off x="6657225" y="1792324"/>
            <a:ext cx="2258568" cy="632002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ctr">
              <a:buNone/>
            </a:pPr>
            <a:r>
              <a:rPr sz="1400">
                <a:solidFill>
                  <a:srgbClr val="FFFF00"/>
                </a:solidFill>
                <a:latin typeface="Arial"/>
              </a:rPr>
              <a:t>Cardiovascular disease</a:t>
            </a:r>
            <a:endParaRPr lang="en-US" sz="2800" dirty="0">
              <a:solidFill>
                <a:srgbClr val="FFFF00"/>
              </a:solidFill>
            </a:endParaRPr>
          </a:p>
          <a:p>
            <a:pPr algn="ctr"/>
            <a:r>
              <a:rPr sz="1400">
                <a:solidFill>
                  <a:srgbClr val="FFFF00"/>
                </a:solidFill>
                <a:latin typeface="Arial"/>
              </a:rPr>
              <a:t>(WHO, 2024)</a:t>
            </a:r>
          </a:p>
        </p:txBody>
      </p:sp>
      <p:sp>
        <p:nvSpPr>
          <p:cNvPr id="19" name="Text 17"/>
          <p:cNvSpPr/>
          <p:nvPr/>
        </p:nvSpPr>
        <p:spPr>
          <a:xfrm>
            <a:off x="6657225" y="2392445"/>
            <a:ext cx="2011680" cy="1170229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pPr marL="0" indent="0" algn="ctr"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heart attack and stroke prevention</a:t>
            </a:r>
            <a:endParaRPr lang="en-US" sz="1600" dirty="0"/>
          </a:p>
        </p:txBody>
      </p:sp>
      <p:sp>
        <p:nvSpPr>
          <p:cNvPr id="20" name="Shape 18"/>
          <p:cNvSpPr/>
          <p:nvPr/>
        </p:nvSpPr>
        <p:spPr>
          <a:xfrm>
            <a:off x="1060704" y="4004972"/>
            <a:ext cx="2423160" cy="1646017"/>
          </a:xfrm>
          <a:prstGeom prst="roundRect">
            <a:avLst>
              <a:gd name="adj" fmla="val 9600"/>
            </a:avLst>
          </a:prstGeom>
          <a:solidFill>
            <a:srgbClr val="0A4855"/>
          </a:solidFill>
          <a:ln w="10160">
            <a:solidFill>
              <a:srgbClr val="12B3B6">
                <a:alpha val="6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1" name="Text 19"/>
          <p:cNvSpPr/>
          <p:nvPr/>
        </p:nvSpPr>
        <p:spPr>
          <a:xfrm>
            <a:off x="1225296" y="4169564"/>
            <a:ext cx="2258568" cy="526727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ctr">
              <a:buNone/>
            </a:pPr>
            <a:r>
              <a:rPr sz="1400" dirty="0">
                <a:solidFill>
                  <a:srgbClr val="FFFF00"/>
                </a:solidFill>
                <a:latin typeface="Arial"/>
              </a:rPr>
              <a:t>Chronic kidney disease</a:t>
            </a:r>
            <a:endParaRPr lang="en-US" sz="2800" dirty="0">
              <a:solidFill>
                <a:srgbClr val="FFFF00"/>
              </a:solidFill>
            </a:endParaRPr>
          </a:p>
          <a:p>
            <a:pPr algn="ctr"/>
            <a:r>
              <a:rPr sz="1400" dirty="0">
                <a:solidFill>
                  <a:srgbClr val="FFFF00"/>
                </a:solidFill>
                <a:latin typeface="Arial"/>
              </a:rPr>
              <a:t>(NICE, 2023)</a:t>
            </a:r>
          </a:p>
        </p:txBody>
      </p:sp>
      <p:sp>
        <p:nvSpPr>
          <p:cNvPr id="22" name="Text 20"/>
          <p:cNvSpPr/>
          <p:nvPr/>
        </p:nvSpPr>
        <p:spPr>
          <a:xfrm>
            <a:off x="1301498" y="4910224"/>
            <a:ext cx="2011680" cy="905357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urine ACR and renal function monitoring</a:t>
            </a:r>
            <a:endParaRPr lang="en-US" sz="1400" dirty="0"/>
          </a:p>
        </p:txBody>
      </p:sp>
      <p:sp>
        <p:nvSpPr>
          <p:cNvPr id="23" name="Shape 21"/>
          <p:cNvSpPr/>
          <p:nvPr/>
        </p:nvSpPr>
        <p:spPr>
          <a:xfrm>
            <a:off x="3758184" y="4004972"/>
            <a:ext cx="2423160" cy="1646017"/>
          </a:xfrm>
          <a:prstGeom prst="roundRect">
            <a:avLst>
              <a:gd name="adj" fmla="val 9600"/>
            </a:avLst>
          </a:prstGeom>
          <a:solidFill>
            <a:srgbClr val="0A4855"/>
          </a:solidFill>
          <a:ln w="10160">
            <a:solidFill>
              <a:srgbClr val="8D99FF">
                <a:alpha val="6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4" name="Text 22"/>
          <p:cNvSpPr/>
          <p:nvPr/>
        </p:nvSpPr>
        <p:spPr>
          <a:xfrm>
            <a:off x="3922776" y="4169564"/>
            <a:ext cx="2258568" cy="526727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ctr">
              <a:buNone/>
            </a:pPr>
            <a:r>
              <a:rPr sz="1400">
                <a:solidFill>
                  <a:srgbClr val="FFFF00"/>
                </a:solidFill>
                <a:latin typeface="Arial"/>
              </a:rPr>
              <a:t>Depression and distress</a:t>
            </a:r>
            <a:endParaRPr lang="en-US" sz="2800" dirty="0">
              <a:solidFill>
                <a:srgbClr val="FFFF00"/>
              </a:solidFill>
            </a:endParaRPr>
          </a:p>
          <a:p>
            <a:pPr algn="ctr"/>
            <a:r>
              <a:rPr sz="1400">
                <a:solidFill>
                  <a:srgbClr val="FFFF00"/>
                </a:solidFill>
                <a:latin typeface="Arial"/>
              </a:rPr>
              <a:t>(Kalra et al., 2018)</a:t>
            </a:r>
          </a:p>
        </p:txBody>
      </p:sp>
      <p:sp>
        <p:nvSpPr>
          <p:cNvPr id="25" name="Text 23"/>
          <p:cNvSpPr/>
          <p:nvPr/>
        </p:nvSpPr>
        <p:spPr>
          <a:xfrm>
            <a:off x="3998978" y="4910224"/>
            <a:ext cx="2011680" cy="905357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pPr marL="0" indent="0" algn="ctr"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screen when self-management worsens</a:t>
            </a:r>
            <a:endParaRPr lang="en-US" sz="1600" dirty="0"/>
          </a:p>
        </p:txBody>
      </p:sp>
      <p:sp>
        <p:nvSpPr>
          <p:cNvPr id="26" name="Shape 24"/>
          <p:cNvSpPr/>
          <p:nvPr/>
        </p:nvSpPr>
        <p:spPr>
          <a:xfrm>
            <a:off x="6455664" y="4004972"/>
            <a:ext cx="2423160" cy="1646017"/>
          </a:xfrm>
          <a:prstGeom prst="roundRect">
            <a:avLst>
              <a:gd name="adj" fmla="val 9600"/>
            </a:avLst>
          </a:prstGeom>
          <a:solidFill>
            <a:srgbClr val="0A4855"/>
          </a:solidFill>
          <a:ln w="10160">
            <a:solidFill>
              <a:srgbClr val="C6F36D">
                <a:alpha val="6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7" name="Text 25"/>
          <p:cNvSpPr/>
          <p:nvPr/>
        </p:nvSpPr>
        <p:spPr>
          <a:xfrm>
            <a:off x="6620256" y="4169564"/>
            <a:ext cx="2258568" cy="526727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ctr">
              <a:buNone/>
            </a:pPr>
            <a:r>
              <a:rPr sz="1400">
                <a:solidFill>
                  <a:srgbClr val="FFFF00"/>
                </a:solidFill>
                <a:latin typeface="Arial"/>
              </a:rPr>
              <a:t>Foot and eye risk</a:t>
            </a:r>
            <a:endParaRPr lang="en-US" sz="2800" dirty="0">
              <a:solidFill>
                <a:srgbClr val="FFFF00"/>
              </a:solidFill>
            </a:endParaRPr>
          </a:p>
          <a:p>
            <a:pPr algn="ctr"/>
            <a:r>
              <a:rPr sz="1400">
                <a:solidFill>
                  <a:srgbClr val="FFFF00"/>
                </a:solidFill>
                <a:latin typeface="Arial"/>
              </a:rPr>
              <a:t>(NICE, 2023)</a:t>
            </a:r>
          </a:p>
        </p:txBody>
      </p:sp>
      <p:sp>
        <p:nvSpPr>
          <p:cNvPr id="28" name="Text 26"/>
          <p:cNvSpPr/>
          <p:nvPr/>
        </p:nvSpPr>
        <p:spPr>
          <a:xfrm>
            <a:off x="6696458" y="4910224"/>
            <a:ext cx="2011680" cy="905357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pPr marL="0" indent="0" algn="ctr"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surveillance, screening and referral</a:t>
            </a:r>
            <a:endParaRPr lang="en-US" sz="1600" dirty="0"/>
          </a:p>
        </p:txBody>
      </p:sp>
      <p:sp>
        <p:nvSpPr>
          <p:cNvPr id="29" name="Shape 27"/>
          <p:cNvSpPr/>
          <p:nvPr/>
        </p:nvSpPr>
        <p:spPr>
          <a:xfrm>
            <a:off x="9446539" y="1879090"/>
            <a:ext cx="2057400" cy="3440159"/>
          </a:xfrm>
          <a:prstGeom prst="roundRect">
            <a:avLst>
              <a:gd name="adj" fmla="val 5333"/>
            </a:avLst>
          </a:prstGeom>
          <a:solidFill>
            <a:srgbClr val="0A4855"/>
          </a:solidFill>
          <a:ln w="10160">
            <a:solidFill>
              <a:srgbClr val="FF6B6B">
                <a:alpha val="6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0" name="Text 28"/>
          <p:cNvSpPr/>
          <p:nvPr/>
        </p:nvSpPr>
        <p:spPr>
          <a:xfrm>
            <a:off x="9702571" y="2153411"/>
            <a:ext cx="1554480" cy="27432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point</a:t>
            </a:r>
            <a:endParaRPr lang="en-US" sz="2400" dirty="0"/>
          </a:p>
        </p:txBody>
      </p:sp>
      <p:sp>
        <p:nvSpPr>
          <p:cNvPr id="31" name="Text 29"/>
          <p:cNvSpPr/>
          <p:nvPr/>
        </p:nvSpPr>
        <p:spPr>
          <a:xfrm>
            <a:off x="9702571" y="3095241"/>
            <a:ext cx="1554480" cy="2381327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ctr">
              <a:buNone/>
            </a:pPr>
            <a:r>
              <a:rPr sz="1400" dirty="0">
                <a:solidFill>
                  <a:srgbClr val="F2F9FA"/>
                </a:solidFill>
                <a:latin typeface="Arial"/>
              </a:rPr>
              <a:t>Multimorbidity means reviews should integrate cardiovascular, renal, foot, eye and mental health needs rather than treating each issue separately (Cicek et al., 2021).</a:t>
            </a:r>
            <a:endParaRPr lang="en-US" sz="2400" dirty="0"/>
          </a:p>
        </p:txBody>
      </p:sp>
      <p:sp>
        <p:nvSpPr>
          <p:cNvPr id="32" name="Shape 30"/>
          <p:cNvSpPr/>
          <p:nvPr/>
        </p:nvSpPr>
        <p:spPr>
          <a:xfrm>
            <a:off x="960120" y="6473952"/>
            <a:ext cx="10744200" cy="219456"/>
          </a:xfrm>
          <a:prstGeom prst="roundRect">
            <a:avLst>
              <a:gd name="adj" fmla="val 12500"/>
            </a:avLst>
          </a:prstGeom>
          <a:solidFill>
            <a:srgbClr val="031E29">
              <a:alpha val="80000"/>
            </a:srgbClr>
          </a:solidFill>
          <a:ln w="5080">
            <a:solidFill>
              <a:srgbClr val="12B3B6">
                <a:alpha val="3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4E4B58EC-F4BB-ABFA-3234-9DBFC51451E4}"/>
              </a:ext>
            </a:extLst>
          </p:cNvPr>
          <p:cNvSpPr/>
          <p:nvPr/>
        </p:nvSpPr>
        <p:spPr>
          <a:xfrm>
            <a:off x="137158" y="6381748"/>
            <a:ext cx="502921" cy="38404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dirty="0"/>
              <a:t>13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73B4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676656" cy="6858000"/>
          </a:xfrm>
          <a:prstGeom prst="rect">
            <a:avLst/>
          </a:prstGeom>
          <a:solidFill>
            <a:srgbClr val="031E29"/>
          </a:solidFill>
          <a:ln w="12700">
            <a:solidFill>
              <a:srgbClr val="031E29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676656" y="0"/>
            <a:ext cx="73152" cy="6858000"/>
          </a:xfrm>
          <a:prstGeom prst="rect">
            <a:avLst/>
          </a:prstGeom>
          <a:solidFill>
            <a:srgbClr val="12B3B6"/>
          </a:solidFill>
          <a:ln w="12700">
            <a:solidFill>
              <a:srgbClr val="12B3B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749808" y="0"/>
            <a:ext cx="36576" cy="6858000"/>
          </a:xfrm>
          <a:prstGeom prst="rect">
            <a:avLst/>
          </a:prstGeom>
          <a:solidFill>
            <a:srgbClr val="C6F36D"/>
          </a:solidFill>
          <a:ln w="12700">
            <a:solidFill>
              <a:srgbClr val="C6F36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155448" y="6254496"/>
            <a:ext cx="36576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50" dirty="0"/>
          </a:p>
        </p:txBody>
      </p:sp>
      <p:sp>
        <p:nvSpPr>
          <p:cNvPr id="7" name="Text 5"/>
          <p:cNvSpPr/>
          <p:nvPr/>
        </p:nvSpPr>
        <p:spPr>
          <a:xfrm rot="16200000">
            <a:off x="-287846" y="507683"/>
            <a:ext cx="1270635" cy="4846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B9DC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PREVENTION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960120" y="256032"/>
            <a:ext cx="10332720" cy="43891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Prevention and Risk Reduction</a:t>
            </a:r>
            <a:endParaRPr lang="en-US" sz="2200" dirty="0"/>
          </a:p>
        </p:txBody>
      </p:sp>
      <p:sp>
        <p:nvSpPr>
          <p:cNvPr id="9" name="Text 7"/>
          <p:cNvSpPr/>
          <p:nvPr/>
        </p:nvSpPr>
        <p:spPr>
          <a:xfrm>
            <a:off x="987552" y="713232"/>
            <a:ext cx="9875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B8F2E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best long-term care also prevents progression and complications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960120" y="960120"/>
            <a:ext cx="10241280" cy="0"/>
          </a:xfrm>
          <a:prstGeom prst="line">
            <a:avLst/>
          </a:prstGeom>
          <a:noFill/>
          <a:ln w="15240">
            <a:solidFill>
              <a:srgbClr val="12B3B6">
                <a:alpha val="7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1" name="Image 0" descr="/mnt/data/bright_clean_still_life_health_lifestyle_scene_o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95160" y="1115567"/>
            <a:ext cx="4343400" cy="3108959"/>
          </a:xfrm>
          <a:prstGeom prst="rect">
            <a:avLst/>
          </a:prstGeom>
        </p:spPr>
      </p:pic>
      <p:sp>
        <p:nvSpPr>
          <p:cNvPr id="12" name="Shape 9"/>
          <p:cNvSpPr/>
          <p:nvPr/>
        </p:nvSpPr>
        <p:spPr>
          <a:xfrm>
            <a:off x="960120" y="1143000"/>
            <a:ext cx="5440680" cy="1737360"/>
          </a:xfrm>
          <a:prstGeom prst="roundRect">
            <a:avLst>
              <a:gd name="adj" fmla="val 6316"/>
            </a:avLst>
          </a:prstGeom>
          <a:solidFill>
            <a:srgbClr val="0A4855"/>
          </a:solidFill>
          <a:ln w="10160">
            <a:solidFill>
              <a:srgbClr val="C6F36D">
                <a:alpha val="5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Text 10"/>
          <p:cNvSpPr/>
          <p:nvPr/>
        </p:nvSpPr>
        <p:spPr>
          <a:xfrm>
            <a:off x="1097280" y="1252728"/>
            <a:ext cx="5166360" cy="292608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l">
              <a:buNone/>
            </a:pPr>
            <a:r>
              <a:rPr lang="en-US" sz="1550" b="1" dirty="0">
                <a:solidFill>
                  <a:srgbClr val="C6F36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Primary prevention</a:t>
            </a:r>
            <a:endParaRPr lang="en-US" sz="1550" dirty="0"/>
          </a:p>
        </p:txBody>
      </p:sp>
      <p:sp>
        <p:nvSpPr>
          <p:cNvPr id="14" name="Text 11"/>
          <p:cNvSpPr/>
          <p:nvPr/>
        </p:nvSpPr>
        <p:spPr>
          <a:xfrm>
            <a:off x="1124712" y="1645920"/>
            <a:ext cx="5120640" cy="114300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 fontScale="92500" lnSpcReduction="10000"/>
          </a:bodyPr>
          <a:lstStyle/>
          <a:p>
            <a:pPr marL="285750" indent="-285750" algn="l">
              <a:buFont typeface="Wingdings" panose="05000000000000000000" pitchFamily="2" charset="2"/>
              <a:buChar char="q"/>
            </a:pPr>
            <a:r>
              <a:rPr sz="1400" dirty="0">
                <a:solidFill>
                  <a:srgbClr val="F2F9FA"/>
                </a:solidFill>
                <a:latin typeface="Arial"/>
              </a:rPr>
              <a:t>Identify high-risk adults through NHS Health Check, diabetes risk tools and routine contacts (NICE, 2017)</a:t>
            </a:r>
            <a:endParaRPr lang="en-US" sz="1400" dirty="0">
              <a:solidFill>
                <a:srgbClr val="F2F9FA"/>
              </a:solidFill>
              <a:latin typeface="Arial"/>
            </a:endParaRPr>
          </a:p>
          <a:p>
            <a:pPr marL="285750" indent="-285750" algn="l">
              <a:buFont typeface="Wingdings" panose="05000000000000000000" pitchFamily="2" charset="2"/>
              <a:buChar char="q"/>
            </a:pPr>
            <a:r>
              <a:rPr sz="1400" dirty="0">
                <a:solidFill>
                  <a:srgbClr val="F2F9FA"/>
                </a:solidFill>
                <a:latin typeface="Arial"/>
              </a:rPr>
              <a:t>Offer intensive lifestyle-change support for people at high risk (NICE, 2017)</a:t>
            </a:r>
            <a:endParaRPr lang="en-US" sz="1400" dirty="0">
              <a:solidFill>
                <a:srgbClr val="F2F9FA"/>
              </a:solidFill>
              <a:latin typeface="Arial"/>
            </a:endParaRPr>
          </a:p>
          <a:p>
            <a:pPr marL="285750" indent="-285750" algn="l">
              <a:buFont typeface="Wingdings" panose="05000000000000000000" pitchFamily="2" charset="2"/>
              <a:buChar char="q"/>
            </a:pPr>
            <a:r>
              <a:rPr sz="1400" dirty="0">
                <a:solidFill>
                  <a:srgbClr val="F2F9FA"/>
                </a:solidFill>
                <a:latin typeface="Arial"/>
              </a:rPr>
              <a:t>Address food, activity, smoking, sleep and weight in a </a:t>
            </a:r>
            <a:r>
              <a:rPr sz="1400" dirty="0" err="1">
                <a:solidFill>
                  <a:srgbClr val="F2F9FA"/>
                </a:solidFill>
                <a:latin typeface="Arial"/>
              </a:rPr>
              <a:t>non-judgemental</a:t>
            </a:r>
            <a:r>
              <a:rPr sz="1400" dirty="0">
                <a:solidFill>
                  <a:srgbClr val="F2F9FA"/>
                </a:solidFill>
                <a:latin typeface="Arial"/>
              </a:rPr>
              <a:t> way (WHO, 2024)</a:t>
            </a:r>
          </a:p>
        </p:txBody>
      </p:sp>
      <p:sp>
        <p:nvSpPr>
          <p:cNvPr id="15" name="Shape 12"/>
          <p:cNvSpPr/>
          <p:nvPr/>
        </p:nvSpPr>
        <p:spPr>
          <a:xfrm>
            <a:off x="960120" y="3154680"/>
            <a:ext cx="5440680" cy="2450592"/>
          </a:xfrm>
          <a:prstGeom prst="roundRect">
            <a:avLst>
              <a:gd name="adj" fmla="val 6316"/>
            </a:avLst>
          </a:prstGeom>
          <a:solidFill>
            <a:srgbClr val="0A4855"/>
          </a:solidFill>
          <a:ln w="10160">
            <a:solidFill>
              <a:srgbClr val="12B3B6">
                <a:alpha val="5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Text 13"/>
          <p:cNvSpPr/>
          <p:nvPr/>
        </p:nvSpPr>
        <p:spPr>
          <a:xfrm>
            <a:off x="1097280" y="3264408"/>
            <a:ext cx="5166360" cy="292608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l">
              <a:buNone/>
            </a:pPr>
            <a:r>
              <a:rPr lang="en-US" sz="1550" b="1" dirty="0">
                <a:solidFill>
                  <a:srgbClr val="12B3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Risk reduction after diagnosis</a:t>
            </a:r>
            <a:endParaRPr lang="en-US" sz="1550" dirty="0"/>
          </a:p>
        </p:txBody>
      </p:sp>
      <p:sp>
        <p:nvSpPr>
          <p:cNvPr id="17" name="Text 14"/>
          <p:cNvSpPr/>
          <p:nvPr/>
        </p:nvSpPr>
        <p:spPr>
          <a:xfrm>
            <a:off x="1124712" y="3657600"/>
            <a:ext cx="5120640" cy="1760218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285750" indent="-285750" algn="l">
              <a:buFont typeface="Wingdings" panose="05000000000000000000" pitchFamily="2" charset="2"/>
              <a:buChar char="q"/>
            </a:pPr>
            <a:r>
              <a:rPr sz="1400" dirty="0">
                <a:solidFill>
                  <a:srgbClr val="F2F9FA"/>
                </a:solidFill>
                <a:latin typeface="Arial"/>
              </a:rPr>
              <a:t>Annual care processes and complication screening (NICE, 2023)</a:t>
            </a:r>
            <a:endParaRPr lang="en-US" sz="1400" dirty="0">
              <a:solidFill>
                <a:srgbClr val="F2F9FA"/>
              </a:solidFill>
              <a:latin typeface="Arial"/>
            </a:endParaRPr>
          </a:p>
          <a:p>
            <a:pPr marL="285750" indent="-285750" algn="l">
              <a:buFont typeface="Wingdings" panose="05000000000000000000" pitchFamily="2" charset="2"/>
              <a:buChar char="q"/>
            </a:pPr>
            <a:r>
              <a:rPr sz="1400" dirty="0" err="1">
                <a:solidFill>
                  <a:srgbClr val="F2F9FA"/>
                </a:solidFill>
                <a:latin typeface="Arial"/>
              </a:rPr>
              <a:t>Individualised</a:t>
            </a:r>
            <a:r>
              <a:rPr sz="1400" dirty="0">
                <a:solidFill>
                  <a:srgbClr val="F2F9FA"/>
                </a:solidFill>
                <a:latin typeface="Arial"/>
              </a:rPr>
              <a:t> medicine review and cardiovascular risk reduction (NICE, 2026)</a:t>
            </a:r>
            <a:endParaRPr lang="en-US" sz="1400" dirty="0">
              <a:solidFill>
                <a:srgbClr val="F2F9FA"/>
              </a:solidFill>
              <a:latin typeface="Arial"/>
            </a:endParaRPr>
          </a:p>
          <a:p>
            <a:pPr marL="285750" indent="-285750" algn="l">
              <a:buFont typeface="Wingdings" panose="05000000000000000000" pitchFamily="2" charset="2"/>
              <a:buChar char="q"/>
            </a:pPr>
            <a:r>
              <a:rPr sz="1400" dirty="0">
                <a:solidFill>
                  <a:srgbClr val="F2F9FA"/>
                </a:solidFill>
                <a:latin typeface="Arial"/>
              </a:rPr>
              <a:t>Education on foot care, eye screening, kidney monitoring and sick-day rules (NICE, 2023)</a:t>
            </a:r>
          </a:p>
        </p:txBody>
      </p:sp>
      <p:sp>
        <p:nvSpPr>
          <p:cNvPr id="18" name="Shape 15"/>
          <p:cNvSpPr/>
          <p:nvPr/>
        </p:nvSpPr>
        <p:spPr>
          <a:xfrm>
            <a:off x="6995160" y="4434840"/>
            <a:ext cx="4343400" cy="1143000"/>
          </a:xfrm>
          <a:prstGeom prst="roundRect">
            <a:avLst>
              <a:gd name="adj" fmla="val 9600"/>
            </a:avLst>
          </a:prstGeom>
          <a:solidFill>
            <a:srgbClr val="0A4855"/>
          </a:solidFill>
          <a:ln w="10160">
            <a:solidFill>
              <a:srgbClr val="C6F36D">
                <a:alpha val="70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9" name="Text 16"/>
          <p:cNvSpPr/>
          <p:nvPr/>
        </p:nvSpPr>
        <p:spPr>
          <a:xfrm>
            <a:off x="7223760" y="4480560"/>
            <a:ext cx="3840480" cy="27432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C6F36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Evidence example</a:t>
            </a:r>
            <a:endParaRPr lang="en-US" sz="1500" dirty="0"/>
          </a:p>
        </p:txBody>
      </p:sp>
      <p:sp>
        <p:nvSpPr>
          <p:cNvPr id="20" name="Text 17"/>
          <p:cNvSpPr/>
          <p:nvPr/>
        </p:nvSpPr>
        <p:spPr>
          <a:xfrm>
            <a:off x="7223760" y="4823458"/>
            <a:ext cx="3840480" cy="59436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Autofit/>
          </a:bodyPr>
          <a:lstStyle/>
          <a:p>
            <a:pPr algn="ctr"/>
            <a:r>
              <a:rPr sz="1200" b="0" dirty="0">
                <a:solidFill>
                  <a:srgbClr val="F5FAFC"/>
                </a:solidFill>
                <a:latin typeface="Arial"/>
              </a:rPr>
              <a:t>The NHS Diabetes Prevention </a:t>
            </a:r>
            <a:r>
              <a:rPr sz="1200" b="0" dirty="0" err="1">
                <a:solidFill>
                  <a:srgbClr val="F5FAFC"/>
                </a:solidFill>
                <a:latin typeface="Arial"/>
              </a:rPr>
              <a:t>Programme</a:t>
            </a:r>
            <a:r>
              <a:rPr sz="1200" b="0" dirty="0">
                <a:solidFill>
                  <a:srgbClr val="F5FAFC"/>
                </a:solidFill>
                <a:latin typeface="Arial"/>
              </a:rPr>
              <a:t> reduces the risk of developing type 2 diabetes by more than a third among people completing the </a:t>
            </a:r>
            <a:r>
              <a:rPr sz="1200" b="0" dirty="0" err="1">
                <a:solidFill>
                  <a:srgbClr val="F5FAFC"/>
                </a:solidFill>
                <a:latin typeface="Arial"/>
              </a:rPr>
              <a:t>programme</a:t>
            </a:r>
            <a:r>
              <a:rPr sz="1200" b="0" dirty="0">
                <a:solidFill>
                  <a:srgbClr val="F5FAFC"/>
                </a:solidFill>
                <a:latin typeface="Arial"/>
              </a:rPr>
              <a:t> (Parkinson et al., 2024; Bower et al., 2025).</a:t>
            </a:r>
          </a:p>
        </p:txBody>
      </p:sp>
      <p:sp>
        <p:nvSpPr>
          <p:cNvPr id="21" name="Shape 18"/>
          <p:cNvSpPr/>
          <p:nvPr/>
        </p:nvSpPr>
        <p:spPr>
          <a:xfrm>
            <a:off x="960120" y="6473952"/>
            <a:ext cx="10744200" cy="219456"/>
          </a:xfrm>
          <a:prstGeom prst="roundRect">
            <a:avLst>
              <a:gd name="adj" fmla="val 12500"/>
            </a:avLst>
          </a:prstGeom>
          <a:solidFill>
            <a:srgbClr val="031E29">
              <a:alpha val="80000"/>
            </a:srgbClr>
          </a:solidFill>
          <a:ln w="5080">
            <a:solidFill>
              <a:srgbClr val="12B3B6">
                <a:alpha val="3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7EC67FCA-3FC3-C191-ED01-7D08B3E4E86D}"/>
              </a:ext>
            </a:extLst>
          </p:cNvPr>
          <p:cNvSpPr/>
          <p:nvPr/>
        </p:nvSpPr>
        <p:spPr>
          <a:xfrm>
            <a:off x="137158" y="6381748"/>
            <a:ext cx="502921" cy="38404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dirty="0"/>
              <a:t>14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73B4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676656" cy="6858000"/>
          </a:xfrm>
          <a:prstGeom prst="rect">
            <a:avLst/>
          </a:prstGeom>
          <a:solidFill>
            <a:srgbClr val="031E29"/>
          </a:solidFill>
          <a:ln w="12700">
            <a:solidFill>
              <a:srgbClr val="031E29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676656" y="0"/>
            <a:ext cx="73152" cy="6858000"/>
          </a:xfrm>
          <a:prstGeom prst="rect">
            <a:avLst/>
          </a:prstGeom>
          <a:solidFill>
            <a:srgbClr val="12B3B6"/>
          </a:solidFill>
          <a:ln w="12700">
            <a:solidFill>
              <a:srgbClr val="12B3B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749808" y="0"/>
            <a:ext cx="36576" cy="6858000"/>
          </a:xfrm>
          <a:prstGeom prst="rect">
            <a:avLst/>
          </a:prstGeom>
          <a:solidFill>
            <a:srgbClr val="C6F36D"/>
          </a:solidFill>
          <a:ln w="12700">
            <a:solidFill>
              <a:srgbClr val="C6F36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" name="Text 5"/>
          <p:cNvSpPr/>
          <p:nvPr/>
        </p:nvSpPr>
        <p:spPr>
          <a:xfrm rot="16200000">
            <a:off x="-864108" y="-68580"/>
            <a:ext cx="2423160" cy="4846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 algn="ctr">
              <a:buNone/>
            </a:pPr>
            <a:r>
              <a:rPr lang="en-US" b="1" dirty="0">
                <a:solidFill>
                  <a:srgbClr val="B9DC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CO-PRODUCTION</a:t>
            </a: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960120" y="256032"/>
            <a:ext cx="10332720" cy="43891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Co-Productive Care: Skills, Values and Behaviours</a:t>
            </a:r>
            <a:endParaRPr lang="en-US" sz="2200" dirty="0"/>
          </a:p>
        </p:txBody>
      </p:sp>
      <p:sp>
        <p:nvSpPr>
          <p:cNvPr id="9" name="Text 7"/>
          <p:cNvSpPr/>
          <p:nvPr/>
        </p:nvSpPr>
        <p:spPr>
          <a:xfrm>
            <a:off x="987552" y="713232"/>
            <a:ext cx="9875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B8F2E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person and family are partners, not passive recipients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960120" y="960120"/>
            <a:ext cx="10241280" cy="0"/>
          </a:xfrm>
          <a:prstGeom prst="line">
            <a:avLst/>
          </a:prstGeom>
          <a:noFill/>
          <a:ln w="15240">
            <a:solidFill>
              <a:srgbClr val="12B3B6">
                <a:alpha val="7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" name="Shape 9"/>
          <p:cNvSpPr/>
          <p:nvPr/>
        </p:nvSpPr>
        <p:spPr>
          <a:xfrm>
            <a:off x="960120" y="1325880"/>
            <a:ext cx="3108960" cy="3108960"/>
          </a:xfrm>
          <a:prstGeom prst="roundRect">
            <a:avLst>
              <a:gd name="adj" fmla="val 3529"/>
            </a:avLst>
          </a:prstGeom>
          <a:solidFill>
            <a:srgbClr val="0A4855"/>
          </a:solidFill>
          <a:ln w="10160">
            <a:solidFill>
              <a:srgbClr val="12B3B6">
                <a:alpha val="5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2" name="Text 10"/>
          <p:cNvSpPr/>
          <p:nvPr/>
        </p:nvSpPr>
        <p:spPr>
          <a:xfrm>
            <a:off x="1097280" y="1435608"/>
            <a:ext cx="2834640" cy="292608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l">
              <a:buNone/>
            </a:pPr>
            <a:r>
              <a:rPr lang="en-US" sz="1550" b="1" dirty="0">
                <a:solidFill>
                  <a:srgbClr val="12B3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Skills</a:t>
            </a:r>
            <a:endParaRPr lang="en-US" sz="1550" dirty="0"/>
          </a:p>
        </p:txBody>
      </p:sp>
      <p:sp>
        <p:nvSpPr>
          <p:cNvPr id="13" name="Text 11"/>
          <p:cNvSpPr/>
          <p:nvPr/>
        </p:nvSpPr>
        <p:spPr>
          <a:xfrm>
            <a:off x="1124712" y="1828800"/>
            <a:ext cx="2788920" cy="251460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171450" indent="-171450" algn="l">
              <a:buFont typeface="Wingdings" panose="05000000000000000000" pitchFamily="2" charset="2"/>
              <a:buChar char="q"/>
            </a:pPr>
            <a:r>
              <a:rPr sz="1200" dirty="0">
                <a:solidFill>
                  <a:srgbClr val="F2F9FA"/>
                </a:solidFill>
                <a:latin typeface="Arial"/>
              </a:rPr>
              <a:t> Use motivational interviewing and health coaching to explore goals, barriers and readiness for change (Health Foundation, 2015).</a:t>
            </a:r>
            <a:endParaRPr lang="en-US" sz="2400" dirty="0"/>
          </a:p>
          <a:p>
            <a:pPr marL="171450" indent="-171450" algn="l">
              <a:buFont typeface="Wingdings" panose="05000000000000000000" pitchFamily="2" charset="2"/>
              <a:buChar char="q"/>
            </a:pPr>
            <a:r>
              <a:rPr sz="1200" dirty="0">
                <a:solidFill>
                  <a:srgbClr val="F2F9FA"/>
                </a:solidFill>
                <a:latin typeface="Arial"/>
              </a:rPr>
              <a:t>Apply shared decision-making and teach-back so treatment choices and instructions are </a:t>
            </a:r>
            <a:r>
              <a:rPr sz="1400" dirty="0">
                <a:solidFill>
                  <a:srgbClr val="F2F9FA"/>
                </a:solidFill>
                <a:latin typeface="Arial"/>
              </a:rPr>
              <a:t>clearly</a:t>
            </a:r>
            <a:r>
              <a:rPr sz="1200" dirty="0">
                <a:solidFill>
                  <a:srgbClr val="F2F9FA"/>
                </a:solidFill>
                <a:latin typeface="Arial"/>
              </a:rPr>
              <a:t> understood (NICE, 2021; Health Foundation, 2015).</a:t>
            </a:r>
            <a:endParaRPr lang="en-US" sz="1200" dirty="0">
              <a:solidFill>
                <a:srgbClr val="F2F9FA"/>
              </a:solidFill>
              <a:latin typeface="Arial"/>
            </a:endParaRPr>
          </a:p>
          <a:p>
            <a:pPr marL="171450" indent="-171450" algn="l">
              <a:buFont typeface="Wingdings" panose="05000000000000000000" pitchFamily="2" charset="2"/>
              <a:buChar char="q"/>
            </a:pPr>
            <a:r>
              <a:rPr sz="1200" dirty="0">
                <a:solidFill>
                  <a:srgbClr val="F2F9FA"/>
                </a:solidFill>
                <a:latin typeface="Arial"/>
              </a:rPr>
              <a:t>Use cultural competence to adapt advice to food habits, language, beliefs and family routines (WHO, 2024).</a:t>
            </a:r>
          </a:p>
        </p:txBody>
      </p:sp>
      <p:sp>
        <p:nvSpPr>
          <p:cNvPr id="14" name="Shape 12"/>
          <p:cNvSpPr/>
          <p:nvPr/>
        </p:nvSpPr>
        <p:spPr>
          <a:xfrm>
            <a:off x="4389120" y="1325880"/>
            <a:ext cx="3108960" cy="3108960"/>
          </a:xfrm>
          <a:prstGeom prst="roundRect">
            <a:avLst>
              <a:gd name="adj" fmla="val 3529"/>
            </a:avLst>
          </a:prstGeom>
          <a:solidFill>
            <a:srgbClr val="0A4855"/>
          </a:solidFill>
          <a:ln w="10160">
            <a:solidFill>
              <a:srgbClr val="C6F36D">
                <a:alpha val="5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Text 13"/>
          <p:cNvSpPr/>
          <p:nvPr/>
        </p:nvSpPr>
        <p:spPr>
          <a:xfrm>
            <a:off x="4526280" y="1435608"/>
            <a:ext cx="2834640" cy="292608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l">
              <a:buNone/>
            </a:pPr>
            <a:r>
              <a:rPr lang="en-US" sz="1550" b="1" dirty="0">
                <a:solidFill>
                  <a:srgbClr val="C6F36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Values</a:t>
            </a:r>
            <a:endParaRPr lang="en-US" sz="1550" dirty="0"/>
          </a:p>
        </p:txBody>
      </p:sp>
      <p:sp>
        <p:nvSpPr>
          <p:cNvPr id="16" name="Text 14"/>
          <p:cNvSpPr/>
          <p:nvPr/>
        </p:nvSpPr>
        <p:spPr>
          <a:xfrm>
            <a:off x="4553712" y="1828800"/>
            <a:ext cx="2788920" cy="251460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171450" indent="-171450" algn="l">
              <a:buFont typeface="Wingdings" panose="05000000000000000000" pitchFamily="2" charset="2"/>
              <a:buChar char="q"/>
            </a:pPr>
            <a:r>
              <a:rPr sz="1600" dirty="0">
                <a:solidFill>
                  <a:srgbClr val="F2F9FA"/>
                </a:solidFill>
                <a:latin typeface="Arial"/>
              </a:rPr>
              <a:t>Show respect, equality and compassion so the person is treated as an equal partner (SCIE, 2013).</a:t>
            </a:r>
            <a:endParaRPr lang="en-US" sz="3200" dirty="0"/>
          </a:p>
          <a:p>
            <a:pPr marL="171450" indent="-171450" algn="l">
              <a:buFont typeface="Wingdings" panose="05000000000000000000" pitchFamily="2" charset="2"/>
              <a:buChar char="q"/>
            </a:pPr>
            <a:r>
              <a:rPr sz="1600" dirty="0">
                <a:solidFill>
                  <a:srgbClr val="F2F9FA"/>
                </a:solidFill>
                <a:latin typeface="Arial"/>
              </a:rPr>
              <a:t>Promote inclusion and empowerment by </a:t>
            </a:r>
            <a:r>
              <a:rPr sz="1600" dirty="0" err="1">
                <a:solidFill>
                  <a:srgbClr val="F2F9FA"/>
                </a:solidFill>
                <a:latin typeface="Arial"/>
              </a:rPr>
              <a:t>recognising</a:t>
            </a:r>
            <a:r>
              <a:rPr sz="1600" dirty="0">
                <a:solidFill>
                  <a:srgbClr val="F2F9FA"/>
                </a:solidFill>
                <a:latin typeface="Arial"/>
              </a:rPr>
              <a:t> the person’s lived experience and daily priorities (SCIE, 2013; NHS England, 2019).</a:t>
            </a:r>
          </a:p>
        </p:txBody>
      </p:sp>
      <p:sp>
        <p:nvSpPr>
          <p:cNvPr id="17" name="Shape 15"/>
          <p:cNvSpPr/>
          <p:nvPr/>
        </p:nvSpPr>
        <p:spPr>
          <a:xfrm>
            <a:off x="7818120" y="1325880"/>
            <a:ext cx="3108960" cy="3108960"/>
          </a:xfrm>
          <a:prstGeom prst="roundRect">
            <a:avLst>
              <a:gd name="adj" fmla="val 3529"/>
            </a:avLst>
          </a:prstGeom>
          <a:solidFill>
            <a:srgbClr val="0A4855"/>
          </a:solidFill>
          <a:ln w="10160">
            <a:solidFill>
              <a:srgbClr val="FFD166">
                <a:alpha val="5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8" name="Text 16"/>
          <p:cNvSpPr/>
          <p:nvPr/>
        </p:nvSpPr>
        <p:spPr>
          <a:xfrm>
            <a:off x="7955280" y="1435608"/>
            <a:ext cx="2834640" cy="292608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l">
              <a:buNone/>
            </a:pPr>
            <a:r>
              <a:rPr lang="en-US" sz="1550" b="1" dirty="0">
                <a:solidFill>
                  <a:srgbClr val="FFD1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Behaviours</a:t>
            </a:r>
            <a:endParaRPr lang="en-US" sz="1550" dirty="0"/>
          </a:p>
        </p:txBody>
      </p:sp>
      <p:sp>
        <p:nvSpPr>
          <p:cNvPr id="19" name="Text 17"/>
          <p:cNvSpPr/>
          <p:nvPr/>
        </p:nvSpPr>
        <p:spPr>
          <a:xfrm>
            <a:off x="7982712" y="1828800"/>
            <a:ext cx="2788920" cy="251460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 lnSpcReduction="10000"/>
          </a:bodyPr>
          <a:lstStyle/>
          <a:p>
            <a:pPr marL="171450" indent="-171450" algn="l">
              <a:buFont typeface="Wingdings" panose="05000000000000000000" pitchFamily="2" charset="2"/>
              <a:buChar char="q"/>
            </a:pPr>
            <a:r>
              <a:rPr sz="1600" dirty="0">
                <a:solidFill>
                  <a:srgbClr val="F2F9FA"/>
                </a:solidFill>
                <a:latin typeface="Arial"/>
              </a:rPr>
              <a:t>Ask “what matters?”, listen to lived experience and share power when care plans are agreed (NHS England, 2019; SCIE, 2013).</a:t>
            </a:r>
            <a:endParaRPr lang="en-US" sz="3200" dirty="0"/>
          </a:p>
          <a:p>
            <a:pPr marL="171450" indent="-171450" algn="l">
              <a:buFont typeface="Wingdings" panose="05000000000000000000" pitchFamily="2" charset="2"/>
              <a:buChar char="q"/>
            </a:pPr>
            <a:r>
              <a:rPr sz="1600" dirty="0">
                <a:solidFill>
                  <a:srgbClr val="F2F9FA"/>
                </a:solidFill>
                <a:latin typeface="Arial"/>
              </a:rPr>
              <a:t>Involve carers with consent and respond to social barriers that affect diabetes self-management (Coulter, Roberts and Dixon, 2013; WHO, 2024).</a:t>
            </a:r>
          </a:p>
        </p:txBody>
      </p:sp>
      <p:sp>
        <p:nvSpPr>
          <p:cNvPr id="20" name="Shape 18"/>
          <p:cNvSpPr/>
          <p:nvPr/>
        </p:nvSpPr>
        <p:spPr>
          <a:xfrm>
            <a:off x="960120" y="4800600"/>
            <a:ext cx="9966960" cy="914400"/>
          </a:xfrm>
          <a:prstGeom prst="roundRect">
            <a:avLst>
              <a:gd name="adj" fmla="val 12000"/>
            </a:avLst>
          </a:prstGeom>
          <a:solidFill>
            <a:srgbClr val="0A4855"/>
          </a:solidFill>
          <a:ln w="10160">
            <a:solidFill>
              <a:srgbClr val="FF6B6B">
                <a:alpha val="60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1" name="Text 19"/>
          <p:cNvSpPr/>
          <p:nvPr/>
        </p:nvSpPr>
        <p:spPr>
          <a:xfrm>
            <a:off x="1234440" y="4983480"/>
            <a:ext cx="9372600" cy="384048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l">
              <a:buNone/>
            </a:pPr>
            <a:r>
              <a:rPr sz="1200">
                <a:solidFill>
                  <a:srgbClr val="F2F9FA"/>
                </a:solidFill>
                <a:latin typeface="Arial"/>
              </a:rPr>
              <a:t>Critical evaluation: Traditional advice can become one-way and compliance-focused. Co-production is stronger because it recognises the person’s expertise, culture, preferences and family context in making diabetes care workable (SCIE, 2013; NICE, 2021).</a:t>
            </a:r>
            <a:endParaRPr lang="en-US" sz="2800" dirty="0"/>
          </a:p>
        </p:txBody>
      </p:sp>
      <p:sp>
        <p:nvSpPr>
          <p:cNvPr id="22" name="Shape 20"/>
          <p:cNvSpPr/>
          <p:nvPr/>
        </p:nvSpPr>
        <p:spPr>
          <a:xfrm>
            <a:off x="960120" y="6473952"/>
            <a:ext cx="10744200" cy="219456"/>
          </a:xfrm>
          <a:prstGeom prst="roundRect">
            <a:avLst>
              <a:gd name="adj" fmla="val 12500"/>
            </a:avLst>
          </a:prstGeom>
          <a:solidFill>
            <a:srgbClr val="031E29">
              <a:alpha val="80000"/>
            </a:srgbClr>
          </a:solidFill>
          <a:ln w="5080">
            <a:solidFill>
              <a:srgbClr val="12B3B6">
                <a:alpha val="3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396D1873-177F-362A-26CD-E8D50F465885}"/>
              </a:ext>
            </a:extLst>
          </p:cNvPr>
          <p:cNvSpPr/>
          <p:nvPr/>
        </p:nvSpPr>
        <p:spPr>
          <a:xfrm>
            <a:off x="137158" y="6381748"/>
            <a:ext cx="502921" cy="38404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dirty="0"/>
              <a:t>15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3F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658368" cy="6858000"/>
          </a:xfrm>
          <a:prstGeom prst="rect">
            <a:avLst/>
          </a:prstGeom>
          <a:solidFill>
            <a:srgbClr val="062B35"/>
          </a:solidFill>
          <a:ln>
            <a:solidFill>
              <a:srgbClr val="062B3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658368" y="0"/>
            <a:ext cx="54864" cy="6858000"/>
          </a:xfrm>
          <a:prstGeom prst="rect">
            <a:avLst/>
          </a:prstGeom>
          <a:solidFill>
            <a:srgbClr val="15B7C8"/>
          </a:solidFill>
          <a:ln>
            <a:solidFill>
              <a:srgbClr val="15B7C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713232" y="0"/>
            <a:ext cx="32004" cy="6858000"/>
          </a:xfrm>
          <a:prstGeom prst="rect">
            <a:avLst/>
          </a:prstGeom>
          <a:solidFill>
            <a:srgbClr val="C7E76D"/>
          </a:solidFill>
          <a:ln>
            <a:solidFill>
              <a:srgbClr val="C7E76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8872" y="6254496"/>
            <a:ext cx="438912" cy="182880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 algn="ctr">
              <a:defRPr sz="900" b="1" i="0">
                <a:solidFill>
                  <a:srgbClr val="052E39"/>
                </a:solidFill>
                <a:latin typeface="Arial"/>
              </a:defRPr>
            </a:pPr>
            <a:r>
              <a:t>14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60120" y="320040"/>
            <a:ext cx="11064240" cy="384048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 algn="l">
              <a:defRPr sz="3000" b="1" i="0">
                <a:solidFill>
                  <a:srgbClr val="FFFFFF"/>
                </a:solidFill>
                <a:latin typeface="Arial"/>
              </a:defRPr>
            </a:pPr>
            <a:r>
              <a:rPr dirty="0"/>
              <a:t>Comprehensive </a:t>
            </a:r>
            <a:r>
              <a:rPr dirty="0" err="1"/>
              <a:t>Personalised</a:t>
            </a:r>
            <a:r>
              <a:rPr dirty="0"/>
              <a:t> Care Model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60120" y="786384"/>
            <a:ext cx="11064240" cy="228600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 algn="l">
              <a:defRPr sz="1350" b="0" i="0">
                <a:solidFill>
                  <a:srgbClr val="D6F3F5"/>
                </a:solidFill>
                <a:latin typeface="Arial"/>
              </a:defRPr>
            </a:pPr>
            <a:r>
              <a:t>All-age, whole-population NHS model applied to type 2 diabetes in primary care (NHS England, 2019).</a:t>
            </a:r>
          </a:p>
        </p:txBody>
      </p:sp>
      <p:sp>
        <p:nvSpPr>
          <p:cNvPr id="10" name="Rectangle 9"/>
          <p:cNvSpPr/>
          <p:nvPr/>
        </p:nvSpPr>
        <p:spPr>
          <a:xfrm>
            <a:off x="960120" y="1069848"/>
            <a:ext cx="11064240" cy="22860"/>
          </a:xfrm>
          <a:prstGeom prst="rect">
            <a:avLst/>
          </a:prstGeom>
          <a:solidFill>
            <a:srgbClr val="15B7C8"/>
          </a:solidFill>
          <a:ln>
            <a:solidFill>
              <a:srgbClr val="15B7C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ounded Rectangle 10"/>
          <p:cNvSpPr/>
          <p:nvPr/>
        </p:nvSpPr>
        <p:spPr>
          <a:xfrm>
            <a:off x="896112" y="1225296"/>
            <a:ext cx="11201400" cy="4736592"/>
          </a:xfrm>
          <a:prstGeom prst="roundRect">
            <a:avLst/>
          </a:prstGeom>
          <a:solidFill>
            <a:srgbClr val="F2FBFC"/>
          </a:solidFill>
          <a:ln w="15240">
            <a:solidFill>
              <a:srgbClr val="69D5D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1316736" y="1380744"/>
            <a:ext cx="10521303" cy="338328"/>
          </a:xfrm>
          <a:prstGeom prst="rect">
            <a:avLst/>
          </a:prstGeom>
          <a:solidFill>
            <a:srgbClr val="E6F8FB"/>
          </a:solidFill>
          <a:ln>
            <a:solidFill>
              <a:srgbClr val="E6F8F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1143000" y="1444752"/>
            <a:ext cx="2926080" cy="201168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 algn="ctr">
              <a:defRPr sz="1300" b="1" i="0">
                <a:solidFill>
                  <a:srgbClr val="0B5B71"/>
                </a:solidFill>
                <a:latin typeface="Arial"/>
              </a:defRPr>
            </a:pPr>
            <a:r>
              <a:t>INTERVENTIONS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956048" y="1444752"/>
            <a:ext cx="2880360" cy="201168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 algn="ctr">
              <a:defRPr sz="1300" b="1" i="0">
                <a:solidFill>
                  <a:srgbClr val="0B5B71"/>
                </a:solidFill>
                <a:latin typeface="Arial"/>
              </a:defRPr>
            </a:pPr>
            <a:r>
              <a:t>TARGET POPULATIONS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098280" y="1444752"/>
            <a:ext cx="2286000" cy="201168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 algn="ctr">
              <a:defRPr sz="1300" b="1" i="0">
                <a:solidFill>
                  <a:srgbClr val="0B5B71"/>
                </a:solidFill>
                <a:latin typeface="Arial"/>
              </a:defRPr>
            </a:pPr>
            <a:r>
              <a:t>OUTCOMES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1143000" y="1856231"/>
            <a:ext cx="2743200" cy="685800"/>
          </a:xfrm>
          <a:prstGeom prst="roundRect">
            <a:avLst/>
          </a:prstGeom>
          <a:solidFill>
            <a:srgbClr val="0D9BA5"/>
          </a:solidFill>
          <a:ln w="10160">
            <a:solidFill>
              <a:srgbClr val="DDF8F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46304" tIns="91440" rIns="128016" bIns="73152" rtlCol="0" anchor="ctr"/>
          <a:lstStyle/>
          <a:p>
            <a:pPr algn="ctr">
              <a:defRPr sz="1250" b="1">
                <a:solidFill>
                  <a:srgbClr val="FFFFFF"/>
                </a:solidFill>
                <a:latin typeface="Arial"/>
              </a:defRPr>
            </a:pPr>
            <a:r>
              <a:rPr sz="1400" dirty="0"/>
              <a:t>Specialist</a:t>
            </a:r>
          </a:p>
          <a:p>
            <a:pPr>
              <a:spcBef>
                <a:spcPts val="400"/>
              </a:spcBef>
              <a:defRPr sz="880">
                <a:solidFill>
                  <a:srgbClr val="FFFFFF"/>
                </a:solidFill>
                <a:latin typeface="Arial"/>
              </a:defRPr>
            </a:pPr>
            <a:r>
              <a:rPr sz="900" dirty="0"/>
              <a:t>MDT and integrated care for complex diabetes, frailty, renal or foot risk.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1143000" y="2788920"/>
            <a:ext cx="2743200" cy="685800"/>
          </a:xfrm>
          <a:prstGeom prst="roundRect">
            <a:avLst/>
          </a:prstGeom>
          <a:solidFill>
            <a:srgbClr val="167CC0"/>
          </a:solidFill>
          <a:ln w="10160">
            <a:solidFill>
              <a:srgbClr val="DDF8F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46304" tIns="91440" rIns="128016" bIns="73152" rtlCol="0" anchor="ctr"/>
          <a:lstStyle/>
          <a:p>
            <a:pPr algn="ctr">
              <a:defRPr sz="1250" b="1">
                <a:solidFill>
                  <a:srgbClr val="FFFFFF"/>
                </a:solidFill>
                <a:latin typeface="Arial"/>
              </a:defRPr>
            </a:pPr>
            <a:r>
              <a:rPr sz="1400"/>
              <a:t>Targeted</a:t>
            </a:r>
          </a:p>
          <a:p>
            <a:pPr>
              <a:spcBef>
                <a:spcPts val="400"/>
              </a:spcBef>
              <a:defRPr sz="880">
                <a:solidFill>
                  <a:srgbClr val="FFFFFF"/>
                </a:solidFill>
                <a:latin typeface="Arial"/>
              </a:defRPr>
            </a:pPr>
            <a:r>
              <a:rPr sz="900"/>
              <a:t>Nurse-led care planning, health coaching and supported self-management.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1143000" y="3721608"/>
            <a:ext cx="2743200" cy="685800"/>
          </a:xfrm>
          <a:prstGeom prst="roundRect">
            <a:avLst/>
          </a:prstGeom>
          <a:solidFill>
            <a:srgbClr val="123F7A"/>
          </a:solidFill>
          <a:ln w="10160">
            <a:solidFill>
              <a:srgbClr val="DDF8F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46304" tIns="91440" rIns="128016" bIns="73152" rtlCol="0" anchor="ctr"/>
          <a:lstStyle/>
          <a:p>
            <a:pPr algn="ctr">
              <a:defRPr sz="1250" b="1">
                <a:solidFill>
                  <a:srgbClr val="FFFFFF"/>
                </a:solidFill>
                <a:latin typeface="Arial"/>
              </a:defRPr>
            </a:pPr>
            <a:r>
              <a:rPr sz="1400"/>
              <a:t>Universal</a:t>
            </a:r>
          </a:p>
          <a:p>
            <a:pPr>
              <a:spcBef>
                <a:spcPts val="400"/>
              </a:spcBef>
              <a:defRPr sz="880">
                <a:solidFill>
                  <a:srgbClr val="FFFFFF"/>
                </a:solidFill>
                <a:latin typeface="Arial"/>
              </a:defRPr>
            </a:pPr>
            <a:r>
              <a:rPr sz="900"/>
              <a:t>Prevention, shared decisions, choice, social prescribing and community capacity.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8732520" y="1856231"/>
            <a:ext cx="2743200" cy="685800"/>
          </a:xfrm>
          <a:prstGeom prst="roundRect">
            <a:avLst/>
          </a:prstGeom>
          <a:solidFill>
            <a:srgbClr val="0D9BA5"/>
          </a:solidFill>
          <a:ln w="10160">
            <a:solidFill>
              <a:srgbClr val="DDF8F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46304" tIns="91440" rIns="128016" bIns="73152" rtlCol="0" anchor="ctr"/>
          <a:lstStyle/>
          <a:p>
            <a:pPr algn="ctr">
              <a:defRPr sz="1200" b="1">
                <a:solidFill>
                  <a:srgbClr val="FFFFFF"/>
                </a:solidFill>
                <a:latin typeface="Arial"/>
              </a:defRPr>
            </a:pPr>
            <a:r>
              <a:rPr sz="1400"/>
              <a:t>Empowered and integrated</a:t>
            </a:r>
          </a:p>
          <a:p>
            <a:pPr>
              <a:spcBef>
                <a:spcPts val="400"/>
              </a:spcBef>
              <a:defRPr sz="850">
                <a:solidFill>
                  <a:srgbClr val="FFFFFF"/>
                </a:solidFill>
                <a:latin typeface="Arial"/>
              </a:defRPr>
            </a:pPr>
            <a:r>
              <a:rPr sz="900"/>
              <a:t>Joined-up care and fewer avoidable unplanned service contacts.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8732520" y="2788920"/>
            <a:ext cx="2743200" cy="685800"/>
          </a:xfrm>
          <a:prstGeom prst="roundRect">
            <a:avLst/>
          </a:prstGeom>
          <a:solidFill>
            <a:srgbClr val="167CC0"/>
          </a:solidFill>
          <a:ln w="10160">
            <a:solidFill>
              <a:srgbClr val="DDF8F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46304" tIns="91440" rIns="128016" bIns="73152" rtlCol="0" anchor="ctr"/>
          <a:lstStyle/>
          <a:p>
            <a:pPr algn="ctr">
              <a:defRPr sz="1200" b="1">
                <a:solidFill>
                  <a:srgbClr val="FFFFFF"/>
                </a:solidFill>
                <a:latin typeface="Arial"/>
              </a:defRPr>
            </a:pPr>
            <a:r>
              <a:rPr sz="1400"/>
              <a:t>Confidence to self-manage</a:t>
            </a:r>
          </a:p>
          <a:p>
            <a:pPr>
              <a:spcBef>
                <a:spcPts val="400"/>
              </a:spcBef>
              <a:defRPr sz="850">
                <a:solidFill>
                  <a:srgbClr val="FFFFFF"/>
                </a:solidFill>
                <a:latin typeface="Arial"/>
              </a:defRPr>
            </a:pPr>
            <a:r>
              <a:rPr sz="900"/>
              <a:t>Skills for medicines, food, activity, screening and risk decisions.</a:t>
            </a:r>
          </a:p>
        </p:txBody>
      </p:sp>
      <p:sp>
        <p:nvSpPr>
          <p:cNvPr id="27" name="Rounded Rectangle 26"/>
          <p:cNvSpPr/>
          <p:nvPr/>
        </p:nvSpPr>
        <p:spPr>
          <a:xfrm>
            <a:off x="8732520" y="3721608"/>
            <a:ext cx="2743200" cy="685800"/>
          </a:xfrm>
          <a:prstGeom prst="roundRect">
            <a:avLst/>
          </a:prstGeom>
          <a:solidFill>
            <a:srgbClr val="123F7A"/>
          </a:solidFill>
          <a:ln w="10160">
            <a:solidFill>
              <a:srgbClr val="DDF8F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46304" tIns="91440" rIns="128016" bIns="73152" rtlCol="0" anchor="ctr"/>
          <a:lstStyle/>
          <a:p>
            <a:pPr algn="ctr">
              <a:defRPr sz="1200" b="1">
                <a:solidFill>
                  <a:srgbClr val="FFFFFF"/>
                </a:solidFill>
                <a:latin typeface="Arial"/>
              </a:defRPr>
            </a:pPr>
            <a:r>
              <a:rPr sz="1400"/>
              <a:t>Prevention and resilience</a:t>
            </a:r>
          </a:p>
          <a:p>
            <a:pPr>
              <a:spcBef>
                <a:spcPts val="400"/>
              </a:spcBef>
              <a:defRPr sz="850">
                <a:solidFill>
                  <a:srgbClr val="FFFFFF"/>
                </a:solidFill>
                <a:latin typeface="Arial"/>
              </a:defRPr>
            </a:pPr>
            <a:r>
              <a:rPr sz="900"/>
              <a:t>Earlier risk action and community support before complications develop.</a:t>
            </a:r>
          </a:p>
        </p:txBody>
      </p:sp>
      <p:sp>
        <p:nvSpPr>
          <p:cNvPr id="37" name="TextBox 36"/>
          <p:cNvSpPr txBox="1"/>
          <p:nvPr/>
        </p:nvSpPr>
        <p:spPr>
          <a:xfrm rot="17109994">
            <a:off x="3680860" y="2904139"/>
            <a:ext cx="886021" cy="375487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 algn="ctr">
              <a:defRPr sz="770" b="1" i="0">
                <a:solidFill>
                  <a:srgbClr val="0B5B71"/>
                </a:solidFill>
                <a:latin typeface="Arial"/>
              </a:defRPr>
            </a:pPr>
            <a:r>
              <a:rPr sz="1100" dirty="0"/>
              <a:t>Proactive support</a:t>
            </a:r>
          </a:p>
        </p:txBody>
      </p:sp>
      <p:sp>
        <p:nvSpPr>
          <p:cNvPr id="38" name="TextBox 37"/>
          <p:cNvSpPr txBox="1"/>
          <p:nvPr/>
        </p:nvSpPr>
        <p:spPr>
          <a:xfrm rot="4440000">
            <a:off x="8012299" y="2897879"/>
            <a:ext cx="996774" cy="375487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 algn="ctr">
              <a:defRPr sz="770" b="1" i="0">
                <a:solidFill>
                  <a:srgbClr val="0B5B71"/>
                </a:solidFill>
                <a:latin typeface="Arial"/>
              </a:defRPr>
            </a:pPr>
            <a:r>
              <a:rPr sz="1100" dirty="0" err="1"/>
              <a:t>Personalised</a:t>
            </a:r>
            <a:r>
              <a:rPr sz="1100" dirty="0"/>
              <a:t> intensity</a:t>
            </a:r>
          </a:p>
        </p:txBody>
      </p:sp>
      <p:sp>
        <p:nvSpPr>
          <p:cNvPr id="39" name="Rounded Rectangle 38"/>
          <p:cNvSpPr/>
          <p:nvPr/>
        </p:nvSpPr>
        <p:spPr>
          <a:xfrm>
            <a:off x="1234440" y="5074920"/>
            <a:ext cx="10058400" cy="731520"/>
          </a:xfrm>
          <a:prstGeom prst="roundRect">
            <a:avLst/>
          </a:prstGeom>
          <a:solidFill>
            <a:srgbClr val="DDF7FA"/>
          </a:solidFill>
          <a:ln w="12700">
            <a:solidFill>
              <a:srgbClr val="15B7C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0" name="TextBox 39"/>
          <p:cNvSpPr txBox="1"/>
          <p:nvPr/>
        </p:nvSpPr>
        <p:spPr>
          <a:xfrm>
            <a:off x="1417320" y="5138928"/>
            <a:ext cx="9692640" cy="164592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 algn="ctr">
              <a:defRPr sz="1150" b="1" i="0">
                <a:solidFill>
                  <a:srgbClr val="063F4A"/>
                </a:solidFill>
                <a:latin typeface="Arial"/>
              </a:defRPr>
            </a:pPr>
            <a:r>
              <a:t>Six evidence-based components applied to diabetes care</a:t>
            </a:r>
          </a:p>
        </p:txBody>
      </p:sp>
      <p:sp>
        <p:nvSpPr>
          <p:cNvPr id="41" name="Rounded Rectangle 40"/>
          <p:cNvSpPr/>
          <p:nvPr/>
        </p:nvSpPr>
        <p:spPr>
          <a:xfrm>
            <a:off x="1444752" y="5358384"/>
            <a:ext cx="1508760" cy="164592"/>
          </a:xfrm>
          <a:prstGeom prst="roundRect">
            <a:avLst/>
          </a:prstGeom>
          <a:solidFill>
            <a:srgbClr val="FFFFFF"/>
          </a:solidFill>
          <a:ln w="6350">
            <a:solidFill>
              <a:srgbClr val="8FDDE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2" name="TextBox 41"/>
          <p:cNvSpPr txBox="1"/>
          <p:nvPr/>
        </p:nvSpPr>
        <p:spPr>
          <a:xfrm>
            <a:off x="1472184" y="5372100"/>
            <a:ext cx="1453895" cy="198516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 algn="ctr">
              <a:defRPr sz="670" b="0" i="0">
                <a:solidFill>
                  <a:srgbClr val="064A58"/>
                </a:solidFill>
                <a:latin typeface="Arial"/>
              </a:defRPr>
            </a:pPr>
            <a:r>
              <a:rPr sz="1050" dirty="0"/>
              <a:t>Shared decisions</a:t>
            </a:r>
          </a:p>
        </p:txBody>
      </p:sp>
      <p:sp>
        <p:nvSpPr>
          <p:cNvPr id="43" name="Rounded Rectangle 42"/>
          <p:cNvSpPr/>
          <p:nvPr/>
        </p:nvSpPr>
        <p:spPr>
          <a:xfrm>
            <a:off x="3072384" y="5358384"/>
            <a:ext cx="1508760" cy="164592"/>
          </a:xfrm>
          <a:prstGeom prst="roundRect">
            <a:avLst/>
          </a:prstGeom>
          <a:solidFill>
            <a:srgbClr val="FFFFFF"/>
          </a:solidFill>
          <a:ln w="6350">
            <a:solidFill>
              <a:srgbClr val="8FDDE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4" name="TextBox 43"/>
          <p:cNvSpPr txBox="1"/>
          <p:nvPr/>
        </p:nvSpPr>
        <p:spPr>
          <a:xfrm>
            <a:off x="3099816" y="5372100"/>
            <a:ext cx="1453895" cy="198516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 algn="ctr">
              <a:defRPr sz="670" b="0" i="0">
                <a:solidFill>
                  <a:srgbClr val="064A58"/>
                </a:solidFill>
                <a:latin typeface="Arial"/>
              </a:defRPr>
            </a:pPr>
            <a:r>
              <a:rPr sz="1050"/>
              <a:t>Care planning</a:t>
            </a:r>
          </a:p>
        </p:txBody>
      </p:sp>
      <p:sp>
        <p:nvSpPr>
          <p:cNvPr id="45" name="Rounded Rectangle 44"/>
          <p:cNvSpPr/>
          <p:nvPr/>
        </p:nvSpPr>
        <p:spPr>
          <a:xfrm>
            <a:off x="4700016" y="5358384"/>
            <a:ext cx="1508760" cy="164592"/>
          </a:xfrm>
          <a:prstGeom prst="roundRect">
            <a:avLst/>
          </a:prstGeom>
          <a:solidFill>
            <a:srgbClr val="FFFFFF"/>
          </a:solidFill>
          <a:ln w="6350">
            <a:solidFill>
              <a:srgbClr val="8FDDE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6" name="TextBox 45"/>
          <p:cNvSpPr txBox="1"/>
          <p:nvPr/>
        </p:nvSpPr>
        <p:spPr>
          <a:xfrm>
            <a:off x="4727448" y="5372100"/>
            <a:ext cx="1453895" cy="198516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 algn="ctr">
              <a:defRPr sz="670" b="0" i="0">
                <a:solidFill>
                  <a:srgbClr val="064A58"/>
                </a:solidFill>
                <a:latin typeface="Arial"/>
              </a:defRPr>
            </a:pPr>
            <a:r>
              <a:rPr sz="1050"/>
              <a:t>Enabling choice</a:t>
            </a:r>
          </a:p>
        </p:txBody>
      </p:sp>
      <p:sp>
        <p:nvSpPr>
          <p:cNvPr id="47" name="Rounded Rectangle 46"/>
          <p:cNvSpPr/>
          <p:nvPr/>
        </p:nvSpPr>
        <p:spPr>
          <a:xfrm>
            <a:off x="6327648" y="5358384"/>
            <a:ext cx="1600200" cy="164592"/>
          </a:xfrm>
          <a:prstGeom prst="roundRect">
            <a:avLst/>
          </a:prstGeom>
          <a:solidFill>
            <a:srgbClr val="FFFFFF"/>
          </a:solidFill>
          <a:ln w="6350">
            <a:solidFill>
              <a:srgbClr val="8FDDE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8" name="TextBox 47"/>
          <p:cNvSpPr txBox="1"/>
          <p:nvPr/>
        </p:nvSpPr>
        <p:spPr>
          <a:xfrm>
            <a:off x="6355080" y="5372100"/>
            <a:ext cx="1545336" cy="198516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 algn="ctr">
              <a:defRPr sz="670" b="0" i="0">
                <a:solidFill>
                  <a:srgbClr val="064A58"/>
                </a:solidFill>
                <a:latin typeface="Arial"/>
              </a:defRPr>
            </a:pPr>
            <a:r>
              <a:rPr sz="1050"/>
              <a:t>Social prescribing</a:t>
            </a:r>
          </a:p>
        </p:txBody>
      </p:sp>
      <p:sp>
        <p:nvSpPr>
          <p:cNvPr id="49" name="Rounded Rectangle 48"/>
          <p:cNvSpPr/>
          <p:nvPr/>
        </p:nvSpPr>
        <p:spPr>
          <a:xfrm>
            <a:off x="8028431" y="5358384"/>
            <a:ext cx="1600200" cy="164592"/>
          </a:xfrm>
          <a:prstGeom prst="roundRect">
            <a:avLst/>
          </a:prstGeom>
          <a:solidFill>
            <a:srgbClr val="FFFFFF"/>
          </a:solidFill>
          <a:ln w="6350">
            <a:solidFill>
              <a:srgbClr val="8FDDE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0" name="TextBox 49"/>
          <p:cNvSpPr txBox="1"/>
          <p:nvPr/>
        </p:nvSpPr>
        <p:spPr>
          <a:xfrm>
            <a:off x="8055863" y="5372100"/>
            <a:ext cx="1545336" cy="198516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 algn="ctr">
              <a:defRPr sz="670" b="0" i="0">
                <a:solidFill>
                  <a:srgbClr val="064A58"/>
                </a:solidFill>
                <a:latin typeface="Arial"/>
              </a:defRPr>
            </a:pPr>
            <a:r>
              <a:rPr sz="1050"/>
              <a:t>Self-management</a:t>
            </a:r>
          </a:p>
        </p:txBody>
      </p:sp>
      <p:sp>
        <p:nvSpPr>
          <p:cNvPr id="51" name="Rounded Rectangle 50"/>
          <p:cNvSpPr/>
          <p:nvPr/>
        </p:nvSpPr>
        <p:spPr>
          <a:xfrm>
            <a:off x="9656064" y="5358384"/>
            <a:ext cx="1600200" cy="164592"/>
          </a:xfrm>
          <a:prstGeom prst="roundRect">
            <a:avLst/>
          </a:prstGeom>
          <a:solidFill>
            <a:srgbClr val="FFFFFF"/>
          </a:solidFill>
          <a:ln w="6350">
            <a:solidFill>
              <a:srgbClr val="8FDDE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2" name="TextBox 51"/>
          <p:cNvSpPr txBox="1"/>
          <p:nvPr/>
        </p:nvSpPr>
        <p:spPr>
          <a:xfrm>
            <a:off x="9683496" y="5372100"/>
            <a:ext cx="1545336" cy="198516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 algn="ctr">
              <a:defRPr sz="670" b="0" i="0">
                <a:solidFill>
                  <a:srgbClr val="064A58"/>
                </a:solidFill>
                <a:latin typeface="Arial"/>
              </a:defRPr>
            </a:pPr>
            <a:r>
              <a:rPr sz="1050"/>
              <a:t>Personal budgets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1078992" y="6089904"/>
            <a:ext cx="10972800" cy="467820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 algn="ctr">
              <a:defRPr sz="1150" b="0" i="0">
                <a:solidFill>
                  <a:srgbClr val="D8F7FA"/>
                </a:solidFill>
                <a:latin typeface="Arial"/>
              </a:defRPr>
            </a:pPr>
            <a:r>
              <a:rPr lang="en-US" sz="1400" dirty="0"/>
              <a:t>Type </a:t>
            </a:r>
            <a:r>
              <a:rPr sz="1400" dirty="0"/>
              <a:t>2 diabetes care mainly sits in targeted </a:t>
            </a:r>
            <a:r>
              <a:rPr sz="1400" dirty="0" err="1"/>
              <a:t>personalised</a:t>
            </a:r>
            <a:r>
              <a:rPr sz="1400" dirty="0"/>
              <a:t> support; prevention starts universally, and complex multimorbidity may require specialist integrated planning</a:t>
            </a:r>
            <a:r>
              <a:rPr lang="en-US" sz="1400" dirty="0"/>
              <a:t> (</a:t>
            </a:r>
            <a:r>
              <a:rPr lang="en-US" sz="1150" dirty="0"/>
              <a:t>Grady and Gough, 2014)</a:t>
            </a:r>
            <a:r>
              <a:rPr sz="1400" dirty="0"/>
              <a:t>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C4559A9-289D-1469-8858-ADE9CC54644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513" t="20092" r="24212" b="-1"/>
          <a:stretch>
            <a:fillRect/>
          </a:stretch>
        </p:blipFill>
        <p:spPr>
          <a:xfrm>
            <a:off x="4336027" y="1709928"/>
            <a:ext cx="3969776" cy="2862072"/>
          </a:xfrm>
          <a:prstGeom prst="rect">
            <a:avLst/>
          </a:prstGeom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6BD80D37-2658-3688-2E2F-A587D7E37B3B}"/>
              </a:ext>
            </a:extLst>
          </p:cNvPr>
          <p:cNvSpPr/>
          <p:nvPr/>
        </p:nvSpPr>
        <p:spPr>
          <a:xfrm>
            <a:off x="137158" y="6381748"/>
            <a:ext cx="502921" cy="38404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dirty="0"/>
              <a:t>16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73B4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676656" cy="6858000"/>
          </a:xfrm>
          <a:prstGeom prst="rect">
            <a:avLst/>
          </a:prstGeom>
          <a:solidFill>
            <a:srgbClr val="031E29"/>
          </a:solidFill>
          <a:ln w="12700">
            <a:solidFill>
              <a:srgbClr val="031E29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676656" y="0"/>
            <a:ext cx="73152" cy="6858000"/>
          </a:xfrm>
          <a:prstGeom prst="rect">
            <a:avLst/>
          </a:prstGeom>
          <a:solidFill>
            <a:srgbClr val="12B3B6"/>
          </a:solidFill>
          <a:ln w="12700">
            <a:solidFill>
              <a:srgbClr val="12B3B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749808" y="0"/>
            <a:ext cx="36576" cy="6858000"/>
          </a:xfrm>
          <a:prstGeom prst="rect">
            <a:avLst/>
          </a:prstGeom>
          <a:solidFill>
            <a:srgbClr val="C6F36D"/>
          </a:solidFill>
          <a:ln w="12700">
            <a:solidFill>
              <a:srgbClr val="C6F36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155448" y="6254496"/>
            <a:ext cx="36576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50" dirty="0"/>
          </a:p>
        </p:txBody>
      </p:sp>
      <p:sp>
        <p:nvSpPr>
          <p:cNvPr id="7" name="Text 5"/>
          <p:cNvSpPr/>
          <p:nvPr/>
        </p:nvSpPr>
        <p:spPr>
          <a:xfrm rot="16200000">
            <a:off x="-443484" y="352044"/>
            <a:ext cx="1581912" cy="4846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B9DC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APPLICATION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960120" y="256032"/>
            <a:ext cx="10332720" cy="43891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Applying the Six Components to Type 2 Diabetes</a:t>
            </a:r>
            <a:endParaRPr lang="en-US" sz="2200" dirty="0"/>
          </a:p>
        </p:txBody>
      </p:sp>
      <p:sp>
        <p:nvSpPr>
          <p:cNvPr id="9" name="Text 7"/>
          <p:cNvSpPr/>
          <p:nvPr/>
        </p:nvSpPr>
        <p:spPr>
          <a:xfrm>
            <a:off x="987552" y="713232"/>
            <a:ext cx="9875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sz="1080" b="0">
                <a:solidFill>
                  <a:srgbClr val="F5FAFC"/>
                </a:solidFill>
                <a:latin typeface="Arial"/>
              </a:rPr>
              <a:t>Practical application in the targeted layer of the personalised care model, led through nurse-led reviews (NHS England, 2019; NICE, 2026)</a:t>
            </a:r>
          </a:p>
        </p:txBody>
      </p:sp>
      <p:sp>
        <p:nvSpPr>
          <p:cNvPr id="10" name="Shape 8"/>
          <p:cNvSpPr/>
          <p:nvPr/>
        </p:nvSpPr>
        <p:spPr>
          <a:xfrm>
            <a:off x="960120" y="960120"/>
            <a:ext cx="10241280" cy="0"/>
          </a:xfrm>
          <a:prstGeom prst="line">
            <a:avLst/>
          </a:prstGeom>
          <a:noFill/>
          <a:ln w="15240">
            <a:solidFill>
              <a:srgbClr val="12B3B6">
                <a:alpha val="7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" name="Shape 9"/>
          <p:cNvSpPr/>
          <p:nvPr/>
        </p:nvSpPr>
        <p:spPr>
          <a:xfrm>
            <a:off x="1200912" y="2236937"/>
            <a:ext cx="10241280" cy="566928"/>
          </a:xfrm>
          <a:prstGeom prst="roundRect">
            <a:avLst>
              <a:gd name="adj" fmla="val 12903"/>
            </a:avLst>
          </a:prstGeom>
          <a:solidFill>
            <a:srgbClr val="0A4855"/>
          </a:solidFill>
          <a:ln w="8890">
            <a:solidFill>
              <a:srgbClr val="C6F36D">
                <a:alpha val="60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2" name="Text 10"/>
          <p:cNvSpPr/>
          <p:nvPr/>
        </p:nvSpPr>
        <p:spPr>
          <a:xfrm>
            <a:off x="1383792" y="2401529"/>
            <a:ext cx="2103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C6F36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Shared decision-making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3578352" y="2401529"/>
            <a:ext cx="74980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 lnSpcReduction="10000"/>
          </a:bodyPr>
          <a:lstStyle/>
          <a:p>
            <a:pPr marL="0" indent="0" algn="l">
              <a:buNone/>
            </a:pPr>
            <a:r>
              <a:rPr sz="1400" dirty="0">
                <a:solidFill>
                  <a:srgbClr val="F2F9FA"/>
                </a:solidFill>
                <a:latin typeface="Arial"/>
              </a:rPr>
              <a:t>Compare medication options, explain benefits/harms and agree priorities (NICE, 2021).</a:t>
            </a:r>
            <a:endParaRPr lang="en-US" sz="2000" dirty="0"/>
          </a:p>
        </p:txBody>
      </p:sp>
      <p:sp>
        <p:nvSpPr>
          <p:cNvPr id="14" name="Shape 12"/>
          <p:cNvSpPr/>
          <p:nvPr/>
        </p:nvSpPr>
        <p:spPr>
          <a:xfrm>
            <a:off x="1200912" y="2986745"/>
            <a:ext cx="10241280" cy="566928"/>
          </a:xfrm>
          <a:prstGeom prst="roundRect">
            <a:avLst>
              <a:gd name="adj" fmla="val 12903"/>
            </a:avLst>
          </a:prstGeom>
          <a:solidFill>
            <a:srgbClr val="0E5A67"/>
          </a:solidFill>
          <a:ln w="8890">
            <a:solidFill>
              <a:srgbClr val="12B3B6">
                <a:alpha val="60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Text 13"/>
          <p:cNvSpPr/>
          <p:nvPr/>
        </p:nvSpPr>
        <p:spPr>
          <a:xfrm>
            <a:off x="1383792" y="3151337"/>
            <a:ext cx="2103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B3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Care and support planning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3578352" y="3151337"/>
            <a:ext cx="74980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 lnSpcReduction="10000"/>
          </a:bodyPr>
          <a:lstStyle/>
          <a:p>
            <a:pPr marL="0" indent="0" algn="l">
              <a:buNone/>
            </a:pPr>
            <a:r>
              <a:rPr sz="1400">
                <a:solidFill>
                  <a:srgbClr val="F2F9FA"/>
                </a:solidFill>
                <a:latin typeface="Arial"/>
              </a:rPr>
              <a:t>Set goals for HbA1c, weight, activity, medicines, screening and wellbeing (NHS England, 2019).</a:t>
            </a:r>
            <a:endParaRPr lang="en-US" sz="2000" dirty="0"/>
          </a:p>
        </p:txBody>
      </p:sp>
      <p:sp>
        <p:nvSpPr>
          <p:cNvPr id="17" name="Shape 15"/>
          <p:cNvSpPr/>
          <p:nvPr/>
        </p:nvSpPr>
        <p:spPr>
          <a:xfrm>
            <a:off x="1200912" y="3736553"/>
            <a:ext cx="10241280" cy="566928"/>
          </a:xfrm>
          <a:prstGeom prst="roundRect">
            <a:avLst>
              <a:gd name="adj" fmla="val 12903"/>
            </a:avLst>
          </a:prstGeom>
          <a:solidFill>
            <a:srgbClr val="0A4855"/>
          </a:solidFill>
          <a:ln w="8890">
            <a:solidFill>
              <a:srgbClr val="FFD166">
                <a:alpha val="60000"/>
              </a:srgbClr>
            </a:solidFill>
            <a:prstDash val="solid"/>
          </a:ln>
        </p:spPr>
        <p:txBody>
          <a:bodyPr/>
          <a:lstStyle/>
          <a:p>
            <a:endParaRPr sz="2400"/>
          </a:p>
        </p:txBody>
      </p:sp>
      <p:sp>
        <p:nvSpPr>
          <p:cNvPr id="18" name="Text 16"/>
          <p:cNvSpPr/>
          <p:nvPr/>
        </p:nvSpPr>
        <p:spPr>
          <a:xfrm>
            <a:off x="1383792" y="3901145"/>
            <a:ext cx="2103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FFD1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Enabling choice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3578352" y="3901145"/>
            <a:ext cx="74980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 lnSpcReduction="10000"/>
          </a:bodyPr>
          <a:lstStyle/>
          <a:p>
            <a:pPr marL="0" indent="0" algn="l">
              <a:buNone/>
            </a:pPr>
            <a:r>
              <a:rPr sz="1400">
                <a:solidFill>
                  <a:srgbClr val="F2F9FA"/>
                </a:solidFill>
                <a:latin typeface="Arial"/>
              </a:rPr>
              <a:t>Offer choice of education, review format, treatment route and referral options (NHS England, 2019).</a:t>
            </a:r>
            <a:endParaRPr lang="en-US" sz="2000" dirty="0"/>
          </a:p>
        </p:txBody>
      </p:sp>
      <p:sp>
        <p:nvSpPr>
          <p:cNvPr id="29" name="Shape 27"/>
          <p:cNvSpPr/>
          <p:nvPr/>
        </p:nvSpPr>
        <p:spPr>
          <a:xfrm>
            <a:off x="960120" y="6473952"/>
            <a:ext cx="10744200" cy="219456"/>
          </a:xfrm>
          <a:prstGeom prst="roundRect">
            <a:avLst>
              <a:gd name="adj" fmla="val 12500"/>
            </a:avLst>
          </a:prstGeom>
          <a:solidFill>
            <a:srgbClr val="031E29">
              <a:alpha val="80000"/>
            </a:srgbClr>
          </a:solidFill>
          <a:ln w="5080">
            <a:solidFill>
              <a:srgbClr val="12B3B6">
                <a:alpha val="3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F31FD551-B456-EA6B-C4D5-B8E3DFB8E92B}"/>
              </a:ext>
            </a:extLst>
          </p:cNvPr>
          <p:cNvSpPr/>
          <p:nvPr/>
        </p:nvSpPr>
        <p:spPr>
          <a:xfrm>
            <a:off x="137158" y="6381748"/>
            <a:ext cx="502921" cy="38404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dirty="0"/>
              <a:t>17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86849B-64B8-8938-D2FC-A098AF21A9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7DA6DE05-097B-76A1-87AB-5835049CDEFB}"/>
              </a:ext>
            </a:extLst>
          </p:cNvPr>
          <p:cNvSpPr/>
          <p:nvPr/>
        </p:nvSpPr>
        <p:spPr>
          <a:xfrm>
            <a:off x="19271" y="0"/>
            <a:ext cx="12192000" cy="6858000"/>
          </a:xfrm>
          <a:prstGeom prst="rect">
            <a:avLst/>
          </a:prstGeom>
          <a:solidFill>
            <a:srgbClr val="052E40"/>
          </a:solidFill>
          <a:ln>
            <a:solidFill>
              <a:srgbClr val="052E4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Shape 0">
            <a:extLst>
              <a:ext uri="{FF2B5EF4-FFF2-40B4-BE49-F238E27FC236}">
                <a16:creationId xmlns:a16="http://schemas.microsoft.com/office/drawing/2014/main" id="{CCDBB783-6BC8-240F-FC78-71FE26A8191B}"/>
              </a:ext>
            </a:extLst>
          </p:cNvPr>
          <p:cNvSpPr/>
          <p:nvPr/>
        </p:nvSpPr>
        <p:spPr>
          <a:xfrm>
            <a:off x="0" y="0"/>
            <a:ext cx="676656" cy="6858000"/>
          </a:xfrm>
          <a:prstGeom prst="rect">
            <a:avLst/>
          </a:prstGeom>
          <a:solidFill>
            <a:srgbClr val="031E29"/>
          </a:solidFill>
          <a:ln w="12700">
            <a:solidFill>
              <a:srgbClr val="031E29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>
            <a:extLst>
              <a:ext uri="{FF2B5EF4-FFF2-40B4-BE49-F238E27FC236}">
                <a16:creationId xmlns:a16="http://schemas.microsoft.com/office/drawing/2014/main" id="{145C585D-4FC5-49A0-3464-2CC9545C8E65}"/>
              </a:ext>
            </a:extLst>
          </p:cNvPr>
          <p:cNvSpPr/>
          <p:nvPr/>
        </p:nvSpPr>
        <p:spPr>
          <a:xfrm>
            <a:off x="676656" y="0"/>
            <a:ext cx="73152" cy="6858000"/>
          </a:xfrm>
          <a:prstGeom prst="rect">
            <a:avLst/>
          </a:prstGeom>
          <a:solidFill>
            <a:srgbClr val="12B3B6"/>
          </a:solidFill>
          <a:ln w="12700">
            <a:solidFill>
              <a:srgbClr val="12B3B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FB4BCF4A-110E-4BC3-719E-A079B7CF9117}"/>
              </a:ext>
            </a:extLst>
          </p:cNvPr>
          <p:cNvSpPr/>
          <p:nvPr/>
        </p:nvSpPr>
        <p:spPr>
          <a:xfrm>
            <a:off x="749808" y="0"/>
            <a:ext cx="36576" cy="6858000"/>
          </a:xfrm>
          <a:prstGeom prst="rect">
            <a:avLst/>
          </a:prstGeom>
          <a:solidFill>
            <a:srgbClr val="C6F36D"/>
          </a:solidFill>
          <a:ln w="12700">
            <a:solidFill>
              <a:srgbClr val="C6F36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7EF124D4-0AC0-5808-F504-0CF726AB675F}"/>
              </a:ext>
            </a:extLst>
          </p:cNvPr>
          <p:cNvSpPr/>
          <p:nvPr/>
        </p:nvSpPr>
        <p:spPr>
          <a:xfrm>
            <a:off x="155448" y="6254496"/>
            <a:ext cx="36576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50" dirty="0"/>
          </a:p>
        </p:txBody>
      </p:sp>
      <p:sp>
        <p:nvSpPr>
          <p:cNvPr id="7" name="Text 5">
            <a:extLst>
              <a:ext uri="{FF2B5EF4-FFF2-40B4-BE49-F238E27FC236}">
                <a16:creationId xmlns:a16="http://schemas.microsoft.com/office/drawing/2014/main" id="{24B561CA-7579-69FC-29DE-A66F75B8E8B8}"/>
              </a:ext>
            </a:extLst>
          </p:cNvPr>
          <p:cNvSpPr/>
          <p:nvPr/>
        </p:nvSpPr>
        <p:spPr>
          <a:xfrm rot="16200000">
            <a:off x="-443484" y="352044"/>
            <a:ext cx="1581912" cy="4846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B9DC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APPLICATION</a:t>
            </a:r>
            <a:endParaRPr lang="en-US" sz="1600" dirty="0"/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484F5EBE-4A2C-A1DE-14D7-451782EB6589}"/>
              </a:ext>
            </a:extLst>
          </p:cNvPr>
          <p:cNvSpPr/>
          <p:nvPr/>
        </p:nvSpPr>
        <p:spPr>
          <a:xfrm>
            <a:off x="960120" y="256032"/>
            <a:ext cx="10332720" cy="43891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Applying the Six Components to Type 2 Diabetes</a:t>
            </a:r>
            <a:endParaRPr lang="en-US" sz="2200" dirty="0"/>
          </a:p>
        </p:txBody>
      </p:sp>
      <p:sp>
        <p:nvSpPr>
          <p:cNvPr id="9" name="Text 7">
            <a:extLst>
              <a:ext uri="{FF2B5EF4-FFF2-40B4-BE49-F238E27FC236}">
                <a16:creationId xmlns:a16="http://schemas.microsoft.com/office/drawing/2014/main" id="{D0ABA979-5FE3-CC68-4A90-4460326A6100}"/>
              </a:ext>
            </a:extLst>
          </p:cNvPr>
          <p:cNvSpPr/>
          <p:nvPr/>
        </p:nvSpPr>
        <p:spPr>
          <a:xfrm>
            <a:off x="987552" y="713232"/>
            <a:ext cx="9875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sz="1080" b="0">
                <a:solidFill>
                  <a:srgbClr val="F5FAFC"/>
                </a:solidFill>
                <a:latin typeface="Arial"/>
              </a:rPr>
              <a:t>Practical application in the targeted layer of the personalised care model, led through nurse-led reviews (NHS England, 2019; NICE, 2026)</a:t>
            </a:r>
          </a:p>
        </p:txBody>
      </p:sp>
      <p:sp>
        <p:nvSpPr>
          <p:cNvPr id="10" name="Shape 8">
            <a:extLst>
              <a:ext uri="{FF2B5EF4-FFF2-40B4-BE49-F238E27FC236}">
                <a16:creationId xmlns:a16="http://schemas.microsoft.com/office/drawing/2014/main" id="{CFF325E5-9014-7796-879F-731062EFF8EC}"/>
              </a:ext>
            </a:extLst>
          </p:cNvPr>
          <p:cNvSpPr/>
          <p:nvPr/>
        </p:nvSpPr>
        <p:spPr>
          <a:xfrm>
            <a:off x="960120" y="960120"/>
            <a:ext cx="10241280" cy="0"/>
          </a:xfrm>
          <a:prstGeom prst="line">
            <a:avLst/>
          </a:prstGeom>
          <a:noFill/>
          <a:ln w="15240">
            <a:solidFill>
              <a:srgbClr val="12B3B6">
                <a:alpha val="7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0" name="Shape 18">
            <a:extLst>
              <a:ext uri="{FF2B5EF4-FFF2-40B4-BE49-F238E27FC236}">
                <a16:creationId xmlns:a16="http://schemas.microsoft.com/office/drawing/2014/main" id="{C228E1DD-8D2C-CD6C-6C53-3454AA3778EA}"/>
              </a:ext>
            </a:extLst>
          </p:cNvPr>
          <p:cNvSpPr/>
          <p:nvPr/>
        </p:nvSpPr>
        <p:spPr>
          <a:xfrm>
            <a:off x="1051560" y="2734056"/>
            <a:ext cx="10241280" cy="566928"/>
          </a:xfrm>
          <a:prstGeom prst="roundRect">
            <a:avLst>
              <a:gd name="adj" fmla="val 12903"/>
            </a:avLst>
          </a:prstGeom>
          <a:solidFill>
            <a:srgbClr val="0E5A67"/>
          </a:solidFill>
          <a:ln w="8890">
            <a:solidFill>
              <a:srgbClr val="FF6B6B">
                <a:alpha val="60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1" name="Text 19">
            <a:extLst>
              <a:ext uri="{FF2B5EF4-FFF2-40B4-BE49-F238E27FC236}">
                <a16:creationId xmlns:a16="http://schemas.microsoft.com/office/drawing/2014/main" id="{E90486E5-F5DA-9DFC-9DD9-76CDAF82385B}"/>
              </a:ext>
            </a:extLst>
          </p:cNvPr>
          <p:cNvSpPr/>
          <p:nvPr/>
        </p:nvSpPr>
        <p:spPr>
          <a:xfrm>
            <a:off x="1234440" y="2898648"/>
            <a:ext cx="2103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FF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Social prescribing</a:t>
            </a:r>
            <a:endParaRPr lang="en-US" sz="1400" dirty="0"/>
          </a:p>
        </p:txBody>
      </p:sp>
      <p:sp>
        <p:nvSpPr>
          <p:cNvPr id="22" name="Text 20">
            <a:extLst>
              <a:ext uri="{FF2B5EF4-FFF2-40B4-BE49-F238E27FC236}">
                <a16:creationId xmlns:a16="http://schemas.microsoft.com/office/drawing/2014/main" id="{DB62B4D8-C0A2-6521-FA11-DA10AE00E6A4}"/>
              </a:ext>
            </a:extLst>
          </p:cNvPr>
          <p:cNvSpPr/>
          <p:nvPr/>
        </p:nvSpPr>
        <p:spPr>
          <a:xfrm>
            <a:off x="3429000" y="2898648"/>
            <a:ext cx="74980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85000" lnSpcReduction="10000"/>
          </a:bodyPr>
          <a:lstStyle/>
          <a:p>
            <a:pPr marL="0" indent="0" algn="l">
              <a:buNone/>
            </a:pPr>
            <a:r>
              <a:rPr sz="1400">
                <a:solidFill>
                  <a:srgbClr val="F2F9FA"/>
                </a:solidFill>
                <a:latin typeface="Arial"/>
              </a:rPr>
              <a:t>Link to walking groups, food support, welfare advice, peer support or community hubs (NHS England, 2019).</a:t>
            </a:r>
            <a:endParaRPr lang="en-US" dirty="0"/>
          </a:p>
        </p:txBody>
      </p:sp>
      <p:sp>
        <p:nvSpPr>
          <p:cNvPr id="23" name="Shape 21">
            <a:extLst>
              <a:ext uri="{FF2B5EF4-FFF2-40B4-BE49-F238E27FC236}">
                <a16:creationId xmlns:a16="http://schemas.microsoft.com/office/drawing/2014/main" id="{F1D90A3A-9476-3889-A2FD-73D400782C78}"/>
              </a:ext>
            </a:extLst>
          </p:cNvPr>
          <p:cNvSpPr/>
          <p:nvPr/>
        </p:nvSpPr>
        <p:spPr>
          <a:xfrm>
            <a:off x="1051560" y="3483864"/>
            <a:ext cx="10241280" cy="566928"/>
          </a:xfrm>
          <a:prstGeom prst="roundRect">
            <a:avLst>
              <a:gd name="adj" fmla="val 12903"/>
            </a:avLst>
          </a:prstGeom>
          <a:solidFill>
            <a:srgbClr val="0A4855"/>
          </a:solidFill>
          <a:ln w="8890">
            <a:solidFill>
              <a:srgbClr val="8D99FF">
                <a:alpha val="60000"/>
              </a:srgbClr>
            </a:solidFill>
            <a:prstDash val="solid"/>
          </a:ln>
        </p:spPr>
        <p:txBody>
          <a:bodyPr/>
          <a:lstStyle/>
          <a:p>
            <a:endParaRPr sz="2400"/>
          </a:p>
        </p:txBody>
      </p:sp>
      <p:sp>
        <p:nvSpPr>
          <p:cNvPr id="24" name="Text 22">
            <a:extLst>
              <a:ext uri="{FF2B5EF4-FFF2-40B4-BE49-F238E27FC236}">
                <a16:creationId xmlns:a16="http://schemas.microsoft.com/office/drawing/2014/main" id="{0837AD84-B3C1-464B-9B68-713AA9E9D06C}"/>
              </a:ext>
            </a:extLst>
          </p:cNvPr>
          <p:cNvSpPr/>
          <p:nvPr/>
        </p:nvSpPr>
        <p:spPr>
          <a:xfrm>
            <a:off x="1234440" y="3648456"/>
            <a:ext cx="2103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8D9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Supported self-management</a:t>
            </a:r>
            <a:endParaRPr lang="en-US" sz="1400" dirty="0"/>
          </a:p>
        </p:txBody>
      </p:sp>
      <p:sp>
        <p:nvSpPr>
          <p:cNvPr id="25" name="Text 23">
            <a:extLst>
              <a:ext uri="{FF2B5EF4-FFF2-40B4-BE49-F238E27FC236}">
                <a16:creationId xmlns:a16="http://schemas.microsoft.com/office/drawing/2014/main" id="{63C0B1B6-B19A-DE8B-8046-33AB61F5EC3F}"/>
              </a:ext>
            </a:extLst>
          </p:cNvPr>
          <p:cNvSpPr/>
          <p:nvPr/>
        </p:nvSpPr>
        <p:spPr>
          <a:xfrm>
            <a:off x="3429000" y="3602734"/>
            <a:ext cx="7498080" cy="61264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sz="1200" dirty="0">
                <a:solidFill>
                  <a:srgbClr val="F2F9FA"/>
                </a:solidFill>
                <a:latin typeface="Arial"/>
              </a:rPr>
              <a:t>Use coaching, structured education, apps, peer support and follow-up to build activation (Health Foundation, 2015; Hibbard et al., 2005; Barker et al., 2017).</a:t>
            </a:r>
            <a:endParaRPr lang="en-US" sz="1200" dirty="0"/>
          </a:p>
        </p:txBody>
      </p:sp>
      <p:sp>
        <p:nvSpPr>
          <p:cNvPr id="26" name="Shape 24">
            <a:extLst>
              <a:ext uri="{FF2B5EF4-FFF2-40B4-BE49-F238E27FC236}">
                <a16:creationId xmlns:a16="http://schemas.microsoft.com/office/drawing/2014/main" id="{270B55A8-017B-0279-8D8E-E76FC38F0E12}"/>
              </a:ext>
            </a:extLst>
          </p:cNvPr>
          <p:cNvSpPr/>
          <p:nvPr/>
        </p:nvSpPr>
        <p:spPr>
          <a:xfrm>
            <a:off x="1051560" y="4233672"/>
            <a:ext cx="10241280" cy="566928"/>
          </a:xfrm>
          <a:prstGeom prst="roundRect">
            <a:avLst>
              <a:gd name="adj" fmla="val 12903"/>
            </a:avLst>
          </a:prstGeom>
          <a:solidFill>
            <a:srgbClr val="0E5A67"/>
          </a:solidFill>
          <a:ln w="8890">
            <a:solidFill>
              <a:srgbClr val="C6F36D">
                <a:alpha val="60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7" name="Text 25">
            <a:extLst>
              <a:ext uri="{FF2B5EF4-FFF2-40B4-BE49-F238E27FC236}">
                <a16:creationId xmlns:a16="http://schemas.microsoft.com/office/drawing/2014/main" id="{9AB78FA7-816D-3876-EF51-397660FACFF6}"/>
              </a:ext>
            </a:extLst>
          </p:cNvPr>
          <p:cNvSpPr/>
          <p:nvPr/>
        </p:nvSpPr>
        <p:spPr>
          <a:xfrm>
            <a:off x="1234440" y="4398264"/>
            <a:ext cx="2103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C6F36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6. Personal budgets</a:t>
            </a:r>
            <a:endParaRPr lang="en-US" sz="1400" dirty="0"/>
          </a:p>
        </p:txBody>
      </p:sp>
      <p:sp>
        <p:nvSpPr>
          <p:cNvPr id="28" name="Text 26">
            <a:extLst>
              <a:ext uri="{FF2B5EF4-FFF2-40B4-BE49-F238E27FC236}">
                <a16:creationId xmlns:a16="http://schemas.microsoft.com/office/drawing/2014/main" id="{9578FC49-196E-B778-D8C0-754934615307}"/>
              </a:ext>
            </a:extLst>
          </p:cNvPr>
          <p:cNvSpPr/>
          <p:nvPr/>
        </p:nvSpPr>
        <p:spPr>
          <a:xfrm>
            <a:off x="3429000" y="4398264"/>
            <a:ext cx="74980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 lnSpcReduction="10000"/>
          </a:bodyPr>
          <a:lstStyle/>
          <a:p>
            <a:pPr marL="0" indent="0" algn="l">
              <a:buNone/>
            </a:pPr>
            <a:r>
              <a:rPr sz="1400">
                <a:solidFill>
                  <a:srgbClr val="F2F9FA"/>
                </a:solidFill>
                <a:latin typeface="Arial"/>
              </a:rPr>
              <a:t>Consider for complex needs requiring integrated health and social care support (NHS England, 2019).</a:t>
            </a:r>
            <a:endParaRPr lang="en-US" sz="2000" dirty="0"/>
          </a:p>
        </p:txBody>
      </p:sp>
      <p:sp>
        <p:nvSpPr>
          <p:cNvPr id="29" name="Shape 27">
            <a:extLst>
              <a:ext uri="{FF2B5EF4-FFF2-40B4-BE49-F238E27FC236}">
                <a16:creationId xmlns:a16="http://schemas.microsoft.com/office/drawing/2014/main" id="{9B496088-1B4D-CB2F-1D0C-462FBA1C0890}"/>
              </a:ext>
            </a:extLst>
          </p:cNvPr>
          <p:cNvSpPr/>
          <p:nvPr/>
        </p:nvSpPr>
        <p:spPr>
          <a:xfrm>
            <a:off x="960120" y="6473952"/>
            <a:ext cx="10744200" cy="219456"/>
          </a:xfrm>
          <a:prstGeom prst="roundRect">
            <a:avLst>
              <a:gd name="adj" fmla="val 12500"/>
            </a:avLst>
          </a:prstGeom>
          <a:solidFill>
            <a:srgbClr val="031E29">
              <a:alpha val="80000"/>
            </a:srgbClr>
          </a:solidFill>
          <a:ln w="5080">
            <a:solidFill>
              <a:srgbClr val="12B3B6">
                <a:alpha val="3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3ED939B-2992-9376-B240-CF6E5EB2F4C6}"/>
              </a:ext>
            </a:extLst>
          </p:cNvPr>
          <p:cNvSpPr/>
          <p:nvPr/>
        </p:nvSpPr>
        <p:spPr>
          <a:xfrm>
            <a:off x="137158" y="6381748"/>
            <a:ext cx="502921" cy="38404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dirty="0"/>
              <a:t>18</a:t>
            </a:r>
          </a:p>
        </p:txBody>
      </p:sp>
    </p:spTree>
    <p:extLst>
      <p:ext uri="{BB962C8B-B14F-4D97-AF65-F5344CB8AC3E}">
        <p14:creationId xmlns:p14="http://schemas.microsoft.com/office/powerpoint/2010/main" val="38465318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73B4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676656" cy="6858000"/>
          </a:xfrm>
          <a:prstGeom prst="rect">
            <a:avLst/>
          </a:prstGeom>
          <a:solidFill>
            <a:srgbClr val="031E29"/>
          </a:solidFill>
          <a:ln w="12700">
            <a:solidFill>
              <a:srgbClr val="031E29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676656" y="0"/>
            <a:ext cx="73152" cy="6858000"/>
          </a:xfrm>
          <a:prstGeom prst="rect">
            <a:avLst/>
          </a:prstGeom>
          <a:solidFill>
            <a:srgbClr val="12B3B6"/>
          </a:solidFill>
          <a:ln w="12700">
            <a:solidFill>
              <a:srgbClr val="12B3B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749808" y="0"/>
            <a:ext cx="36576" cy="6858000"/>
          </a:xfrm>
          <a:prstGeom prst="rect">
            <a:avLst/>
          </a:prstGeom>
          <a:solidFill>
            <a:srgbClr val="C6F36D"/>
          </a:solidFill>
          <a:ln w="12700">
            <a:solidFill>
              <a:srgbClr val="C6F36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155448" y="6254496"/>
            <a:ext cx="36576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50" dirty="0"/>
          </a:p>
        </p:txBody>
      </p:sp>
      <p:sp>
        <p:nvSpPr>
          <p:cNvPr id="7" name="Text 5"/>
          <p:cNvSpPr/>
          <p:nvPr/>
        </p:nvSpPr>
        <p:spPr>
          <a:xfrm rot="16200000">
            <a:off x="-968883" y="862965"/>
            <a:ext cx="2442210" cy="4846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 algn="ctr">
              <a:buNone/>
            </a:pPr>
            <a:r>
              <a:rPr lang="en-US" b="1" dirty="0">
                <a:solidFill>
                  <a:srgbClr val="B9DC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RECOMMENDATIONS</a:t>
            </a: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960120" y="256032"/>
            <a:ext cx="10332720" cy="43891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Recommendations for Primary Care Practice</a:t>
            </a:r>
            <a:endParaRPr lang="en-US" sz="2200" dirty="0"/>
          </a:p>
        </p:txBody>
      </p:sp>
      <p:sp>
        <p:nvSpPr>
          <p:cNvPr id="9" name="Text 7"/>
          <p:cNvSpPr/>
          <p:nvPr/>
        </p:nvSpPr>
        <p:spPr>
          <a:xfrm>
            <a:off x="987552" y="713232"/>
            <a:ext cx="9875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B8F2E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practical, evidence-based action plan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960120" y="960120"/>
            <a:ext cx="10241280" cy="0"/>
          </a:xfrm>
          <a:prstGeom prst="line">
            <a:avLst/>
          </a:prstGeom>
          <a:noFill/>
          <a:ln w="15240">
            <a:solidFill>
              <a:srgbClr val="12B3B6">
                <a:alpha val="7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" name="Shape 9"/>
          <p:cNvSpPr/>
          <p:nvPr/>
        </p:nvSpPr>
        <p:spPr>
          <a:xfrm>
            <a:off x="1005840" y="1234440"/>
            <a:ext cx="502920" cy="502920"/>
          </a:xfrm>
          <a:prstGeom prst="ellipse">
            <a:avLst/>
          </a:prstGeom>
          <a:solidFill>
            <a:srgbClr val="C6F36D"/>
          </a:solidFill>
          <a:ln w="12700">
            <a:solidFill>
              <a:srgbClr val="FFFFFF">
                <a:alpha val="4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2" name="Text 10"/>
          <p:cNvSpPr/>
          <p:nvPr/>
        </p:nvSpPr>
        <p:spPr>
          <a:xfrm>
            <a:off x="1051560" y="1357884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1300" dirty="0"/>
          </a:p>
        </p:txBody>
      </p:sp>
      <p:sp>
        <p:nvSpPr>
          <p:cNvPr id="13" name="Shape 11"/>
          <p:cNvSpPr/>
          <p:nvPr/>
        </p:nvSpPr>
        <p:spPr>
          <a:xfrm>
            <a:off x="1691640" y="1197864"/>
            <a:ext cx="9098280" cy="621792"/>
          </a:xfrm>
          <a:prstGeom prst="roundRect">
            <a:avLst>
              <a:gd name="adj" fmla="val 17647"/>
            </a:avLst>
          </a:prstGeom>
          <a:solidFill>
            <a:srgbClr val="0A4855"/>
          </a:solidFill>
          <a:ln w="10160">
            <a:solidFill>
              <a:srgbClr val="C6F36D">
                <a:alpha val="6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Text 12"/>
          <p:cNvSpPr/>
          <p:nvPr/>
        </p:nvSpPr>
        <p:spPr>
          <a:xfrm>
            <a:off x="1874520" y="1298447"/>
            <a:ext cx="3383280" cy="38176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C6F36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Build reviews around House of Care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5303520" y="1298448"/>
            <a:ext cx="5212080" cy="52120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sz="1400" dirty="0">
                <a:solidFill>
                  <a:srgbClr val="F2F9FA"/>
                </a:solidFill>
                <a:latin typeface="Arial"/>
              </a:rPr>
              <a:t>Prepare results, invite patient goals, agree shared plan and follow-up (Coulter, Roberts and Dixon, 2013).</a:t>
            </a:r>
            <a:endParaRPr lang="en-US" sz="1400" dirty="0"/>
          </a:p>
        </p:txBody>
      </p:sp>
      <p:sp>
        <p:nvSpPr>
          <p:cNvPr id="16" name="Shape 14"/>
          <p:cNvSpPr/>
          <p:nvPr/>
        </p:nvSpPr>
        <p:spPr>
          <a:xfrm>
            <a:off x="1005840" y="2148840"/>
            <a:ext cx="502920" cy="502920"/>
          </a:xfrm>
          <a:prstGeom prst="ellipse">
            <a:avLst/>
          </a:prstGeom>
          <a:solidFill>
            <a:srgbClr val="12B3B6"/>
          </a:solidFill>
          <a:ln w="12700">
            <a:solidFill>
              <a:srgbClr val="FFFFFF">
                <a:alpha val="4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7" name="Text 15"/>
          <p:cNvSpPr/>
          <p:nvPr/>
        </p:nvSpPr>
        <p:spPr>
          <a:xfrm>
            <a:off x="1051560" y="2272284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  <p:sp>
        <p:nvSpPr>
          <p:cNvPr id="18" name="Shape 16"/>
          <p:cNvSpPr/>
          <p:nvPr/>
        </p:nvSpPr>
        <p:spPr>
          <a:xfrm>
            <a:off x="1691640" y="2112264"/>
            <a:ext cx="9098280" cy="621792"/>
          </a:xfrm>
          <a:prstGeom prst="roundRect">
            <a:avLst>
              <a:gd name="adj" fmla="val 17647"/>
            </a:avLst>
          </a:prstGeom>
          <a:solidFill>
            <a:srgbClr val="0A4855"/>
          </a:solidFill>
          <a:ln w="10160">
            <a:solidFill>
              <a:srgbClr val="12B3B6">
                <a:alpha val="6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9" name="Text 17"/>
          <p:cNvSpPr/>
          <p:nvPr/>
        </p:nvSpPr>
        <p:spPr>
          <a:xfrm>
            <a:off x="1874520" y="2212848"/>
            <a:ext cx="33832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buNone/>
            </a:pPr>
            <a:r>
              <a:rPr lang="en-US" b="1" dirty="0">
                <a:solidFill>
                  <a:srgbClr val="12B3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all six personalised care components</a:t>
            </a:r>
            <a:endParaRPr lang="en-US" dirty="0"/>
          </a:p>
        </p:txBody>
      </p:sp>
      <p:sp>
        <p:nvSpPr>
          <p:cNvPr id="20" name="Text 18"/>
          <p:cNvSpPr/>
          <p:nvPr/>
        </p:nvSpPr>
        <p:spPr>
          <a:xfrm>
            <a:off x="5303520" y="2212848"/>
            <a:ext cx="52120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buNone/>
            </a:pPr>
            <a:r>
              <a:rPr sz="1400" dirty="0">
                <a:solidFill>
                  <a:srgbClr val="F2F9FA"/>
                </a:solidFill>
                <a:latin typeface="Arial"/>
              </a:rPr>
              <a:t>Do not reduce </a:t>
            </a:r>
            <a:r>
              <a:rPr sz="1400" dirty="0" err="1">
                <a:solidFill>
                  <a:srgbClr val="F2F9FA"/>
                </a:solidFill>
                <a:latin typeface="Arial"/>
              </a:rPr>
              <a:t>personalised</a:t>
            </a:r>
            <a:r>
              <a:rPr sz="1400" dirty="0">
                <a:solidFill>
                  <a:srgbClr val="F2F9FA"/>
                </a:solidFill>
                <a:latin typeface="Arial"/>
              </a:rPr>
              <a:t> care to one conversation or leaflet (NHS England, 2019).</a:t>
            </a:r>
            <a:endParaRPr lang="en-US" sz="1400" dirty="0"/>
          </a:p>
        </p:txBody>
      </p:sp>
      <p:sp>
        <p:nvSpPr>
          <p:cNvPr id="21" name="Shape 19"/>
          <p:cNvSpPr/>
          <p:nvPr/>
        </p:nvSpPr>
        <p:spPr>
          <a:xfrm>
            <a:off x="1005840" y="3063240"/>
            <a:ext cx="502920" cy="502920"/>
          </a:xfrm>
          <a:prstGeom prst="ellipse">
            <a:avLst/>
          </a:prstGeom>
          <a:solidFill>
            <a:srgbClr val="FFD166"/>
          </a:solidFill>
          <a:ln w="12700">
            <a:solidFill>
              <a:srgbClr val="FFFFFF">
                <a:alpha val="4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2" name="Text 20"/>
          <p:cNvSpPr/>
          <p:nvPr/>
        </p:nvSpPr>
        <p:spPr>
          <a:xfrm>
            <a:off x="1051560" y="3186684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23" name="Shape 21"/>
          <p:cNvSpPr/>
          <p:nvPr/>
        </p:nvSpPr>
        <p:spPr>
          <a:xfrm>
            <a:off x="1691640" y="3026664"/>
            <a:ext cx="9098280" cy="621792"/>
          </a:xfrm>
          <a:prstGeom prst="roundRect">
            <a:avLst>
              <a:gd name="adj" fmla="val 17647"/>
            </a:avLst>
          </a:prstGeom>
          <a:solidFill>
            <a:srgbClr val="0A4855"/>
          </a:solidFill>
          <a:ln w="10160">
            <a:solidFill>
              <a:srgbClr val="FFD166">
                <a:alpha val="6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4" name="Text 22"/>
          <p:cNvSpPr/>
          <p:nvPr/>
        </p:nvSpPr>
        <p:spPr>
          <a:xfrm>
            <a:off x="1874520" y="3127248"/>
            <a:ext cx="33832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buNone/>
            </a:pPr>
            <a:r>
              <a:rPr lang="en-US" b="1" dirty="0">
                <a:solidFill>
                  <a:srgbClr val="FFD1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 care inequality-sensitive</a:t>
            </a:r>
            <a:endParaRPr lang="en-US" dirty="0"/>
          </a:p>
        </p:txBody>
      </p:sp>
      <p:sp>
        <p:nvSpPr>
          <p:cNvPr id="25" name="Text 23"/>
          <p:cNvSpPr/>
          <p:nvPr/>
        </p:nvSpPr>
        <p:spPr>
          <a:xfrm>
            <a:off x="5303520" y="3127248"/>
            <a:ext cx="52120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buNone/>
            </a:pPr>
            <a:r>
              <a:rPr sz="1400">
                <a:solidFill>
                  <a:srgbClr val="F2F9FA"/>
                </a:solidFill>
                <a:latin typeface="Arial"/>
              </a:rPr>
              <a:t>Use interpreters, culturally relevant food advice and proactive recall (WHO, 2024).</a:t>
            </a:r>
            <a:endParaRPr lang="en-US" sz="1400" dirty="0"/>
          </a:p>
        </p:txBody>
      </p:sp>
      <p:sp>
        <p:nvSpPr>
          <p:cNvPr id="26" name="Shape 24"/>
          <p:cNvSpPr/>
          <p:nvPr/>
        </p:nvSpPr>
        <p:spPr>
          <a:xfrm>
            <a:off x="1005840" y="3977640"/>
            <a:ext cx="502920" cy="502920"/>
          </a:xfrm>
          <a:prstGeom prst="ellipse">
            <a:avLst/>
          </a:prstGeom>
          <a:solidFill>
            <a:srgbClr val="FF6B6B"/>
          </a:solidFill>
          <a:ln w="12700">
            <a:solidFill>
              <a:srgbClr val="FFFFFF">
                <a:alpha val="4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7" name="Text 25"/>
          <p:cNvSpPr/>
          <p:nvPr/>
        </p:nvSpPr>
        <p:spPr>
          <a:xfrm>
            <a:off x="1051560" y="4101084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28" name="Shape 26"/>
          <p:cNvSpPr/>
          <p:nvPr/>
        </p:nvSpPr>
        <p:spPr>
          <a:xfrm>
            <a:off x="1691640" y="3941064"/>
            <a:ext cx="9098280" cy="621792"/>
          </a:xfrm>
          <a:prstGeom prst="roundRect">
            <a:avLst>
              <a:gd name="adj" fmla="val 17647"/>
            </a:avLst>
          </a:prstGeom>
          <a:solidFill>
            <a:srgbClr val="0A4855"/>
          </a:solidFill>
          <a:ln w="10160">
            <a:solidFill>
              <a:srgbClr val="FF6B6B">
                <a:alpha val="6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9" name="Text 27"/>
          <p:cNvSpPr/>
          <p:nvPr/>
        </p:nvSpPr>
        <p:spPr>
          <a:xfrm>
            <a:off x="1874520" y="4041648"/>
            <a:ext cx="33832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buNone/>
            </a:pPr>
            <a:r>
              <a:rPr lang="en-US" b="1" dirty="0">
                <a:solidFill>
                  <a:srgbClr val="FF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Integrate mental and physical health</a:t>
            </a:r>
            <a:endParaRPr lang="en-US" dirty="0"/>
          </a:p>
        </p:txBody>
      </p:sp>
      <p:sp>
        <p:nvSpPr>
          <p:cNvPr id="30" name="Text 28"/>
          <p:cNvSpPr/>
          <p:nvPr/>
        </p:nvSpPr>
        <p:spPr>
          <a:xfrm>
            <a:off x="5303520" y="4041648"/>
            <a:ext cx="52120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buNone/>
            </a:pPr>
            <a:r>
              <a:rPr sz="1400">
                <a:solidFill>
                  <a:srgbClr val="F2F9FA"/>
                </a:solidFill>
                <a:latin typeface="Arial"/>
              </a:rPr>
              <a:t>Screen for distress when self-management or HbA1c worsens (Kalra et al., 2018; AlOzairi et al., 2024).</a:t>
            </a:r>
            <a:endParaRPr lang="en-US" sz="1400" dirty="0"/>
          </a:p>
        </p:txBody>
      </p:sp>
      <p:sp>
        <p:nvSpPr>
          <p:cNvPr id="31" name="Shape 29"/>
          <p:cNvSpPr/>
          <p:nvPr/>
        </p:nvSpPr>
        <p:spPr>
          <a:xfrm>
            <a:off x="1005840" y="4892040"/>
            <a:ext cx="502920" cy="502920"/>
          </a:xfrm>
          <a:prstGeom prst="ellipse">
            <a:avLst/>
          </a:prstGeom>
          <a:solidFill>
            <a:srgbClr val="8D99FF"/>
          </a:solidFill>
          <a:ln w="12700">
            <a:solidFill>
              <a:srgbClr val="FFFFFF">
                <a:alpha val="4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2" name="Text 30"/>
          <p:cNvSpPr/>
          <p:nvPr/>
        </p:nvSpPr>
        <p:spPr>
          <a:xfrm>
            <a:off x="1051560" y="5015484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33" name="Shape 31"/>
          <p:cNvSpPr/>
          <p:nvPr/>
        </p:nvSpPr>
        <p:spPr>
          <a:xfrm>
            <a:off x="1691640" y="4855464"/>
            <a:ext cx="9098280" cy="876742"/>
          </a:xfrm>
          <a:prstGeom prst="roundRect">
            <a:avLst>
              <a:gd name="adj" fmla="val 17647"/>
            </a:avLst>
          </a:prstGeom>
          <a:solidFill>
            <a:srgbClr val="0A4855"/>
          </a:solidFill>
          <a:ln w="10160">
            <a:solidFill>
              <a:srgbClr val="8D99FF">
                <a:alpha val="6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4" name="Text 32"/>
          <p:cNvSpPr/>
          <p:nvPr/>
        </p:nvSpPr>
        <p:spPr>
          <a:xfrm>
            <a:off x="1874520" y="4956048"/>
            <a:ext cx="33832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buNone/>
            </a:pPr>
            <a:r>
              <a:rPr lang="en-US" b="1" dirty="0">
                <a:solidFill>
                  <a:srgbClr val="8D9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Strengthen prevention and remission pathways</a:t>
            </a:r>
            <a:endParaRPr lang="en-US" dirty="0"/>
          </a:p>
        </p:txBody>
      </p:sp>
      <p:sp>
        <p:nvSpPr>
          <p:cNvPr id="35" name="Text 33"/>
          <p:cNvSpPr/>
          <p:nvPr/>
        </p:nvSpPr>
        <p:spPr>
          <a:xfrm>
            <a:off x="5303520" y="4956048"/>
            <a:ext cx="52120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buNone/>
            </a:pPr>
            <a:r>
              <a:rPr sz="1400">
                <a:solidFill>
                  <a:srgbClr val="F2F9FA"/>
                </a:solidFill>
                <a:latin typeface="Arial"/>
              </a:rPr>
              <a:t>Refer eligible adults to NHS DPP or structured weight-management support (NICE, 2017; Parkinson et al., 2024; Lean et al., 2019).</a:t>
            </a:r>
            <a:endParaRPr lang="en-US" sz="1400" dirty="0"/>
          </a:p>
        </p:txBody>
      </p:sp>
      <p:sp>
        <p:nvSpPr>
          <p:cNvPr id="36" name="Shape 34"/>
          <p:cNvSpPr/>
          <p:nvPr/>
        </p:nvSpPr>
        <p:spPr>
          <a:xfrm>
            <a:off x="960120" y="6473952"/>
            <a:ext cx="10744200" cy="219456"/>
          </a:xfrm>
          <a:prstGeom prst="roundRect">
            <a:avLst>
              <a:gd name="adj" fmla="val 12500"/>
            </a:avLst>
          </a:prstGeom>
          <a:solidFill>
            <a:srgbClr val="031E29">
              <a:alpha val="80000"/>
            </a:srgbClr>
          </a:solidFill>
          <a:ln w="5080">
            <a:solidFill>
              <a:srgbClr val="12B3B6">
                <a:alpha val="3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16D2D29F-5D9D-2830-AB64-7FBDDFD8EE72}"/>
              </a:ext>
            </a:extLst>
          </p:cNvPr>
          <p:cNvSpPr/>
          <p:nvPr/>
        </p:nvSpPr>
        <p:spPr>
          <a:xfrm>
            <a:off x="137158" y="6381748"/>
            <a:ext cx="502921" cy="38404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dirty="0"/>
              <a:t>19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73B4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676656" cy="6858000"/>
          </a:xfrm>
          <a:prstGeom prst="rect">
            <a:avLst/>
          </a:prstGeom>
          <a:solidFill>
            <a:srgbClr val="031E29"/>
          </a:solidFill>
          <a:ln w="12700">
            <a:solidFill>
              <a:srgbClr val="031E29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676656" y="0"/>
            <a:ext cx="73152" cy="6858000"/>
          </a:xfrm>
          <a:prstGeom prst="rect">
            <a:avLst/>
          </a:prstGeom>
          <a:solidFill>
            <a:srgbClr val="12B3B6"/>
          </a:solidFill>
          <a:ln w="12700">
            <a:solidFill>
              <a:srgbClr val="12B3B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749808" y="0"/>
            <a:ext cx="36576" cy="6858000"/>
          </a:xfrm>
          <a:prstGeom prst="rect">
            <a:avLst/>
          </a:prstGeom>
          <a:solidFill>
            <a:srgbClr val="C6F36D"/>
          </a:solidFill>
          <a:ln w="12700">
            <a:solidFill>
              <a:srgbClr val="C6F36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155448" y="6254496"/>
            <a:ext cx="36576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50" dirty="0"/>
          </a:p>
        </p:txBody>
      </p:sp>
      <p:sp>
        <p:nvSpPr>
          <p:cNvPr id="7" name="Text 5"/>
          <p:cNvSpPr/>
          <p:nvPr/>
        </p:nvSpPr>
        <p:spPr>
          <a:xfrm rot="16200000">
            <a:off x="-628448" y="705536"/>
            <a:ext cx="1929384" cy="4846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 algn="ctr">
              <a:buNone/>
            </a:pPr>
            <a:r>
              <a:rPr lang="en-US" b="1" dirty="0">
                <a:solidFill>
                  <a:srgbClr val="B9DC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CONCLUSION</a:t>
            </a: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960120" y="256032"/>
            <a:ext cx="10332720" cy="43891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Conclusion</a:t>
            </a:r>
            <a:endParaRPr lang="en-US" sz="2200" dirty="0"/>
          </a:p>
        </p:txBody>
      </p:sp>
      <p:sp>
        <p:nvSpPr>
          <p:cNvPr id="9" name="Text 7"/>
          <p:cNvSpPr/>
          <p:nvPr/>
        </p:nvSpPr>
        <p:spPr>
          <a:xfrm>
            <a:off x="987552" y="713232"/>
            <a:ext cx="9875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B8F2E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glucose control to confident, person-centred living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960120" y="960120"/>
            <a:ext cx="10241280" cy="0"/>
          </a:xfrm>
          <a:prstGeom prst="line">
            <a:avLst/>
          </a:prstGeom>
          <a:noFill/>
          <a:ln w="15240">
            <a:solidFill>
              <a:srgbClr val="12B3B6">
                <a:alpha val="7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1" name="Image 0" descr="/mnt/data/a_clean_vector_illustration_style_healthcare_conc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2280" y="1234439"/>
            <a:ext cx="4297680" cy="2935221"/>
          </a:xfrm>
          <a:prstGeom prst="rect">
            <a:avLst/>
          </a:prstGeom>
        </p:spPr>
      </p:pic>
      <p:sp>
        <p:nvSpPr>
          <p:cNvPr id="12" name="Shape 9"/>
          <p:cNvSpPr/>
          <p:nvPr/>
        </p:nvSpPr>
        <p:spPr>
          <a:xfrm>
            <a:off x="960120" y="1234440"/>
            <a:ext cx="5404104" cy="4773070"/>
          </a:xfrm>
          <a:prstGeom prst="roundRect">
            <a:avLst>
              <a:gd name="adj" fmla="val 3288"/>
            </a:avLst>
          </a:prstGeom>
          <a:solidFill>
            <a:srgbClr val="0A4855"/>
          </a:solidFill>
          <a:ln w="10160">
            <a:solidFill>
              <a:srgbClr val="C6F36D">
                <a:alpha val="5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Text 10"/>
          <p:cNvSpPr/>
          <p:nvPr/>
        </p:nvSpPr>
        <p:spPr>
          <a:xfrm>
            <a:off x="1097280" y="1344168"/>
            <a:ext cx="5166360" cy="292608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C6F36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conclusions</a:t>
            </a:r>
            <a:endParaRPr lang="en-US" sz="2400" dirty="0"/>
          </a:p>
        </p:txBody>
      </p:sp>
      <p:sp>
        <p:nvSpPr>
          <p:cNvPr id="14" name="Text 11"/>
          <p:cNvSpPr/>
          <p:nvPr/>
        </p:nvSpPr>
        <p:spPr>
          <a:xfrm>
            <a:off x="1124712" y="1737359"/>
            <a:ext cx="5120640" cy="4083337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 fontScale="92500" lnSpcReduction="20000"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sz="2000" b="0" dirty="0">
                <a:solidFill>
                  <a:srgbClr val="F5FAFC"/>
                </a:solidFill>
                <a:latin typeface="Arial"/>
              </a:rPr>
              <a:t>Type 2 diabetes is a major UK and global long-term condition with physical, psychological, social and economic impact (Diabetes UK, 2025a; WHO, 2024).</a:t>
            </a:r>
            <a:endParaRPr lang="en-US" sz="2000" b="0" dirty="0">
              <a:solidFill>
                <a:srgbClr val="F5FAFC"/>
              </a:solidFill>
              <a:latin typeface="Arial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sz="2000" b="0" dirty="0">
                <a:solidFill>
                  <a:srgbClr val="F5FAFC"/>
                </a:solidFill>
                <a:latin typeface="Arial"/>
              </a:rPr>
              <a:t>NICE guidance provides the clinical foundation, but outcomes depend on reliable reviews and whole-person support (NICE, 2026).</a:t>
            </a:r>
            <a:endParaRPr lang="en-US" sz="2000" b="0" dirty="0">
              <a:solidFill>
                <a:srgbClr val="F5FAFC"/>
              </a:solidFill>
              <a:latin typeface="Arial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sz="2000" b="0" dirty="0">
                <a:solidFill>
                  <a:srgbClr val="F5FAFC"/>
                </a:solidFill>
                <a:latin typeface="Arial"/>
              </a:rPr>
              <a:t>The House of Care model supports person-</a:t>
            </a:r>
            <a:r>
              <a:rPr sz="2000" b="0" dirty="0" err="1">
                <a:solidFill>
                  <a:srgbClr val="F5FAFC"/>
                </a:solidFill>
                <a:latin typeface="Arial"/>
              </a:rPr>
              <a:t>centred</a:t>
            </a:r>
            <a:r>
              <a:rPr sz="2000" b="0" dirty="0">
                <a:solidFill>
                  <a:srgbClr val="F5FAFC"/>
                </a:solidFill>
                <a:latin typeface="Arial"/>
              </a:rPr>
              <a:t> coordinated care through collaborative care planning in primary care (Coulter, Roberts and Dixon, 2013).</a:t>
            </a:r>
            <a:endParaRPr lang="en-US" sz="2000" b="0" dirty="0">
              <a:solidFill>
                <a:srgbClr val="F5FAFC"/>
              </a:solidFill>
              <a:latin typeface="Arial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sz="2000" b="0" dirty="0">
                <a:solidFill>
                  <a:srgbClr val="F5FAFC"/>
                </a:solidFill>
                <a:latin typeface="Arial"/>
              </a:rPr>
              <a:t>The Comprehensive Model of </a:t>
            </a:r>
            <a:r>
              <a:rPr sz="2000" b="0" dirty="0" err="1">
                <a:solidFill>
                  <a:srgbClr val="F5FAFC"/>
                </a:solidFill>
                <a:latin typeface="Arial"/>
              </a:rPr>
              <a:t>Personalised</a:t>
            </a:r>
            <a:r>
              <a:rPr sz="2000" b="0" dirty="0">
                <a:solidFill>
                  <a:srgbClr val="F5FAFC"/>
                </a:solidFill>
                <a:latin typeface="Arial"/>
              </a:rPr>
              <a:t> Care strengthens self-management through universal, targeted and specialist support using six linked components (NHS England, 2019).</a:t>
            </a:r>
          </a:p>
        </p:txBody>
      </p:sp>
      <p:sp>
        <p:nvSpPr>
          <p:cNvPr id="15" name="Shape 12"/>
          <p:cNvSpPr/>
          <p:nvPr/>
        </p:nvSpPr>
        <p:spPr>
          <a:xfrm>
            <a:off x="6812280" y="4434840"/>
            <a:ext cx="4297680" cy="1572670"/>
          </a:xfrm>
          <a:prstGeom prst="roundRect">
            <a:avLst>
              <a:gd name="adj" fmla="val 10909"/>
            </a:avLst>
          </a:prstGeom>
          <a:solidFill>
            <a:srgbClr val="0A4855"/>
          </a:solidFill>
          <a:ln w="10160">
            <a:solidFill>
              <a:srgbClr val="12B3B6">
                <a:alpha val="6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Text 13"/>
          <p:cNvSpPr/>
          <p:nvPr/>
        </p:nvSpPr>
        <p:spPr>
          <a:xfrm>
            <a:off x="7086600" y="4617720"/>
            <a:ext cx="3749040" cy="27432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2B3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Final message</a:t>
            </a:r>
            <a:endParaRPr lang="en-US" sz="1500" dirty="0"/>
          </a:p>
        </p:txBody>
      </p:sp>
      <p:sp>
        <p:nvSpPr>
          <p:cNvPr id="17" name="Text 14"/>
          <p:cNvSpPr/>
          <p:nvPr/>
        </p:nvSpPr>
        <p:spPr>
          <a:xfrm>
            <a:off x="7086600" y="4983480"/>
            <a:ext cx="3749040" cy="91440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 lnSpcReduction="10000"/>
          </a:bodyPr>
          <a:lstStyle/>
          <a:p>
            <a:pPr marL="0" indent="0" algn="ctr">
              <a:buNone/>
            </a:pPr>
            <a:r>
              <a:rPr sz="1600" dirty="0">
                <a:solidFill>
                  <a:srgbClr val="F2F9FA"/>
                </a:solidFill>
                <a:latin typeface="Arial"/>
              </a:rPr>
              <a:t>The goal is not simply lower HbA1c. It is safe, equitable and meaningful living with diabetes (NICE, 2026; NHS England, 2019).</a:t>
            </a:r>
            <a:endParaRPr lang="en-US" sz="3200" dirty="0"/>
          </a:p>
        </p:txBody>
      </p:sp>
      <p:sp>
        <p:nvSpPr>
          <p:cNvPr id="18" name="Shape 15"/>
          <p:cNvSpPr/>
          <p:nvPr/>
        </p:nvSpPr>
        <p:spPr>
          <a:xfrm>
            <a:off x="960120" y="6473952"/>
            <a:ext cx="10744200" cy="219456"/>
          </a:xfrm>
          <a:prstGeom prst="roundRect">
            <a:avLst>
              <a:gd name="adj" fmla="val 12500"/>
            </a:avLst>
          </a:prstGeom>
          <a:solidFill>
            <a:srgbClr val="031E29">
              <a:alpha val="80000"/>
            </a:srgbClr>
          </a:solidFill>
          <a:ln w="5080">
            <a:solidFill>
              <a:srgbClr val="12B3B6">
                <a:alpha val="3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80A6A916-634A-493C-565C-8C1EF55E3F03}"/>
              </a:ext>
            </a:extLst>
          </p:cNvPr>
          <p:cNvSpPr/>
          <p:nvPr/>
        </p:nvSpPr>
        <p:spPr>
          <a:xfrm>
            <a:off x="137158" y="6381748"/>
            <a:ext cx="502921" cy="38404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dirty="0"/>
              <a:t>20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73B4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676656" cy="6858000"/>
          </a:xfrm>
          <a:prstGeom prst="rect">
            <a:avLst/>
          </a:prstGeom>
          <a:solidFill>
            <a:srgbClr val="031E29"/>
          </a:solidFill>
          <a:ln w="12700">
            <a:solidFill>
              <a:srgbClr val="031E29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676656" y="0"/>
            <a:ext cx="73152" cy="6858000"/>
          </a:xfrm>
          <a:prstGeom prst="rect">
            <a:avLst/>
          </a:prstGeom>
          <a:solidFill>
            <a:srgbClr val="12B3B6"/>
          </a:solidFill>
          <a:ln w="12700">
            <a:solidFill>
              <a:srgbClr val="12B3B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749808" y="0"/>
            <a:ext cx="36576" cy="6858000"/>
          </a:xfrm>
          <a:prstGeom prst="rect">
            <a:avLst/>
          </a:prstGeom>
          <a:solidFill>
            <a:srgbClr val="C6F36D"/>
          </a:solidFill>
          <a:ln w="12700">
            <a:solidFill>
              <a:srgbClr val="C6F36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155448" y="6254496"/>
            <a:ext cx="36576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950" dirty="0"/>
          </a:p>
        </p:txBody>
      </p:sp>
      <p:sp>
        <p:nvSpPr>
          <p:cNvPr id="8" name="Text 6"/>
          <p:cNvSpPr/>
          <p:nvPr/>
        </p:nvSpPr>
        <p:spPr>
          <a:xfrm>
            <a:off x="960120" y="256032"/>
            <a:ext cx="10332720" cy="43891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Reference List</a:t>
            </a:r>
            <a:endParaRPr lang="en-US" sz="2200" dirty="0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E78C6A5-F259-F0B1-3EFC-6B25E5B75F05}"/>
              </a:ext>
            </a:extLst>
          </p:cNvPr>
          <p:cNvSpPr txBox="1"/>
          <p:nvPr/>
        </p:nvSpPr>
        <p:spPr>
          <a:xfrm>
            <a:off x="905256" y="717296"/>
            <a:ext cx="10908419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>
                <a:solidFill>
                  <a:schemeClr val="bg1"/>
                </a:solidFill>
              </a:rPr>
              <a:t>AlOzairi</a:t>
            </a:r>
            <a:r>
              <a:rPr lang="en-US" sz="1200" dirty="0">
                <a:solidFill>
                  <a:schemeClr val="bg1"/>
                </a:solidFill>
              </a:rPr>
              <a:t>, A. et al. (2024) ‘Prevalence and predictors of diabetes distress and depressive symptoms in patients with type 2 diabetes’, </a:t>
            </a:r>
            <a:r>
              <a:rPr lang="en-US" sz="1200" i="1" dirty="0">
                <a:solidFill>
                  <a:schemeClr val="bg1"/>
                </a:solidFill>
              </a:rPr>
              <a:t>Frontiers in Psychiatry</a:t>
            </a:r>
            <a:r>
              <a:rPr lang="en-US" sz="1200" dirty="0">
                <a:solidFill>
                  <a:schemeClr val="bg1"/>
                </a:solidFill>
              </a:rPr>
              <a:t>, 15. Available at: </a:t>
            </a:r>
            <a:r>
              <a:rPr lang="en-US" sz="12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https://doi.org/10.3389/fpsyt.2024.1367876</a:t>
            </a:r>
            <a:r>
              <a:rPr lang="en-US" sz="1200" dirty="0">
                <a:solidFill>
                  <a:schemeClr val="bg1"/>
                </a:solidFill>
              </a:rPr>
              <a:t> (Accessed: 4 July 2026).</a:t>
            </a:r>
          </a:p>
          <a:p>
            <a:r>
              <a:rPr lang="en-US" sz="1200" dirty="0">
                <a:solidFill>
                  <a:schemeClr val="bg1"/>
                </a:solidFill>
              </a:rPr>
              <a:t>Barker, I. et al. (2017) ‘Patient activation is associated with fewer visits to both general practice and emergency departments’, </a:t>
            </a:r>
            <a:r>
              <a:rPr lang="en-US" sz="1200" i="1" dirty="0">
                <a:solidFill>
                  <a:schemeClr val="bg1"/>
                </a:solidFill>
              </a:rPr>
              <a:t>Clinical Medicine</a:t>
            </a:r>
            <a:r>
              <a:rPr lang="en-US" sz="1200" dirty="0">
                <a:solidFill>
                  <a:schemeClr val="bg1"/>
                </a:solidFill>
              </a:rPr>
              <a:t>, 17(3), pp. 200–204. Available at: </a:t>
            </a:r>
            <a:r>
              <a:rPr lang="en-US" sz="1200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https://doi.org/10.7861/clinmedicine.17-3-200</a:t>
            </a:r>
            <a:r>
              <a:rPr lang="en-US" sz="1200" dirty="0">
                <a:solidFill>
                  <a:schemeClr val="bg1"/>
                </a:solidFill>
              </a:rPr>
              <a:t> (Accessed: 4 July 2026).</a:t>
            </a:r>
          </a:p>
          <a:p>
            <a:r>
              <a:rPr lang="en-US" sz="1200" dirty="0">
                <a:solidFill>
                  <a:schemeClr val="bg1"/>
                </a:solidFill>
              </a:rPr>
              <a:t>Bower, P. et al. (2025) </a:t>
            </a:r>
            <a:r>
              <a:rPr lang="en-US" sz="1200" i="1" dirty="0">
                <a:solidFill>
                  <a:schemeClr val="bg1"/>
                </a:solidFill>
              </a:rPr>
              <a:t>The Effectiveness and Cost-effectiveness of the NHS Diabetes Prevention </a:t>
            </a:r>
            <a:r>
              <a:rPr lang="en-US" sz="1200" i="1" dirty="0" err="1">
                <a:solidFill>
                  <a:schemeClr val="bg1"/>
                </a:solidFill>
              </a:rPr>
              <a:t>Programme</a:t>
            </a:r>
            <a:r>
              <a:rPr lang="en-US" sz="1200" dirty="0">
                <a:solidFill>
                  <a:schemeClr val="bg1"/>
                </a:solidFill>
              </a:rPr>
              <a:t>. Southampton: NIHR Journals Library. Available at: </a:t>
            </a:r>
            <a:r>
              <a:rPr lang="en-US" sz="1200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https://www.ncbi.nlm.nih.gov/books/</a:t>
            </a:r>
            <a:r>
              <a:rPr lang="en-US" sz="1200" dirty="0">
                <a:solidFill>
                  <a:schemeClr val="bg1"/>
                </a:solidFill>
              </a:rPr>
              <a:t> (Accessed: 4 July 2026).</a:t>
            </a:r>
          </a:p>
          <a:p>
            <a:r>
              <a:rPr lang="en-US" sz="1200" dirty="0">
                <a:solidFill>
                  <a:schemeClr val="bg1"/>
                </a:solidFill>
              </a:rPr>
              <a:t>Cicek, M. et al. (2021) ‘Characterizing multimorbidity from type 2 diabetes’, </a:t>
            </a:r>
            <a:r>
              <a:rPr lang="en-US" sz="1200" i="1" dirty="0">
                <a:solidFill>
                  <a:schemeClr val="bg1"/>
                </a:solidFill>
              </a:rPr>
              <a:t>Endocrinology and Metabolism Clinics of North America</a:t>
            </a:r>
            <a:r>
              <a:rPr lang="en-US" sz="1200" dirty="0">
                <a:solidFill>
                  <a:schemeClr val="bg1"/>
                </a:solidFill>
              </a:rPr>
              <a:t>, 50(3), pp. 531–558. Available at: </a:t>
            </a:r>
            <a:r>
              <a:rPr lang="en-US" sz="1200" dirty="0">
                <a:solidFill>
                  <a:schemeClr val="bg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https://doi.org/10.1016/j.ecl.2021.05.007</a:t>
            </a:r>
            <a:r>
              <a:rPr lang="en-US" sz="1200" dirty="0">
                <a:solidFill>
                  <a:schemeClr val="bg1"/>
                </a:solidFill>
              </a:rPr>
              <a:t> (Accessed: 4 July 2026).</a:t>
            </a:r>
          </a:p>
          <a:p>
            <a:r>
              <a:rPr lang="en-US" sz="1200" dirty="0">
                <a:solidFill>
                  <a:schemeClr val="bg1"/>
                </a:solidFill>
              </a:rPr>
              <a:t>Coulter, A., Roberts, S. and Dixon, A. (2013) </a:t>
            </a:r>
            <a:r>
              <a:rPr lang="en-US" sz="1200" i="1" dirty="0">
                <a:solidFill>
                  <a:schemeClr val="bg1"/>
                </a:solidFill>
              </a:rPr>
              <a:t>Delivering Better Services for People with Long-term Conditions: Building the House of Care</a:t>
            </a:r>
            <a:r>
              <a:rPr lang="en-US" sz="1200" dirty="0">
                <a:solidFill>
                  <a:schemeClr val="bg1"/>
                </a:solidFill>
              </a:rPr>
              <a:t>. London: The King’s Fund. Available at: </a:t>
            </a:r>
            <a:r>
              <a:rPr lang="en-US" sz="1200" dirty="0">
                <a:solidFill>
                  <a:schemeClr val="bg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https://www.kingsfund.org.uk/insight-and-analysis/reports/better-services-people-long-term-conditions</a:t>
            </a:r>
            <a:r>
              <a:rPr lang="en-US" sz="1200" dirty="0">
                <a:solidFill>
                  <a:schemeClr val="bg1"/>
                </a:solidFill>
              </a:rPr>
              <a:t> (Accessed: 4 July 2026).</a:t>
            </a:r>
          </a:p>
          <a:p>
            <a:r>
              <a:rPr lang="en-US" sz="1200" dirty="0">
                <a:solidFill>
                  <a:schemeClr val="bg1"/>
                </a:solidFill>
              </a:rPr>
              <a:t>Coulter, A. et al. (2016) ‘Building the House of Care for people with long-term conditions’, </a:t>
            </a:r>
            <a:r>
              <a:rPr lang="en-US" sz="1200" i="1" dirty="0">
                <a:solidFill>
                  <a:schemeClr val="bg1"/>
                </a:solidFill>
              </a:rPr>
              <a:t>British Journal of General Practice</a:t>
            </a:r>
            <a:r>
              <a:rPr lang="en-US" sz="1200" dirty="0">
                <a:solidFill>
                  <a:schemeClr val="bg1"/>
                </a:solidFill>
              </a:rPr>
              <a:t>, 66(645), pp. e288–e290. Available at: </a:t>
            </a:r>
            <a:r>
              <a:rPr lang="en-US" sz="1200" dirty="0">
                <a:solidFill>
                  <a:schemeClr val="bg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https://doi.org/10.3399/bjgp16X684745</a:t>
            </a:r>
            <a:r>
              <a:rPr lang="en-US" sz="1200" dirty="0">
                <a:solidFill>
                  <a:schemeClr val="bg1"/>
                </a:solidFill>
              </a:rPr>
              <a:t> (Accessed: 4 July 2026).</a:t>
            </a:r>
          </a:p>
          <a:p>
            <a:r>
              <a:rPr lang="en-US" sz="1200" dirty="0">
                <a:solidFill>
                  <a:schemeClr val="bg1"/>
                </a:solidFill>
              </a:rPr>
              <a:t>Davies, M.J. et al. (2022) ‘Management of </a:t>
            </a:r>
            <a:r>
              <a:rPr lang="en-US" sz="1200" dirty="0" err="1">
                <a:solidFill>
                  <a:schemeClr val="bg1"/>
                </a:solidFill>
              </a:rPr>
              <a:t>hyperglycaemia</a:t>
            </a:r>
            <a:r>
              <a:rPr lang="en-US" sz="1200" dirty="0">
                <a:solidFill>
                  <a:schemeClr val="bg1"/>
                </a:solidFill>
              </a:rPr>
              <a:t> in type 2 diabetes, 2022: a consensus report by the ADA and EASD’, </a:t>
            </a:r>
            <a:r>
              <a:rPr lang="en-US" sz="1200" i="1" dirty="0" err="1">
                <a:solidFill>
                  <a:schemeClr val="bg1"/>
                </a:solidFill>
              </a:rPr>
              <a:t>Diabetologia</a:t>
            </a:r>
            <a:r>
              <a:rPr lang="en-US" sz="1200" dirty="0">
                <a:solidFill>
                  <a:schemeClr val="bg1"/>
                </a:solidFill>
              </a:rPr>
              <a:t>, 65, pp. 1925–1966. Available at: </a:t>
            </a:r>
            <a:r>
              <a:rPr lang="en-US" sz="1200" dirty="0">
                <a:solidFill>
                  <a:schemeClr val="bg1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https://doi.org/10.1007/s00125-022-05787-2</a:t>
            </a:r>
            <a:r>
              <a:rPr lang="en-US" sz="1200" dirty="0">
                <a:solidFill>
                  <a:schemeClr val="bg1"/>
                </a:solidFill>
              </a:rPr>
              <a:t> (Accessed: 4 July 2026).</a:t>
            </a:r>
          </a:p>
          <a:p>
            <a:r>
              <a:rPr lang="en-US" sz="1200" dirty="0">
                <a:solidFill>
                  <a:schemeClr val="bg1"/>
                </a:solidFill>
              </a:rPr>
              <a:t>Diabetes UK (2025a) </a:t>
            </a:r>
            <a:r>
              <a:rPr lang="en-US" sz="1200" i="1" dirty="0">
                <a:solidFill>
                  <a:schemeClr val="bg1"/>
                </a:solidFill>
              </a:rPr>
              <a:t>How Many People in the UK Have Diabetes?</a:t>
            </a:r>
            <a:r>
              <a:rPr lang="en-US" sz="1200" dirty="0">
                <a:solidFill>
                  <a:schemeClr val="bg1"/>
                </a:solidFill>
              </a:rPr>
              <a:t> Available at: </a:t>
            </a:r>
            <a:r>
              <a:rPr lang="en-US" sz="1200" dirty="0">
                <a:solidFill>
                  <a:schemeClr val="bg1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https://www.diabetes.org.uk/about-us/about-the-charity/our-strategy/statistics</a:t>
            </a:r>
            <a:r>
              <a:rPr lang="en-US" sz="1200" dirty="0">
                <a:solidFill>
                  <a:schemeClr val="bg1"/>
                </a:solidFill>
              </a:rPr>
              <a:t> (Accessed: 4 July 2026).</a:t>
            </a:r>
          </a:p>
          <a:p>
            <a:r>
              <a:rPr lang="en-US" sz="1200" dirty="0">
                <a:solidFill>
                  <a:schemeClr val="bg1"/>
                </a:solidFill>
              </a:rPr>
              <a:t>Diabetes UK (2025b) </a:t>
            </a:r>
            <a:r>
              <a:rPr lang="en-US" sz="1200" i="1" dirty="0">
                <a:solidFill>
                  <a:schemeClr val="bg1"/>
                </a:solidFill>
              </a:rPr>
              <a:t>Type 2 Diabetes Risk Factors</a:t>
            </a:r>
            <a:r>
              <a:rPr lang="en-US" sz="1200" dirty="0">
                <a:solidFill>
                  <a:schemeClr val="bg1"/>
                </a:solidFill>
              </a:rPr>
              <a:t>. Available at: </a:t>
            </a:r>
            <a:r>
              <a:rPr lang="en-US" sz="1200" dirty="0">
                <a:solidFill>
                  <a:schemeClr val="bg1"/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https://www.diabetes.org.uk/about-diabetes/type-2-diabetes/diabetes-risk-factors</a:t>
            </a:r>
            <a:r>
              <a:rPr lang="en-US" sz="1200" dirty="0">
                <a:solidFill>
                  <a:schemeClr val="bg1"/>
                </a:solidFill>
              </a:rPr>
              <a:t> (Accessed: 4 July 2026).</a:t>
            </a:r>
          </a:p>
          <a:p>
            <a:r>
              <a:rPr lang="en-US" sz="1200" dirty="0">
                <a:solidFill>
                  <a:schemeClr val="bg1"/>
                </a:solidFill>
              </a:rPr>
              <a:t>Diabetes UK (2025c) </a:t>
            </a:r>
            <a:r>
              <a:rPr lang="en-US" sz="1200" i="1" dirty="0">
                <a:solidFill>
                  <a:schemeClr val="bg1"/>
                </a:solidFill>
              </a:rPr>
              <a:t>Diagnostic Criteria for Diabetes</a:t>
            </a:r>
            <a:r>
              <a:rPr lang="en-US" sz="1200" dirty="0">
                <a:solidFill>
                  <a:schemeClr val="bg1"/>
                </a:solidFill>
              </a:rPr>
              <a:t>. Available at: </a:t>
            </a:r>
            <a:r>
              <a:rPr lang="en-US" sz="1200" dirty="0">
                <a:solidFill>
                  <a:schemeClr val="bg1"/>
                </a:solidFill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https://www.diabetes.org.uk/for-professionals/improving-care/clinical-recommendations-for-professionals/diagnosis-ongoing-management-monitoring/new_diagnostic_criteria_for_diabetes</a:t>
            </a:r>
            <a:r>
              <a:rPr lang="en-US" sz="1200" dirty="0">
                <a:solidFill>
                  <a:schemeClr val="bg1"/>
                </a:solidFill>
              </a:rPr>
              <a:t> (Accessed: 4 July 2026).</a:t>
            </a:r>
          </a:p>
          <a:p>
            <a:r>
              <a:rPr lang="en-US" sz="1200" dirty="0">
                <a:solidFill>
                  <a:schemeClr val="bg1"/>
                </a:solidFill>
              </a:rPr>
              <a:t>Diabetes UK (2025d) </a:t>
            </a:r>
            <a:r>
              <a:rPr lang="en-US" sz="1200" i="1" dirty="0">
                <a:solidFill>
                  <a:schemeClr val="bg1"/>
                </a:solidFill>
              </a:rPr>
              <a:t>Investing in Diabetes Care</a:t>
            </a:r>
            <a:r>
              <a:rPr lang="en-US" sz="1200" dirty="0">
                <a:solidFill>
                  <a:schemeClr val="bg1"/>
                </a:solidFill>
              </a:rPr>
              <a:t>. Available at: </a:t>
            </a:r>
            <a:r>
              <a:rPr lang="en-US" sz="1200" dirty="0">
                <a:solidFill>
                  <a:schemeClr val="bg1"/>
                </a:solidFill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https://www.diabetes.org.uk/</a:t>
            </a:r>
            <a:r>
              <a:rPr lang="en-US" sz="1200" dirty="0">
                <a:solidFill>
                  <a:schemeClr val="bg1"/>
                </a:solidFill>
              </a:rPr>
              <a:t> (Accessed: 4 July 2026).</a:t>
            </a:r>
          </a:p>
          <a:p>
            <a:r>
              <a:rPr lang="en-US" sz="1200" dirty="0">
                <a:solidFill>
                  <a:schemeClr val="bg1"/>
                </a:solidFill>
              </a:rPr>
              <a:t>Grady, P.A. and Gough, L.L. (2014) ‘Self-management: a comprehensive approach to management of chronic conditions’, </a:t>
            </a:r>
            <a:r>
              <a:rPr lang="en-US" sz="1200" i="1" dirty="0">
                <a:solidFill>
                  <a:schemeClr val="bg1"/>
                </a:solidFill>
              </a:rPr>
              <a:t>American Journal of Public Health</a:t>
            </a:r>
            <a:r>
              <a:rPr lang="en-US" sz="1200" dirty="0">
                <a:solidFill>
                  <a:schemeClr val="bg1"/>
                </a:solidFill>
              </a:rPr>
              <a:t>, 104(8), pp. e25–e31. Available at: </a:t>
            </a:r>
            <a:r>
              <a:rPr lang="en-US" sz="1200" dirty="0">
                <a:solidFill>
                  <a:schemeClr val="bg1"/>
                </a:solidFill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https://doi.org/10.2105/AJPH.2014.302041</a:t>
            </a:r>
            <a:r>
              <a:rPr lang="en-US" sz="1200" dirty="0">
                <a:solidFill>
                  <a:schemeClr val="bg1"/>
                </a:solidFill>
              </a:rPr>
              <a:t> (Accessed: 4 July 2026).</a:t>
            </a:r>
          </a:p>
          <a:p>
            <a:r>
              <a:rPr lang="en-US" sz="1200" dirty="0">
                <a:solidFill>
                  <a:schemeClr val="bg1"/>
                </a:solidFill>
              </a:rPr>
              <a:t>Health Foundation (2015) </a:t>
            </a:r>
            <a:r>
              <a:rPr lang="en-US" sz="1200" i="1" dirty="0">
                <a:solidFill>
                  <a:schemeClr val="bg1"/>
                </a:solidFill>
              </a:rPr>
              <a:t>A Practical Guide to Self-management Support</a:t>
            </a:r>
            <a:r>
              <a:rPr lang="en-US" sz="1200" dirty="0">
                <a:solidFill>
                  <a:schemeClr val="bg1"/>
                </a:solidFill>
              </a:rPr>
              <a:t>. London: The Health Foundation. Available at: </a:t>
            </a:r>
            <a:r>
              <a:rPr lang="en-US" sz="1200" dirty="0">
                <a:solidFill>
                  <a:schemeClr val="bg1"/>
                </a:solidFill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https://www.health.org.uk/sites/default/files/APracticalGuideToSelfManagementSupport.pdf</a:t>
            </a:r>
            <a:r>
              <a:rPr lang="en-US" sz="1200" dirty="0">
                <a:solidFill>
                  <a:schemeClr val="bg1"/>
                </a:solidFill>
              </a:rPr>
              <a:t> (Accessed: 4 July 2026).</a:t>
            </a:r>
          </a:p>
          <a:p>
            <a:r>
              <a:rPr lang="en-US" sz="1200" dirty="0">
                <a:solidFill>
                  <a:schemeClr val="bg1"/>
                </a:solidFill>
              </a:rPr>
              <a:t>Hex, N. et al. (2024) ‘Estimation of the direct health and indirect societal costs of diabetes in the UK’, </a:t>
            </a:r>
            <a:r>
              <a:rPr lang="en-US" sz="1200" i="1" dirty="0">
                <a:solidFill>
                  <a:schemeClr val="bg1"/>
                </a:solidFill>
              </a:rPr>
              <a:t>Diabetic Medicine</a:t>
            </a:r>
            <a:r>
              <a:rPr lang="en-US" sz="1200" dirty="0">
                <a:solidFill>
                  <a:schemeClr val="bg1"/>
                </a:solidFill>
              </a:rPr>
              <a:t>, 41(8), article e15326. Available at: </a:t>
            </a:r>
            <a:r>
              <a:rPr lang="en-US" sz="1200" dirty="0">
                <a:solidFill>
                  <a:schemeClr val="bg1"/>
                </a:solidFill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https://doi.org/10.1111/dme.15326</a:t>
            </a:r>
            <a:r>
              <a:rPr lang="en-US" sz="1200" dirty="0">
                <a:solidFill>
                  <a:schemeClr val="bg1"/>
                </a:solidFill>
              </a:rPr>
              <a:t> (Accessed: 4 July 2026).</a:t>
            </a:r>
          </a:p>
          <a:p>
            <a:r>
              <a:rPr lang="en-US" sz="1200" dirty="0">
                <a:solidFill>
                  <a:schemeClr val="bg1"/>
                </a:solidFill>
              </a:rPr>
              <a:t>Hibbard, J.H. et al. (2005) ‘Development and testing of a short form of the Patient Activation Measure’, </a:t>
            </a:r>
            <a:r>
              <a:rPr lang="en-US" sz="1200" i="1" dirty="0">
                <a:solidFill>
                  <a:schemeClr val="bg1"/>
                </a:solidFill>
              </a:rPr>
              <a:t>Health Services Research</a:t>
            </a:r>
            <a:r>
              <a:rPr lang="en-US" sz="1200" dirty="0">
                <a:solidFill>
                  <a:schemeClr val="bg1"/>
                </a:solidFill>
              </a:rPr>
              <a:t>, 40(6), pp. 1918–1930. Available at: </a:t>
            </a:r>
            <a:r>
              <a:rPr lang="en-US" sz="1200" dirty="0">
                <a:solidFill>
                  <a:schemeClr val="bg1"/>
                </a:solidFill>
                <a:hlinkClick r:id="rId1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https://doi.org/10.1111/j.1475-6773.2005.00438.x</a:t>
            </a:r>
            <a:r>
              <a:rPr lang="en-US" sz="1200" dirty="0">
                <a:solidFill>
                  <a:schemeClr val="bg1"/>
                </a:solidFill>
              </a:rPr>
              <a:t> (Accessed: 4 July 2026).</a:t>
            </a:r>
          </a:p>
          <a:p>
            <a:endParaRPr sz="1200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077AC39A-413E-5F54-014A-5E4DBF68709B}"/>
              </a:ext>
            </a:extLst>
          </p:cNvPr>
          <p:cNvSpPr/>
          <p:nvPr/>
        </p:nvSpPr>
        <p:spPr>
          <a:xfrm>
            <a:off x="137158" y="6381748"/>
            <a:ext cx="502921" cy="38404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dirty="0"/>
              <a:t>21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07AD7E-22CF-B6FA-426A-53A3EF3405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483A9D6-4ADB-B6FE-F4EC-87257DA7D4D1}"/>
              </a:ext>
            </a:extLst>
          </p:cNvPr>
          <p:cNvSpPr/>
          <p:nvPr/>
        </p:nvSpPr>
        <p:spPr>
          <a:xfrm>
            <a:off x="19271" y="0"/>
            <a:ext cx="12192000" cy="6858000"/>
          </a:xfrm>
          <a:prstGeom prst="rect">
            <a:avLst/>
          </a:prstGeom>
          <a:solidFill>
            <a:srgbClr val="052E40"/>
          </a:solidFill>
          <a:ln>
            <a:solidFill>
              <a:srgbClr val="052E4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Shape 0">
            <a:extLst>
              <a:ext uri="{FF2B5EF4-FFF2-40B4-BE49-F238E27FC236}">
                <a16:creationId xmlns:a16="http://schemas.microsoft.com/office/drawing/2014/main" id="{AAEDBB06-57D0-95B6-B5BC-8DAF455FBAE0}"/>
              </a:ext>
            </a:extLst>
          </p:cNvPr>
          <p:cNvSpPr/>
          <p:nvPr/>
        </p:nvSpPr>
        <p:spPr>
          <a:xfrm>
            <a:off x="0" y="0"/>
            <a:ext cx="676656" cy="6858000"/>
          </a:xfrm>
          <a:prstGeom prst="rect">
            <a:avLst/>
          </a:prstGeom>
          <a:solidFill>
            <a:srgbClr val="031E29"/>
          </a:solidFill>
          <a:ln w="12700">
            <a:solidFill>
              <a:srgbClr val="031E29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>
            <a:extLst>
              <a:ext uri="{FF2B5EF4-FFF2-40B4-BE49-F238E27FC236}">
                <a16:creationId xmlns:a16="http://schemas.microsoft.com/office/drawing/2014/main" id="{5422E883-14BF-C6EF-79F0-BA0C7980A8C1}"/>
              </a:ext>
            </a:extLst>
          </p:cNvPr>
          <p:cNvSpPr/>
          <p:nvPr/>
        </p:nvSpPr>
        <p:spPr>
          <a:xfrm>
            <a:off x="676656" y="0"/>
            <a:ext cx="73152" cy="6858000"/>
          </a:xfrm>
          <a:prstGeom prst="rect">
            <a:avLst/>
          </a:prstGeom>
          <a:solidFill>
            <a:srgbClr val="12B3B6"/>
          </a:solidFill>
          <a:ln w="12700">
            <a:solidFill>
              <a:srgbClr val="12B3B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D75622E5-5551-66F1-4C3E-A69B8AB342F2}"/>
              </a:ext>
            </a:extLst>
          </p:cNvPr>
          <p:cNvSpPr/>
          <p:nvPr/>
        </p:nvSpPr>
        <p:spPr>
          <a:xfrm>
            <a:off x="749808" y="0"/>
            <a:ext cx="36576" cy="6858000"/>
          </a:xfrm>
          <a:prstGeom prst="rect">
            <a:avLst/>
          </a:prstGeom>
          <a:solidFill>
            <a:srgbClr val="C6F36D"/>
          </a:solidFill>
          <a:ln w="12700">
            <a:solidFill>
              <a:srgbClr val="C6F36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D04D2D6F-7C42-941B-D18F-67D9685241D6}"/>
              </a:ext>
            </a:extLst>
          </p:cNvPr>
          <p:cNvSpPr/>
          <p:nvPr/>
        </p:nvSpPr>
        <p:spPr>
          <a:xfrm>
            <a:off x="155448" y="6254496"/>
            <a:ext cx="36576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031E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950" dirty="0"/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34964EBE-D246-D409-966A-4C83E35EF8C0}"/>
              </a:ext>
            </a:extLst>
          </p:cNvPr>
          <p:cNvSpPr/>
          <p:nvPr/>
        </p:nvSpPr>
        <p:spPr>
          <a:xfrm>
            <a:off x="960120" y="256032"/>
            <a:ext cx="10332720" cy="43891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Reference List</a:t>
            </a:r>
            <a:endParaRPr lang="en-US" sz="2200" dirty="0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F03FC631-E90A-7E1F-403A-464DD2F04D6E}"/>
              </a:ext>
            </a:extLst>
          </p:cNvPr>
          <p:cNvSpPr txBox="1"/>
          <p:nvPr/>
        </p:nvSpPr>
        <p:spPr>
          <a:xfrm>
            <a:off x="1128133" y="895266"/>
            <a:ext cx="10908419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schemeClr val="bg1"/>
                </a:solidFill>
              </a:rPr>
              <a:t>International Diabetes Federation (IDF) (2025) </a:t>
            </a:r>
            <a:r>
              <a:rPr lang="en-US" sz="1100" i="1" dirty="0">
                <a:solidFill>
                  <a:schemeClr val="bg1"/>
                </a:solidFill>
              </a:rPr>
              <a:t>IDF Diabetes Atlas</a:t>
            </a:r>
            <a:r>
              <a:rPr lang="en-US" sz="1100" dirty="0">
                <a:solidFill>
                  <a:schemeClr val="bg1"/>
                </a:solidFill>
              </a:rPr>
              <a:t>. 11th </a:t>
            </a:r>
            <a:r>
              <a:rPr lang="en-US" sz="1100" dirty="0" err="1">
                <a:solidFill>
                  <a:schemeClr val="bg1"/>
                </a:solidFill>
              </a:rPr>
              <a:t>edn</a:t>
            </a:r>
            <a:r>
              <a:rPr lang="en-US" sz="1100" dirty="0">
                <a:solidFill>
                  <a:schemeClr val="bg1"/>
                </a:solidFill>
              </a:rPr>
              <a:t>. Brussels: International Diabetes Federation. Available at: </a:t>
            </a:r>
            <a:r>
              <a:rPr lang="en-US" sz="11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https://diabetesatlas.org/</a:t>
            </a:r>
            <a:r>
              <a:rPr lang="en-US" sz="1100" dirty="0">
                <a:solidFill>
                  <a:schemeClr val="bg1"/>
                </a:solidFill>
              </a:rPr>
              <a:t> (Accessed: 4 July 2026).</a:t>
            </a:r>
          </a:p>
          <a:p>
            <a:r>
              <a:rPr lang="en-US" sz="1100" dirty="0">
                <a:solidFill>
                  <a:schemeClr val="bg1"/>
                </a:solidFill>
              </a:rPr>
              <a:t>Kalra, S. et al. (2018) ‘Emotional and psychological needs of people with diabetes’, </a:t>
            </a:r>
            <a:r>
              <a:rPr lang="en-US" sz="1100" i="1" dirty="0">
                <a:solidFill>
                  <a:schemeClr val="bg1"/>
                </a:solidFill>
              </a:rPr>
              <a:t>Indian Journal of Endocrinology and Metabolism</a:t>
            </a:r>
            <a:r>
              <a:rPr lang="en-US" sz="1100" dirty="0">
                <a:solidFill>
                  <a:schemeClr val="bg1"/>
                </a:solidFill>
              </a:rPr>
              <a:t>, 22(5), pp. 696–704. Available at: </a:t>
            </a:r>
            <a:r>
              <a:rPr lang="en-US" sz="1100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https://doi.org/10.4103/ijem.IJEM_579_17</a:t>
            </a:r>
            <a:r>
              <a:rPr lang="en-US" sz="1100" dirty="0">
                <a:solidFill>
                  <a:schemeClr val="bg1"/>
                </a:solidFill>
              </a:rPr>
              <a:t> (Accessed: 4 July 2026).</a:t>
            </a:r>
          </a:p>
          <a:p>
            <a:r>
              <a:rPr lang="en-US" sz="1100" dirty="0">
                <a:solidFill>
                  <a:schemeClr val="bg1"/>
                </a:solidFill>
              </a:rPr>
              <a:t>Lean, M.E.J. et al. (2019) ‘Durability of a primary care-led weight-management intervention for remission of type 2 diabetes: 2-year results of the </a:t>
            </a:r>
            <a:r>
              <a:rPr lang="en-US" sz="1100" dirty="0" err="1">
                <a:solidFill>
                  <a:schemeClr val="bg1"/>
                </a:solidFill>
              </a:rPr>
              <a:t>DiRECT</a:t>
            </a:r>
            <a:r>
              <a:rPr lang="en-US" sz="1100" dirty="0">
                <a:solidFill>
                  <a:schemeClr val="bg1"/>
                </a:solidFill>
              </a:rPr>
              <a:t> trial’, </a:t>
            </a:r>
            <a:r>
              <a:rPr lang="en-US" sz="1100" i="1" dirty="0">
                <a:solidFill>
                  <a:schemeClr val="bg1"/>
                </a:solidFill>
              </a:rPr>
              <a:t>The Lancet Diabetes &amp; Endocrinology</a:t>
            </a:r>
            <a:r>
              <a:rPr lang="en-US" sz="1100" dirty="0">
                <a:solidFill>
                  <a:schemeClr val="bg1"/>
                </a:solidFill>
              </a:rPr>
              <a:t>, 7(5), pp. 344–355. Available at: </a:t>
            </a:r>
            <a:r>
              <a:rPr lang="en-US" sz="1100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https://doi.org/10.1016/S2213-8587(19)30068-3</a:t>
            </a:r>
            <a:r>
              <a:rPr lang="en-US" sz="1100" dirty="0">
                <a:solidFill>
                  <a:schemeClr val="bg1"/>
                </a:solidFill>
              </a:rPr>
              <a:t> (Accessed: 4 July 2026).</a:t>
            </a:r>
          </a:p>
          <a:p>
            <a:r>
              <a:rPr lang="en-US" sz="1100" dirty="0">
                <a:solidFill>
                  <a:schemeClr val="bg1"/>
                </a:solidFill>
              </a:rPr>
              <a:t>National Diabetes Audit (2024) </a:t>
            </a:r>
            <a:r>
              <a:rPr lang="en-US" sz="1100" i="1" dirty="0">
                <a:solidFill>
                  <a:schemeClr val="bg1"/>
                </a:solidFill>
              </a:rPr>
              <a:t>National Diabetes Audit, 2023–24: Care Processes and Treatment Targets</a:t>
            </a:r>
            <a:r>
              <a:rPr lang="en-US" sz="1100" dirty="0">
                <a:solidFill>
                  <a:schemeClr val="bg1"/>
                </a:solidFill>
              </a:rPr>
              <a:t>. London: NHS England. Available at: </a:t>
            </a:r>
            <a:r>
              <a:rPr lang="en-US" sz="1100" dirty="0">
                <a:solidFill>
                  <a:schemeClr val="bg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https://digital.nhs.uk/data-and-information/publications/statistical/national-diabetes-audit</a:t>
            </a:r>
            <a:r>
              <a:rPr lang="en-US" sz="1100" dirty="0">
                <a:solidFill>
                  <a:schemeClr val="bg1"/>
                </a:solidFill>
              </a:rPr>
              <a:t> (Accessed: 4 July 2026).</a:t>
            </a:r>
          </a:p>
          <a:p>
            <a:r>
              <a:rPr lang="en-US" sz="1100" dirty="0">
                <a:solidFill>
                  <a:schemeClr val="bg1"/>
                </a:solidFill>
              </a:rPr>
              <a:t>National Health Service (NHS) (2025a) </a:t>
            </a:r>
            <a:r>
              <a:rPr lang="en-US" sz="1100" i="1" dirty="0">
                <a:solidFill>
                  <a:schemeClr val="bg1"/>
                </a:solidFill>
              </a:rPr>
              <a:t>Symptoms of Type 2 Diabetes and How It Is Diagnosed</a:t>
            </a:r>
            <a:r>
              <a:rPr lang="en-US" sz="1100" dirty="0">
                <a:solidFill>
                  <a:schemeClr val="bg1"/>
                </a:solidFill>
              </a:rPr>
              <a:t>. Available at: </a:t>
            </a:r>
            <a:r>
              <a:rPr lang="en-US" sz="1100" dirty="0">
                <a:solidFill>
                  <a:schemeClr val="bg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https://www.nhs.uk/conditions/type-2-diabetes/symptoms/</a:t>
            </a:r>
            <a:r>
              <a:rPr lang="en-US" sz="1100" dirty="0">
                <a:solidFill>
                  <a:schemeClr val="bg1"/>
                </a:solidFill>
              </a:rPr>
              <a:t> (Accessed: 4 July 2026).</a:t>
            </a:r>
          </a:p>
          <a:p>
            <a:r>
              <a:rPr lang="en-US" sz="1100" dirty="0">
                <a:solidFill>
                  <a:schemeClr val="bg1"/>
                </a:solidFill>
              </a:rPr>
              <a:t>National Health Service (NHS) (2025b) </a:t>
            </a:r>
            <a:r>
              <a:rPr lang="en-US" sz="1100" i="1" dirty="0">
                <a:solidFill>
                  <a:schemeClr val="bg1"/>
                </a:solidFill>
              </a:rPr>
              <a:t>Diabetes</a:t>
            </a:r>
            <a:r>
              <a:rPr lang="en-US" sz="1100" dirty="0">
                <a:solidFill>
                  <a:schemeClr val="bg1"/>
                </a:solidFill>
              </a:rPr>
              <a:t>. Available at: </a:t>
            </a:r>
            <a:r>
              <a:rPr lang="en-US" sz="1100" dirty="0">
                <a:solidFill>
                  <a:schemeClr val="bg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https://www.nhs.uk/conditions/diabetes/</a:t>
            </a:r>
            <a:r>
              <a:rPr lang="en-US" sz="1100" dirty="0">
                <a:solidFill>
                  <a:schemeClr val="bg1"/>
                </a:solidFill>
              </a:rPr>
              <a:t> (Accessed: 4 July 2026).</a:t>
            </a:r>
          </a:p>
          <a:p>
            <a:r>
              <a:rPr lang="en-US" sz="1100" dirty="0">
                <a:solidFill>
                  <a:schemeClr val="bg1"/>
                </a:solidFill>
              </a:rPr>
              <a:t>National Institute for Health and Care Excellence (NICE) (2017) </a:t>
            </a:r>
            <a:r>
              <a:rPr lang="en-US" sz="1100" i="1" dirty="0">
                <a:solidFill>
                  <a:schemeClr val="bg1"/>
                </a:solidFill>
              </a:rPr>
              <a:t>Type 2 Diabetes: Prevention in People at High Risk</a:t>
            </a:r>
            <a:r>
              <a:rPr lang="en-US" sz="1100" dirty="0">
                <a:solidFill>
                  <a:schemeClr val="bg1"/>
                </a:solidFill>
              </a:rPr>
              <a:t>. Public health guideline PH38. London: National Institute for Health and Care Excellence. Available at: </a:t>
            </a:r>
            <a:r>
              <a:rPr lang="en-US" sz="1100" dirty="0">
                <a:solidFill>
                  <a:schemeClr val="bg1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https://www.nice.org.uk/guidance/ph38</a:t>
            </a:r>
            <a:r>
              <a:rPr lang="en-US" sz="1100" dirty="0">
                <a:solidFill>
                  <a:schemeClr val="bg1"/>
                </a:solidFill>
              </a:rPr>
              <a:t> (Accessed: 4 July 2026).</a:t>
            </a:r>
          </a:p>
          <a:p>
            <a:r>
              <a:rPr lang="en-US" sz="1100" dirty="0">
                <a:solidFill>
                  <a:schemeClr val="bg1"/>
                </a:solidFill>
              </a:rPr>
              <a:t>National Institute for Health and Care Excellence (NICE) (2021) </a:t>
            </a:r>
            <a:r>
              <a:rPr lang="en-US" sz="1100" i="1" dirty="0">
                <a:solidFill>
                  <a:schemeClr val="bg1"/>
                </a:solidFill>
              </a:rPr>
              <a:t>Shared Decision Making</a:t>
            </a:r>
            <a:r>
              <a:rPr lang="en-US" sz="1100" dirty="0">
                <a:solidFill>
                  <a:schemeClr val="bg1"/>
                </a:solidFill>
              </a:rPr>
              <a:t>. NICE guideline NG197. London: National Institute for Health and Care Excellence. Available at: </a:t>
            </a:r>
            <a:r>
              <a:rPr lang="en-US" sz="1100" dirty="0">
                <a:solidFill>
                  <a:schemeClr val="bg1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https://www.nice.org.uk/guidance/ng197</a:t>
            </a:r>
            <a:r>
              <a:rPr lang="en-US" sz="1100" dirty="0">
                <a:solidFill>
                  <a:schemeClr val="bg1"/>
                </a:solidFill>
              </a:rPr>
              <a:t> (Accessed: 4 July 2026).</a:t>
            </a:r>
          </a:p>
          <a:p>
            <a:r>
              <a:rPr lang="en-US" sz="1100" dirty="0">
                <a:solidFill>
                  <a:schemeClr val="bg1"/>
                </a:solidFill>
              </a:rPr>
              <a:t>National Institute for Health and Care Excellence (NICE) (2023) </a:t>
            </a:r>
            <a:r>
              <a:rPr lang="en-US" sz="1100" i="1" dirty="0">
                <a:solidFill>
                  <a:schemeClr val="bg1"/>
                </a:solidFill>
              </a:rPr>
              <a:t>Type 2 Diabetes in Adults: 9 Key Care Processes</a:t>
            </a:r>
            <a:r>
              <a:rPr lang="en-US" sz="1100" dirty="0">
                <a:solidFill>
                  <a:schemeClr val="bg1"/>
                </a:solidFill>
              </a:rPr>
              <a:t>. Quality standard QS209. London: National Institute for Health and Care Excellence. Available at: </a:t>
            </a:r>
            <a:r>
              <a:rPr lang="en-US" sz="1100" dirty="0">
                <a:solidFill>
                  <a:schemeClr val="bg1"/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https://www.nice.org.uk/guidance/qs209/chapter/Quality-statement-6-9-key-care-processes</a:t>
            </a:r>
            <a:r>
              <a:rPr lang="en-US" sz="1100" dirty="0">
                <a:solidFill>
                  <a:schemeClr val="bg1"/>
                </a:solidFill>
              </a:rPr>
              <a:t> (Accessed: 4 July 2026).</a:t>
            </a:r>
          </a:p>
          <a:p>
            <a:r>
              <a:rPr lang="en-US" sz="1100" dirty="0">
                <a:solidFill>
                  <a:schemeClr val="bg1"/>
                </a:solidFill>
              </a:rPr>
              <a:t>National Institute for Health and Care Excellence (NICE) (2026) </a:t>
            </a:r>
            <a:r>
              <a:rPr lang="en-US" sz="1100" i="1" dirty="0">
                <a:solidFill>
                  <a:schemeClr val="bg1"/>
                </a:solidFill>
              </a:rPr>
              <a:t>Type 2 Diabetes in Adults: Management</a:t>
            </a:r>
            <a:r>
              <a:rPr lang="en-US" sz="1100" dirty="0">
                <a:solidFill>
                  <a:schemeClr val="bg1"/>
                </a:solidFill>
              </a:rPr>
              <a:t>. NICE guideline NG28. London: National Institute for Health and Care Excellence. Available at: </a:t>
            </a:r>
            <a:r>
              <a:rPr lang="en-US" sz="1100" dirty="0">
                <a:solidFill>
                  <a:schemeClr val="bg1"/>
                </a:solidFill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https://www.nice.org.uk/guidance/ng28</a:t>
            </a:r>
            <a:r>
              <a:rPr lang="en-US" sz="1100" dirty="0">
                <a:solidFill>
                  <a:schemeClr val="bg1"/>
                </a:solidFill>
              </a:rPr>
              <a:t> (Accessed: 4 July 2026).</a:t>
            </a:r>
          </a:p>
          <a:p>
            <a:r>
              <a:rPr lang="en-US" sz="1100" dirty="0">
                <a:solidFill>
                  <a:schemeClr val="bg1"/>
                </a:solidFill>
              </a:rPr>
              <a:t>NHS England (2019) </a:t>
            </a:r>
            <a:r>
              <a:rPr lang="en-US" sz="1100" i="1" dirty="0">
                <a:solidFill>
                  <a:schemeClr val="bg1"/>
                </a:solidFill>
              </a:rPr>
              <a:t>Universal </a:t>
            </a:r>
            <a:r>
              <a:rPr lang="en-US" sz="1100" i="1" dirty="0" err="1">
                <a:solidFill>
                  <a:schemeClr val="bg1"/>
                </a:solidFill>
              </a:rPr>
              <a:t>Personalised</a:t>
            </a:r>
            <a:r>
              <a:rPr lang="en-US" sz="1100" i="1" dirty="0">
                <a:solidFill>
                  <a:schemeClr val="bg1"/>
                </a:solidFill>
              </a:rPr>
              <a:t> Care: Implementing the Comprehensive Model</a:t>
            </a:r>
            <a:r>
              <a:rPr lang="en-US" sz="1100" dirty="0">
                <a:solidFill>
                  <a:schemeClr val="bg1"/>
                </a:solidFill>
              </a:rPr>
              <a:t>. London: NHS England. Available at: </a:t>
            </a:r>
            <a:r>
              <a:rPr lang="en-US" sz="1100" dirty="0">
                <a:solidFill>
                  <a:schemeClr val="bg1"/>
                </a:solidFill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https://www.england.nhs.uk/publication/universal-personalised-care-implementing-the-comprehensive-model/</a:t>
            </a:r>
            <a:r>
              <a:rPr lang="en-US" sz="1100" dirty="0">
                <a:solidFill>
                  <a:schemeClr val="bg1"/>
                </a:solidFill>
              </a:rPr>
              <a:t> (Accessed: 4 July 2026).</a:t>
            </a:r>
          </a:p>
          <a:p>
            <a:r>
              <a:rPr lang="en-US" sz="1100" dirty="0">
                <a:solidFill>
                  <a:schemeClr val="bg1"/>
                </a:solidFill>
              </a:rPr>
              <a:t>NHS England (2023) </a:t>
            </a:r>
            <a:r>
              <a:rPr lang="en-US" sz="1100" i="1" dirty="0">
                <a:solidFill>
                  <a:schemeClr val="bg1"/>
                </a:solidFill>
              </a:rPr>
              <a:t>Supported Self-management: Summary Guide</a:t>
            </a:r>
            <a:r>
              <a:rPr lang="en-US" sz="1100" dirty="0">
                <a:solidFill>
                  <a:schemeClr val="bg1"/>
                </a:solidFill>
              </a:rPr>
              <a:t>. London: NHS England. Available at: </a:t>
            </a:r>
            <a:r>
              <a:rPr lang="en-US" sz="1100" dirty="0">
                <a:solidFill>
                  <a:schemeClr val="bg1"/>
                </a:solidFill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https://www.england.nhs.uk/personalisedcare/supported-self-management/</a:t>
            </a:r>
            <a:r>
              <a:rPr lang="en-US" sz="1100" dirty="0">
                <a:solidFill>
                  <a:schemeClr val="bg1"/>
                </a:solidFill>
              </a:rPr>
              <a:t> (Accessed: 4 July 2026).</a:t>
            </a:r>
          </a:p>
          <a:p>
            <a:r>
              <a:rPr lang="en-US" sz="1100" dirty="0">
                <a:solidFill>
                  <a:schemeClr val="bg1"/>
                </a:solidFill>
              </a:rPr>
              <a:t>Office for Health Improvement and Disparities (OHID) (2025) </a:t>
            </a:r>
            <a:r>
              <a:rPr lang="en-US" sz="1100" i="1" dirty="0">
                <a:solidFill>
                  <a:schemeClr val="bg1"/>
                </a:solidFill>
              </a:rPr>
              <a:t>Diabetes Profile: Statistical Commentary, March 2025</a:t>
            </a:r>
            <a:r>
              <a:rPr lang="en-US" sz="1100" dirty="0">
                <a:solidFill>
                  <a:schemeClr val="bg1"/>
                </a:solidFill>
              </a:rPr>
              <a:t>. London: Department of Health and Social Care. Available at: </a:t>
            </a:r>
            <a:r>
              <a:rPr lang="en-US" sz="1100" dirty="0">
                <a:solidFill>
                  <a:schemeClr val="bg1"/>
                </a:solidFill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https://www.gov.uk/government/statistics/diabetes-profile-update-march-2025/diabetes-profile-statistical-commentary-march-2025</a:t>
            </a:r>
            <a:r>
              <a:rPr lang="en-US" sz="1100" dirty="0">
                <a:solidFill>
                  <a:schemeClr val="bg1"/>
                </a:solidFill>
              </a:rPr>
              <a:t> (Accessed: 4 July 2026).</a:t>
            </a:r>
          </a:p>
          <a:p>
            <a:r>
              <a:rPr lang="en-US" sz="1100" dirty="0">
                <a:solidFill>
                  <a:schemeClr val="bg1"/>
                </a:solidFill>
              </a:rPr>
              <a:t>Parkinson, B. et al. (2024) ‘Level of attendance at the English National Health Service Diabetes Prevention </a:t>
            </a:r>
            <a:r>
              <a:rPr lang="en-US" sz="1100" dirty="0" err="1">
                <a:solidFill>
                  <a:schemeClr val="bg1"/>
                </a:solidFill>
              </a:rPr>
              <a:t>Programme</a:t>
            </a:r>
            <a:r>
              <a:rPr lang="en-US" sz="1100" dirty="0">
                <a:solidFill>
                  <a:schemeClr val="bg1"/>
                </a:solidFill>
              </a:rPr>
              <a:t> and risk of progression to type 2 diabetes’, </a:t>
            </a:r>
            <a:r>
              <a:rPr lang="en-US" sz="1100" i="1" dirty="0">
                <a:solidFill>
                  <a:schemeClr val="bg1"/>
                </a:solidFill>
              </a:rPr>
              <a:t>International Journal of Behavioral Nutrition and Physical Activity</a:t>
            </a:r>
            <a:r>
              <a:rPr lang="en-US" sz="1100" dirty="0">
                <a:solidFill>
                  <a:schemeClr val="bg1"/>
                </a:solidFill>
              </a:rPr>
              <a:t>, 21, article 1. Available at: </a:t>
            </a:r>
            <a:r>
              <a:rPr lang="en-US" sz="1100" dirty="0">
                <a:solidFill>
                  <a:schemeClr val="bg1"/>
                </a:solidFill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https://doi.org/10.1186/s12966-023-01554-7</a:t>
            </a:r>
            <a:r>
              <a:rPr lang="en-US" sz="1100" dirty="0">
                <a:solidFill>
                  <a:schemeClr val="bg1"/>
                </a:solidFill>
              </a:rPr>
              <a:t> (Accessed: 4 July 2026).</a:t>
            </a:r>
          </a:p>
          <a:p>
            <a:r>
              <a:rPr lang="en-US" sz="1100" dirty="0">
                <a:solidFill>
                  <a:schemeClr val="bg1"/>
                </a:solidFill>
              </a:rPr>
              <a:t>Social Care Institute for Excellence (SCIE) (2013) </a:t>
            </a:r>
            <a:r>
              <a:rPr lang="en-US" sz="1100" i="1" dirty="0">
                <a:solidFill>
                  <a:schemeClr val="bg1"/>
                </a:solidFill>
              </a:rPr>
              <a:t>Co-production in Social Care: What It Is and How to Do It</a:t>
            </a:r>
            <a:r>
              <a:rPr lang="en-US" sz="1100" dirty="0">
                <a:solidFill>
                  <a:schemeClr val="bg1"/>
                </a:solidFill>
              </a:rPr>
              <a:t>. London: Social Care Institute for Excellence. Available at: </a:t>
            </a:r>
            <a:r>
              <a:rPr lang="en-US" sz="1100" dirty="0">
                <a:solidFill>
                  <a:schemeClr val="bg1"/>
                </a:solidFill>
                <a:hlinkClick r:id="rId1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https://www.scie.org.uk/co-production/what-how/</a:t>
            </a:r>
            <a:r>
              <a:rPr lang="en-US" sz="1100" dirty="0">
                <a:solidFill>
                  <a:schemeClr val="bg1"/>
                </a:solidFill>
              </a:rPr>
              <a:t> (Accessed: 4 July 2026).</a:t>
            </a:r>
          </a:p>
          <a:p>
            <a:r>
              <a:rPr lang="en-US" sz="1100" dirty="0">
                <a:solidFill>
                  <a:schemeClr val="bg1"/>
                </a:solidFill>
              </a:rPr>
              <a:t>World Health Organization (WHO) (2024) </a:t>
            </a:r>
            <a:r>
              <a:rPr lang="en-US" sz="1100" i="1" dirty="0">
                <a:solidFill>
                  <a:schemeClr val="bg1"/>
                </a:solidFill>
              </a:rPr>
              <a:t>Diabetes Fact Sheet</a:t>
            </a:r>
            <a:r>
              <a:rPr lang="en-US" sz="1100" dirty="0">
                <a:solidFill>
                  <a:schemeClr val="bg1"/>
                </a:solidFill>
              </a:rPr>
              <a:t>. Geneva: World Health Organization. Available at: </a:t>
            </a:r>
            <a:r>
              <a:rPr lang="en-US" sz="1100" dirty="0">
                <a:solidFill>
                  <a:schemeClr val="bg1"/>
                </a:solidFill>
                <a:hlinkClick r:id="rId1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https://www.who.int/news-room/fact-sheets/detail/diabetes</a:t>
            </a:r>
            <a:r>
              <a:rPr lang="en-US" sz="1100" dirty="0">
                <a:solidFill>
                  <a:schemeClr val="bg1"/>
                </a:solidFill>
              </a:rPr>
              <a:t> (Accessed: 4 July 2026).</a:t>
            </a:r>
          </a:p>
          <a:p>
            <a:endParaRPr sz="1100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A234FB1A-0EA6-F20F-0E75-51741921F16E}"/>
              </a:ext>
            </a:extLst>
          </p:cNvPr>
          <p:cNvSpPr/>
          <p:nvPr/>
        </p:nvSpPr>
        <p:spPr>
          <a:xfrm>
            <a:off x="137158" y="6381748"/>
            <a:ext cx="502921" cy="38404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dirty="0"/>
              <a:t>22</a:t>
            </a:r>
          </a:p>
        </p:txBody>
      </p:sp>
    </p:spTree>
    <p:extLst>
      <p:ext uri="{BB962C8B-B14F-4D97-AF65-F5344CB8AC3E}">
        <p14:creationId xmlns:p14="http://schemas.microsoft.com/office/powerpoint/2010/main" val="20133000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rial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207</TotalTime>
  <Words>4509</Words>
  <Application>Microsoft Office PowerPoint</Application>
  <PresentationFormat>Widescreen</PresentationFormat>
  <Paragraphs>418</Paragraphs>
  <Slides>23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6" baseType="lpstr">
      <vt:lpstr>Arial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Type 2 Diabetes in UK Primary Care</dc:title>
  <dc:subject>LCHS7003 Component 2 Individual Presentation</dc:subject>
  <dc:creator>EduHub</dc:creator>
  <cp:lastModifiedBy>Ritu Panna Saha</cp:lastModifiedBy>
  <cp:revision>18</cp:revision>
  <dcterms:created xsi:type="dcterms:W3CDTF">2026-07-03T16:47:15Z</dcterms:created>
  <dcterms:modified xsi:type="dcterms:W3CDTF">2026-07-11T18:49:32Z</dcterms:modified>
</cp:coreProperties>
</file>