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7" r:id="rId4"/>
    <p:sldId id="258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George Adrian" initials="GA" lastIdx="1" clrIdx="0">
    <p:extLst>
      <p:ext uri="{19B8F6BF-5375-455C-9EA6-DF929625EA0E}">
        <p15:presenceInfo xmlns:p15="http://schemas.microsoft.com/office/powerpoint/2012/main" userId="30bdb3d825aa29d7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2" autoAdjust="0"/>
    <p:restoredTop sz="94660"/>
  </p:normalViewPr>
  <p:slideViewPr>
    <p:cSldViewPr snapToGrid="0">
      <p:cViewPr varScale="1">
        <p:scale>
          <a:sx n="64" d="100"/>
          <a:sy n="64" d="100"/>
        </p:scale>
        <p:origin x="-86" y="-68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commentAuthors" Target="commentAuthors.xml" /><Relationship Id="rId5" Type="http://schemas.openxmlformats.org/officeDocument/2006/relationships/slide" Target="slides/slide4.xml" /><Relationship Id="rId10" Type="http://schemas.openxmlformats.org/officeDocument/2006/relationships/tableStyles" Target="tableStyles.xml" /><Relationship Id="rId4" Type="http://schemas.openxmlformats.org/officeDocument/2006/relationships/slide" Target="slides/slide3.xml" /><Relationship Id="rId9" Type="http://schemas.openxmlformats.org/officeDocument/2006/relationships/theme" Target="theme/theme1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4EDE54-1B78-79A0-7B2D-F100031AF3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DE23FF-A852-E30C-C9E9-20E44112BE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CCEFAE-D421-5CB9-D72B-F3797CD3FD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C707A-2D83-4DC9-9707-EF0F086DAA6D}" type="datetimeFigureOut">
              <a:rPr lang="en-US" smtClean="0"/>
              <a:pPr/>
              <a:t>11/15/2022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0888E5-663E-E84F-71D2-2C61C1C251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C071E8-9FAE-CB2A-510A-ABB7C47E87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8C8C5-EA54-4E1A-B273-DDC6A071FCA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70993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19BE0A-0E0F-9B89-474B-F1B09A9BB0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72EA59-D66E-A093-E043-68E74B7861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5B6278-74B0-2CA2-8D00-C1343E67F5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C707A-2D83-4DC9-9707-EF0F086DAA6D}" type="datetimeFigureOut">
              <a:rPr lang="en-US" smtClean="0"/>
              <a:pPr/>
              <a:t>11/15/2022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B6EACC-8B42-CBEE-9EAE-A22E842D25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23B494-8DE1-B5A4-03BB-EBDBF47516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8C8C5-EA54-4E1A-B273-DDC6A071FCA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69251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08349-CCF4-693C-4DBC-4E6EC25D11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E787F8-A3BB-2598-13F8-EB13FC28DF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76AB2D-4FF6-394E-4CB4-D2F33D8946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C707A-2D83-4DC9-9707-EF0F086DAA6D}" type="datetimeFigureOut">
              <a:rPr lang="en-US" smtClean="0"/>
              <a:pPr/>
              <a:t>11/15/2022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CA6322-16AC-E3D4-3319-804E5B8620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DAB819-C20B-6CF1-14A3-21249E649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8C8C5-EA54-4E1A-B273-DDC6A071FCA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42546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1AFA8-D265-BEC8-A0E0-094FCB4EB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0C235F-BBF8-1681-A3A7-F65C47BBC4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68B7A-31EE-DA55-87B6-63B350823B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D61198-EA12-1395-876F-0B50B4B59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C707A-2D83-4DC9-9707-EF0F086DAA6D}" type="datetimeFigureOut">
              <a:rPr lang="en-US" smtClean="0"/>
              <a:pPr/>
              <a:t>11/15/2022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7C4C61-2133-7531-FFD1-2843AB9134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FB56A0-BA27-345C-1EC6-C7AB31382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8C8C5-EA54-4E1A-B273-DDC6A071FCA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14553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480C4F-1CDE-5A77-E1B3-AC914F9A5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D6E262-6C4E-FE31-8645-D22C5BC9FF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F805D7-EBDC-A2AA-B048-09A3F367EE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ACDFA0D-4F1F-F3A7-1AEE-E33E76A697D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6C42C-AB81-F2FB-DBBB-03798F26F71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6AC0A4F-CABA-6E03-AD3C-D69B17ACE2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C707A-2D83-4DC9-9707-EF0F086DAA6D}" type="datetimeFigureOut">
              <a:rPr lang="en-US" smtClean="0"/>
              <a:pPr/>
              <a:t>11/15/2022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B44D66C-ABF2-71CA-6DD5-FE4B48F790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002510D-FF31-050A-23E9-FFBA7568D5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8C8C5-EA54-4E1A-B273-DDC6A071FCA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2010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416F0D-8AE3-9DC4-ABDD-C4C09B2B3A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CE8D4C-053F-DB36-438C-7BD3E96A0D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C707A-2D83-4DC9-9707-EF0F086DAA6D}" type="datetimeFigureOut">
              <a:rPr lang="en-US" smtClean="0"/>
              <a:pPr/>
              <a:t>11/15/2022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11A10C-9B61-C500-6B14-8058C08059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DB653B-32ED-6957-2637-8DD94487BB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8C8C5-EA54-4E1A-B273-DDC6A071FCA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91667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2CFEB61-0E62-B959-698E-8177EB2F53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C707A-2D83-4DC9-9707-EF0F086DAA6D}" type="datetimeFigureOut">
              <a:rPr lang="en-US" smtClean="0"/>
              <a:pPr/>
              <a:t>11/15/2022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C302C2-815D-FB89-87EE-061AA9A6B8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D6802B-2AE2-BFC5-7A87-97DE8A5824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8C8C5-EA54-4E1A-B273-DDC6A071FCA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62061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AD9BCF-1341-7B54-0AC9-F3A534FEBB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7E626C-81C2-2C1E-25B7-739F38E24B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A9DED2-9B32-1068-B100-0AB310CFA8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337ACD-0BB3-C29E-6E7D-605807EFA2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C707A-2D83-4DC9-9707-EF0F086DAA6D}" type="datetimeFigureOut">
              <a:rPr lang="en-US" smtClean="0"/>
              <a:pPr/>
              <a:t>11/15/2022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758A30-B177-00F1-4FA8-E094BCA9A5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EA2C2E-5E9A-5C23-4DEE-1D39489E36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8C8C5-EA54-4E1A-B273-DDC6A071FCA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67825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04D2C6-8B56-EC89-2D5B-7F0F92E2B6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F9F23C-5821-31B5-680B-DA5B73DEC0E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4F2FD0-BD78-1D5F-E502-C45186A8AE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D900CA-83C8-C1A1-380C-C830ED9EB7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C707A-2D83-4DC9-9707-EF0F086DAA6D}" type="datetimeFigureOut">
              <a:rPr lang="en-US" smtClean="0"/>
              <a:pPr/>
              <a:t>11/15/2022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42A4F3-CFCF-6DC2-049A-E7B20FD4F3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01053C-A3BB-7971-D64D-0F5D66BC21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8C8C5-EA54-4E1A-B273-DDC6A071FCA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64680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1EAFD5-A683-644C-C33B-F16466877B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8B4FC2-79B0-3895-45F7-060F27A8C8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0942FE-9BA6-C861-50BC-EB37A7C7A0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C707A-2D83-4DC9-9707-EF0F086DAA6D}" type="datetimeFigureOut">
              <a:rPr lang="en-US" smtClean="0"/>
              <a:pPr/>
              <a:t>11/15/2022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ED1B04-92CC-BA54-28F0-E6B438609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B5A53C-7827-0997-BF29-1750FC7535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8C8C5-EA54-4E1A-B273-DDC6A071FCA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88636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34CB701-D768-EE9C-0C27-3CAC3804FEA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E638C12-958F-EDCA-A7A4-3A1DDE87B20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B5B99-AAD0-5B06-54B8-A1601B4854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C707A-2D83-4DC9-9707-EF0F086DAA6D}" type="datetimeFigureOut">
              <a:rPr lang="en-US" smtClean="0"/>
              <a:pPr/>
              <a:t>11/15/2022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7B70AA-F0EC-C104-0305-CDE623695B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3F07CE-69EC-3DF0-26CC-EBE30E62B0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8C8C5-EA54-4E1A-B273-DDC6A071FCA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21394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BE4755A-4936-DBB0-6EE7-B57B619762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50F316-35A4-5A3C-1BD4-A14B65E5A0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37A44-6CD1-7300-AA81-D89B8C252C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FC707A-2D83-4DC9-9707-EF0F086DAA6D}" type="datetimeFigureOut">
              <a:rPr lang="en-US" smtClean="0"/>
              <a:pPr/>
              <a:t>11/15/2022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61E9CF-2B69-D895-E559-95188748BBD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374978-442D-8346-93CF-F559B0B43E5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78C8C5-EA54-4E1A-B273-DDC6A071FCA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39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1.xml" /><Relationship Id="rId6" Type="http://schemas.openxmlformats.org/officeDocument/2006/relationships/image" Target="../media/image5.jpeg" /><Relationship Id="rId5" Type="http://schemas.openxmlformats.org/officeDocument/2006/relationships/image" Target="../media/image4.jpeg" /><Relationship Id="rId4" Type="http://schemas.openxmlformats.org/officeDocument/2006/relationships/image" Target="../media/image3.jpeg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 /><Relationship Id="rId2" Type="http://schemas.openxmlformats.org/officeDocument/2006/relationships/image" Target="../media/image6.jpeg" /><Relationship Id="rId1" Type="http://schemas.openxmlformats.org/officeDocument/2006/relationships/slideLayout" Target="../slideLayouts/slideLayout2.xml" /><Relationship Id="rId5" Type="http://schemas.openxmlformats.org/officeDocument/2006/relationships/image" Target="../media/image9.jpeg" /><Relationship Id="rId4" Type="http://schemas.openxmlformats.org/officeDocument/2006/relationships/image" Target="../media/image8.jpeg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ripadvisor.com/SmartDeals-g186338-London_England-Hotel-Deals.html" TargetMode="External" /><Relationship Id="rId2" Type="http://schemas.openxmlformats.org/officeDocument/2006/relationships/hyperlink" Target="https://scholarworks.uno.edu/honors_theses/125/" TargetMode="External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3F7F8CC2-C551-6490-BFDB-E309B1F34A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    </a:t>
            </a:r>
            <a:br>
              <a:rPr lang="en-GB" dirty="0"/>
            </a:br>
            <a:r>
              <a:rPr lang="en-GB" dirty="0"/>
              <a:t>   </a:t>
            </a:r>
            <a:br>
              <a:rPr lang="en-GB" dirty="0"/>
            </a:br>
            <a:r>
              <a:rPr lang="en-GB" dirty="0"/>
              <a:t>           University of Welsh Trinity Saint David </a:t>
            </a:r>
            <a:br>
              <a:rPr lang="en-GB" dirty="0"/>
            </a:br>
            <a:endParaRPr lang="ro-RO" dirty="0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5AAC4F58-582F-6C79-241B-864DA40100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r>
              <a:rPr lang="en-GB" dirty="0"/>
              <a:t>                                 </a:t>
            </a:r>
            <a:r>
              <a:rPr lang="en-GB" sz="4000" dirty="0"/>
              <a:t>Christmas Party Menu </a:t>
            </a: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marL="457200" lvl="1" indent="0">
              <a:buNone/>
            </a:pPr>
            <a:r>
              <a:rPr lang="en-GB" b="1" dirty="0"/>
              <a:t>Student name: </a:t>
            </a:r>
            <a:r>
              <a:rPr lang="en-GB" dirty="0" err="1"/>
              <a:t>Mihulecea</a:t>
            </a:r>
            <a:r>
              <a:rPr lang="en-GB" dirty="0"/>
              <a:t> George </a:t>
            </a:r>
            <a:endParaRPr lang="en-GB" b="1" dirty="0"/>
          </a:p>
          <a:p>
            <a:pPr marL="457200" lvl="1" indent="0">
              <a:buNone/>
            </a:pPr>
            <a:r>
              <a:rPr lang="en-GB" b="1" dirty="0"/>
              <a:t>Student number: </a:t>
            </a:r>
            <a:r>
              <a:rPr lang="en-GB" dirty="0"/>
              <a:t>2127684</a:t>
            </a:r>
          </a:p>
          <a:p>
            <a:pPr marL="457200" lvl="1" indent="0">
              <a:buNone/>
            </a:pPr>
            <a:r>
              <a:rPr lang="en-GB" b="1" dirty="0"/>
              <a:t>Module number: </a:t>
            </a:r>
            <a:r>
              <a:rPr lang="en-GB" dirty="0"/>
              <a:t>BMIH4002 </a:t>
            </a:r>
          </a:p>
          <a:p>
            <a:pPr marL="457200" lvl="1" indent="0">
              <a:buNone/>
            </a:pPr>
            <a:r>
              <a:rPr lang="en-GB" b="1" dirty="0"/>
              <a:t>Lecturer: </a:t>
            </a:r>
            <a:r>
              <a:rPr lang="en-GB" dirty="0"/>
              <a:t>Steve Jones </a:t>
            </a:r>
            <a:endParaRPr lang="en-GB" b="1" dirty="0"/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19314054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223C4D-871B-E62B-EE1C-E4A96CE08A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20818" y="-25148"/>
            <a:ext cx="3266661" cy="1112623"/>
          </a:xfrm>
        </p:spPr>
        <p:txBody>
          <a:bodyPr>
            <a:normAutofit/>
          </a:bodyPr>
          <a:lstStyle/>
          <a:p>
            <a:r>
              <a:rPr lang="en-US" sz="3200" b="1" i="0" dirty="0">
                <a:effectLst/>
                <a:latin typeface="Arial" panose="020B0604020202020204" pitchFamily="34" charset="0"/>
              </a:rPr>
              <a:t>Hotel Trinity</a:t>
            </a:r>
            <a:br>
              <a:rPr lang="en-US" sz="3200" b="1" dirty="0">
                <a:solidFill>
                  <a:srgbClr val="FFFFFF"/>
                </a:solidFill>
                <a:latin typeface="Avenir Book"/>
                <a:ea typeface="ＭＳ Ｐゴシック" charset="0"/>
                <a:cs typeface="Avenir Book"/>
              </a:rPr>
            </a:br>
            <a:endParaRPr lang="en-US" sz="32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AF09851-D434-01EA-9D30-5380A7F7CC5E}"/>
              </a:ext>
            </a:extLst>
          </p:cNvPr>
          <p:cNvSpPr txBox="1"/>
          <p:nvPr/>
        </p:nvSpPr>
        <p:spPr>
          <a:xfrm>
            <a:off x="4220818" y="551756"/>
            <a:ext cx="36287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i="1" dirty="0" err="1">
                <a:solidFill>
                  <a:schemeClr val="bg1">
                    <a:lumMod val="95000"/>
                  </a:schemeClr>
                </a:solidFill>
                <a:latin typeface="Blackadder ITC" panose="04020505051007020D02" pitchFamily="82" charset="0"/>
              </a:rPr>
              <a:t>ChristmasMenu</a:t>
            </a:r>
            <a:endParaRPr lang="en-US" sz="4000" i="1" dirty="0">
              <a:solidFill>
                <a:schemeClr val="bg1">
                  <a:lumMod val="95000"/>
                </a:schemeClr>
              </a:solidFill>
              <a:latin typeface="Blackadder ITC" panose="04020505051007020D02" pitchFamily="82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6E6A7B63-F3E3-FC12-BA19-253C3CDC80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5468"/>
            <a:ext cx="3955279" cy="2061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33676CDC-F07F-D678-9137-850C46CDDC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137984" y="-25148"/>
            <a:ext cx="4185984" cy="2061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982D452-798F-26C8-730E-34B417AAB0AE}"/>
              </a:ext>
            </a:extLst>
          </p:cNvPr>
          <p:cNvSpPr txBox="1"/>
          <p:nvPr/>
        </p:nvSpPr>
        <p:spPr>
          <a:xfrm>
            <a:off x="3666329" y="1257326"/>
            <a:ext cx="25201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/>
              <a:t>Weekday Menu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DE2C0A1-C100-4578-7CDA-BF3D46784EB6}"/>
              </a:ext>
            </a:extLst>
          </p:cNvPr>
          <p:cNvSpPr txBox="1"/>
          <p:nvPr/>
        </p:nvSpPr>
        <p:spPr>
          <a:xfrm>
            <a:off x="3167181" y="1716039"/>
            <a:ext cx="4214191" cy="5940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/>
              <a:t>                  Starters</a:t>
            </a:r>
          </a:p>
          <a:p>
            <a:r>
              <a:rPr lang="en-US" sz="1200" dirty="0"/>
              <a:t>Black garlic and celeriac soup with charred miso tofu and chicory £10.52</a:t>
            </a:r>
          </a:p>
          <a:p>
            <a:r>
              <a:rPr lang="en-US" sz="1200" dirty="0"/>
              <a:t>Wood pigeon, venison and pheasant with date and coffee relish, pickled vegetables and toasted sourdough £ 11.32(</a:t>
            </a:r>
            <a:r>
              <a:rPr lang="en-US" sz="1200" dirty="0" err="1"/>
              <a:t>Crealey</a:t>
            </a:r>
            <a:r>
              <a:rPr lang="en-US" sz="1200" dirty="0"/>
              <a:t>, 2022).</a:t>
            </a:r>
          </a:p>
          <a:p>
            <a:r>
              <a:rPr lang="en-US" sz="1200" dirty="0"/>
              <a:t>Goat's cheese and shallot tarte with confit garlic, purple sprouting broccoli purée, baked yeast, topped with a pine nut crumb £10.50(M.HUM, 2021).</a:t>
            </a:r>
          </a:p>
          <a:p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b="1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Platters</a:t>
            </a:r>
          </a:p>
          <a:p>
            <a:r>
              <a:rPr lang="en-US" sz="1000" dirty="0"/>
              <a:t> </a:t>
            </a:r>
            <a:r>
              <a:rPr lang="en-US" sz="1200" dirty="0"/>
              <a:t>Vale turkey breast, chestnut &amp; apricot stuffing, pigs in blankets, roasted potatoes &amp; seasonal vegetables, gravy, cranberry &amp; mandarin jam £22</a:t>
            </a:r>
          </a:p>
          <a:p>
            <a:r>
              <a:rPr lang="en-US" sz="1200" dirty="0"/>
              <a:t>Chestnut mushroom “mac &amp; cheese” with chive sour cream, squash purée, toasted sourdough crumbs £19.00(Hotels.com, 2017).</a:t>
            </a:r>
          </a:p>
          <a:p>
            <a:r>
              <a:rPr lang="en-US" sz="1200" dirty="0"/>
              <a:t>Large white pork belly with cider braised pork cheek, mustard potato purée, wilted and crispy chard and roasted kohlrabi £22.40</a:t>
            </a:r>
          </a:p>
          <a:p>
            <a:r>
              <a:rPr lang="en-US" sz="1200" dirty="0"/>
              <a:t>Lemon sole Veronique, served on the bone, with seaweed baby potatoes and winter green beans £21.00(</a:t>
            </a:r>
            <a:r>
              <a:rPr lang="en-US" sz="1200" dirty="0" err="1"/>
              <a:t>Enlil</a:t>
            </a:r>
            <a:r>
              <a:rPr lang="en-US" sz="1200" dirty="0"/>
              <a:t>, 2019).</a:t>
            </a:r>
          </a:p>
          <a:p>
            <a:endParaRPr lang="en-US" sz="1400" b="0" i="1" dirty="0">
              <a:solidFill>
                <a:schemeClr val="bg1">
                  <a:lumMod val="95000"/>
                </a:schemeClr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1400" i="1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</a:t>
            </a:r>
          </a:p>
          <a:p>
            <a:pPr algn="ctr"/>
            <a:r>
              <a:rPr lang="en-US" sz="1400" i="1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1400" b="1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b="1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     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400" b="0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605BC92-D7DE-7A64-5CC7-49CDF401412C}"/>
              </a:ext>
            </a:extLst>
          </p:cNvPr>
          <p:cNvSpPr txBox="1"/>
          <p:nvPr/>
        </p:nvSpPr>
        <p:spPr>
          <a:xfrm>
            <a:off x="7776270" y="1995130"/>
            <a:ext cx="3896398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Starters</a:t>
            </a:r>
          </a:p>
          <a:p>
            <a:r>
              <a:rPr lang="en-US" sz="1200" dirty="0"/>
              <a:t>Tartlet of Onion Squash and Cauliflower Mushroom £ 16.50 </a:t>
            </a:r>
          </a:p>
          <a:p>
            <a:r>
              <a:rPr lang="en-US" sz="1200" dirty="0"/>
              <a:t>Parfait, Potted Partridge, Pear and Brioche £ 17.50(</a:t>
            </a:r>
            <a:r>
              <a:rPr lang="en-US" sz="1200" dirty="0" err="1"/>
              <a:t>Enlil</a:t>
            </a:r>
            <a:r>
              <a:rPr lang="en-US" sz="1200" dirty="0"/>
              <a:t>, 2019). </a:t>
            </a:r>
          </a:p>
          <a:p>
            <a:r>
              <a:rPr lang="en-US" sz="1200" dirty="0"/>
              <a:t>Yellowfin Tuna, Apple and New Season Wet Walnuts £15.00 </a:t>
            </a:r>
          </a:p>
          <a:p>
            <a:r>
              <a:rPr lang="en-US" sz="1200" dirty="0"/>
              <a:t>Beef Tartare, Bone Marrow, Pickled Mushrooms, Oscietra Caviar £16.70 </a:t>
            </a:r>
          </a:p>
          <a:p>
            <a:pPr algn="ctr"/>
            <a:r>
              <a:rPr lang="en-US" sz="2400" b="1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Platters</a:t>
            </a:r>
          </a:p>
          <a:p>
            <a:r>
              <a:rPr lang="en-US" sz="1200" dirty="0"/>
              <a:t>Veal Bolognaise Raviolo, Six Year Parmesan £ 23.00 </a:t>
            </a:r>
          </a:p>
          <a:p>
            <a:r>
              <a:rPr lang="en-US" sz="1200" dirty="0"/>
              <a:t>Crispy Pig Trotter, Sauce Gribiche, Crackling £ 25.50 (Expedia.com, 2022).</a:t>
            </a:r>
          </a:p>
          <a:p>
            <a:r>
              <a:rPr lang="en-US" sz="1200" dirty="0"/>
              <a:t>Warm Smoked Salmon, Beurre Blanc, Roe, Dulce and Cucumber £ 27.00 </a:t>
            </a:r>
          </a:p>
          <a:p>
            <a:r>
              <a:rPr lang="en-US" sz="1200" dirty="0"/>
              <a:t>Short Rib of Beef ‘Duchess’, Smoked Bone Marrow, Parsley   £ 24.00(Expedia.com, 2022).</a:t>
            </a:r>
          </a:p>
          <a:p>
            <a:r>
              <a:rPr lang="en-US" sz="1200" dirty="0"/>
              <a:t>Longland Duck Lyonnaise, Boulangere Potatoes, Plum  £23.00</a:t>
            </a:r>
          </a:p>
          <a:p>
            <a:endParaRPr lang="en-US" sz="1400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597AD17-E054-E863-0370-0A7F15A0C068}"/>
              </a:ext>
            </a:extLst>
          </p:cNvPr>
          <p:cNvSpPr txBox="1"/>
          <p:nvPr/>
        </p:nvSpPr>
        <p:spPr>
          <a:xfrm>
            <a:off x="8059929" y="1390068"/>
            <a:ext cx="21931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Weekend menu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C4DC330-D743-F822-127B-A2203D9BA5E4}"/>
              </a:ext>
            </a:extLst>
          </p:cNvPr>
          <p:cNvSpPr txBox="1"/>
          <p:nvPr/>
        </p:nvSpPr>
        <p:spPr>
          <a:xfrm>
            <a:off x="3803374" y="5934670"/>
            <a:ext cx="728817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2"/>
                </a:solidFill>
              </a:rPr>
              <a:t>Dishes prepared in Holy Trinity Hotel may not contain allergens; however the food may be prepared in the kitchen where cross contamination may occur. </a:t>
            </a:r>
          </a:p>
          <a:p>
            <a:pPr algn="ctr"/>
            <a:endParaRPr lang="en-US" sz="1400" b="1" i="1" dirty="0">
              <a:solidFill>
                <a:schemeClr val="bg1">
                  <a:lumMod val="95000"/>
                </a:schemeClr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4" name="Picture 13" descr="9a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886" y="1948048"/>
            <a:ext cx="2601191" cy="1472045"/>
          </a:xfrm>
          <a:prstGeom prst="rect">
            <a:avLst/>
          </a:prstGeom>
        </p:spPr>
      </p:pic>
      <p:pic>
        <p:nvPicPr>
          <p:cNvPr id="18" name="Picture 17" descr="9b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63187" y="3562598"/>
            <a:ext cx="2546268" cy="1401288"/>
          </a:xfrm>
          <a:prstGeom prst="rect">
            <a:avLst/>
          </a:prstGeom>
        </p:spPr>
      </p:pic>
      <p:pic>
        <p:nvPicPr>
          <p:cNvPr id="19" name="Picture 18" descr="9c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2509" y="5142015"/>
            <a:ext cx="2529445" cy="1282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8551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D02704-8A0A-CF7C-E144-CBEB29F709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Hotel Trinity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E0441E-35CE-6C3A-55AD-0CB6650A6B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4379" y="1330036"/>
            <a:ext cx="4239491" cy="2256312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US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US" sz="4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WEEKDAY DESERT</a:t>
            </a:r>
          </a:p>
          <a:p>
            <a:pPr>
              <a:buNone/>
            </a:pPr>
            <a:r>
              <a:rPr lang="en-US" sz="4000" dirty="0"/>
              <a:t>Fuller's Black Cab Christmas pudding with Fuller's brandy butter ice cream and Porter jam £8.00</a:t>
            </a:r>
          </a:p>
          <a:p>
            <a:pPr>
              <a:buNone/>
            </a:pPr>
            <a:r>
              <a:rPr lang="en-US" sz="4000" dirty="0"/>
              <a:t>Black Forest knickerbockers glory £14.00(Hotels.com, 2017).</a:t>
            </a:r>
          </a:p>
          <a:p>
            <a:pPr>
              <a:buNone/>
            </a:pPr>
            <a:r>
              <a:rPr lang="en-US" sz="4000" dirty="0"/>
              <a:t>Layers of Laverstoke Park Farm buffalo milk ice cream, Chantilly cream, chocolate sponge cake and cherries  £12.00</a:t>
            </a:r>
          </a:p>
          <a:p>
            <a:pPr>
              <a:buNone/>
            </a:pPr>
            <a:r>
              <a:rPr lang="en-US" sz="4000" dirty="0"/>
              <a:t>Sticky ginger steamed pudding with chocolate sauce, chocolate pearls and glaze mandarin £9.00</a:t>
            </a:r>
          </a:p>
          <a:p>
            <a:pPr>
              <a:buNone/>
            </a:pPr>
            <a:r>
              <a:rPr lang="en-US" sz="4000" dirty="0"/>
              <a:t>Fuller's buffalo milk ice creams by Laverstoke Park Farm by the scoop </a:t>
            </a:r>
          </a:p>
          <a:p>
            <a:pPr>
              <a:buNone/>
            </a:pPr>
            <a:r>
              <a:rPr lang="en-US" sz="4000" dirty="0"/>
              <a:t>£11.50 </a:t>
            </a:r>
            <a:r>
              <a:rPr lang="en-US" sz="800" dirty="0"/>
              <a:t>(</a:t>
            </a:r>
            <a:r>
              <a:rPr lang="en-US" sz="4000" dirty="0"/>
              <a:t>Hotels.com, 2017).</a:t>
            </a:r>
          </a:p>
          <a:p>
            <a:pPr marL="0" indent="0">
              <a:buNone/>
            </a:pP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DE1704-97F7-FC7F-373F-CC73FDCE4E6E}"/>
              </a:ext>
            </a:extLst>
          </p:cNvPr>
          <p:cNvSpPr txBox="1"/>
          <p:nvPr/>
        </p:nvSpPr>
        <p:spPr>
          <a:xfrm>
            <a:off x="4928261" y="3503220"/>
            <a:ext cx="2576944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SOFT DRINKS</a:t>
            </a:r>
          </a:p>
          <a:p>
            <a:r>
              <a:rPr lang="en-US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Fanta </a:t>
            </a:r>
            <a:r>
              <a:rPr lang="en-US" sz="1400" dirty="0"/>
              <a:t>£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</a:p>
          <a:p>
            <a:endParaRPr lang="en-US" sz="1400" b="0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Coca-Cola </a:t>
            </a:r>
            <a:r>
              <a:rPr lang="en-US" sz="1400" dirty="0"/>
              <a:t> £ 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</a:p>
          <a:p>
            <a:endParaRPr lang="en-US" sz="1400" b="0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Sprite </a:t>
            </a:r>
            <a:r>
              <a:rPr lang="en-US" sz="1400" dirty="0"/>
              <a:t> £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US" sz="1400" dirty="0"/>
              <a:t>(M.HUM, 2021).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400" b="0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Red Bull Sugar Free </a:t>
            </a:r>
            <a:r>
              <a:rPr lang="en-US" sz="1400" dirty="0"/>
              <a:t> £ 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</a:p>
          <a:p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E9D61C-0C0F-B1AE-5F16-33E5A7209331}"/>
              </a:ext>
            </a:extLst>
          </p:cNvPr>
          <p:cNvSpPr txBox="1"/>
          <p:nvPr/>
        </p:nvSpPr>
        <p:spPr>
          <a:xfrm>
            <a:off x="142505" y="3630035"/>
            <a:ext cx="4524498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WINES</a:t>
            </a:r>
          </a:p>
          <a:p>
            <a:r>
              <a:rPr lang="en-US" sz="1200" dirty="0">
                <a:cs typeface="Times New Roman" panose="02020603050405020304" pitchFamily="18" charset="0"/>
              </a:rPr>
              <a:t>Côtes-du-Rhône France </a:t>
            </a:r>
            <a:r>
              <a:rPr lang="en-US" sz="1200" dirty="0"/>
              <a:t> £ </a:t>
            </a:r>
            <a:r>
              <a:rPr lang="en-US" sz="1200" dirty="0">
                <a:cs typeface="Times New Roman" panose="02020603050405020304" pitchFamily="18" charset="0"/>
              </a:rPr>
              <a:t>20</a:t>
            </a:r>
          </a:p>
          <a:p>
            <a:r>
              <a:rPr lang="en-US" sz="1200" i="1" dirty="0">
                <a:cs typeface="Times New Roman" panose="02020603050405020304" pitchFamily="18" charset="0"/>
              </a:rPr>
              <a:t>alc 13.5% A full flavoured, rich style with notes of apricot, melon and almond</a:t>
            </a:r>
            <a:r>
              <a:rPr lang="en-US" sz="1200" dirty="0"/>
              <a:t>(Carroll and Wheaton, 2018).</a:t>
            </a:r>
            <a:endParaRPr lang="en-US" sz="1200" i="1" dirty="0">
              <a:cs typeface="Times New Roman" panose="02020603050405020304" pitchFamily="18" charset="0"/>
            </a:endParaRPr>
          </a:p>
          <a:p>
            <a:r>
              <a:rPr lang="en-US" sz="1200" dirty="0">
                <a:cs typeface="Times New Roman" panose="02020603050405020304" pitchFamily="18" charset="0"/>
              </a:rPr>
              <a:t>Jam Shed, Chardonnay Australia </a:t>
            </a:r>
            <a:r>
              <a:rPr lang="en-US" sz="1200" dirty="0"/>
              <a:t> £ </a:t>
            </a:r>
            <a:r>
              <a:rPr lang="en-US" sz="1200" dirty="0">
                <a:cs typeface="Times New Roman" panose="02020603050405020304" pitchFamily="18" charset="0"/>
              </a:rPr>
              <a:t> 22</a:t>
            </a:r>
            <a:r>
              <a:rPr lang="en-US" sz="1200" dirty="0"/>
              <a:t>(Tripadvisor.com, 2019).</a:t>
            </a:r>
            <a:endParaRPr lang="en-US" sz="1200" dirty="0">
              <a:cs typeface="Times New Roman" panose="02020603050405020304" pitchFamily="18" charset="0"/>
            </a:endParaRPr>
          </a:p>
          <a:p>
            <a:r>
              <a:rPr lang="en-US" sz="1200" dirty="0">
                <a:cs typeface="Times New Roman" panose="02020603050405020304" pitchFamily="18" charset="0"/>
              </a:rPr>
              <a:t>alc 13.5% Rich and creamy, with flavours of honey and oak balanced with subtle hints of peaches and citrus</a:t>
            </a:r>
          </a:p>
          <a:p>
            <a:r>
              <a:rPr lang="en-US" sz="1200" dirty="0">
                <a:cs typeface="Times New Roman" panose="02020603050405020304" pitchFamily="18" charset="0"/>
              </a:rPr>
              <a:t>Steakmaker, Malbec Argentina </a:t>
            </a:r>
            <a:r>
              <a:rPr lang="en-US" sz="1200" dirty="0"/>
              <a:t> £ </a:t>
            </a:r>
            <a:r>
              <a:rPr lang="en-US" sz="1200" dirty="0">
                <a:cs typeface="Times New Roman" panose="02020603050405020304" pitchFamily="18" charset="0"/>
              </a:rPr>
              <a:t>18</a:t>
            </a:r>
            <a:r>
              <a:rPr lang="en-US" sz="1200" dirty="0"/>
              <a:t>(Carroll and Wheaton, 2018).</a:t>
            </a:r>
            <a:endParaRPr lang="en-US" sz="1200" dirty="0">
              <a:cs typeface="Times New Roman" panose="02020603050405020304" pitchFamily="18" charset="0"/>
            </a:endParaRPr>
          </a:p>
          <a:p>
            <a:r>
              <a:rPr lang="en-US" sz="1200" dirty="0">
                <a:cs typeface="Times New Roman" panose="02020603050405020304" pitchFamily="18" charset="0"/>
              </a:rPr>
              <a:t>alc 13.5% Medium bodied with flavours of ripe blackberry, plum and dark cherry </a:t>
            </a:r>
          </a:p>
          <a:p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61B9EF6-A966-3383-1922-F8FDD5155215}"/>
              </a:ext>
            </a:extLst>
          </p:cNvPr>
          <p:cNvSpPr txBox="1"/>
          <p:nvPr/>
        </p:nvSpPr>
        <p:spPr>
          <a:xfrm>
            <a:off x="2875722" y="5897760"/>
            <a:ext cx="471777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LIVE MUSIC OF </a:t>
            </a:r>
          </a:p>
          <a:p>
            <a:pPr algn="ctr"/>
            <a:r>
              <a:rPr lang="en-US" sz="2000" b="1" dirty="0">
                <a:solidFill>
                  <a:schemeClr val="bg2"/>
                </a:solidFill>
              </a:rPr>
              <a:t>Gleniffer Singers Christmas Concert</a:t>
            </a:r>
            <a:endParaRPr lang="en-US" sz="2000" i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0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AVAILABLE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58E0441E-35CE-6C3A-55AD-0CB6650A6B05}"/>
              </a:ext>
            </a:extLst>
          </p:cNvPr>
          <p:cNvSpPr txBox="1">
            <a:spLocks/>
          </p:cNvSpPr>
          <p:nvPr/>
        </p:nvSpPr>
        <p:spPr>
          <a:xfrm>
            <a:off x="4406390" y="1432496"/>
            <a:ext cx="3680791" cy="1702734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1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WEEKEND DESERT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15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  <a:cs typeface="Times New Roman" panose="02020603050405020304" pitchFamily="18" charset="0"/>
            </a:endParaRPr>
          </a:p>
          <a:p>
            <a:r>
              <a:rPr lang="en-US" sz="1500" dirty="0"/>
              <a:t>Salted Caramel Custard Tart £ 11.00</a:t>
            </a:r>
          </a:p>
          <a:p>
            <a:r>
              <a:rPr lang="en-US" sz="1500" dirty="0"/>
              <a:t> </a:t>
            </a:r>
          </a:p>
          <a:p>
            <a:r>
              <a:rPr lang="en-US" sz="1500" dirty="0"/>
              <a:t>Islands Chocolate Torte, Mint Ice Cream £ 12.00</a:t>
            </a:r>
            <a:r>
              <a:rPr lang="en-US" sz="1200" dirty="0"/>
              <a:t>(M.HUM, 2021)</a:t>
            </a:r>
            <a:r>
              <a:rPr lang="en-US" sz="1500" dirty="0"/>
              <a:t>. </a:t>
            </a:r>
          </a:p>
          <a:p>
            <a:r>
              <a:rPr lang="en-US" sz="1500" dirty="0"/>
              <a:t>Blackberry and Apple Tartlet, Chamomile Ice Cream £ 10.00</a:t>
            </a:r>
            <a:r>
              <a:rPr lang="en-US" sz="1200" dirty="0"/>
              <a:t>(Tripadvisor.com, 2019).</a:t>
            </a:r>
            <a:endParaRPr lang="en-US" sz="1500" dirty="0"/>
          </a:p>
          <a:p>
            <a:r>
              <a:rPr lang="en-US" sz="1500" dirty="0"/>
              <a:t> 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pic>
        <p:nvPicPr>
          <p:cNvPr id="11" name="Picture 10" descr="9f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3985" y="1270660"/>
            <a:ext cx="2901537" cy="1733798"/>
          </a:xfrm>
          <a:prstGeom prst="rect">
            <a:avLst/>
          </a:prstGeom>
        </p:spPr>
      </p:pic>
      <p:pic>
        <p:nvPicPr>
          <p:cNvPr id="12" name="Picture 11" descr="9d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31481" y="3384963"/>
            <a:ext cx="3028208" cy="1210788"/>
          </a:xfrm>
          <a:prstGeom prst="rect">
            <a:avLst/>
          </a:prstGeom>
        </p:spPr>
      </p:pic>
      <p:pic>
        <p:nvPicPr>
          <p:cNvPr id="13" name="Picture 12" descr="9g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87245" y="5055276"/>
            <a:ext cx="1836420" cy="1592580"/>
          </a:xfrm>
          <a:prstGeom prst="rect">
            <a:avLst/>
          </a:prstGeom>
        </p:spPr>
      </p:pic>
      <p:pic>
        <p:nvPicPr>
          <p:cNvPr id="14" name="Picture 13" descr="9h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89028" y="5011387"/>
            <a:ext cx="1662546" cy="159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21580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8657"/>
          </a:xfrm>
        </p:spPr>
        <p:txBody>
          <a:bodyPr/>
          <a:lstStyle/>
          <a:p>
            <a:r>
              <a:rPr lang="en-US" b="1" dirty="0"/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068779"/>
            <a:ext cx="10515600" cy="5498276"/>
          </a:xfrm>
        </p:spPr>
        <p:txBody>
          <a:bodyPr>
            <a:normAutofit fontScale="62500" lnSpcReduction="20000"/>
          </a:bodyPr>
          <a:lstStyle/>
          <a:p>
            <a:r>
              <a:rPr lang="en-US" dirty="0" err="1"/>
              <a:t>Crealey</a:t>
            </a:r>
            <a:r>
              <a:rPr lang="en-US" dirty="0"/>
              <a:t>, M.R. (2022). </a:t>
            </a:r>
            <a:r>
              <a:rPr lang="en-US" i="1" dirty="0"/>
              <a:t>Food Allergy among Irish Children: An Exploration of the Risk and Impact of Accidental Allergic Reactions</a:t>
            </a:r>
            <a:r>
              <a:rPr lang="en-US" dirty="0"/>
              <a:t>. [online] www.tara.tcd.ie. Available at: http://www.tara.tcd.ie/handle/2262/100134 [Accessed 14 Nov. 2022].</a:t>
            </a:r>
          </a:p>
          <a:p>
            <a:r>
              <a:rPr lang="en-US" dirty="0"/>
              <a:t>‌</a:t>
            </a:r>
            <a:r>
              <a:rPr lang="en-US" dirty="0" err="1"/>
              <a:t>Enlil</a:t>
            </a:r>
            <a:r>
              <a:rPr lang="en-US" dirty="0"/>
              <a:t>, R. (2019). Drinking Decisions: Twentieth-Century Marketing and Tradition in New Orleans Alcoholic Beverage Trends. </a:t>
            </a:r>
            <a:r>
              <a:rPr lang="en-US" i="1" dirty="0"/>
              <a:t>Senior Honors Theses</a:t>
            </a:r>
            <a:r>
              <a:rPr lang="en-US" dirty="0"/>
              <a:t>. [online] Available at: </a:t>
            </a:r>
            <a:r>
              <a:rPr lang="en-US" dirty="0">
                <a:hlinkClick r:id="rId2"/>
              </a:rPr>
              <a:t>https://scholarworks.uno.edu/honors_theses/125/</a:t>
            </a:r>
            <a:r>
              <a:rPr lang="en-US" dirty="0"/>
              <a:t>.</a:t>
            </a:r>
          </a:p>
          <a:p>
            <a:r>
              <a:rPr lang="en-US" dirty="0"/>
              <a:t>Carroll, G.R. and Wheaton, D.R. (2018). </a:t>
            </a:r>
            <a:r>
              <a:rPr lang="en-US" dirty="0" err="1"/>
              <a:t>Donn</a:t>
            </a:r>
            <a:r>
              <a:rPr lang="en-US" dirty="0"/>
              <a:t>, Vic and </a:t>
            </a:r>
            <a:r>
              <a:rPr lang="en-US" dirty="0" err="1"/>
              <a:t>tiki</a:t>
            </a:r>
            <a:r>
              <a:rPr lang="en-US" dirty="0"/>
              <a:t> bar authenticity. </a:t>
            </a:r>
            <a:r>
              <a:rPr lang="en-US" i="1" dirty="0"/>
              <a:t>Consumption Markets &amp; Culture</a:t>
            </a:r>
            <a:r>
              <a:rPr lang="en-US" dirty="0"/>
              <a:t>, 22(2), pp.157–182. doi:10.1080/10253866.2018.1457528.</a:t>
            </a:r>
          </a:p>
          <a:p>
            <a:r>
              <a:rPr lang="en-US" dirty="0"/>
              <a:t>M.HUM, I.G.A.V.W.P., S. S. (2021). </a:t>
            </a:r>
            <a:r>
              <a:rPr lang="en-US" i="1" dirty="0"/>
              <a:t>RESTAURANT KNOWLEDGE</a:t>
            </a:r>
            <a:r>
              <a:rPr lang="en-US" dirty="0"/>
              <a:t>. [online] </a:t>
            </a:r>
            <a:r>
              <a:rPr lang="en-US" i="1" dirty="0"/>
              <a:t>Google Books</a:t>
            </a:r>
            <a:r>
              <a:rPr lang="en-US" dirty="0"/>
              <a:t>. </a:t>
            </a:r>
            <a:r>
              <a:rPr lang="en-US" dirty="0" err="1"/>
              <a:t>Penerbit</a:t>
            </a:r>
            <a:r>
              <a:rPr lang="en-US" dirty="0"/>
              <a:t> </a:t>
            </a:r>
            <a:r>
              <a:rPr lang="en-US" dirty="0" err="1"/>
              <a:t>Adab</a:t>
            </a:r>
            <a:r>
              <a:rPr lang="en-US" dirty="0"/>
              <a:t>. Available at: https://books.google.co.ke/books?hl=en&amp;lr=&amp;id=Q9MeEAAAQBAJ&amp;oi=fnd&amp;pg=PA1&amp;dq=+holy+trinity+hotel+in+uk+christmas++soft+drinks++menu+&amp;ots=b1H-mnaq5h&amp;sig=8AG3nFYYLeV18dehPztmTmOs3tw&amp;redir_esc=y#v=onepage&amp;q&amp;f=false [Accessed 14 Nov. 2022].</a:t>
            </a:r>
          </a:p>
          <a:p>
            <a:r>
              <a:rPr lang="en-US" dirty="0"/>
              <a:t>‌</a:t>
            </a:r>
            <a:r>
              <a:rPr lang="en-US" dirty="0" err="1"/>
              <a:t>Expedia.com</a:t>
            </a:r>
            <a:r>
              <a:rPr lang="en-US" dirty="0"/>
              <a:t>. (2022). </a:t>
            </a:r>
            <a:r>
              <a:rPr lang="en-US" i="1" dirty="0"/>
              <a:t>Old County Court</a:t>
            </a:r>
            <a:r>
              <a:rPr lang="en-US" dirty="0"/>
              <a:t>. [online] Available at: https://www.expedia.com/Holy-Trinity-Church-Hotels.0-l553248621532492495-0.Travel-Guide-Filter-Hotels [Accessed 14 Nov. 2022].</a:t>
            </a:r>
          </a:p>
          <a:p>
            <a:r>
              <a:rPr lang="en-US" dirty="0"/>
              <a:t>Tripadvisor.com. (2019). </a:t>
            </a:r>
            <a:r>
              <a:rPr lang="en-US" i="1" dirty="0"/>
              <a:t>THE 10 BEST London Hotel Deals (Jul 2019) - </a:t>
            </a:r>
            <a:r>
              <a:rPr lang="en-US" i="1" dirty="0" err="1"/>
              <a:t>TripAdvisor</a:t>
            </a:r>
            <a:r>
              <a:rPr lang="en-US" dirty="0"/>
              <a:t>. [online] Available at: </a:t>
            </a:r>
            <a:r>
              <a:rPr lang="en-US" dirty="0">
                <a:hlinkClick r:id="rId3"/>
              </a:rPr>
              <a:t>https://www.tripadvisor.com/SmartDeals-g186338-London_England-Hotel-Deals.html</a:t>
            </a:r>
            <a:r>
              <a:rPr lang="en-US" dirty="0"/>
              <a:t>.</a:t>
            </a:r>
          </a:p>
          <a:p>
            <a:r>
              <a:rPr lang="en-US" dirty="0"/>
              <a:t>Hotels.com. (2017). </a:t>
            </a:r>
            <a:r>
              <a:rPr lang="en-US" i="1" dirty="0"/>
              <a:t>The Trinity Hotel, Carlsbad: Info, Photos, Reviews | Book at Hotels.com</a:t>
            </a:r>
            <a:r>
              <a:rPr lang="en-US" dirty="0"/>
              <a:t>. [online] Available at: https://uk.hotels.com/ho620398/the-trinity-hotel-carlsbad-united-states-of-america/ [Accessed 14 Nov. 2022].</a:t>
            </a:r>
          </a:p>
          <a:p>
            <a:pPr>
              <a:buNone/>
            </a:pPr>
            <a:r>
              <a:rPr lang="en-US" dirty="0"/>
              <a:t>‌</a:t>
            </a:r>
          </a:p>
          <a:p>
            <a:endParaRPr lang="en-US" dirty="0"/>
          </a:p>
          <a:p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378</TotalTime>
  <Words>767</Words>
  <Application>Microsoft Office PowerPoint</Application>
  <PresentationFormat>Ecran lat</PresentationFormat>
  <Paragraphs>79</Paragraphs>
  <Slides>4</Slides>
  <Notes>0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4</vt:i4>
      </vt:variant>
    </vt:vector>
  </HeadingPairs>
  <TitlesOfParts>
    <vt:vector size="5" baseType="lpstr">
      <vt:lpstr>Office Theme</vt:lpstr>
      <vt:lpstr>                    University of Welsh Trinity Saint David  </vt:lpstr>
      <vt:lpstr>Hotel Trinity </vt:lpstr>
      <vt:lpstr>                     Hotel Trinity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Trinity</dc:title>
  <dc:creator>collins Kirui</dc:creator>
  <cp:lastModifiedBy>George Adrian</cp:lastModifiedBy>
  <cp:revision>18</cp:revision>
  <dcterms:created xsi:type="dcterms:W3CDTF">2022-11-03T11:34:48Z</dcterms:created>
  <dcterms:modified xsi:type="dcterms:W3CDTF">2022-11-15T13:35:15Z</dcterms:modified>
</cp:coreProperties>
</file>