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2" r:id="rId5"/>
    <p:sldId id="263" r:id="rId6"/>
    <p:sldId id="265" r:id="rId7"/>
    <p:sldId id="266" r:id="rId8"/>
    <p:sldId id="267" r:id="rId9"/>
    <p:sldId id="268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  <a:srgbClr val="C15811"/>
    <a:srgbClr val="A50021"/>
    <a:srgbClr val="CC00FF"/>
    <a:srgbClr val="AB6EC6"/>
    <a:srgbClr val="F3F0F4"/>
    <a:srgbClr val="997CB8"/>
    <a:srgbClr val="FFFFCC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506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23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66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601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926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720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953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311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539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850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237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bg2">
                <a:lumMod val="90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3ECDC-DBB7-4A0A-8420-FAA012AF7DAE}" type="datetimeFigureOut">
              <a:rPr lang="en-GB" smtClean="0"/>
              <a:t>27/01/2019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97097-807E-4176-9355-ECAE9496616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832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087277">
            <a:off x="5637314" y="2880345"/>
            <a:ext cx="5968003" cy="1799916"/>
          </a:xfrm>
        </p:spPr>
        <p:txBody>
          <a:bodyPr>
            <a:normAutofit/>
          </a:bodyPr>
          <a:lstStyle/>
          <a:p>
            <a:r>
              <a:rPr lang="en-GB" sz="5400" b="1" dirty="0" smtClean="0">
                <a:solidFill>
                  <a:srgbClr val="006699"/>
                </a:solidFill>
              </a:rPr>
              <a:t>Research Methods in Counselling</a:t>
            </a:r>
            <a:endParaRPr lang="en-GB" sz="5400" b="1" dirty="0">
              <a:solidFill>
                <a:srgbClr val="006699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051921">
            <a:off x="8953997" y="4668409"/>
            <a:ext cx="2058390" cy="51870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>
                <a:solidFill>
                  <a:srgbClr val="CC00FF"/>
                </a:solidFill>
              </a:rPr>
              <a:t>Week 1</a:t>
            </a:r>
            <a:endParaRPr lang="en-GB" sz="3200" dirty="0">
              <a:solidFill>
                <a:srgbClr val="CC00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008" y="724758"/>
            <a:ext cx="6619875" cy="3209925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55913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74914" y="2505694"/>
            <a:ext cx="8164286" cy="352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dirty="0" smtClean="0">
                <a:solidFill>
                  <a:schemeClr val="accent1">
                    <a:lumMod val="75000"/>
                  </a:schemeClr>
                </a:solidFill>
              </a:rPr>
              <a:t>Task 1: </a:t>
            </a:r>
          </a:p>
          <a:p>
            <a:pPr>
              <a:spcAft>
                <a:spcPts val="600"/>
              </a:spcAft>
            </a:pPr>
            <a:endParaRPr lang="en-GB" sz="1000" b="1" dirty="0" smtClean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List three words that describe how you feel about research methods.</a:t>
            </a:r>
          </a:p>
          <a:p>
            <a:pPr>
              <a:spcAft>
                <a:spcPts val="600"/>
              </a:spcAft>
            </a:pPr>
            <a:endParaRPr lang="en-GB" sz="1000" dirty="0" smtClean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List three things you hope to gain from attending this module.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8087" y="742869"/>
            <a:ext cx="3033032" cy="3122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7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Aims and Outcomes 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9132"/>
            <a:ext cx="10811494" cy="4429496"/>
          </a:xfrm>
        </p:spPr>
        <p:txBody>
          <a:bodyPr/>
          <a:lstStyle/>
          <a:p>
            <a:pPr lvl="0">
              <a:spcAft>
                <a:spcPts val="600"/>
              </a:spcAft>
            </a:pPr>
            <a:r>
              <a:rPr lang="en-GB" dirty="0" smtClean="0"/>
              <a:t>Analyse / interpret / evaluate </a:t>
            </a:r>
            <a:r>
              <a:rPr lang="en-GB" dirty="0"/>
              <a:t>Care and wellbeing issues, alongside information and data that may be drawn from a wide range of </a:t>
            </a:r>
            <a:r>
              <a:rPr lang="en-GB" dirty="0" smtClean="0"/>
              <a:t>disciplines </a:t>
            </a:r>
            <a:r>
              <a:rPr lang="en-GB" dirty="0" smtClean="0">
                <a:solidFill>
                  <a:srgbClr val="006699"/>
                </a:solidFill>
              </a:rPr>
              <a:t>(e.g., qualitative research method – textual analysis)</a:t>
            </a:r>
            <a:endParaRPr lang="en-GB" dirty="0">
              <a:solidFill>
                <a:srgbClr val="006699"/>
              </a:solidFill>
            </a:endParaRPr>
          </a:p>
          <a:p>
            <a:pPr lvl="0">
              <a:spcAft>
                <a:spcPts val="600"/>
              </a:spcAft>
            </a:pPr>
            <a:r>
              <a:rPr lang="en-GB" dirty="0"/>
              <a:t>Command specialised skills in information and communications technology and apply these competently and effectively in a range of applications to include information gathering and </a:t>
            </a:r>
            <a:r>
              <a:rPr lang="en-GB" dirty="0" smtClean="0"/>
              <a:t>retrieval </a:t>
            </a:r>
            <a:r>
              <a:rPr lang="en-GB" dirty="0" smtClean="0">
                <a:solidFill>
                  <a:srgbClr val="006699"/>
                </a:solidFill>
              </a:rPr>
              <a:t>(e.g., research proposal / presentation) </a:t>
            </a:r>
            <a:endParaRPr lang="en-GB" dirty="0">
              <a:solidFill>
                <a:srgbClr val="006699"/>
              </a:solidFill>
            </a:endParaRPr>
          </a:p>
          <a:p>
            <a:pPr lvl="0">
              <a:spcAft>
                <a:spcPts val="600"/>
              </a:spcAft>
            </a:pPr>
            <a:r>
              <a:rPr lang="en-GB" dirty="0"/>
              <a:t>Employ appropriate academic conventions in the production and presentation of </a:t>
            </a:r>
            <a:r>
              <a:rPr lang="en-GB" dirty="0" smtClean="0"/>
              <a:t>work </a:t>
            </a:r>
            <a:r>
              <a:rPr lang="en-GB" dirty="0" smtClean="0">
                <a:solidFill>
                  <a:srgbClr val="006699"/>
                </a:solidFill>
              </a:rPr>
              <a:t>(all of the above!)</a:t>
            </a:r>
            <a:endParaRPr lang="en-GB" dirty="0">
              <a:solidFill>
                <a:srgbClr val="006699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9780" y="423879"/>
            <a:ext cx="1521031" cy="152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41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60128"/>
            <a:ext cx="10515600" cy="1325563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Assessments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34383"/>
            <a:ext cx="10464210" cy="4351338"/>
          </a:xfrm>
        </p:spPr>
        <p:txBody>
          <a:bodyPr/>
          <a:lstStyle/>
          <a:p>
            <a:r>
              <a:rPr lang="en-GB" b="1" dirty="0" smtClean="0"/>
              <a:t>Assessment Component 1: </a:t>
            </a:r>
            <a:r>
              <a:rPr lang="en-GB" b="1" dirty="0" err="1" smtClean="0"/>
              <a:t>Writtien</a:t>
            </a:r>
            <a:r>
              <a:rPr lang="en-GB" b="1" dirty="0" smtClean="0"/>
              <a:t> Report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</a:rPr>
              <a:t>Submission Tuesday March 19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, 23:59</a:t>
            </a:r>
            <a:r>
              <a:rPr lang="en-GB" dirty="0">
                <a:solidFill>
                  <a:srgbClr val="FF0000"/>
                </a:solidFill>
              </a:rPr>
              <a:t>	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2,000 </a:t>
            </a:r>
            <a:r>
              <a:rPr lang="en-GB" dirty="0" smtClean="0"/>
              <a:t>– 2,500 words +/- 10% (50%) 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r>
              <a:rPr lang="en-GB" b="1" dirty="0" smtClean="0"/>
              <a:t>Assessment Component 2: Individual Oral </a:t>
            </a:r>
            <a:r>
              <a:rPr lang="en-GB" b="1" dirty="0"/>
              <a:t>S</a:t>
            </a:r>
            <a:r>
              <a:rPr lang="en-GB" b="1" dirty="0" smtClean="0"/>
              <a:t>eminar Presentation </a:t>
            </a:r>
            <a:r>
              <a:rPr lang="en-GB" dirty="0" smtClean="0"/>
              <a:t>	(Research Proposal) 20 minutes (50%)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FF0000"/>
                </a:solidFill>
              </a:rPr>
              <a:t>Submission </a:t>
            </a:r>
            <a:r>
              <a:rPr lang="en-GB" b="1" dirty="0" smtClean="0">
                <a:solidFill>
                  <a:srgbClr val="FF0000"/>
                </a:solidFill>
              </a:rPr>
              <a:t>(Submission to PPT – Tuesday May </a:t>
            </a:r>
            <a:r>
              <a:rPr lang="en-GB" b="1" dirty="0" smtClean="0">
                <a:solidFill>
                  <a:srgbClr val="FF0000"/>
                </a:solidFill>
              </a:rPr>
              <a:t>7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 2019: Presentations </a:t>
            </a:r>
            <a:r>
              <a:rPr lang="en-GB" b="1" dirty="0" smtClean="0">
                <a:solidFill>
                  <a:srgbClr val="FF0000"/>
                </a:solidFill>
              </a:rPr>
              <a:t>dates to be arranged (</a:t>
            </a:r>
            <a:r>
              <a:rPr lang="en-GB" b="1" dirty="0" smtClean="0">
                <a:solidFill>
                  <a:srgbClr val="FF0000"/>
                </a:solidFill>
              </a:rPr>
              <a:t>TBA ) – Week of May 6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endParaRPr lang="en-GB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C0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629" y="460128"/>
            <a:ext cx="2252922" cy="205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01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Core Texts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68187"/>
            <a:ext cx="10515600" cy="43006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There are a variety of books on Moodle that explore Narrative </a:t>
            </a:r>
            <a:r>
              <a:rPr lang="en-GB" b="1" smtClean="0"/>
              <a:t>Research or Narrative Inquiry.  </a:t>
            </a:r>
            <a:endParaRPr lang="en-GB" b="1" dirty="0" smtClean="0"/>
          </a:p>
          <a:p>
            <a:pPr marL="457200" lvl="1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u="sng" dirty="0" smtClean="0">
              <a:solidFill>
                <a:srgbClr val="C00000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2484" y="512639"/>
            <a:ext cx="2151036" cy="2194935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59007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029" y="321583"/>
            <a:ext cx="10515600" cy="1325563"/>
          </a:xfrm>
        </p:spPr>
        <p:txBody>
          <a:bodyPr/>
          <a:lstStyle/>
          <a:p>
            <a:r>
              <a:rPr lang="en-GB" b="1" dirty="0" smtClean="0">
                <a:solidFill>
                  <a:srgbClr val="006699"/>
                </a:solidFill>
              </a:rPr>
              <a:t>Research Definition</a:t>
            </a:r>
            <a:endParaRPr lang="en-GB" b="1" dirty="0">
              <a:solidFill>
                <a:srgbClr val="0066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85633"/>
            <a:ext cx="7744220" cy="37743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400" dirty="0"/>
              <a:t>“A </a:t>
            </a:r>
            <a:r>
              <a:rPr lang="en-GB" sz="4400" b="1" dirty="0"/>
              <a:t>systematic</a:t>
            </a:r>
            <a:r>
              <a:rPr lang="en-GB" sz="4400" dirty="0"/>
              <a:t> process of </a:t>
            </a:r>
            <a:r>
              <a:rPr lang="en-GB" sz="4400" b="1" dirty="0"/>
              <a:t>critical</a:t>
            </a:r>
            <a:r>
              <a:rPr lang="en-GB" sz="4400" dirty="0"/>
              <a:t> inquiry leading to </a:t>
            </a:r>
            <a:r>
              <a:rPr lang="en-GB" sz="4400" b="1" dirty="0"/>
              <a:t>valid</a:t>
            </a:r>
            <a:r>
              <a:rPr lang="en-GB" sz="4400" dirty="0"/>
              <a:t> propositions and conclusions that are </a:t>
            </a:r>
            <a:r>
              <a:rPr lang="en-GB" sz="4400" b="1" dirty="0"/>
              <a:t>communicated</a:t>
            </a:r>
            <a:r>
              <a:rPr lang="en-GB" sz="4400" dirty="0"/>
              <a:t> to interested others” 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</a:t>
            </a:r>
            <a:r>
              <a:rPr lang="en-GB" dirty="0"/>
              <a:t>McLeod, 2013)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5227">
            <a:off x="8715149" y="1509850"/>
            <a:ext cx="2763253" cy="397937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1016907">
            <a:off x="9927771" y="2523916"/>
            <a:ext cx="1045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Research is…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12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714" y="267154"/>
            <a:ext cx="11157857" cy="1325563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6699"/>
                </a:solidFill>
              </a:rPr>
              <a:t>What is research / where does it fit within counselling?  </a:t>
            </a:r>
            <a:endParaRPr lang="en-GB" sz="4000" b="1" dirty="0">
              <a:solidFill>
                <a:srgbClr val="0066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714" y="1494745"/>
            <a:ext cx="10515600" cy="4742769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Identify</a:t>
            </a:r>
            <a:r>
              <a:rPr lang="en-GB" dirty="0"/>
              <a:t> reasons </a:t>
            </a:r>
            <a:r>
              <a:rPr lang="en-GB" b="1" dirty="0"/>
              <a:t>why</a:t>
            </a:r>
            <a:r>
              <a:rPr lang="en-GB" dirty="0"/>
              <a:t> something does or does not happen, e.g.,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dirty="0"/>
              <a:t>	Why do some clients stop attending counselling </a:t>
            </a:r>
            <a:r>
              <a:rPr lang="en-GB" dirty="0" smtClean="0"/>
              <a:t>suddenly 	without talking </a:t>
            </a:r>
            <a:r>
              <a:rPr lang="en-GB" dirty="0"/>
              <a:t>to their counsellor about this? </a:t>
            </a:r>
          </a:p>
          <a:p>
            <a:pPr marL="0" indent="0">
              <a:buNone/>
            </a:pPr>
            <a:r>
              <a:rPr lang="en-GB" dirty="0"/>
              <a:t>	Why might social factors increase mental health risk?</a:t>
            </a:r>
          </a:p>
          <a:p>
            <a:pPr marL="0" indent="0">
              <a:buNone/>
            </a:pPr>
            <a:r>
              <a:rPr lang="en-GB" dirty="0"/>
              <a:t>	Why might victims of cyberbullying experience depression? </a:t>
            </a:r>
          </a:p>
          <a:p>
            <a:pPr marL="0" indent="0">
              <a:buNone/>
            </a:pPr>
            <a:r>
              <a:rPr lang="en-GB" dirty="0"/>
              <a:t>	Why do people keep pets?  </a:t>
            </a:r>
          </a:p>
          <a:p>
            <a:pPr marL="0" indent="0">
              <a:buNone/>
            </a:pPr>
            <a:endParaRPr lang="en-GB" sz="800" dirty="0"/>
          </a:p>
          <a:p>
            <a:r>
              <a:rPr lang="en-GB" dirty="0"/>
              <a:t>Provide </a:t>
            </a:r>
            <a:r>
              <a:rPr lang="en-GB" b="1" dirty="0"/>
              <a:t>understanding</a:t>
            </a:r>
            <a:r>
              <a:rPr lang="en-GB" dirty="0"/>
              <a:t> into why something happens </a:t>
            </a:r>
          </a:p>
          <a:p>
            <a:r>
              <a:rPr lang="en-GB" dirty="0"/>
              <a:t>Identify </a:t>
            </a:r>
            <a:r>
              <a:rPr lang="en-GB" b="1" dirty="0"/>
              <a:t>links</a:t>
            </a:r>
            <a:r>
              <a:rPr lang="en-GB" dirty="0"/>
              <a:t> between factors </a:t>
            </a:r>
          </a:p>
          <a:p>
            <a:r>
              <a:rPr lang="en-GB" b="1" dirty="0"/>
              <a:t>Insight</a:t>
            </a:r>
            <a:r>
              <a:rPr lang="en-GB" dirty="0"/>
              <a:t> into what might be done differently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48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287" y="365125"/>
            <a:ext cx="1129937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6699"/>
                </a:solidFill>
              </a:rPr>
              <a:t>What is research / where does it fit within counselling? c</a:t>
            </a:r>
            <a:r>
              <a:rPr lang="en-GB" sz="3600" b="1" dirty="0" smtClean="0">
                <a:solidFill>
                  <a:srgbClr val="006699"/>
                </a:solidFill>
              </a:rPr>
              <a:t>ont…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6023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Finding out </a:t>
            </a:r>
            <a:r>
              <a:rPr lang="en-GB" dirty="0"/>
              <a:t>something</a:t>
            </a:r>
          </a:p>
          <a:p>
            <a:r>
              <a:rPr lang="en-GB" dirty="0"/>
              <a:t>Asking </a:t>
            </a:r>
            <a:r>
              <a:rPr lang="en-GB" b="1" dirty="0"/>
              <a:t>answerable questions </a:t>
            </a:r>
          </a:p>
          <a:p>
            <a:r>
              <a:rPr lang="en-GB" dirty="0"/>
              <a:t>Answering questions by gathering / analysing / interpreting </a:t>
            </a:r>
            <a:r>
              <a:rPr lang="en-GB" b="1" dirty="0"/>
              <a:t>data</a:t>
            </a:r>
          </a:p>
          <a:p>
            <a:r>
              <a:rPr lang="en-GB" dirty="0"/>
              <a:t>Needs to be </a:t>
            </a:r>
            <a:r>
              <a:rPr lang="en-GB" b="1" dirty="0"/>
              <a:t>valid</a:t>
            </a:r>
            <a:r>
              <a:rPr lang="en-GB" dirty="0"/>
              <a:t> (measure what says measures) / </a:t>
            </a:r>
            <a:r>
              <a:rPr lang="en-GB" b="1" dirty="0"/>
              <a:t>reliable</a:t>
            </a:r>
            <a:r>
              <a:rPr lang="en-GB" dirty="0"/>
              <a:t> (</a:t>
            </a:r>
            <a:r>
              <a:rPr lang="en-GB" dirty="0" smtClean="0"/>
              <a:t>repeatable)</a:t>
            </a:r>
          </a:p>
          <a:p>
            <a:r>
              <a:rPr lang="en-GB" dirty="0" smtClean="0"/>
              <a:t>Research </a:t>
            </a:r>
            <a:r>
              <a:rPr lang="en-GB" dirty="0"/>
              <a:t>into </a:t>
            </a:r>
            <a:r>
              <a:rPr lang="en-GB" b="1" dirty="0"/>
              <a:t>Care and Wellbeing…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Nature </a:t>
            </a:r>
            <a:r>
              <a:rPr lang="en-GB" dirty="0"/>
              <a:t>of the human experience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Effectiveness </a:t>
            </a:r>
            <a:r>
              <a:rPr lang="en-GB" dirty="0"/>
              <a:t>of a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Level </a:t>
            </a:r>
            <a:r>
              <a:rPr lang="en-GB" dirty="0"/>
              <a:t>of satisfaction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How </a:t>
            </a:r>
            <a:r>
              <a:rPr lang="en-GB" dirty="0"/>
              <a:t>well resources being used </a:t>
            </a:r>
          </a:p>
          <a:p>
            <a:pPr marL="0" indent="0">
              <a:buNone/>
            </a:pPr>
            <a:r>
              <a:rPr lang="en-GB" dirty="0" smtClean="0"/>
              <a:t>	Difference </a:t>
            </a:r>
            <a:r>
              <a:rPr lang="en-GB" dirty="0"/>
              <a:t>service makes to people’s lives</a:t>
            </a:r>
          </a:p>
        </p:txBody>
      </p:sp>
    </p:spTree>
    <p:extLst>
      <p:ext uri="{BB962C8B-B14F-4D97-AF65-F5344CB8AC3E}">
        <p14:creationId xmlns:p14="http://schemas.microsoft.com/office/powerpoint/2010/main" val="124069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6699"/>
                </a:solidFill>
              </a:rPr>
              <a:t>What purpose does it serve? </a:t>
            </a:r>
            <a:endParaRPr lang="en-GB" b="1" dirty="0">
              <a:solidFill>
                <a:srgbClr val="0066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Gain </a:t>
            </a:r>
            <a:r>
              <a:rPr lang="en-GB" b="1" dirty="0"/>
              <a:t>insight</a:t>
            </a:r>
            <a:r>
              <a:rPr lang="en-GB" dirty="0"/>
              <a:t> into </a:t>
            </a:r>
            <a:r>
              <a:rPr lang="en-GB" b="1" dirty="0"/>
              <a:t>personal</a:t>
            </a:r>
            <a:r>
              <a:rPr lang="en-GB" dirty="0"/>
              <a:t> experiences / stories / preferences </a:t>
            </a:r>
          </a:p>
          <a:p>
            <a:r>
              <a:rPr lang="en-GB" b="1" dirty="0"/>
              <a:t>Hear</a:t>
            </a:r>
            <a:r>
              <a:rPr lang="en-GB" dirty="0"/>
              <a:t> voice of marginalised groups </a:t>
            </a:r>
          </a:p>
          <a:p>
            <a:r>
              <a:rPr lang="en-GB" b="1" dirty="0"/>
              <a:t>Inform</a:t>
            </a:r>
            <a:r>
              <a:rPr lang="en-GB" dirty="0"/>
              <a:t> policy / professional guidelines / training </a:t>
            </a:r>
          </a:p>
          <a:p>
            <a:r>
              <a:rPr lang="en-GB" b="1" dirty="0"/>
              <a:t>Challenge</a:t>
            </a:r>
            <a:r>
              <a:rPr lang="en-GB" dirty="0"/>
              <a:t> attitudes </a:t>
            </a:r>
          </a:p>
          <a:p>
            <a:r>
              <a:rPr lang="en-GB" dirty="0"/>
              <a:t>Encourage </a:t>
            </a:r>
            <a:r>
              <a:rPr lang="en-GB" b="1" dirty="0"/>
              <a:t>innovation</a:t>
            </a:r>
            <a:r>
              <a:rPr lang="en-GB" dirty="0"/>
              <a:t> and </a:t>
            </a:r>
            <a:r>
              <a:rPr lang="en-GB" b="1" dirty="0"/>
              <a:t>creativity </a:t>
            </a:r>
          </a:p>
          <a:p>
            <a:r>
              <a:rPr lang="en-GB" dirty="0"/>
              <a:t>Underpin practice with theory (</a:t>
            </a:r>
            <a:r>
              <a:rPr lang="en-GB" b="1" dirty="0"/>
              <a:t>evidence based</a:t>
            </a:r>
            <a:r>
              <a:rPr lang="en-GB" dirty="0"/>
              <a:t>) </a:t>
            </a:r>
          </a:p>
          <a:p>
            <a:r>
              <a:rPr lang="en-GB" dirty="0"/>
              <a:t>Aim for </a:t>
            </a:r>
            <a:r>
              <a:rPr lang="en-GB" b="1" dirty="0"/>
              <a:t>best practice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4771" y="3159949"/>
            <a:ext cx="2916009" cy="32956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 rot="496686">
            <a:off x="9299904" y="5496919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BEST PRACTICE</a:t>
            </a:r>
            <a:endParaRPr lang="en-GB" sz="1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529" y="2554205"/>
            <a:ext cx="941614" cy="941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63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877395"/>
              </p:ext>
            </p:extLst>
          </p:nvPr>
        </p:nvGraphicFramePr>
        <p:xfrm>
          <a:off x="671286" y="567263"/>
          <a:ext cx="10911116" cy="5675254"/>
        </p:xfrm>
        <a:graphic>
          <a:graphicData uri="http://schemas.openxmlformats.org/drawingml/2006/table">
            <a:tbl>
              <a:tblPr firstRow="1">
                <a:tableStyleId>{BC89EF96-8CEA-46FF-86C4-4CE0E7609802}</a:tableStyleId>
              </a:tblPr>
              <a:tblGrid>
                <a:gridCol w="27277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7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77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277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87366"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006699"/>
                          </a:solidFill>
                          <a:effectLst/>
                        </a:rPr>
                        <a:t>Describes</a:t>
                      </a:r>
                      <a:endParaRPr lang="en-GB" sz="2800" b="1" cap="none" spc="0" dirty="0">
                        <a:ln/>
                        <a:solidFill>
                          <a:srgbClr val="006699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A50021"/>
                          </a:solidFill>
                          <a:effectLst/>
                        </a:rPr>
                        <a:t>Looks for reasons</a:t>
                      </a:r>
                      <a:endParaRPr lang="en-GB" sz="2800" b="1" cap="none" spc="0" dirty="0">
                        <a:ln/>
                        <a:solidFill>
                          <a:srgbClr val="A50021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Tests</a:t>
                      </a:r>
                      <a:r>
                        <a:rPr lang="en-GB" sz="2800" b="1" cap="none" spc="0" baseline="0" dirty="0" smtClean="0">
                          <a:ln/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 statements (Hypothesis)</a:t>
                      </a:r>
                      <a:endParaRPr lang="en-GB" sz="2800" b="1" cap="none" spc="0" dirty="0">
                        <a:ln/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C15811"/>
                          </a:solidFill>
                          <a:effectLst/>
                        </a:rPr>
                        <a:t>Generalisability</a:t>
                      </a:r>
                      <a:endParaRPr lang="en-GB" sz="2800" b="1" cap="none" spc="0" dirty="0">
                        <a:ln/>
                        <a:solidFill>
                          <a:srgbClr val="C15811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70368"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006699"/>
                          </a:solidFill>
                          <a:effectLst/>
                        </a:rPr>
                        <a:t>What is happening?</a:t>
                      </a:r>
                      <a:r>
                        <a:rPr lang="en-GB" sz="2800" b="1" cap="none" spc="0" baseline="0" dirty="0" smtClean="0">
                          <a:ln/>
                          <a:solidFill>
                            <a:srgbClr val="006699"/>
                          </a:solidFill>
                          <a:effectLst/>
                        </a:rPr>
                        <a:t> </a:t>
                      </a:r>
                      <a:endParaRPr lang="en-GB" sz="2800" b="1" cap="none" spc="0" dirty="0">
                        <a:ln/>
                        <a:solidFill>
                          <a:srgbClr val="006699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A50021"/>
                          </a:solidFill>
                          <a:effectLst/>
                        </a:rPr>
                        <a:t>Why</a:t>
                      </a:r>
                      <a:r>
                        <a:rPr lang="en-GB" sz="2800" b="1" cap="none" spc="0" baseline="0" dirty="0" smtClean="0">
                          <a:ln/>
                          <a:solidFill>
                            <a:srgbClr val="A50021"/>
                          </a:solidFill>
                          <a:effectLst/>
                        </a:rPr>
                        <a:t> things happen?</a:t>
                      </a:r>
                      <a:endParaRPr lang="en-GB" sz="2800" b="1" cap="none" spc="0" dirty="0">
                        <a:ln/>
                        <a:solidFill>
                          <a:srgbClr val="A50021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Prove / disprove</a:t>
                      </a:r>
                      <a:endParaRPr lang="en-GB" sz="2800" b="1" cap="none" spc="0" dirty="0">
                        <a:ln/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cap="none" spc="0" dirty="0" smtClean="0">
                          <a:ln/>
                          <a:solidFill>
                            <a:srgbClr val="C15811"/>
                          </a:solidFill>
                          <a:effectLst/>
                        </a:rPr>
                        <a:t>Can results</a:t>
                      </a:r>
                      <a:r>
                        <a:rPr lang="en-GB" sz="2800" b="1" cap="none" spc="0" baseline="0" dirty="0" smtClean="0">
                          <a:ln/>
                          <a:solidFill>
                            <a:srgbClr val="C15811"/>
                          </a:solidFill>
                          <a:effectLst/>
                        </a:rPr>
                        <a:t> be applied to wider population?</a:t>
                      </a:r>
                      <a:endParaRPr lang="en-GB" sz="2800" b="1" cap="none" spc="0" dirty="0">
                        <a:ln/>
                        <a:solidFill>
                          <a:srgbClr val="C15811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11855">
                <a:tc>
                  <a:txBody>
                    <a:bodyPr/>
                    <a:lstStyle/>
                    <a:p>
                      <a:pPr algn="ctr"/>
                      <a:r>
                        <a:rPr lang="en-GB" sz="2400" b="1" cap="none" spc="0" dirty="0" smtClean="0">
                          <a:ln/>
                          <a:solidFill>
                            <a:srgbClr val="006699"/>
                          </a:solidFill>
                          <a:effectLst/>
                        </a:rPr>
                        <a:t>How many people self-refer</a:t>
                      </a:r>
                      <a:r>
                        <a:rPr lang="en-GB" sz="2400" b="1" cap="none" spc="0" baseline="0" dirty="0" smtClean="0">
                          <a:ln/>
                          <a:solidFill>
                            <a:srgbClr val="006699"/>
                          </a:solidFill>
                          <a:effectLst/>
                        </a:rPr>
                        <a:t> to counselling services? </a:t>
                      </a:r>
                      <a:endParaRPr lang="en-GB" sz="2400" b="1" cap="none" spc="0" dirty="0">
                        <a:ln/>
                        <a:solidFill>
                          <a:srgbClr val="006699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cap="none" spc="0" dirty="0" smtClean="0">
                          <a:ln/>
                          <a:solidFill>
                            <a:srgbClr val="A50021"/>
                          </a:solidFill>
                          <a:effectLst/>
                        </a:rPr>
                        <a:t>Why</a:t>
                      </a:r>
                      <a:r>
                        <a:rPr lang="en-GB" sz="2400" b="1" cap="none" spc="0" baseline="0" dirty="0" smtClean="0">
                          <a:ln/>
                          <a:solidFill>
                            <a:srgbClr val="A50021"/>
                          </a:solidFill>
                          <a:effectLst/>
                        </a:rPr>
                        <a:t> do people suddenly finish counselling without talking to their counsellor? </a:t>
                      </a:r>
                      <a:endParaRPr lang="en-GB" sz="2400" b="1" cap="none" spc="0" dirty="0">
                        <a:ln/>
                        <a:solidFill>
                          <a:srgbClr val="A50021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cap="none" spc="0" dirty="0" smtClean="0">
                          <a:ln/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Adolescents</a:t>
                      </a:r>
                      <a:r>
                        <a:rPr lang="en-GB" sz="2400" b="1" cap="none" spc="0" baseline="0" dirty="0" smtClean="0">
                          <a:ln/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</a:rPr>
                        <a:t> who experience cyberbullying are more likely to be depressed</a:t>
                      </a:r>
                      <a:endParaRPr lang="en-GB" sz="2400" b="1" cap="none" spc="0" dirty="0">
                        <a:ln/>
                        <a:solidFill>
                          <a:schemeClr val="accent6">
                            <a:lumMod val="75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cap="none" spc="0" dirty="0" smtClean="0">
                          <a:ln/>
                          <a:solidFill>
                            <a:srgbClr val="C15811"/>
                          </a:solidFill>
                          <a:effectLst/>
                        </a:rPr>
                        <a:t>Is a particular therapeutic approach effective</a:t>
                      </a:r>
                      <a:r>
                        <a:rPr lang="en-GB" sz="2400" b="1" cap="none" spc="0" baseline="0" dirty="0" smtClean="0">
                          <a:ln/>
                          <a:solidFill>
                            <a:srgbClr val="C15811"/>
                          </a:solidFill>
                          <a:effectLst/>
                        </a:rPr>
                        <a:t> with everyone diagnosed with mild to moderate depression?</a:t>
                      </a:r>
                    </a:p>
                    <a:p>
                      <a:pPr algn="ctr"/>
                      <a:endParaRPr lang="en-GB" sz="2400" b="1" cap="none" spc="0" dirty="0">
                        <a:ln/>
                        <a:solidFill>
                          <a:srgbClr val="C15811"/>
                        </a:solidFill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721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43357"/>
            <a:ext cx="10515600" cy="1060904"/>
          </a:xfrm>
        </p:spPr>
        <p:txBody>
          <a:bodyPr/>
          <a:lstStyle/>
          <a:p>
            <a:r>
              <a:rPr lang="en-GB" b="1" dirty="0" smtClean="0">
                <a:solidFill>
                  <a:srgbClr val="006699"/>
                </a:solidFill>
              </a:rPr>
              <a:t>Task </a:t>
            </a:r>
            <a:endParaRPr lang="en-GB" b="1" dirty="0">
              <a:solidFill>
                <a:srgbClr val="0066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404260"/>
            <a:ext cx="10851697" cy="3743144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GB" sz="2600" dirty="0" smtClean="0"/>
              <a:t>On a scale of 0 to 10 (0 = not at all, 10 = completely) rate yourself for the following: How confident would you say you are with… 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dirty="0" smtClean="0"/>
              <a:t>… quantitative research methods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dirty="0" smtClean="0"/>
              <a:t>… qualitative research methods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dirty="0" smtClean="0"/>
              <a:t>… textual analysis</a:t>
            </a:r>
          </a:p>
          <a:p>
            <a:pPr marL="0" indent="0">
              <a:buNone/>
            </a:pPr>
            <a:r>
              <a:rPr lang="en-GB" sz="2600" dirty="0"/>
              <a:t>	</a:t>
            </a:r>
            <a:r>
              <a:rPr lang="en-GB" sz="2600" dirty="0" smtClean="0"/>
              <a:t>… writing research proposals </a:t>
            </a:r>
          </a:p>
          <a:p>
            <a:pPr marL="0" indent="0">
              <a:buNone/>
            </a:pPr>
            <a:r>
              <a:rPr lang="en-GB" sz="2600" dirty="0" smtClean="0"/>
              <a:t>	… giving presentations </a:t>
            </a:r>
          </a:p>
          <a:p>
            <a:pPr marL="0" indent="0">
              <a:buNone/>
            </a:pPr>
            <a:endParaRPr lang="en-GB" sz="900" dirty="0" smtClean="0"/>
          </a:p>
          <a:p>
            <a:r>
              <a:rPr lang="en-GB" sz="2600" dirty="0" smtClean="0"/>
              <a:t>What research </a:t>
            </a:r>
            <a:r>
              <a:rPr lang="en-GB" sz="2600" dirty="0"/>
              <a:t>methodologies have you studied </a:t>
            </a:r>
            <a:r>
              <a:rPr lang="en-GB" sz="2600" dirty="0" smtClean="0"/>
              <a:t>                                                                             or used </a:t>
            </a:r>
            <a:r>
              <a:rPr lang="en-GB" sz="2600" dirty="0"/>
              <a:t>previously</a:t>
            </a:r>
            <a:r>
              <a:rPr lang="en-GB" sz="2600" dirty="0" smtClean="0"/>
              <a:t>?</a:t>
            </a:r>
            <a:endParaRPr lang="en-GB" sz="2600" dirty="0"/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4769" y="4690973"/>
            <a:ext cx="2905127" cy="17430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8198" y="4962347"/>
            <a:ext cx="7794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If you could undertake research into any subject areas within counselling and psychotherapy, what would these be and why? (Create a simple ‘mind map’)</a:t>
            </a:r>
          </a:p>
        </p:txBody>
      </p:sp>
      <p:sp>
        <p:nvSpPr>
          <p:cNvPr id="6" name="Down Arrow 5"/>
          <p:cNvSpPr/>
          <p:nvPr/>
        </p:nvSpPr>
        <p:spPr>
          <a:xfrm rot="3013535">
            <a:off x="7870366" y="1533555"/>
            <a:ext cx="1676401" cy="34845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19251167">
            <a:off x="7453043" y="2737646"/>
            <a:ext cx="2906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Don’t panic, I’m not going to test you… just make a list!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6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b="1" dirty="0" smtClean="0">
              <a:solidFill>
                <a:srgbClr val="0066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682" y="2004918"/>
            <a:ext cx="10820400" cy="4583339"/>
          </a:xfrm>
        </p:spPr>
        <p:txBody>
          <a:bodyPr>
            <a:normAutofit fontScale="92500" lnSpcReduction="100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GB" dirty="0" smtClean="0"/>
              <a:t>1. 	Discuss and combine your individual responses with others on your 	table – explore similarities, differences, themes, etc.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dirty="0" smtClean="0"/>
              <a:t>2. 	Using the following headings, write your collective responses onto 	flipchart paper: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dirty="0"/>
              <a:t>	</a:t>
            </a:r>
            <a:r>
              <a:rPr lang="en-GB" dirty="0" smtClean="0"/>
              <a:t>	A) Overall confidence levels with research methods – tease out 		areas of most / least confidence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dirty="0"/>
              <a:t>	</a:t>
            </a:r>
            <a:r>
              <a:rPr lang="en-GB" dirty="0" smtClean="0"/>
              <a:t>	B) Types of methodologies studied / used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dirty="0"/>
              <a:t>	</a:t>
            </a:r>
            <a:r>
              <a:rPr lang="en-GB" dirty="0" smtClean="0"/>
              <a:t>	C) Research interests 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dirty="0" smtClean="0"/>
              <a:t>3. 	Decide who will feed back your collective responses to the wider 	group 	– may be a single person or a different person for each section</a:t>
            </a:r>
          </a:p>
          <a:p>
            <a:endParaRPr lang="en-GB" dirty="0" smtClean="0"/>
          </a:p>
        </p:txBody>
      </p:sp>
      <p:pic>
        <p:nvPicPr>
          <p:cNvPr id="1026" name="Picture 2" descr="C:\Users\edu-mc\AppData\Local\Microsoft\Windows\Temporary Internet Files\Content.IE5\AXPEOS7J\clip-art00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071" y="288365"/>
            <a:ext cx="1843741" cy="151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75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</TotalTime>
  <Words>454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Research Methods in Counselling</vt:lpstr>
      <vt:lpstr>PowerPoint Presentation</vt:lpstr>
      <vt:lpstr>Aims and Outcomes </vt:lpstr>
      <vt:lpstr>Assessments</vt:lpstr>
      <vt:lpstr>Core Texts</vt:lpstr>
      <vt:lpstr>Research Definition</vt:lpstr>
      <vt:lpstr>What is research / where does it fit within counselling?  </vt:lpstr>
      <vt:lpstr>What is research / where does it fit within counselling? cont… </vt:lpstr>
      <vt:lpstr>What purpose does it serve? </vt:lpstr>
      <vt:lpstr>PowerPoint Presentation</vt:lpstr>
      <vt:lpstr>Task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in Counselling</dc:title>
  <dc:creator>Melody Cranbourne</dc:creator>
  <cp:lastModifiedBy>Ruth Groff</cp:lastModifiedBy>
  <cp:revision>112</cp:revision>
  <dcterms:created xsi:type="dcterms:W3CDTF">2016-01-18T11:28:24Z</dcterms:created>
  <dcterms:modified xsi:type="dcterms:W3CDTF">2019-01-27T16:25:22Z</dcterms:modified>
</cp:coreProperties>
</file>