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9" r:id="rId4"/>
    <p:sldId id="258" r:id="rId5"/>
    <p:sldId id="259" r:id="rId6"/>
    <p:sldId id="260" r:id="rId7"/>
    <p:sldId id="261" r:id="rId8"/>
    <p:sldId id="262" r:id="rId9"/>
    <p:sldId id="263" r:id="rId10"/>
    <p:sldId id="264" r:id="rId11"/>
    <p:sldId id="265" r:id="rId12"/>
    <p:sldId id="268" r:id="rId13"/>
    <p:sldId id="266" r:id="rId14"/>
    <p:sldId id="267"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720"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1" name="Freeform: Shape 10">
            <a:extLst>
              <a:ext uri="{FF2B5EF4-FFF2-40B4-BE49-F238E27FC236}">
                <a16:creationId xmlns:a16="http://schemas.microsoft.com/office/drawing/2014/main" id="{CBCB02B1-1B82-403C-B7D2-E2CED1882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2700" y="3984"/>
            <a:ext cx="7032474"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CCDE13A7-6382-4A67-BEBE-4FF1F37C7F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550" y="3985"/>
            <a:ext cx="7329573" cy="6858000"/>
            <a:chOff x="1303402" y="36937"/>
            <a:chExt cx="9772765" cy="6858000"/>
          </a:xfrm>
          <a:solidFill>
            <a:schemeClr val="bg1">
              <a:alpha val="30000"/>
            </a:schemeClr>
          </a:solidFill>
        </p:grpSpPr>
        <p:sp>
          <p:nvSpPr>
            <p:cNvPr id="14" name="Freeform: Shape 13">
              <a:extLst>
                <a:ext uri="{FF2B5EF4-FFF2-40B4-BE49-F238E27FC236}">
                  <a16:creationId xmlns:a16="http://schemas.microsoft.com/office/drawing/2014/main" id="{E9978FC9-2E40-4257-8D97-FAB20CA4BF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740ABB98-77BA-4C40-8121-34D196E58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41AA752E-66C1-4835-8A3C-556475159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EE9555AB-2295-4939-AEC9-B2CBFCB4CC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97499201-5A2C-48B3-9B02-5519B88294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D3FC2AE7-C60C-4C48-BCAE-410BB6C3D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40EA1593-6BC9-441E-8F3C-46DD50F81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grpSp>
        <p:nvGrpSpPr>
          <p:cNvPr id="22" name="Group 21">
            <a:extLst>
              <a:ext uri="{FF2B5EF4-FFF2-40B4-BE49-F238E27FC236}">
                <a16:creationId xmlns:a16="http://schemas.microsoft.com/office/drawing/2014/main" id="{17147D5D-F01F-4164-BD81-D10DC6F23E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56" y="2854"/>
            <a:ext cx="2087566" cy="2406445"/>
            <a:chOff x="-305" y="-4155"/>
            <a:chExt cx="2514948" cy="2174333"/>
          </a:xfrm>
        </p:grpSpPr>
        <p:sp>
          <p:nvSpPr>
            <p:cNvPr id="23" name="Freeform: Shape 22">
              <a:extLst>
                <a:ext uri="{FF2B5EF4-FFF2-40B4-BE49-F238E27FC236}">
                  <a16:creationId xmlns:a16="http://schemas.microsoft.com/office/drawing/2014/main" id="{F24C7412-3E2D-4708-8DC3-425A457A1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71483A6A-CB0B-4469-B09D-C9451F9B0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9A935E9D-EB55-46F3-BCCB-9CB918E870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6" name="Freeform: Shape 25">
              <a:extLst>
                <a:ext uri="{FF2B5EF4-FFF2-40B4-BE49-F238E27FC236}">
                  <a16:creationId xmlns:a16="http://schemas.microsoft.com/office/drawing/2014/main" id="{8EDC5655-C7D7-4936-91EA-E188A96DC6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 name="Group 27">
            <a:extLst>
              <a:ext uri="{FF2B5EF4-FFF2-40B4-BE49-F238E27FC236}">
                <a16:creationId xmlns:a16="http://schemas.microsoft.com/office/drawing/2014/main" id="{6D0E248E-80AB-4B35-BA8D-F940FCB443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7062939" y="4456669"/>
            <a:ext cx="2087566" cy="2406445"/>
            <a:chOff x="-305" y="-4155"/>
            <a:chExt cx="2514948" cy="2174333"/>
          </a:xfrm>
        </p:grpSpPr>
        <p:sp>
          <p:nvSpPr>
            <p:cNvPr id="29" name="Freeform: Shape 28">
              <a:extLst>
                <a:ext uri="{FF2B5EF4-FFF2-40B4-BE49-F238E27FC236}">
                  <a16:creationId xmlns:a16="http://schemas.microsoft.com/office/drawing/2014/main" id="{F9E91B0A-66E8-4298-BAC6-004DBE491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0A629C66-36BD-487E-B1CD-ED026D7789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6BC2D2C-3D7D-4224-81BC-22C094C9FB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2" name="Freeform: Shape 31">
              <a:extLst>
                <a:ext uri="{FF2B5EF4-FFF2-40B4-BE49-F238E27FC236}">
                  <a16:creationId xmlns:a16="http://schemas.microsoft.com/office/drawing/2014/main" id="{53BDF903-22C5-4312-8776-C2ABC3EDC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BADEEFD0-DC5C-A90B-32EF-A46EB7F545A5}"/>
              </a:ext>
            </a:extLst>
          </p:cNvPr>
          <p:cNvSpPr txBox="1"/>
          <p:nvPr/>
        </p:nvSpPr>
        <p:spPr>
          <a:xfrm>
            <a:off x="757615" y="1491014"/>
            <a:ext cx="7758764" cy="313932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Module Title: Introduction to Leadership and Management</a:t>
            </a:r>
          </a:p>
          <a:p>
            <a:pPr algn="ctr"/>
            <a:r>
              <a:rPr lang="en-GB" dirty="0">
                <a:latin typeface="Arial" panose="020B0604020202020204" pitchFamily="34" charset="0"/>
                <a:cs typeface="Arial" panose="020B0604020202020204" pitchFamily="34" charset="0"/>
              </a:rPr>
              <a:t>Module Code: LCBB4015 </a:t>
            </a:r>
          </a:p>
          <a:p>
            <a:pPr algn="ctr"/>
            <a:r>
              <a:rPr lang="en-GB" dirty="0">
                <a:latin typeface="Arial" panose="020B0604020202020204" pitchFamily="34" charset="0"/>
                <a:cs typeface="Arial" panose="020B0604020202020204" pitchFamily="34" charset="0"/>
              </a:rPr>
              <a:t>Assignment Title: Component 1</a:t>
            </a:r>
          </a:p>
          <a:p>
            <a:pPr algn="ctr"/>
            <a:r>
              <a:rPr lang="en-GB" dirty="0">
                <a:latin typeface="Arial" panose="020B0604020202020204" pitchFamily="34" charset="0"/>
                <a:cs typeface="Arial" panose="020B0604020202020204" pitchFamily="34" charset="0"/>
              </a:rPr>
              <a:t>Practical Group Presentation </a:t>
            </a:r>
          </a:p>
          <a:p>
            <a:pPr algn="ctr"/>
            <a:r>
              <a:rPr lang="en-GB" dirty="0">
                <a:latin typeface="Arial" panose="020B0604020202020204" pitchFamily="34" charset="0"/>
                <a:cs typeface="Arial" panose="020B0604020202020204" pitchFamily="34" charset="0"/>
              </a:rPr>
              <a:t>Student Name &amp; Student ID Number:</a:t>
            </a:r>
          </a:p>
          <a:p>
            <a:pPr algn="ctr"/>
            <a:r>
              <a:rPr lang="en-GB" dirty="0">
                <a:latin typeface="Arial" panose="020B0604020202020204" pitchFamily="34" charset="0"/>
                <a:cs typeface="Arial" panose="020B0604020202020204" pitchFamily="34" charset="0"/>
              </a:rPr>
              <a:t>Muhammad Touseef - 2319373</a:t>
            </a:r>
          </a:p>
          <a:p>
            <a:pPr algn="ctr"/>
            <a:r>
              <a:rPr lang="en-GB" dirty="0">
                <a:latin typeface="Arial" panose="020B0604020202020204" pitchFamily="34" charset="0"/>
                <a:cs typeface="Arial" panose="020B0604020202020204" pitchFamily="34" charset="0"/>
              </a:rPr>
              <a:t>Adrian Merisan - 2226309</a:t>
            </a:r>
          </a:p>
          <a:p>
            <a:pPr algn="ctr"/>
            <a:r>
              <a:rPr lang="en-GB" dirty="0">
                <a:latin typeface="Arial" panose="020B0604020202020204" pitchFamily="34" charset="0"/>
                <a:cs typeface="Arial" panose="020B0604020202020204" pitchFamily="34" charset="0"/>
              </a:rPr>
              <a:t>Mehnaz Salim - 2319371</a:t>
            </a:r>
          </a:p>
          <a:p>
            <a:pPr algn="ctr"/>
            <a:endParaRPr lang="en-GB" dirty="0">
              <a:latin typeface="Arial" panose="020B0604020202020204" pitchFamily="34" charset="0"/>
              <a:cs typeface="Arial" panose="020B0604020202020204" pitchFamily="34" charset="0"/>
            </a:endParaRPr>
          </a:p>
          <a:p>
            <a:pPr algn="ctr"/>
            <a:r>
              <a:rPr lang="en-GB" dirty="0">
                <a:latin typeface="Arial" panose="020B0604020202020204" pitchFamily="34" charset="0"/>
                <a:cs typeface="Arial" panose="020B0604020202020204" pitchFamily="34" charset="0"/>
              </a:rPr>
              <a:t>Lecturer’s Name: Roopa Aruvanahalli Nagaraju </a:t>
            </a:r>
          </a:p>
          <a:p>
            <a:pPr algn="ct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9" y="3752849"/>
            <a:ext cx="2468166" cy="2452687"/>
          </a:xfrm>
        </p:spPr>
        <p:txBody>
          <a:bodyPr anchor="ctr">
            <a:normAutofit/>
          </a:bodyPr>
          <a:lstStyle/>
          <a:p>
            <a:r>
              <a:rPr lang="en-GB" sz="3100"/>
              <a:t>Introduction</a:t>
            </a:r>
          </a:p>
        </p:txBody>
      </p:sp>
      <p:pic>
        <p:nvPicPr>
          <p:cNvPr id="5" name="Picture 4">
            <a:extLst>
              <a:ext uri="{FF2B5EF4-FFF2-40B4-BE49-F238E27FC236}">
                <a16:creationId xmlns:a16="http://schemas.microsoft.com/office/drawing/2014/main" id="{2D5625F2-83FE-3FC6-8588-7FAB7DCEE677}"/>
              </a:ext>
            </a:extLst>
          </p:cNvPr>
          <p:cNvPicPr>
            <a:picLocks noChangeAspect="1"/>
          </p:cNvPicPr>
          <p:nvPr/>
        </p:nvPicPr>
        <p:blipFill>
          <a:blip r:embed="rId2"/>
          <a:srcRect t="6169" b="21689"/>
          <a:stretch>
            <a:fillRect/>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p:cNvSpPr>
            <a:spLocks noGrp="1"/>
          </p:cNvSpPr>
          <p:nvPr>
            <p:ph idx="1"/>
          </p:nvPr>
        </p:nvSpPr>
        <p:spPr>
          <a:xfrm>
            <a:off x="2546555" y="3988824"/>
            <a:ext cx="6451801" cy="2452687"/>
          </a:xfrm>
        </p:spPr>
        <p:txBody>
          <a:bodyPr anchor="ctr">
            <a:noAutofit/>
          </a:bodyPr>
          <a:lstStyle/>
          <a:p>
            <a:pPr marL="0" indent="0">
              <a:lnSpc>
                <a:spcPct val="90000"/>
              </a:lnSpc>
              <a:buNone/>
            </a:pPr>
            <a:r>
              <a:rPr lang="en-GB" sz="1000" dirty="0">
                <a:latin typeface="Arial" panose="020B0604020202020204" pitchFamily="34" charset="0"/>
                <a:cs typeface="Arial" panose="020B0604020202020204" pitchFamily="34" charset="0"/>
              </a:rPr>
              <a:t>By creating computer software, personal computers, mobile tablets, smartphones, and computer accessories, Apple Inc., an American multinational corporation, transformed the technology industry.</a:t>
            </a:r>
          </a:p>
          <a:p>
            <a:pPr marL="0" indent="0">
              <a:lnSpc>
                <a:spcPct val="90000"/>
              </a:lnSpc>
              <a:buNone/>
            </a:pPr>
            <a:r>
              <a:rPr lang="en-GB" sz="1000" dirty="0">
                <a:latin typeface="Arial" panose="020B0604020202020204" pitchFamily="34" charset="0"/>
                <a:cs typeface="Arial" panose="020B0604020202020204" pitchFamily="34" charset="0"/>
              </a:rPr>
              <a:t> One of the most well-known companies in the world, Apple was the first to introduce the graphical user interface (GUI) to the public and to produce the first commercially successful personal computer.</a:t>
            </a:r>
            <a:br>
              <a:rPr lang="en-GB" sz="1000" dirty="0">
                <a:latin typeface="Arial" panose="020B0604020202020204" pitchFamily="34" charset="0"/>
                <a:cs typeface="Arial" panose="020B0604020202020204" pitchFamily="34" charset="0"/>
              </a:rPr>
            </a:br>
            <a:endParaRPr lang="en-GB" sz="1000" dirty="0">
              <a:latin typeface="Arial" panose="020B0604020202020204" pitchFamily="34" charset="0"/>
              <a:cs typeface="Arial" panose="020B0604020202020204" pitchFamily="34" charset="0"/>
            </a:endParaRPr>
          </a:p>
          <a:p>
            <a:pPr marL="0" indent="0">
              <a:lnSpc>
                <a:spcPct val="90000"/>
              </a:lnSpc>
              <a:buNone/>
            </a:pPr>
            <a:r>
              <a:rPr lang="en-GB" sz="1000" dirty="0">
                <a:latin typeface="Arial" panose="020B0604020202020204" pitchFamily="34" charset="0"/>
                <a:cs typeface="Arial" panose="020B0604020202020204" pitchFamily="34" charset="0"/>
              </a:rPr>
              <a:t> Apple, which was founded in 1976 by Steve Jobs and Steve Wozniak, established new standards for multiproduct integration, user-centric functionality, design and aesthetics, and product innovation. Apple revolutionised the capabilities of contemporary computing.  By creating a marketplace ecosystem for independent application developers, Apple further revolutionised the market and used this emerging market to boost its market share and add new features to its devices. Cupertino, California is home to the company's headquarters. </a:t>
            </a:r>
          </a:p>
          <a:p>
            <a:pPr marL="0" indent="0">
              <a:lnSpc>
                <a:spcPct val="90000"/>
              </a:lnSpc>
              <a:buNone/>
            </a:pPr>
            <a:endParaRPr lang="en-GB" sz="1000" dirty="0"/>
          </a:p>
          <a:p>
            <a:pPr marL="0" indent="0">
              <a:lnSpc>
                <a:spcPct val="90000"/>
              </a:lnSpc>
              <a:buNone/>
            </a:pPr>
            <a:endParaRPr lang="en-GB" sz="1000" dirty="0"/>
          </a:p>
          <a:p>
            <a:pPr marL="0" indent="0">
              <a:lnSpc>
                <a:spcPct val="90000"/>
              </a:lnSpc>
              <a:buNone/>
            </a:pPr>
            <a:endParaRPr lang="en-GB" sz="1000" dirty="0"/>
          </a:p>
          <a:p>
            <a:pPr marL="0" indent="0">
              <a:lnSpc>
                <a:spcPct val="90000"/>
              </a:lnSpc>
              <a:buNone/>
            </a:pPr>
            <a:endParaRPr lang="en-GB" sz="1000" dirty="0"/>
          </a:p>
          <a:p>
            <a:pPr marL="0" indent="0">
              <a:lnSpc>
                <a:spcPct val="90000"/>
              </a:lnSpc>
              <a:buNone/>
            </a:pPr>
            <a:r>
              <a:rPr lang="en-GB" sz="1000" dirty="0"/>
              <a:t>• The five essential management functions of organising, planning, commanding, coordinating, and controlling were introduced by Henri Fayol (1841–1925).  Modern management theory is based on these ideas.</a:t>
            </a:r>
          </a:p>
          <a:p>
            <a:pPr marL="0" indent="0">
              <a:lnSpc>
                <a:spcPct val="90000"/>
              </a:lnSpc>
              <a:buNone/>
            </a:pPr>
            <a:r>
              <a:rPr lang="en-GB" sz="1000" dirty="0"/>
              <a:t> • Apple Inc. a leader in innovation and technology worldwide, makes a perfect case study for examining Fayol's traditional management concepts in a contemporary setting.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141CF24-2FDE-B36F-69CD-C0AEF7D3C45A}"/>
              </a:ext>
            </a:extLst>
          </p:cNvPr>
          <p:cNvSpPr txBox="1"/>
          <p:nvPr/>
        </p:nvSpPr>
        <p:spPr>
          <a:xfrm>
            <a:off x="480060" y="5576887"/>
            <a:ext cx="8183880" cy="640081"/>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2800">
                <a:latin typeface="+mj-lt"/>
                <a:ea typeface="+mj-ea"/>
                <a:cs typeface="+mj-cs"/>
              </a:rPr>
              <a:t>Henri Fayol’s Management Functions</a:t>
            </a:r>
          </a:p>
        </p:txBody>
      </p:sp>
      <p:pic>
        <p:nvPicPr>
          <p:cNvPr id="5" name="Picture 4">
            <a:extLst>
              <a:ext uri="{FF2B5EF4-FFF2-40B4-BE49-F238E27FC236}">
                <a16:creationId xmlns:a16="http://schemas.microsoft.com/office/drawing/2014/main" id="{0D254CCE-E33F-EA11-615C-8C15354AAF28}"/>
              </a:ext>
            </a:extLst>
          </p:cNvPr>
          <p:cNvPicPr>
            <a:picLocks noChangeAspect="1"/>
          </p:cNvPicPr>
          <p:nvPr/>
        </p:nvPicPr>
        <p:blipFill>
          <a:blip r:embed="rId2"/>
          <a:srcRect t="7682" r="1" b="12722"/>
          <a:stretch>
            <a:fillRect/>
          </a:stretch>
        </p:blipFill>
        <p:spPr>
          <a:xfrm>
            <a:off x="480060" y="640080"/>
            <a:ext cx="8183880" cy="4836795"/>
          </a:xfrm>
          <a:prstGeom prst="rect">
            <a:avLst/>
          </a:prstGeom>
          <a:ln w="19050">
            <a:solidFill>
              <a:schemeClr val="tx1"/>
            </a:solidFill>
            <a:miter lim="800000"/>
          </a:ln>
        </p:spPr>
      </p:pic>
    </p:spTree>
    <p:extLst>
      <p:ext uri="{BB962C8B-B14F-4D97-AF65-F5344CB8AC3E}">
        <p14:creationId xmlns:p14="http://schemas.microsoft.com/office/powerpoint/2010/main" val="332026671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518D0FC-FA0F-1BF0-9A10-320BD538EE1F}"/>
              </a:ext>
            </a:extLst>
          </p:cNvPr>
          <p:cNvPicPr>
            <a:picLocks noChangeAspect="1"/>
          </p:cNvPicPr>
          <p:nvPr/>
        </p:nvPicPr>
        <p:blipFill>
          <a:blip r:embed="rId2"/>
          <a:srcRect l="19801" r="20715"/>
          <a:stretch>
            <a:fillRect/>
          </a:stretch>
        </p:blipFill>
        <p:spPr>
          <a:xfrm>
            <a:off x="20" y="10"/>
            <a:ext cx="7252212" cy="6857990"/>
          </a:xfrm>
          <a:prstGeom prst="rect">
            <a:avLst/>
          </a:prstGeom>
        </p:spPr>
      </p:pic>
      <p:sp>
        <p:nvSpPr>
          <p:cNvPr id="29" name="Rectangle 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5648707" y="365125"/>
            <a:ext cx="2866642" cy="1899912"/>
          </a:xfrm>
        </p:spPr>
        <p:txBody>
          <a:bodyPr>
            <a:normAutofit/>
          </a:bodyPr>
          <a:lstStyle/>
          <a:p>
            <a:r>
              <a:rPr lang="en-GB" sz="3500" dirty="0"/>
              <a:t>Why Planning at Apple Inc.</a:t>
            </a:r>
          </a:p>
        </p:txBody>
      </p:sp>
      <p:sp>
        <p:nvSpPr>
          <p:cNvPr id="3" name="Content Placeholder 2"/>
          <p:cNvSpPr>
            <a:spLocks noGrp="1"/>
          </p:cNvSpPr>
          <p:nvPr>
            <p:ph idx="1"/>
          </p:nvPr>
        </p:nvSpPr>
        <p:spPr>
          <a:xfrm>
            <a:off x="5648707" y="2434201"/>
            <a:ext cx="2866642" cy="3742762"/>
          </a:xfrm>
        </p:spPr>
        <p:txBody>
          <a:bodyPr>
            <a:normAutofit/>
          </a:bodyPr>
          <a:lstStyle/>
          <a:p>
            <a:pPr marL="0" indent="0">
              <a:lnSpc>
                <a:spcPct val="90000"/>
              </a:lnSpc>
              <a:buNone/>
            </a:pPr>
            <a:r>
              <a:rPr lang="en-GB" sz="1400">
                <a:latin typeface="Arial" panose="020B0604020202020204" pitchFamily="34" charset="0"/>
                <a:cs typeface="Arial" panose="020B0604020202020204" pitchFamily="34" charset="0"/>
              </a:rPr>
              <a:t>• According to Fayol, planning entails goal-setting and foresight.</a:t>
            </a:r>
          </a:p>
          <a:p>
            <a:pPr marL="0" indent="0">
              <a:lnSpc>
                <a:spcPct val="90000"/>
              </a:lnSpc>
              <a:buNone/>
            </a:pPr>
            <a:r>
              <a:rPr lang="en-GB" sz="1400">
                <a:latin typeface="Arial" panose="020B0604020202020204" pitchFamily="34" charset="0"/>
                <a:cs typeface="Arial" panose="020B0604020202020204" pitchFamily="34" charset="0"/>
              </a:rPr>
              <a:t> • Innovation, product development, and sustainability are the main focusses of Apple's strategic planning.</a:t>
            </a:r>
          </a:p>
          <a:p>
            <a:pPr marL="0" indent="0">
              <a:lnSpc>
                <a:spcPct val="90000"/>
              </a:lnSpc>
              <a:buNone/>
            </a:pPr>
            <a:r>
              <a:rPr lang="en-GB" sz="1400">
                <a:latin typeface="Arial" panose="020B0604020202020204" pitchFamily="34" charset="0"/>
                <a:cs typeface="Arial" panose="020B0604020202020204" pitchFamily="34" charset="0"/>
              </a:rPr>
              <a:t> •  Managers match Apple's long-term vision with departmental goals.</a:t>
            </a:r>
          </a:p>
          <a:p>
            <a:pPr marL="0" indent="0">
              <a:lnSpc>
                <a:spcPct val="90000"/>
              </a:lnSpc>
              <a:buNone/>
            </a:pPr>
            <a:r>
              <a:rPr lang="en-GB" sz="1400">
                <a:latin typeface="Arial" panose="020B0604020202020204" pitchFamily="34" charset="0"/>
                <a:cs typeface="Arial" panose="020B0604020202020204" pitchFamily="34" charset="0"/>
              </a:rPr>
              <a:t> • For instance, yearly planning for R&amp;D expenditures and the introduction of new iPhone models.</a:t>
            </a:r>
          </a:p>
          <a:p>
            <a:pPr marL="0" indent="0">
              <a:lnSpc>
                <a:spcPct val="90000"/>
              </a:lnSpc>
              <a:buNone/>
            </a:pPr>
            <a:r>
              <a:rPr lang="en-GB" sz="1400">
                <a:latin typeface="Arial" panose="020B0604020202020204" pitchFamily="34" charset="0"/>
                <a:cs typeface="Arial" panose="020B0604020202020204" pitchFamily="34" charset="0"/>
              </a:rPr>
              <a:t> (Bedeian, 2002; Pryor &amp; Taneja, 2010)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8086" y="0"/>
            <a:ext cx="5565913"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358894" y="540774"/>
            <a:ext cx="3512083" cy="1504335"/>
          </a:xfrm>
        </p:spPr>
        <p:txBody>
          <a:bodyPr>
            <a:normAutofit fontScale="90000"/>
          </a:bodyPr>
          <a:lstStyle/>
          <a:p>
            <a:pPr>
              <a:lnSpc>
                <a:spcPct val="90000"/>
              </a:lnSpc>
            </a:pPr>
            <a:r>
              <a:rPr lang="en-GB" dirty="0"/>
              <a:t>Why Organising at Apple Inc.</a:t>
            </a:r>
          </a:p>
        </p:txBody>
      </p:sp>
      <p:pic>
        <p:nvPicPr>
          <p:cNvPr id="24" name="Picture 23" descr="Person watching empty phone">
            <a:extLst>
              <a:ext uri="{FF2B5EF4-FFF2-40B4-BE49-F238E27FC236}">
                <a16:creationId xmlns:a16="http://schemas.microsoft.com/office/drawing/2014/main" id="{80EDE7FB-4069-47DE-0526-03831D63B871}"/>
              </a:ext>
            </a:extLst>
          </p:cNvPr>
          <p:cNvPicPr>
            <a:picLocks noChangeAspect="1"/>
          </p:cNvPicPr>
          <p:nvPr/>
        </p:nvPicPr>
        <p:blipFill>
          <a:blip r:embed="rId2"/>
          <a:srcRect l="39621" r="9997" b="-1"/>
          <a:stretch>
            <a:fillRect/>
          </a:stretch>
        </p:blipFill>
        <p:spPr>
          <a:xfrm>
            <a:off x="20" y="10"/>
            <a:ext cx="5176278"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p:cNvSpPr>
            <a:spLocks noGrp="1"/>
          </p:cNvSpPr>
          <p:nvPr>
            <p:ph idx="1"/>
          </p:nvPr>
        </p:nvSpPr>
        <p:spPr>
          <a:xfrm>
            <a:off x="5490348" y="2194102"/>
            <a:ext cx="3105010" cy="3908586"/>
          </a:xfrm>
        </p:spPr>
        <p:txBody>
          <a:bodyPr>
            <a:normAutofit/>
          </a:bodyPr>
          <a:lstStyle/>
          <a:p>
            <a:pPr marL="0" indent="0">
              <a:lnSpc>
                <a:spcPct val="90000"/>
              </a:lnSpc>
              <a:buNone/>
            </a:pPr>
            <a:r>
              <a:rPr lang="en-GB" sz="1400" dirty="0">
                <a:latin typeface="Arial" panose="020B0604020202020204" pitchFamily="34" charset="0"/>
                <a:cs typeface="Arial" panose="020B0604020202020204" pitchFamily="34" charset="0"/>
              </a:rPr>
              <a:t>• Fayol placed a strong emphasis on developing a framework for efficient resource allocation.</a:t>
            </a:r>
          </a:p>
          <a:p>
            <a:pPr marL="0" indent="0">
              <a:lnSpc>
                <a:spcPct val="90000"/>
              </a:lnSpc>
              <a:buNone/>
            </a:pPr>
            <a:r>
              <a:rPr lang="en-GB" sz="1400" dirty="0">
                <a:latin typeface="Arial" panose="020B0604020202020204" pitchFamily="34" charset="0"/>
                <a:cs typeface="Arial" panose="020B0604020202020204" pitchFamily="34" charset="0"/>
              </a:rPr>
              <a:t> • Innovation and competence are supported by Apple's well-functioning organisational structure.</a:t>
            </a:r>
          </a:p>
          <a:p>
            <a:pPr marL="0" indent="0">
              <a:lnSpc>
                <a:spcPct val="90000"/>
              </a:lnSpc>
              <a:buNone/>
            </a:pPr>
            <a:r>
              <a:rPr lang="en-GB" sz="1400" dirty="0">
                <a:latin typeface="Arial" panose="020B0604020202020204" pitchFamily="34" charset="0"/>
                <a:cs typeface="Arial" panose="020B0604020202020204" pitchFamily="34" charset="0"/>
              </a:rPr>
              <a:t> • Product lines (e.g., Mac, iPhone, Services) are used to group teams.</a:t>
            </a:r>
          </a:p>
          <a:p>
            <a:pPr marL="0" indent="0">
              <a:lnSpc>
                <a:spcPct val="90000"/>
              </a:lnSpc>
              <a:buNone/>
            </a:pPr>
            <a:r>
              <a:rPr lang="en-GB" sz="1400" dirty="0">
                <a:latin typeface="Arial" panose="020B0604020202020204" pitchFamily="34" charset="0"/>
                <a:cs typeface="Arial" panose="020B0604020202020204" pitchFamily="34" charset="0"/>
              </a:rPr>
              <a:t> • Effective decision-making and accountability are made possible by distinct lines of power.</a:t>
            </a:r>
          </a:p>
          <a:p>
            <a:pPr marL="0" indent="0">
              <a:lnSpc>
                <a:spcPct val="90000"/>
              </a:lnSpc>
              <a:buNone/>
            </a:pPr>
            <a:r>
              <a:rPr lang="en-GB" sz="1400" dirty="0">
                <a:latin typeface="Arial" panose="020B0604020202020204" pitchFamily="34" charset="0"/>
                <a:cs typeface="Arial" panose="020B0604020202020204" pitchFamily="34" charset="0"/>
              </a:rPr>
              <a:t> (Jones and George, 2021; Edwards, 2019)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E53774E-424B-6A1E-A900-91971B3B738F}"/>
              </a:ext>
            </a:extLst>
          </p:cNvPr>
          <p:cNvPicPr>
            <a:picLocks noChangeAspect="1"/>
          </p:cNvPicPr>
          <p:nvPr/>
        </p:nvPicPr>
        <p:blipFill>
          <a:blip r:embed="rId2"/>
          <a:srcRect l="12839" r="16573" b="-1"/>
          <a:stretch>
            <a:fillRect/>
          </a:stretch>
        </p:blipFill>
        <p:spPr>
          <a:xfrm>
            <a:off x="20" y="10"/>
            <a:ext cx="7252212" cy="6857990"/>
          </a:xfrm>
          <a:prstGeom prst="rect">
            <a:avLst/>
          </a:prstGeom>
        </p:spPr>
      </p:pic>
      <p:sp>
        <p:nvSpPr>
          <p:cNvPr id="29" name="Rectangle 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4" y="0"/>
            <a:ext cx="530023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5648706" y="365125"/>
            <a:ext cx="3495293" cy="1899912"/>
          </a:xfrm>
        </p:spPr>
        <p:txBody>
          <a:bodyPr>
            <a:normAutofit/>
          </a:bodyPr>
          <a:lstStyle/>
          <a:p>
            <a:r>
              <a:rPr lang="en-GB" sz="3500" dirty="0"/>
              <a:t>Why Leading and Commanding at Apple Inc.</a:t>
            </a:r>
          </a:p>
        </p:txBody>
      </p:sp>
      <p:sp>
        <p:nvSpPr>
          <p:cNvPr id="3" name="Content Placeholder 2"/>
          <p:cNvSpPr>
            <a:spLocks noGrp="1"/>
          </p:cNvSpPr>
          <p:nvPr>
            <p:ph idx="1"/>
          </p:nvPr>
        </p:nvSpPr>
        <p:spPr>
          <a:xfrm>
            <a:off x="5648707" y="2434201"/>
            <a:ext cx="2866642" cy="3742762"/>
          </a:xfrm>
        </p:spPr>
        <p:txBody>
          <a:bodyPr>
            <a:normAutofit/>
          </a:bodyPr>
          <a:lstStyle/>
          <a:p>
            <a:pPr marL="0" indent="0">
              <a:lnSpc>
                <a:spcPct val="90000"/>
              </a:lnSpc>
              <a:buNone/>
            </a:pPr>
            <a:r>
              <a:rPr lang="en-GB" sz="1400">
                <a:latin typeface="Arial" panose="020B0604020202020204" pitchFamily="34" charset="0"/>
                <a:cs typeface="Arial" panose="020B0604020202020204" pitchFamily="34" charset="0"/>
              </a:rPr>
              <a:t>• According to Fayol, leadership is about inspiring and guiding staff members.</a:t>
            </a:r>
          </a:p>
          <a:p>
            <a:pPr marL="0" indent="0">
              <a:lnSpc>
                <a:spcPct val="90000"/>
              </a:lnSpc>
              <a:buNone/>
            </a:pPr>
            <a:r>
              <a:rPr lang="en-GB" sz="1400">
                <a:latin typeface="Arial" panose="020B0604020202020204" pitchFamily="34" charset="0"/>
                <a:cs typeface="Arial" panose="020B0604020202020204" pitchFamily="34" charset="0"/>
              </a:rPr>
              <a:t> • Tim Cook and other Apple executives motivate others with their vision and transformative leadership.</a:t>
            </a:r>
          </a:p>
          <a:p>
            <a:pPr marL="0" indent="0">
              <a:lnSpc>
                <a:spcPct val="90000"/>
              </a:lnSpc>
              <a:buNone/>
            </a:pPr>
            <a:r>
              <a:rPr lang="en-GB" sz="1400">
                <a:latin typeface="Arial" panose="020B0604020202020204" pitchFamily="34" charset="0"/>
                <a:cs typeface="Arial" panose="020B0604020202020204" pitchFamily="34" charset="0"/>
              </a:rPr>
              <a:t> • A focus on excellence, teamwork, and creativity.</a:t>
            </a:r>
          </a:p>
          <a:p>
            <a:pPr marL="0" indent="0">
              <a:lnSpc>
                <a:spcPct val="90000"/>
              </a:lnSpc>
              <a:buNone/>
            </a:pPr>
            <a:r>
              <a:rPr lang="en-GB" sz="1400">
                <a:latin typeface="Arial" panose="020B0604020202020204" pitchFamily="34" charset="0"/>
                <a:cs typeface="Arial" panose="020B0604020202020204" pitchFamily="34" charset="0"/>
              </a:rPr>
              <a:t> • Innovation is fuelled by leadership, which keeps Apple ahead of the competition.</a:t>
            </a:r>
          </a:p>
          <a:p>
            <a:pPr marL="0" indent="0">
              <a:lnSpc>
                <a:spcPct val="90000"/>
              </a:lnSpc>
              <a:buNone/>
            </a:pPr>
            <a:r>
              <a:rPr lang="en-GB" sz="1400">
                <a:latin typeface="Arial" panose="020B0604020202020204" pitchFamily="34" charset="0"/>
                <a:cs typeface="Arial" panose="020B0604020202020204" pitchFamily="34" charset="0"/>
              </a:rPr>
              <a:t> (From Fayol's Mechanistic to Organic Functions, 2014; Pryor &amp; Taneja, 2010)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9" y="3752849"/>
            <a:ext cx="2468166" cy="2452687"/>
          </a:xfrm>
        </p:spPr>
        <p:txBody>
          <a:bodyPr anchor="ctr">
            <a:normAutofit/>
          </a:bodyPr>
          <a:lstStyle/>
          <a:p>
            <a:r>
              <a:rPr lang="en-GB" sz="3100" dirty="0"/>
              <a:t>Why Coordinating at Apple Inc.</a:t>
            </a:r>
          </a:p>
        </p:txBody>
      </p:sp>
      <p:pic>
        <p:nvPicPr>
          <p:cNvPr id="4" name="Picture 3">
            <a:extLst>
              <a:ext uri="{FF2B5EF4-FFF2-40B4-BE49-F238E27FC236}">
                <a16:creationId xmlns:a16="http://schemas.microsoft.com/office/drawing/2014/main" id="{AFE6ADAD-D2C7-BC30-ADAE-D3085E450297}"/>
              </a:ext>
            </a:extLst>
          </p:cNvPr>
          <p:cNvPicPr>
            <a:picLocks noChangeAspect="1"/>
          </p:cNvPicPr>
          <p:nvPr/>
        </p:nvPicPr>
        <p:blipFill>
          <a:blip r:embed="rId2"/>
          <a:srcRect t="6019" b="21840"/>
          <a:stretch>
            <a:fillRect/>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p:cNvSpPr>
            <a:spLocks noGrp="1"/>
          </p:cNvSpPr>
          <p:nvPr>
            <p:ph idx="1"/>
          </p:nvPr>
        </p:nvSpPr>
        <p:spPr>
          <a:xfrm>
            <a:off x="3167986" y="3752850"/>
            <a:ext cx="5614060" cy="2452687"/>
          </a:xfrm>
        </p:spPr>
        <p:txBody>
          <a:bodyPr anchor="ctr">
            <a:normAutofit/>
          </a:bodyPr>
          <a:lstStyle/>
          <a:p>
            <a:pPr marL="0" indent="0">
              <a:lnSpc>
                <a:spcPct val="90000"/>
              </a:lnSpc>
              <a:buNone/>
            </a:pPr>
            <a:r>
              <a:rPr lang="en-GB" sz="1600">
                <a:latin typeface="Arial" panose="020B0604020202020204" pitchFamily="34" charset="0"/>
                <a:cs typeface="Arial" panose="020B0604020202020204" pitchFamily="34" charset="0"/>
              </a:rPr>
              <a:t>• Coordination guarantees the smooth operation of many departments.</a:t>
            </a:r>
          </a:p>
          <a:p>
            <a:pPr marL="0" indent="0">
              <a:lnSpc>
                <a:spcPct val="90000"/>
              </a:lnSpc>
              <a:buNone/>
            </a:pPr>
            <a:r>
              <a:rPr lang="en-GB" sz="1600">
                <a:latin typeface="Arial" panose="020B0604020202020204" pitchFamily="34" charset="0"/>
                <a:cs typeface="Arial" panose="020B0604020202020204" pitchFamily="34" charset="0"/>
              </a:rPr>
              <a:t> • Apple launches integrated products using cross-functional teams (marketing, design, and engineering).</a:t>
            </a:r>
          </a:p>
          <a:p>
            <a:pPr marL="0" indent="0">
              <a:lnSpc>
                <a:spcPct val="90000"/>
              </a:lnSpc>
              <a:buNone/>
            </a:pPr>
            <a:r>
              <a:rPr lang="en-GB" sz="1600">
                <a:latin typeface="Arial" panose="020B0604020202020204" pitchFamily="34" charset="0"/>
                <a:cs typeface="Arial" panose="020B0604020202020204" pitchFamily="34" charset="0"/>
              </a:rPr>
              <a:t> Across all operations, synergy is fostered by effective internal communication.</a:t>
            </a:r>
          </a:p>
          <a:p>
            <a:pPr marL="0" indent="0">
              <a:lnSpc>
                <a:spcPct val="90000"/>
              </a:lnSpc>
              <a:buNone/>
            </a:pPr>
            <a:r>
              <a:rPr lang="en-GB" sz="1600">
                <a:latin typeface="Arial" panose="020B0604020202020204" pitchFamily="34" charset="0"/>
                <a:cs typeface="Arial" panose="020B0604020202020204" pitchFamily="34" charset="0"/>
              </a:rPr>
              <a:t> • One example is the smooth coordination of international product launches.</a:t>
            </a:r>
          </a:p>
          <a:p>
            <a:pPr marL="0" indent="0">
              <a:lnSpc>
                <a:spcPct val="90000"/>
              </a:lnSpc>
              <a:buNone/>
            </a:pPr>
            <a:r>
              <a:rPr lang="en-GB" sz="1600">
                <a:latin typeface="Arial" panose="020B0604020202020204" pitchFamily="34" charset="0"/>
                <a:cs typeface="Arial" panose="020B0604020202020204" pitchFamily="34" charset="0"/>
              </a:rPr>
              <a:t> Jones and George (2021) and Bedeian (2002)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94436" y="501651"/>
            <a:ext cx="3749795" cy="1716255"/>
          </a:xfrm>
        </p:spPr>
        <p:txBody>
          <a:bodyPr anchor="b">
            <a:normAutofit fontScale="90000"/>
          </a:bodyPr>
          <a:lstStyle/>
          <a:p>
            <a:r>
              <a:rPr lang="en-GB" sz="4500" dirty="0"/>
              <a:t>Why Controlling at Apple Inc.</a:t>
            </a:r>
          </a:p>
        </p:txBody>
      </p:sp>
      <p:sp>
        <p:nvSpPr>
          <p:cNvPr id="29" name="Rectangle 2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34933"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A69D960-B617-744C-9B83-F8E903C1DA41}"/>
              </a:ext>
            </a:extLst>
          </p:cNvPr>
          <p:cNvPicPr>
            <a:picLocks noChangeAspect="1"/>
          </p:cNvPicPr>
          <p:nvPr/>
        </p:nvPicPr>
        <p:blipFill>
          <a:blip r:embed="rId2"/>
          <a:srcRect l="25523" r="27549" b="-1"/>
          <a:stretch>
            <a:fillRect/>
          </a:stretch>
        </p:blipFill>
        <p:spPr>
          <a:xfrm>
            <a:off x="209357" y="299509"/>
            <a:ext cx="3916219" cy="6258983"/>
          </a:xfrm>
          <a:prstGeom prst="rect">
            <a:avLst/>
          </a:prstGeom>
        </p:spPr>
      </p:pic>
      <p:sp>
        <p:nvSpPr>
          <p:cNvPr id="3" name="Content Placeholder 2"/>
          <p:cNvSpPr>
            <a:spLocks noGrp="1"/>
          </p:cNvSpPr>
          <p:nvPr>
            <p:ph idx="1"/>
          </p:nvPr>
        </p:nvSpPr>
        <p:spPr>
          <a:xfrm>
            <a:off x="4794437" y="2645922"/>
            <a:ext cx="3326041" cy="3710427"/>
          </a:xfrm>
        </p:spPr>
        <p:txBody>
          <a:bodyPr anchor="t">
            <a:normAutofit/>
          </a:bodyPr>
          <a:lstStyle/>
          <a:p>
            <a:pPr marL="0" indent="0">
              <a:buNone/>
            </a:pPr>
            <a:r>
              <a:rPr lang="en-GB" sz="1600" dirty="0">
                <a:solidFill>
                  <a:schemeClr val="tx1">
                    <a:alpha val="80000"/>
                  </a:schemeClr>
                </a:solidFill>
                <a:latin typeface="Arial" panose="020B0604020202020204" pitchFamily="34" charset="0"/>
                <a:cs typeface="Arial" panose="020B0604020202020204" pitchFamily="34" charset="0"/>
              </a:rPr>
              <a:t>• According to Fayol, control entails keeping an eye on performance and putting remedial measures in place.</a:t>
            </a:r>
          </a:p>
          <a:p>
            <a:pPr marL="0" indent="0">
              <a:buNone/>
            </a:pPr>
            <a:r>
              <a:rPr lang="en-GB" sz="1600" dirty="0">
                <a:solidFill>
                  <a:schemeClr val="tx1">
                    <a:alpha val="80000"/>
                  </a:schemeClr>
                </a:solidFill>
                <a:latin typeface="Arial" panose="020B0604020202020204" pitchFamily="34" charset="0"/>
                <a:cs typeface="Arial" panose="020B0604020202020204" pitchFamily="34" charset="0"/>
              </a:rPr>
              <a:t> • The management of Apple keeps an eye on consumer satisfaction, financial performance, and product quality.</a:t>
            </a:r>
          </a:p>
          <a:p>
            <a:pPr marL="0" indent="0">
              <a:buNone/>
            </a:pPr>
            <a:r>
              <a:rPr lang="en-GB" sz="1600" dirty="0">
                <a:solidFill>
                  <a:schemeClr val="tx1">
                    <a:alpha val="80000"/>
                  </a:schemeClr>
                </a:solidFill>
                <a:latin typeface="Arial" panose="020B0604020202020204" pitchFamily="34" charset="0"/>
                <a:cs typeface="Arial" panose="020B0604020202020204" pitchFamily="34" charset="0"/>
              </a:rPr>
              <a:t> KPIs and performance dashboards guarantee accountability.</a:t>
            </a:r>
          </a:p>
          <a:p>
            <a:pPr marL="0" indent="0">
              <a:buNone/>
            </a:pPr>
            <a:r>
              <a:rPr lang="en-GB" sz="1600" dirty="0">
                <a:solidFill>
                  <a:schemeClr val="tx1">
                    <a:alpha val="80000"/>
                  </a:schemeClr>
                </a:solidFill>
                <a:latin typeface="Arial" panose="020B0604020202020204" pitchFamily="34" charset="0"/>
                <a:cs typeface="Arial" panose="020B0604020202020204" pitchFamily="34" charset="0"/>
              </a:rPr>
              <a:t> • A culture of constant improvement fosters excellence.</a:t>
            </a:r>
          </a:p>
          <a:p>
            <a:pPr marL="0" indent="0">
              <a:buNone/>
            </a:pPr>
            <a:r>
              <a:rPr lang="en-GB" sz="1600" dirty="0">
                <a:solidFill>
                  <a:schemeClr val="tx1">
                    <a:alpha val="80000"/>
                  </a:schemeClr>
                </a:solidFill>
                <a:latin typeface="Arial" panose="020B0604020202020204" pitchFamily="34" charset="0"/>
                <a:cs typeface="Arial" panose="020B0604020202020204" pitchFamily="34" charset="0"/>
              </a:rPr>
              <a:t> (</a:t>
            </a:r>
            <a:r>
              <a:rPr lang="en-GB" sz="1600" dirty="0" err="1">
                <a:solidFill>
                  <a:schemeClr val="tx1">
                    <a:alpha val="80000"/>
                  </a:schemeClr>
                </a:solidFill>
                <a:latin typeface="Arial" panose="020B0604020202020204" pitchFamily="34" charset="0"/>
                <a:cs typeface="Arial" panose="020B0604020202020204" pitchFamily="34" charset="0"/>
              </a:rPr>
              <a:t>Badeian</a:t>
            </a:r>
            <a:r>
              <a:rPr lang="en-GB" sz="1600" dirty="0">
                <a:solidFill>
                  <a:schemeClr val="tx1">
                    <a:alpha val="80000"/>
                  </a:schemeClr>
                </a:solidFill>
                <a:latin typeface="Arial" panose="020B0604020202020204" pitchFamily="34" charset="0"/>
                <a:cs typeface="Arial" panose="020B0604020202020204" pitchFamily="34" charset="0"/>
              </a:rPr>
              <a:t>, 2002; Edwards, 2019)</a:t>
            </a:r>
          </a:p>
        </p:txBody>
      </p:sp>
      <p:cxnSp>
        <p:nvCxnSpPr>
          <p:cNvPr id="31" name="Straight Connector 3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98D91A0-D570-C75C-A789-D1EEA3181618}"/>
              </a:ext>
            </a:extLst>
          </p:cNvPr>
          <p:cNvPicPr>
            <a:picLocks noChangeAspect="1"/>
          </p:cNvPicPr>
          <p:nvPr/>
        </p:nvPicPr>
        <p:blipFill>
          <a:blip r:embed="rId2"/>
          <a:srcRect l="22050" r="18466"/>
          <a:stretch>
            <a:fillRect/>
          </a:stretch>
        </p:blipFill>
        <p:spPr>
          <a:xfrm>
            <a:off x="1891767" y="10"/>
            <a:ext cx="7252231" cy="6857990"/>
          </a:xfrm>
          <a:prstGeom prst="rect">
            <a:avLst/>
          </a:prstGeom>
        </p:spPr>
      </p:pic>
      <p:sp>
        <p:nvSpPr>
          <p:cNvPr id="29" name="Rectangle 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r>
              <a:rPr lang="en-GB" sz="3500"/>
              <a:t>Interrelation of Fayol’s Functions</a:t>
            </a:r>
          </a:p>
        </p:txBody>
      </p:sp>
      <p:sp>
        <p:nvSpPr>
          <p:cNvPr id="3" name="Content Placeholder 2"/>
          <p:cNvSpPr>
            <a:spLocks noGrp="1"/>
          </p:cNvSpPr>
          <p:nvPr>
            <p:ph idx="1"/>
          </p:nvPr>
        </p:nvSpPr>
        <p:spPr>
          <a:xfrm>
            <a:off x="628650" y="2434201"/>
            <a:ext cx="2866641" cy="3742762"/>
          </a:xfrm>
        </p:spPr>
        <p:txBody>
          <a:bodyPr>
            <a:normAutofit/>
          </a:bodyPr>
          <a:lstStyle/>
          <a:p>
            <a:pPr marL="0" indent="0">
              <a:buNone/>
            </a:pPr>
            <a:r>
              <a:rPr lang="en-GB" sz="1700">
                <a:latin typeface="Arial" panose="020B0604020202020204" pitchFamily="34" charset="0"/>
                <a:cs typeface="Arial" panose="020B0604020202020204" pitchFamily="34" charset="0"/>
              </a:rPr>
              <a:t>• Fayol's functions are cyclical and interrelated.</a:t>
            </a:r>
          </a:p>
          <a:p>
            <a:pPr marL="0" indent="0">
              <a:buNone/>
            </a:pPr>
            <a:r>
              <a:rPr lang="en-GB" sz="1700">
                <a:latin typeface="Arial" panose="020B0604020202020204" pitchFamily="34" charset="0"/>
                <a:cs typeface="Arial" panose="020B0604020202020204" pitchFamily="34" charset="0"/>
              </a:rPr>
              <a:t> • Planning directs organisation; control and leadership guarantee that plans are carried out successfully.</a:t>
            </a:r>
          </a:p>
          <a:p>
            <a:pPr marL="0" indent="0">
              <a:buNone/>
            </a:pPr>
            <a:r>
              <a:rPr lang="en-GB" sz="1700">
                <a:latin typeface="Arial" panose="020B0604020202020204" pitchFamily="34" charset="0"/>
                <a:cs typeface="Arial" panose="020B0604020202020204" pitchFamily="34" charset="0"/>
              </a:rPr>
              <a:t> •  This interdependence promotes alignment and flexibility at Apple.</a:t>
            </a:r>
          </a:p>
          <a:p>
            <a:pPr marL="0" indent="0">
              <a:buNone/>
            </a:pPr>
            <a:r>
              <a:rPr lang="en-GB" sz="1700">
                <a:latin typeface="Arial" panose="020B0604020202020204" pitchFamily="34" charset="0"/>
                <a:cs typeface="Arial" panose="020B0604020202020204" pitchFamily="34" charset="0"/>
              </a:rPr>
              <a:t> • As an illustration, future planning is informed by market input (control).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descr="A 3D pattern of ring shapes connected by lines">
            <a:extLst>
              <a:ext uri="{FF2B5EF4-FFF2-40B4-BE49-F238E27FC236}">
                <a16:creationId xmlns:a16="http://schemas.microsoft.com/office/drawing/2014/main" id="{CFC12550-1192-B285-9814-574B745AD0A6}"/>
              </a:ext>
            </a:extLst>
          </p:cNvPr>
          <p:cNvPicPr>
            <a:picLocks noChangeAspect="1"/>
          </p:cNvPicPr>
          <p:nvPr/>
        </p:nvPicPr>
        <p:blipFill>
          <a:blip r:embed="rId2"/>
          <a:srcRect l="3897" r="36620"/>
          <a:stretch>
            <a:fillRect/>
          </a:stretch>
        </p:blipFill>
        <p:spPr>
          <a:xfrm>
            <a:off x="1891767" y="10"/>
            <a:ext cx="7252231" cy="6857990"/>
          </a:xfrm>
          <a:prstGeom prst="rect">
            <a:avLst/>
          </a:prstGeom>
        </p:spPr>
      </p:pic>
      <p:sp>
        <p:nvSpPr>
          <p:cNvPr id="30" name="Rectangle 2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42696"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8650" y="365125"/>
            <a:ext cx="2866641" cy="1899912"/>
          </a:xfrm>
        </p:spPr>
        <p:txBody>
          <a:bodyPr>
            <a:normAutofit/>
          </a:bodyPr>
          <a:lstStyle/>
          <a:p>
            <a:pPr>
              <a:lnSpc>
                <a:spcPct val="90000"/>
              </a:lnSpc>
            </a:pPr>
            <a:r>
              <a:rPr lang="en-GB" sz="3200"/>
              <a:t>Relevance in Today’s Business Environment</a:t>
            </a:r>
          </a:p>
        </p:txBody>
      </p:sp>
      <p:sp>
        <p:nvSpPr>
          <p:cNvPr id="3" name="Content Placeholder 2"/>
          <p:cNvSpPr>
            <a:spLocks noGrp="1"/>
          </p:cNvSpPr>
          <p:nvPr>
            <p:ph idx="1"/>
          </p:nvPr>
        </p:nvSpPr>
        <p:spPr>
          <a:xfrm>
            <a:off x="628650" y="2434201"/>
            <a:ext cx="5801647" cy="3742762"/>
          </a:xfrm>
        </p:spPr>
        <p:txBody>
          <a:bodyPr>
            <a:normAutofit/>
          </a:bodyPr>
          <a:lstStyle/>
          <a:p>
            <a:pPr marL="0" indent="0">
              <a:buNone/>
            </a:pPr>
            <a:r>
              <a:rPr lang="en-GB" sz="1700" dirty="0">
                <a:latin typeface="Arial" panose="020B0604020202020204" pitchFamily="34" charset="0"/>
                <a:cs typeface="Arial" panose="020B0604020202020204" pitchFamily="34" charset="0"/>
              </a:rPr>
              <a:t>• Fayol's functions are cyclical and interrelated.</a:t>
            </a:r>
          </a:p>
          <a:p>
            <a:pPr marL="0" indent="0">
              <a:buNone/>
            </a:pPr>
            <a:r>
              <a:rPr lang="en-GB" sz="1700" dirty="0">
                <a:latin typeface="Arial" panose="020B0604020202020204" pitchFamily="34" charset="0"/>
                <a:cs typeface="Arial" panose="020B0604020202020204" pitchFamily="34" charset="0"/>
              </a:rPr>
              <a:t> • Planning directs organisation; control and leadership guarantee that plans are carried out successfully.</a:t>
            </a:r>
          </a:p>
          <a:p>
            <a:pPr marL="0" indent="0">
              <a:buNone/>
            </a:pPr>
            <a:r>
              <a:rPr lang="en-GB" sz="1700" dirty="0">
                <a:latin typeface="Arial" panose="020B0604020202020204" pitchFamily="34" charset="0"/>
                <a:cs typeface="Arial" panose="020B0604020202020204" pitchFamily="34" charset="0"/>
              </a:rPr>
              <a:t> •  This interdependence promotes alignment and flexibility at Apple.</a:t>
            </a:r>
          </a:p>
          <a:p>
            <a:pPr marL="0" indent="0">
              <a:buNone/>
            </a:pPr>
            <a:r>
              <a:rPr lang="en-GB" sz="1700" dirty="0">
                <a:latin typeface="Arial" panose="020B0604020202020204" pitchFamily="34" charset="0"/>
                <a:cs typeface="Arial" panose="020B0604020202020204" pitchFamily="34" charset="0"/>
              </a:rPr>
              <a:t> • As an illustration, future planning is informed by market input (control).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0759" y="3752849"/>
            <a:ext cx="2468166" cy="2452687"/>
          </a:xfrm>
        </p:spPr>
        <p:txBody>
          <a:bodyPr anchor="ctr">
            <a:normAutofit/>
          </a:bodyPr>
          <a:lstStyle/>
          <a:p>
            <a:pPr>
              <a:lnSpc>
                <a:spcPct val="90000"/>
              </a:lnSpc>
            </a:pPr>
            <a:r>
              <a:rPr lang="en-GB" sz="3100"/>
              <a:t>Key Managering Skills for Apple Managers</a:t>
            </a:r>
          </a:p>
        </p:txBody>
      </p:sp>
      <p:pic>
        <p:nvPicPr>
          <p:cNvPr id="4" name="Picture 3">
            <a:extLst>
              <a:ext uri="{FF2B5EF4-FFF2-40B4-BE49-F238E27FC236}">
                <a16:creationId xmlns:a16="http://schemas.microsoft.com/office/drawing/2014/main" id="{D39DB83B-5934-8168-00FB-66A52EF1C0D9}"/>
              </a:ext>
            </a:extLst>
          </p:cNvPr>
          <p:cNvPicPr>
            <a:picLocks noChangeAspect="1"/>
          </p:cNvPicPr>
          <p:nvPr/>
        </p:nvPicPr>
        <p:blipFill>
          <a:blip r:embed="rId2"/>
          <a:srcRect t="24495" b="21399"/>
          <a:stretch>
            <a:fillRect/>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p:cNvSpPr>
            <a:spLocks noGrp="1"/>
          </p:cNvSpPr>
          <p:nvPr>
            <p:ph idx="1"/>
          </p:nvPr>
        </p:nvSpPr>
        <p:spPr>
          <a:xfrm>
            <a:off x="3167986" y="3752850"/>
            <a:ext cx="5614060" cy="2452687"/>
          </a:xfrm>
        </p:spPr>
        <p:txBody>
          <a:bodyPr anchor="ctr">
            <a:normAutofit/>
          </a:bodyPr>
          <a:lstStyle/>
          <a:p>
            <a:pPr marL="0" indent="0">
              <a:buNone/>
            </a:pPr>
            <a:r>
              <a:rPr lang="en-GB" sz="1600" dirty="0">
                <a:latin typeface="Arial" panose="020B0604020202020204" pitchFamily="34" charset="0"/>
                <a:cs typeface="Arial" panose="020B0604020202020204" pitchFamily="34" charset="0"/>
              </a:rPr>
              <a:t>• Strategic thinking and foresight.</a:t>
            </a:r>
          </a:p>
          <a:p>
            <a:pPr marL="0" indent="0">
              <a:buNone/>
            </a:pPr>
            <a:r>
              <a:rPr lang="en-GB" sz="1600" dirty="0">
                <a:latin typeface="Arial" panose="020B0604020202020204" pitchFamily="34" charset="0"/>
                <a:cs typeface="Arial" panose="020B0604020202020204" pitchFamily="34" charset="0"/>
              </a:rPr>
              <a:t>• Emotional intelligence and leadership.</a:t>
            </a:r>
          </a:p>
          <a:p>
            <a:pPr marL="0" indent="0">
              <a:buNone/>
            </a:pPr>
            <a:r>
              <a:rPr lang="en-GB" sz="1600" dirty="0">
                <a:latin typeface="Arial" panose="020B0604020202020204" pitchFamily="34" charset="0"/>
                <a:cs typeface="Arial" panose="020B0604020202020204" pitchFamily="34" charset="0"/>
              </a:rPr>
              <a:t>• Technological literacy and data-driven decision-making.</a:t>
            </a:r>
          </a:p>
          <a:p>
            <a:pPr marL="0" indent="0">
              <a:buNone/>
            </a:pPr>
            <a:r>
              <a:rPr lang="en-GB" sz="1600" dirty="0">
                <a:latin typeface="Arial" panose="020B0604020202020204" pitchFamily="34" charset="0"/>
                <a:cs typeface="Arial" panose="020B0604020202020204" pitchFamily="34" charset="0"/>
              </a:rPr>
              <a:t>• Change management and adaptability.</a:t>
            </a:r>
          </a:p>
          <a:p>
            <a:pPr marL="0" indent="0">
              <a:buNone/>
            </a:pPr>
            <a:r>
              <a:rPr lang="en-GB" sz="1600" dirty="0">
                <a:latin typeface="Arial" panose="020B0604020202020204" pitchFamily="34" charset="0"/>
                <a:cs typeface="Arial" panose="020B0604020202020204" pitchFamily="34" charset="0"/>
              </a:rPr>
              <a:t>• Ethical leadership and sustainability awareness.</a:t>
            </a:r>
          </a:p>
          <a:p>
            <a:pPr marL="0" indent="0">
              <a:buNone/>
            </a:pPr>
            <a:r>
              <a:rPr lang="en-GB" sz="1600" dirty="0">
                <a:latin typeface="Arial" panose="020B0604020202020204" pitchFamily="34" charset="0"/>
                <a:cs typeface="Arial" panose="020B0604020202020204" pitchFamily="34" charset="0"/>
              </a:rPr>
              <a:t>(Emerald Insight, 2023; Edwards, 2019)</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231BB-4007-41A5-D11D-7C735AFBA886}"/>
              </a:ext>
            </a:extLst>
          </p:cNvPr>
          <p:cNvSpPr>
            <a:spLocks noGrp="1"/>
          </p:cNvSpPr>
          <p:nvPr>
            <p:ph type="title"/>
          </p:nvPr>
        </p:nvSpPr>
        <p:spPr>
          <a:xfrm>
            <a:off x="1935713" y="245806"/>
            <a:ext cx="5114017" cy="715607"/>
          </a:xfrm>
        </p:spPr>
        <p:txBody>
          <a:bodyPr vert="horz" lIns="91440" tIns="45720" rIns="91440" bIns="45720" rtlCol="0" anchor="b">
            <a:normAutofit/>
          </a:bodyPr>
          <a:lstStyle/>
          <a:p>
            <a:pPr algn="l" defTabSz="914400">
              <a:lnSpc>
                <a:spcPct val="90000"/>
              </a:lnSpc>
            </a:pPr>
            <a:r>
              <a:rPr lang="en-US" sz="2800" dirty="0"/>
              <a:t>Conclusion</a:t>
            </a:r>
          </a:p>
        </p:txBody>
      </p:sp>
      <p:sp>
        <p:nvSpPr>
          <p:cNvPr id="4" name="TextBox 3">
            <a:extLst>
              <a:ext uri="{FF2B5EF4-FFF2-40B4-BE49-F238E27FC236}">
                <a16:creationId xmlns:a16="http://schemas.microsoft.com/office/drawing/2014/main" id="{702D04F2-4725-D6B9-A071-7C5A072A887E}"/>
              </a:ext>
            </a:extLst>
          </p:cNvPr>
          <p:cNvSpPr txBox="1"/>
          <p:nvPr/>
        </p:nvSpPr>
        <p:spPr>
          <a:xfrm>
            <a:off x="103117" y="1184284"/>
            <a:ext cx="5865063" cy="3447832"/>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pPr>
            <a:r>
              <a:rPr lang="en-US" dirty="0"/>
              <a:t>To sum up, Henri Fayol's five fundamental management tasks and organizing, planning, commanding, coordinating, and controlling remain a crucial cornerstone of successful management in the contemporary business environment. Even though these ideas were created more than a century ago, they are still relevant and applicable today when looking at multinational corporations like Apple Inc. </a:t>
            </a:r>
          </a:p>
          <a:p>
            <a:pPr indent="-228600" defTabSz="914400">
              <a:lnSpc>
                <a:spcPct val="90000"/>
              </a:lnSpc>
              <a:spcAft>
                <a:spcPts val="600"/>
              </a:spcAft>
              <a:buFont typeface="Arial" panose="020B0604020202020204" pitchFamily="34" charset="0"/>
              <a:buChar char="•"/>
            </a:pPr>
            <a:endParaRPr lang="en-US" dirty="0"/>
          </a:p>
          <a:p>
            <a:pPr indent="-228600" defTabSz="914400">
              <a:lnSpc>
                <a:spcPct val="90000"/>
              </a:lnSpc>
              <a:spcAft>
                <a:spcPts val="600"/>
              </a:spcAft>
              <a:buFont typeface="Arial" panose="020B0604020202020204" pitchFamily="34" charset="0"/>
              <a:buChar char="•"/>
            </a:pPr>
            <a:r>
              <a:rPr lang="en-US" dirty="0"/>
              <a:t>Fayol's traditional ideas may be modified to satisfy the needs of a technologically advanced, fast-paced world, as Apple's success story illustrates. Apple makes sure that sustainability and innovation are at the forefront of its long-term strategic strategy by carefully planning.</a:t>
            </a:r>
          </a:p>
          <a:p>
            <a:pPr indent="-228600" defTabSz="914400">
              <a:lnSpc>
                <a:spcPct val="90000"/>
              </a:lnSpc>
              <a:spcAft>
                <a:spcPts val="600"/>
              </a:spcAft>
              <a:buFont typeface="Arial" panose="020B0604020202020204" pitchFamily="34" charset="0"/>
              <a:buChar char="•"/>
            </a:pPr>
            <a:endParaRPr lang="en-US" dirty="0"/>
          </a:p>
          <a:p>
            <a:pPr indent="-228600" defTabSz="914400">
              <a:lnSpc>
                <a:spcPct val="90000"/>
              </a:lnSpc>
              <a:spcAft>
                <a:spcPts val="600"/>
              </a:spcAft>
              <a:buFont typeface="Arial" panose="020B0604020202020204" pitchFamily="34" charset="0"/>
              <a:buChar char="•"/>
            </a:pPr>
            <a:r>
              <a:rPr lang="en-US" dirty="0"/>
              <a:t>The companies clearly defined organizational structure encourages accountability amongst various product teams and permits effective resource allocation. In terms of commanding and leadership, Tim Cook, and other Apple executives exemplify transformational leadership by inspiring staff to attain greatness and cultivating a collaborative and innovative culture.</a:t>
            </a:r>
          </a:p>
        </p:txBody>
      </p:sp>
      <p:pic>
        <p:nvPicPr>
          <p:cNvPr id="5" name="Picture 4">
            <a:extLst>
              <a:ext uri="{FF2B5EF4-FFF2-40B4-BE49-F238E27FC236}">
                <a16:creationId xmlns:a16="http://schemas.microsoft.com/office/drawing/2014/main" id="{51294835-8BF1-3D43-58A4-5352A2B010E4}"/>
              </a:ext>
            </a:extLst>
          </p:cNvPr>
          <p:cNvPicPr>
            <a:picLocks noChangeAspect="1"/>
          </p:cNvPicPr>
          <p:nvPr/>
        </p:nvPicPr>
        <p:blipFill>
          <a:blip r:embed="rId2"/>
          <a:srcRect l="38589" r="29657" b="-1"/>
          <a:stretch>
            <a:fillRect/>
          </a:stretch>
        </p:blipFill>
        <p:spPr>
          <a:xfrm>
            <a:off x="6266943" y="10"/>
            <a:ext cx="2877056" cy="6857990"/>
          </a:xfrm>
          <a:prstGeom prst="rect">
            <a:avLst/>
          </a:prstGeom>
        </p:spPr>
      </p:pic>
      <p:grpSp>
        <p:nvGrpSpPr>
          <p:cNvPr id="22" name="Group 21">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051478" y="0"/>
            <a:ext cx="92522" cy="6858000"/>
            <a:chOff x="12068638" y="0"/>
            <a:chExt cx="123362" cy="6858000"/>
          </a:xfrm>
        </p:grpSpPr>
        <p:sp>
          <p:nvSpPr>
            <p:cNvPr id="23" name="Rectangle 22">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57907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727103" y="179258"/>
            <a:ext cx="7375161" cy="558161"/>
          </a:xfrm>
        </p:spPr>
        <p:txBody>
          <a:bodyPr anchor="b">
            <a:normAutofit fontScale="90000"/>
          </a:bodyPr>
          <a:lstStyle/>
          <a:p>
            <a:r>
              <a:rPr lang="en-GB" sz="3100" dirty="0"/>
              <a:t>References</a:t>
            </a: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7417" y="0"/>
            <a:ext cx="2926583"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609243" y="1118798"/>
            <a:ext cx="7925283" cy="4572191"/>
          </a:xfrm>
        </p:spPr>
        <p:txBody>
          <a:bodyPr>
            <a:noAutofit/>
          </a:bodyPr>
          <a:lstStyle/>
          <a:p>
            <a:pPr>
              <a:lnSpc>
                <a:spcPct val="90000"/>
              </a:lnSpc>
            </a:pPr>
            <a:r>
              <a:rPr lang="en-GB" sz="2000" dirty="0" err="1">
                <a:latin typeface="Arial" panose="020B0604020202020204" pitchFamily="34" charset="0"/>
                <a:cs typeface="Arial" panose="020B0604020202020204" pitchFamily="34" charset="0"/>
              </a:rPr>
              <a:t>Bedeian</a:t>
            </a:r>
            <a:r>
              <a:rPr lang="en-GB" sz="2000" dirty="0">
                <a:latin typeface="Arial" panose="020B0604020202020204" pitchFamily="34" charset="0"/>
                <a:cs typeface="Arial" panose="020B0604020202020204" pitchFamily="34" charset="0"/>
              </a:rPr>
              <a:t>, A. G. (2002) ‘The foundations of Henri Fayol’s administrative theory’, Management Decision , 40(9), pp. 906–918.</a:t>
            </a:r>
          </a:p>
          <a:p>
            <a:pPr>
              <a:lnSpc>
                <a:spcPct val="90000"/>
              </a:lnSpc>
            </a:pPr>
            <a:r>
              <a:rPr lang="en-GB" sz="2000" dirty="0">
                <a:latin typeface="Arial" panose="020B0604020202020204" pitchFamily="34" charset="0"/>
                <a:cs typeface="Arial" panose="020B0604020202020204" pitchFamily="34" charset="0"/>
              </a:rPr>
              <a:t>Edwards, R. (2019) ‘An Elaboration of the Administrative Theory of the 14 Principles of Management by Henri Fayol’, International Journal of Educational and Economic Research , 3(2), pp. 41‑51.</a:t>
            </a:r>
          </a:p>
          <a:p>
            <a:pPr>
              <a:lnSpc>
                <a:spcPct val="90000"/>
              </a:lnSpc>
            </a:pPr>
            <a:r>
              <a:rPr lang="en-GB" sz="2000" dirty="0">
                <a:latin typeface="Arial" panose="020B0604020202020204" pitchFamily="34" charset="0"/>
                <a:cs typeface="Arial" panose="020B0604020202020204" pitchFamily="34" charset="0"/>
              </a:rPr>
              <a:t>Pryor, M. G. and Taneja, S. (2010) ‘Henri Fayol, practitioner and theoretician – revered and reviled’, Journal of Management History , 16(4), pp. 489–503.</a:t>
            </a:r>
          </a:p>
          <a:p>
            <a:pPr>
              <a:lnSpc>
                <a:spcPct val="90000"/>
              </a:lnSpc>
            </a:pPr>
            <a:r>
              <a:rPr lang="en-GB" sz="2000" dirty="0">
                <a:latin typeface="Arial" panose="020B0604020202020204" pitchFamily="34" charset="0"/>
                <a:cs typeface="Arial" panose="020B0604020202020204" pitchFamily="34" charset="0"/>
              </a:rPr>
              <a:t>‘From Fayol’s Mechanistic to Today’s Organic Functions of Management’ (2014), ERIC</a:t>
            </a:r>
          </a:p>
          <a:p>
            <a:pPr>
              <a:lnSpc>
                <a:spcPct val="90000"/>
              </a:lnSpc>
            </a:pPr>
            <a:r>
              <a:rPr lang="en-GB" sz="2000" dirty="0">
                <a:latin typeface="Arial" panose="020B0604020202020204" pitchFamily="34" charset="0"/>
                <a:cs typeface="Arial" panose="020B0604020202020204" pitchFamily="34" charset="0"/>
              </a:rPr>
              <a:t>‘A Case Study of Fayol’s Principles’ (2023), Emerald Insight </a:t>
            </a:r>
          </a:p>
          <a:p>
            <a:pPr>
              <a:lnSpc>
                <a:spcPct val="90000"/>
              </a:lnSpc>
            </a:pPr>
            <a:r>
              <a:rPr lang="en-GB" sz="2000" dirty="0">
                <a:latin typeface="Arial" panose="020B0604020202020204" pitchFamily="34" charset="0"/>
                <a:cs typeface="Arial" panose="020B0604020202020204" pitchFamily="34" charset="0"/>
              </a:rPr>
              <a:t>‘What Henri Fayol Couldn’t Know’ (2023), ScienceDirect</a:t>
            </a:r>
          </a:p>
          <a:p>
            <a:pPr>
              <a:lnSpc>
                <a:spcPct val="90000"/>
              </a:lnSpc>
            </a:pPr>
            <a:r>
              <a:rPr lang="en-GB" sz="2000" dirty="0">
                <a:latin typeface="Arial" panose="020B0604020202020204" pitchFamily="34" charset="0"/>
                <a:cs typeface="Arial" panose="020B0604020202020204" pitchFamily="34" charset="0"/>
              </a:rPr>
              <a:t>Levy, S. and </a:t>
            </a:r>
            <a:r>
              <a:rPr lang="en-GB" sz="2000" dirty="0" err="1">
                <a:latin typeface="Arial" panose="020B0604020202020204" pitchFamily="34" charset="0"/>
                <a:cs typeface="Arial" panose="020B0604020202020204" pitchFamily="34" charset="0"/>
              </a:rPr>
              <a:t>Montevirgen</a:t>
            </a:r>
            <a:r>
              <a:rPr lang="en-GB" sz="2000" dirty="0">
                <a:latin typeface="Arial" panose="020B0604020202020204" pitchFamily="34" charset="0"/>
                <a:cs typeface="Arial" panose="020B0604020202020204" pitchFamily="34" charset="0"/>
              </a:rPr>
              <a:t>, K. (2025, October 12). Apple Inc.. </a:t>
            </a:r>
            <a:r>
              <a:rPr lang="en-GB" sz="2000" dirty="0" err="1">
                <a:latin typeface="Arial" panose="020B0604020202020204" pitchFamily="34" charset="0"/>
                <a:cs typeface="Arial" panose="020B0604020202020204" pitchFamily="34" charset="0"/>
              </a:rPr>
              <a:t>Encyclopedia</a:t>
            </a:r>
            <a:r>
              <a:rPr lang="en-GB" sz="2000" dirty="0">
                <a:latin typeface="Arial" panose="020B0604020202020204" pitchFamily="34" charset="0"/>
                <a:cs typeface="Arial" panose="020B0604020202020204" pitchFamily="34" charset="0"/>
              </a:rPr>
              <a:t> Britannica. https://www.britannica.com/money/Apple-Inc</a:t>
            </a: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174211"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672" y="-8167"/>
            <a:ext cx="3625552"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793706" y="4146310"/>
            <a:ext cx="23568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48D2EB99-301C-9487-D487-315B0EEDACEC}"/>
              </a:ext>
            </a:extLst>
          </p:cNvPr>
          <p:cNvSpPr txBox="1"/>
          <p:nvPr/>
        </p:nvSpPr>
        <p:spPr>
          <a:xfrm>
            <a:off x="2192479" y="2841523"/>
            <a:ext cx="4758812"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THANK YOU FOR LISTENING</a:t>
            </a:r>
          </a:p>
        </p:txBody>
      </p:sp>
    </p:spTree>
    <p:extLst>
      <p:ext uri="{BB962C8B-B14F-4D97-AF65-F5344CB8AC3E}">
        <p14:creationId xmlns:p14="http://schemas.microsoft.com/office/powerpoint/2010/main" val="1449322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1148</Words>
  <Application>Microsoft Office PowerPoint</Application>
  <PresentationFormat>On-screen Show (4:3)</PresentationFormat>
  <Paragraphs>83</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Introduction</vt:lpstr>
      <vt:lpstr>PowerPoint Presentation</vt:lpstr>
      <vt:lpstr>Why Planning at Apple Inc.</vt:lpstr>
      <vt:lpstr>Why Organising at Apple Inc.</vt:lpstr>
      <vt:lpstr>Why Leading and Commanding at Apple Inc.</vt:lpstr>
      <vt:lpstr>Why Coordinating at Apple Inc.</vt:lpstr>
      <vt:lpstr>Why Controlling at Apple Inc.</vt:lpstr>
      <vt:lpstr>Interrelation of Fayol’s Functions</vt:lpstr>
      <vt:lpstr>Relevance in Today’s Business Environment</vt:lpstr>
      <vt:lpstr>Key Managering Skills for Apple Managers</vt:lpstr>
      <vt:lpstr>Conclusion</vt:lpstr>
      <vt:lpstr>References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Muhammad Touseef (2319373)</cp:lastModifiedBy>
  <cp:revision>8</cp:revision>
  <dcterms:created xsi:type="dcterms:W3CDTF">2013-01-27T09:14:16Z</dcterms:created>
  <dcterms:modified xsi:type="dcterms:W3CDTF">2025-10-16T16:48:31Z</dcterms:modified>
  <cp:category/>
</cp:coreProperties>
</file>