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comments/modernComment_10C_DBDB6F52.xml" ContentType="application/vnd.ms-powerpoint.comments+xml"/>
  <Override PartName="/ppt/comments/modernComment_10B_5B098CF3.xml" ContentType="application/vnd.ms-powerpoint.comments+xml"/>
  <Override PartName="/ppt/comments/modernComment_101_457DFB28.xml" ContentType="application/vnd.ms-powerpoint.comments+xml"/>
  <Override PartName="/ppt/comments/modernComment_111_985D7D53.xml" ContentType="application/vnd.ms-powerpoint.comments+xml"/>
  <Override PartName="/ppt/comments/modernComment_110_458B7A2D.xml" ContentType="application/vnd.ms-powerpoint.comments+xml"/>
  <Override PartName="/ppt/comments/modernComment_108_F7A409B5.xml" ContentType="application/vnd.ms-powerpoint.comments+xml"/>
  <Override PartName="/ppt/comments/modernComment_10E_2300B390.xml" ContentType="application/vnd.ms-powerpoint.comments+xml"/>
  <Override PartName="/ppt/comments/modernComment_10F_2AB5C23B.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12"/>
  </p:notesMasterIdLst>
  <p:sldIdLst>
    <p:sldId id="268" r:id="rId2"/>
    <p:sldId id="267" r:id="rId3"/>
    <p:sldId id="257" r:id="rId4"/>
    <p:sldId id="273" r:id="rId5"/>
    <p:sldId id="272" r:id="rId6"/>
    <p:sldId id="264" r:id="rId7"/>
    <p:sldId id="270" r:id="rId8"/>
    <p:sldId id="271" r:id="rId9"/>
    <p:sldId id="274"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BC50BCC-590A-492E-F202-BCA72B28786F}" name="David Pecsuvacz" initials="DP" userId="13d47d9d1c553384"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1" d="100"/>
          <a:sy n="61" d="100"/>
        </p:scale>
        <p:origin x="6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8/10/relationships/authors" Targe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omments/modernComment_10B_5B098CF3.xml><?xml version="1.0" encoding="utf-8"?>
<p188:cmLst xmlns:a="http://schemas.openxmlformats.org/drawingml/2006/main" xmlns:r="http://schemas.openxmlformats.org/officeDocument/2006/relationships" xmlns:p188="http://schemas.microsoft.com/office/powerpoint/2018/8/main">
  <p188:cm id="{DC890185-3368-41F5-9C9B-EEEE8F463D73}" authorId="{9BC50BCC-590A-492E-F202-BCA72B28786F}" created="2022-01-05T20:08:04.653">
    <ac:deMkLst xmlns:ac="http://schemas.microsoft.com/office/drawing/2013/main/command">
      <pc:docMk xmlns:pc="http://schemas.microsoft.com/office/powerpoint/2013/main/command"/>
      <pc:sldMk xmlns:pc="http://schemas.microsoft.com/office/powerpoint/2013/main/command" cId="1527352563" sldId="267"/>
      <ac:spMk id="5" creationId="{0F0A5D9D-C87C-4724-963E-5075248C95BA}"/>
    </ac:deMkLst>
    <p188:txBody>
      <a:bodyPr/>
      <a:lstStyle/>
      <a:p>
        <a:r>
          <a:rPr lang="en-GB"/>
          <a:t>As an HR professional, I like to begin by introducing my organisation.
It's a Japanese ramen restaurant called Kanada, ya! Kanada Son is the founder's name. He founded the business in 2009 in a tiny Japanese town.
By the way, that is him.
His face serves as the company's official logo.
The restaurant gained enormous popularity as a result of the delicious soup.
Tony Lam, a businessman, witnessed the success of this tiny restaurant and came up with the idea to bring Kanada ya to England and franchise it.
The Founder Kanada San accepted the proposition after a brief hesitation.
And in 2014, they established their first store in London.
Currently, London alone has more than five stores. They currently have two locations in China and Spain, as well as several additional locations in Japan.
Concerning the company's mission:
It's straightforward: to sell the greatest ramen while providing superior customer service.</a:t>
        </a:r>
      </a:p>
    </p188:txBody>
  </p188:cm>
</p188:cmLst>
</file>

<file path=ppt/comments/modernComment_10C_DBDB6F52.xml><?xml version="1.0" encoding="utf-8"?>
<p188:cmLst xmlns:a="http://schemas.openxmlformats.org/drawingml/2006/main" xmlns:r="http://schemas.openxmlformats.org/officeDocument/2006/relationships" xmlns:p188="http://schemas.microsoft.com/office/powerpoint/2018/8/main">
  <p188:cm id="{DE41B211-FD15-44D0-8617-25A7ADF0F25E}" authorId="{9BC50BCC-590A-492E-F202-BCA72B28786F}" created="2022-01-05T20:05:20.243">
    <pc:sldMkLst xmlns:pc="http://schemas.microsoft.com/office/powerpoint/2013/main/command">
      <pc:docMk/>
      <pc:sldMk cId="3688591186" sldId="268"/>
    </pc:sldMkLst>
    <p188:txBody>
      <a:bodyPr/>
      <a:lstStyle/>
      <a:p>
        <a:r>
          <a:rPr lang="en-GB"/>
          <a:t>Good afternoon My name is David Pecsuvacz.
I'm going to demonstrate my presentation on developing relationships in the human resources workplace.
Therefore, let us not waste valuable time.</a:t>
        </a:r>
      </a:p>
    </p188:txBody>
  </p188:cm>
</p188:cmLst>
</file>

<file path=ppt/comments/modernComment_10E_2300B390.xml><?xml version="1.0" encoding="utf-8"?>
<p188:cmLst xmlns:a="http://schemas.openxmlformats.org/drawingml/2006/main" xmlns:r="http://schemas.openxmlformats.org/officeDocument/2006/relationships" xmlns:p188="http://schemas.microsoft.com/office/powerpoint/2018/8/main">
  <p188:cm id="{74371EFA-0119-4F74-BCBA-1F15A1082105}" authorId="{9BC50BCC-590A-492E-F202-BCA72B28786F}" created="2022-01-05T20:15:11.710">
    <pc:sldMkLst xmlns:pc="http://schemas.microsoft.com/office/powerpoint/2013/main/command">
      <pc:docMk/>
      <pc:sldMk cId="587248528" sldId="270"/>
    </pc:sldMkLst>
    <p188:txBody>
      <a:bodyPr/>
      <a:lstStyle/>
      <a:p>
        <a:r>
          <a:rPr lang="en-GB"/>
          <a:t>I HAVE INCORPORATED A LIST OF BENEFITS...
ORGANIZATIONAL AND INDIVIDUAL TRAINING BENEFITS
WE ARE ALL AWARE THAT TRAINING IS EXPENSIVE AND IMPAIRS DAY-TO-DAY OPERATIONS.
However
In the long term, both parties gain from training because it contributes to our profitability.</a:t>
        </a:r>
      </a:p>
    </p188:txBody>
  </p188:cm>
</p188:cmLst>
</file>

<file path=ppt/comments/modernComment_10F_2AB5C23B.xml><?xml version="1.0" encoding="utf-8"?>
<p188:cmLst xmlns:a="http://schemas.openxmlformats.org/drawingml/2006/main" xmlns:r="http://schemas.openxmlformats.org/officeDocument/2006/relationships" xmlns:p188="http://schemas.microsoft.com/office/powerpoint/2018/8/main">
  <p188:cm id="{0B55D497-BE75-41B9-B8F2-F2B6AD0F00CF}" authorId="{9BC50BCC-590A-492E-F202-BCA72B28786F}" created="2022-01-05T20:16:01.361">
    <pc:sldMkLst xmlns:pc="http://schemas.microsoft.com/office/powerpoint/2013/main/command">
      <pc:docMk/>
      <pc:sldMk cId="716554811" sldId="271"/>
    </pc:sldMkLst>
    <p188:txBody>
      <a:bodyPr/>
      <a:lstStyle/>
      <a:p>
        <a:r>
          <a:rPr lang="en-GB"/>
          <a:t>As we all know, the human resources job function encompasses a broad variety of responsibilities. However, in my brief definition, it signifies that the HR professional's primary objective is to improve employee performance inside the organisation.</a:t>
        </a:r>
      </a:p>
    </p188:txBody>
  </p188:cm>
</p188:cmLst>
</file>

<file path=ppt/comments/modernComment_101_457DFB28.xml><?xml version="1.0" encoding="utf-8"?>
<p188:cmLst xmlns:a="http://schemas.openxmlformats.org/drawingml/2006/main" xmlns:r="http://schemas.openxmlformats.org/officeDocument/2006/relationships" xmlns:p188="http://schemas.microsoft.com/office/powerpoint/2018/8/main">
  <p188:cm id="{6E27BDB9-1367-4997-BCEF-ADCC75693B98}" authorId="{9BC50BCC-590A-492E-F202-BCA72B28786F}" created="2022-01-05T20:10:37.402">
    <pc:sldMkLst xmlns:pc="http://schemas.microsoft.com/office/powerpoint/2013/main/command">
      <pc:docMk/>
      <pc:sldMk cId="1165884200" sldId="257"/>
    </pc:sldMkLst>
    <p188:txBody>
      <a:bodyPr/>
      <a:lstStyle/>
      <a:p>
        <a:r>
          <a:rPr lang="en-GB"/>
          <a:t>In this presentation, I've outlined the primary responsibilities of a Kanda ya human resources officer.
As an example, consider the following:
Hiring process 
 It's critical at this point to determine the type of people we hire. We must ensure that new workers suit our company's philosophy, since they will be the first point of contact with the client. It is irrelevant what level of employee they are, such as waiter or chef, if they lack the necessary skills. We will educate them afterwards. To begin, we must cultivate a positive mentality.
Training and supporting employess:
When employees see their company assisting them in expanding their skill set and knowledge base, they get motivated, which boosts job satisfaction and morale.
Additionally, if employees believe we care about them, they are likely to stay longer in the company.
.Process payroll:
  I don't want to spend too much time on this subject because it's quite obvious that everyone needs money to pay their expenses.
Conduct disciplinary action
I feel the need to clarify that Disciplinary action is intended to rectify, not to punish, work-related conduct.
However, if there are conflicts inside the team, we must be extremely rigorous and take immediate action.
If we do not address difficulties immediately, we may face worse problems in the future.
Update policies and Maintain employee records
Not only our firm evolves and changes; our business climate frequently alters as well. Laws affecting employment regulations in the United Kingdom change often.
All organisations gather data on their personnel – their human resource records – such as information on compensation, sick leave, and hours worked. Human resource records can be held in print or electronically, but it is critical for organisations to safeguard the data.
Without accurate records, monitoring performance and productivity levels can be difficult, if not impossible.</a:t>
        </a:r>
      </a:p>
    </p188:txBody>
  </p188:cm>
</p188:cmLst>
</file>

<file path=ppt/comments/modernComment_108_F7A409B5.xml><?xml version="1.0" encoding="utf-8"?>
<p188:cmLst xmlns:a="http://schemas.openxmlformats.org/drawingml/2006/main" xmlns:r="http://schemas.openxmlformats.org/officeDocument/2006/relationships" xmlns:p188="http://schemas.microsoft.com/office/powerpoint/2018/8/main">
  <p188:cm id="{8C758716-A8F2-4A42-81D8-E0F3F8313EC1}" authorId="{9BC50BCC-590A-492E-F202-BCA72B28786F}" created="2022-01-05T20:14:10.942">
    <pc:sldMkLst xmlns:pc="http://schemas.microsoft.com/office/powerpoint/2013/main/command">
      <pc:docMk/>
      <pc:sldMk cId="4154722741" sldId="264"/>
    </pc:sldMkLst>
    <p188:txBody>
      <a:bodyPr/>
      <a:lstStyle/>
      <a:p>
        <a:r>
          <a:rPr lang="en-GB"/>
          <a:t>Thus, I'd want to provide some solutions for how I'll conduct a step-by-step hiring procedure.
Additionally, this technique can assist me in improving the areas listed in the preceding presentation.
1 JOB DESCRIPTION
To begin, we must create an effective job description. A well-written job description should address the question, "why is this organisation a suitable career and life option for me?"
Here, we must emphasise who we are and what we can offer them.
2 ADVERTISE THE POSITION
STRIVE TO FILL THE POSITION INTERNALLY; OUR CURRENT STAFF IS ALREADY AWARE OF YOUR BUSINESS CULTURE AND EXPECTATIONS. AND THIS IS A SIGNIFICANT ADVANTAGE: IF NOT, WE CAN USE THE ANCIENT METHOD IN THIS YEARS, AS THERE ARE A LOT OF JOB POSTING SITES SUCH AS LINKEDIN.
3 REVIEW APPLICATONS
THE FIRST STEP AT THIS LEVEL IS TO WEED OUT APPLICANTS WHO ARE NOT QUALIFIED FOR THE POSTS.
WE ARE FORTUNATE THAT IN THIS DAY AND AGE, WE HAVE ACCESS TO A WEALTH OF EXCELLENT HUMAN RESOURCE SOFTWARE. INCLUDING (ATS) APPLICANT TRACKING SYSTEM, AND THOSE PROGRAMS CAN EASILY IMPROVE OUR SELECTION PROCESS.
HOWEVER, THE SOFTWARE WILL NOT MAKE THE FINAL SELECTION; IT WILL SIMPLIFY THE PROCESS.
4 INTERVIEWS 
Following our selection of resumes, we go on to the stage of interviews.
Simply a few easy suggestions about interview questions. For example, we are not permitted to ask inquiries such as how old you are during the interview. Or do you reside a considerable distance from your place of employment?
5 TRIAL
ONE WAY IS TO PRESENT A TRIAL CHECK LIST AND ASK PARTICIPANTS TO RATE THEIR PERFORMANCE ON A SCALE OF 1 TO 5.
ADDITIONALLY, WE INQUIRE ABOUT THE TRIAL PERSON.
6 REFERENCE CHECK
THE MAIN PURPOSE OF THE REFERENCE CHECK IS TO GET INFORMATION ABOUT EPLLOYMENT HISTORY OF THE PERSON.
7 JOB OFFER
This is another excellent chance for me to practise contract drafting. Due to the fact that the offer letter contains information like : Position, work function, Salary, Paid holiday, Company policies and similar items
8 HIRING
Finally, we hire the individual. However, I highly advise that we do a one-month performance assessment here or ensure that we do it before the probation term expires.</a:t>
        </a:r>
      </a:p>
    </p188:txBody>
  </p188:cm>
</p188:cmLst>
</file>

<file path=ppt/comments/modernComment_110_458B7A2D.xml><?xml version="1.0" encoding="utf-8"?>
<p188:cmLst xmlns:a="http://schemas.openxmlformats.org/drawingml/2006/main" xmlns:r="http://schemas.openxmlformats.org/officeDocument/2006/relationships" xmlns:p188="http://schemas.microsoft.com/office/powerpoint/2018/8/main">
  <p188:cm id="{93708816-681F-46EE-9B74-732780E0AAA4}" authorId="{9BC50BCC-590A-492E-F202-BCA72B28786F}" created="2022-01-05T20:12:07.576">
    <pc:sldMkLst xmlns:pc="http://schemas.microsoft.com/office/powerpoint/2013/main/command">
      <pc:docMk/>
      <pc:sldMk cId="1166768685" sldId="272"/>
    </pc:sldMkLst>
    <p188:txBody>
      <a:bodyPr/>
      <a:lstStyle/>
      <a:p>
        <a:r>
          <a:rPr lang="en-GB"/>
          <a:t>As you can see on the slide, no one is flawless, and hence I have certain places to improve, such as
PROCESS OF RECRUITMENT
• IMPLEMENT SPECIALIST HUMAN RESOURCES SOFTWARE
• DRAFTING EMPLOYMENT CONTRACTS</a:t>
        </a:r>
      </a:p>
    </p188:txBody>
  </p188:cm>
</p188:cmLst>
</file>

<file path=ppt/comments/modernComment_111_985D7D53.xml><?xml version="1.0" encoding="utf-8"?>
<p188:cmLst xmlns:a="http://schemas.openxmlformats.org/drawingml/2006/main" xmlns:r="http://schemas.openxmlformats.org/officeDocument/2006/relationships" xmlns:p188="http://schemas.microsoft.com/office/powerpoint/2018/8/main">
  <p188:cm id="{4CD7E575-53FB-4151-B05E-78D31109E209}" authorId="{9BC50BCC-590A-492E-F202-BCA72B28786F}" created="2022-01-05T20:11:28.331">
    <pc:sldMkLst xmlns:pc="http://schemas.microsoft.com/office/powerpoint/2013/main/command">
      <pc:docMk/>
      <pc:sldMk cId="2556263763" sldId="273"/>
    </pc:sldMkLst>
    <p188:txBody>
      <a:bodyPr/>
      <a:lstStyle/>
      <a:p>
        <a:r>
          <a:rPr lang="en-GB"/>
          <a:t>As you can see in the next slide, it is all about Knowledge, Skills, and Behaviours.
Thus, based on my personal audit, I can demonstrate why I am the best candidate for Canada. As a human resources professional,
As I indicated previously, I have excellent customer service. We all know how critical this is for Kanada ya. Because it is a component of the USP (Uniqe selling Point).</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B9AD22-F212-4277-B6BF-F2C92DE99FCD}" type="datetimeFigureOut">
              <a:rPr lang="en-GB" smtClean="0"/>
              <a:t>05/01/2022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4B2947-DDBB-470A-93CA-F2527F00DF43}" type="slidenum">
              <a:rPr lang="en-GB" smtClean="0"/>
              <a:t>‹#›</a:t>
            </a:fld>
            <a:endParaRPr lang="en-GB"/>
          </a:p>
        </p:txBody>
      </p:sp>
    </p:spTree>
    <p:extLst>
      <p:ext uri="{BB962C8B-B14F-4D97-AF65-F5344CB8AC3E}">
        <p14:creationId xmlns:p14="http://schemas.microsoft.com/office/powerpoint/2010/main" val="1019779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B87573C0-CF5C-4EFB-B76E-EF5FEC761671}" type="datetimeFigureOut">
              <a:rPr lang="en-GB" smtClean="0"/>
              <a:t>05/01/2022</a:t>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254975D6-0DF7-46A2-B976-76F65BAC6EF9}"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13698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7573C0-CF5C-4EFB-B76E-EF5FEC761671}"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411457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7573C0-CF5C-4EFB-B76E-EF5FEC761671}"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134208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7573C0-CF5C-4EFB-B76E-EF5FEC761671}"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1783877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7573C0-CF5C-4EFB-B76E-EF5FEC761671}" type="datetimeFigureOut">
              <a:rPr lang="en-GB" smtClean="0"/>
              <a:t>05/01/2022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1269885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87573C0-CF5C-4EFB-B76E-EF5FEC761671}" type="datetimeFigureOut">
              <a:rPr lang="en-GB" smtClean="0"/>
              <a:t>05/01/2022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29115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7573C0-CF5C-4EFB-B76E-EF5FEC761671}" type="datetimeFigureOut">
              <a:rPr lang="en-GB" smtClean="0"/>
              <a:t>05/01/2022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2526730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7573C0-CF5C-4EFB-B76E-EF5FEC761671}"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1129494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7573C0-CF5C-4EFB-B76E-EF5FEC761671}"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2698486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7573C0-CF5C-4EFB-B76E-EF5FEC761671}"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844926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7573C0-CF5C-4EFB-B76E-EF5FEC761671}"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2288918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7573C0-CF5C-4EFB-B76E-EF5FEC761671}"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975D6-0DF7-46A2-B976-76F65BAC6EF9}"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93097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7573C0-CF5C-4EFB-B76E-EF5FEC761671}" type="datetimeFigureOut">
              <a:rPr lang="en-GB" smtClean="0"/>
              <a:t>05/01/2022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32379845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87573C0-CF5C-4EFB-B76E-EF5FEC761671}" type="datetimeFigureOut">
              <a:rPr lang="en-GB" smtClean="0"/>
              <a:t>05/01/2022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1258118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87573C0-CF5C-4EFB-B76E-EF5FEC761671}" type="datetimeFigureOut">
              <a:rPr lang="en-GB" smtClean="0"/>
              <a:t>05/01/2022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20708483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7573C0-CF5C-4EFB-B76E-EF5FEC761671}"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28463005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7573C0-CF5C-4EFB-B76E-EF5FEC761671}" type="datetimeFigureOut">
              <a:rPr lang="en-GB" smtClean="0"/>
              <a:t>05/01/2022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34236941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022D9-9AD4-4CBD-8649-4836D53F21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82C6F2-9D2F-4E77-8B21-7C4340581C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99E408-929F-46ED-9268-CA9C74F3C7FB}"/>
              </a:ext>
            </a:extLst>
          </p:cNvPr>
          <p:cNvSpPr>
            <a:spLocks noGrp="1"/>
          </p:cNvSpPr>
          <p:nvPr>
            <p:ph type="dt" sz="half" idx="10"/>
          </p:nvPr>
        </p:nvSpPr>
        <p:spPr/>
        <p:txBody>
          <a:bodyPr/>
          <a:lstStyle/>
          <a:p>
            <a:fld id="{B87573C0-CF5C-4EFB-B76E-EF5FEC761671}" type="datetimeFigureOut">
              <a:rPr lang="en-GB" smtClean="0"/>
              <a:t>05/01/2022</a:t>
            </a:fld>
            <a:endParaRPr lang="en-GB"/>
          </a:p>
        </p:txBody>
      </p:sp>
      <p:sp>
        <p:nvSpPr>
          <p:cNvPr id="5" name="Footer Placeholder 4">
            <a:extLst>
              <a:ext uri="{FF2B5EF4-FFF2-40B4-BE49-F238E27FC236}">
                <a16:creationId xmlns:a16="http://schemas.microsoft.com/office/drawing/2014/main" id="{B0447948-FD35-4316-949C-0BCE937F0F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D46407-14B9-4AF7-8CF5-03A1139BC99B}"/>
              </a:ext>
            </a:extLst>
          </p:cNvPr>
          <p:cNvSpPr>
            <a:spLocks noGrp="1"/>
          </p:cNvSpPr>
          <p:nvPr>
            <p:ph type="sldNum" sz="quarter" idx="12"/>
          </p:nvPr>
        </p:nvSpPr>
        <p:spPr/>
        <p:txBody>
          <a:bodyPr/>
          <a:lstStyle/>
          <a:p>
            <a:fld id="{254975D6-0DF7-46A2-B976-76F65BAC6EF9}" type="slidenum">
              <a:rPr lang="en-GB" smtClean="0"/>
              <a:t>‹#›</a:t>
            </a:fld>
            <a:endParaRPr lang="en-GB"/>
          </a:p>
        </p:txBody>
      </p:sp>
    </p:spTree>
    <p:extLst>
      <p:ext uri="{BB962C8B-B14F-4D97-AF65-F5344CB8AC3E}">
        <p14:creationId xmlns:p14="http://schemas.microsoft.com/office/powerpoint/2010/main" val="3809537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B87573C0-CF5C-4EFB-B76E-EF5FEC761671}" type="datetimeFigureOut">
              <a:rPr lang="en-GB" smtClean="0"/>
              <a:t>05/01/2022</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254975D6-0DF7-46A2-B976-76F65BAC6EF9}" type="slidenum">
              <a:rPr lang="en-GB" smtClean="0"/>
              <a:t>‹#›</a:t>
            </a:fld>
            <a:endParaRPr lang="en-GB"/>
          </a:p>
        </p:txBody>
      </p:sp>
    </p:spTree>
    <p:extLst>
      <p:ext uri="{BB962C8B-B14F-4D97-AF65-F5344CB8AC3E}">
        <p14:creationId xmlns:p14="http://schemas.microsoft.com/office/powerpoint/2010/main" val="145964945"/>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 id="2147483773" r:id="rId18"/>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microsoft.com/office/2018/10/relationships/comments" Target="../comments/modernComment_10C_DBDB6F52.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microsoft.com/office/2018/10/relationships/comments" Target="../comments/modernComment_10B_5B098CF3.xml"/><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microsoft.com/office/2018/10/relationships/comments" Target="../comments/modernComment_101_457DFB28.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microsoft.com/office/2018/10/relationships/comments" Target="../comments/modernComment_111_985D7D5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microsoft.com/office/2018/10/relationships/comments" Target="../comments/modernComment_110_458B7A2D.xml"/><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microsoft.com/office/2018/10/relationships/comments" Target="../comments/modernComment_108_F7A409B5.xml"/><Relationship Id="rId1" Type="http://schemas.openxmlformats.org/officeDocument/2006/relationships/slideLayout" Target="../slideLayouts/slideLayout18.xml"/><Relationship Id="rId5" Type="http://schemas.openxmlformats.org/officeDocument/2006/relationships/image" Target="../media/image6.png"/><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microsoft.com/office/2018/10/relationships/comments" Target="../comments/modernComment_10E_2300B390.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microsoft.com/office/2018/10/relationships/comments" Target="../comments/modernComment_10F_2AB5C23B.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3.jpg"/></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cahrservices.com/5-reasons-to-update-your-hr-policies/" TargetMode="External"/><Relationship Id="rId7" Type="http://schemas.openxmlformats.org/officeDocument/2006/relationships/hyperlink" Target="https://www.smartrecruiters.com/resources/glossary/hiring-process-steps/" TargetMode="External"/><Relationship Id="rId2" Type="http://schemas.openxmlformats.org/officeDocument/2006/relationships/hyperlink" Target="https://www.kanada-ya.com/story/" TargetMode="External"/><Relationship Id="rId1" Type="http://schemas.openxmlformats.org/officeDocument/2006/relationships/slideLayout" Target="../slideLayouts/slideLayout18.xml"/><Relationship Id="rId6" Type="http://schemas.openxmlformats.org/officeDocument/2006/relationships/hyperlink" Target="https://pos.toasttab.com/resources/restaurant-success-industry-report" TargetMode="External"/><Relationship Id="rId5" Type="http://schemas.openxmlformats.org/officeDocument/2006/relationships/hyperlink" Target="https://www.indeed.com/career-advice/career-development/importance-of-training" TargetMode="External"/><Relationship Id="rId4" Type="http://schemas.openxmlformats.org/officeDocument/2006/relationships/hyperlink" Target="https://www.forbes.com/sites/theyec/2018/04/13/the-importance-of-updating-your-policies-and-compliance-terms/?sh=52f91891106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A9C49B-76D8-4E9B-B430-D1ADF40F1C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 name="Rectangle 9">
            <a:extLst>
              <a:ext uri="{FF2B5EF4-FFF2-40B4-BE49-F238E27FC236}">
                <a16:creationId xmlns:a16="http://schemas.microsoft.com/office/drawing/2014/main" id="{F88A5712-2FE0-4DD4-BDC6-099EA378A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9">
            <a:extLst>
              <a:ext uri="{FF2B5EF4-FFF2-40B4-BE49-F238E27FC236}">
                <a16:creationId xmlns:a16="http://schemas.microsoft.com/office/drawing/2014/main" id="{448E5503-E0F8-4B94-81A3-B1FA57623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4" name="Rectangle 13">
            <a:extLst>
              <a:ext uri="{FF2B5EF4-FFF2-40B4-BE49-F238E27FC236}">
                <a16:creationId xmlns:a16="http://schemas.microsoft.com/office/drawing/2014/main" id="{CE54F896-85E7-4403-9E37-1B004731F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6"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9C3416B-8CB4-40DB-A367-EC4C35CD1B1B}"/>
              </a:ext>
            </a:extLst>
          </p:cNvPr>
          <p:cNvSpPr>
            <a:spLocks noGrp="1"/>
          </p:cNvSpPr>
          <p:nvPr>
            <p:ph type="title"/>
          </p:nvPr>
        </p:nvSpPr>
        <p:spPr>
          <a:xfrm>
            <a:off x="685802" y="685800"/>
            <a:ext cx="3381946" cy="4846967"/>
          </a:xfrm>
        </p:spPr>
        <p:txBody>
          <a:bodyPr>
            <a:normAutofit/>
          </a:bodyPr>
          <a:lstStyle/>
          <a:p>
            <a:r>
              <a:rPr lang="en-GB" sz="4400" dirty="0">
                <a:solidFill>
                  <a:srgbClr val="FFFFFF"/>
                </a:solidFill>
              </a:rPr>
              <a:t>Developing Relationship in workplace</a:t>
            </a:r>
          </a:p>
        </p:txBody>
      </p:sp>
      <p:sp>
        <p:nvSpPr>
          <p:cNvPr id="3" name="Content Placeholder 2">
            <a:extLst>
              <a:ext uri="{FF2B5EF4-FFF2-40B4-BE49-F238E27FC236}">
                <a16:creationId xmlns:a16="http://schemas.microsoft.com/office/drawing/2014/main" id="{184D6526-3DB9-44FF-B587-A902F8EA7664}"/>
              </a:ext>
            </a:extLst>
          </p:cNvPr>
          <p:cNvSpPr>
            <a:spLocks noGrp="1"/>
          </p:cNvSpPr>
          <p:nvPr>
            <p:ph sz="quarter" idx="13"/>
          </p:nvPr>
        </p:nvSpPr>
        <p:spPr>
          <a:xfrm>
            <a:off x="5111886" y="685800"/>
            <a:ext cx="5968621" cy="4688785"/>
          </a:xfrm>
        </p:spPr>
        <p:txBody>
          <a:bodyPr>
            <a:normAutofit/>
          </a:bodyPr>
          <a:lstStyle/>
          <a:p>
            <a:r>
              <a:rPr lang="en-GB" dirty="0"/>
              <a:t>Name: David Pecsuvacz</a:t>
            </a:r>
          </a:p>
          <a:p>
            <a:r>
              <a:rPr lang="en-GB" dirty="0"/>
              <a:t>Student Number:1916214</a:t>
            </a:r>
          </a:p>
          <a:p>
            <a:r>
              <a:rPr lang="en-GB" dirty="0"/>
              <a:t>Lecture: Nishi M </a:t>
            </a:r>
            <a:r>
              <a:rPr lang="en-GB" dirty="0" err="1"/>
              <a:t>RamsurRun</a:t>
            </a:r>
            <a:endParaRPr lang="en-GB" dirty="0"/>
          </a:p>
          <a:p>
            <a:r>
              <a:rPr lang="en-GB" dirty="0"/>
              <a:t>Developing Relationship at work BA (Hons) Leadership and Management</a:t>
            </a:r>
          </a:p>
        </p:txBody>
      </p:sp>
    </p:spTree>
    <p:extLst>
      <p:ext uri="{BB962C8B-B14F-4D97-AF65-F5344CB8AC3E}">
        <p14:creationId xmlns:p14="http://schemas.microsoft.com/office/powerpoint/2010/main" val="3688591186"/>
      </p:ext>
    </p:extLst>
  </p:cSld>
  <p:clrMapOvr>
    <a:masterClrMapping/>
  </p:clrMapOvr>
  <p:extLst>
    <p:ext uri="{6950BFC3-D8DA-4A85-94F7-54DA5524770B}">
      <p188:commentRel xmlns:p188="http://schemas.microsoft.com/office/powerpoint/2018/8/main" r:id="rId2"/>
    </p:ext>
  </p:extLs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42C98-3FBC-44EE-916A-88F2B3708AF0}"/>
              </a:ext>
            </a:extLst>
          </p:cNvPr>
          <p:cNvSpPr>
            <a:spLocks noGrp="1"/>
          </p:cNvSpPr>
          <p:nvPr>
            <p:ph type="ctrTitle"/>
          </p:nvPr>
        </p:nvSpPr>
        <p:spPr>
          <a:xfrm rot="21420000">
            <a:off x="4543438" y="393322"/>
            <a:ext cx="6369329" cy="2609347"/>
          </a:xfrm>
        </p:spPr>
        <p:txBody>
          <a:bodyPr>
            <a:noAutofit/>
          </a:bodyPr>
          <a:lstStyle/>
          <a:p>
            <a:pPr algn="l"/>
            <a:r>
              <a:rPr lang="en-GB" sz="3200" dirty="0" err="1"/>
              <a:t>Kanada</a:t>
            </a:r>
            <a:r>
              <a:rPr lang="en-GB" sz="3200" dirty="0"/>
              <a:t> </a:t>
            </a:r>
            <a:r>
              <a:rPr lang="en-GB" sz="3200" dirty="0" err="1"/>
              <a:t>Ya</a:t>
            </a:r>
            <a:r>
              <a:rPr lang="en-GB" sz="3200" dirty="0"/>
              <a:t> is a growing community of restaurants</a:t>
            </a:r>
            <a:br>
              <a:rPr lang="en-GB" sz="3200" dirty="0"/>
            </a:br>
            <a:r>
              <a:rPr lang="en-GB" sz="3200" dirty="0"/>
              <a:t> having its foundations based on</a:t>
            </a:r>
            <a:br>
              <a:rPr lang="en-GB" sz="3200" dirty="0"/>
            </a:br>
            <a:r>
              <a:rPr lang="en-GB" sz="3200" dirty="0"/>
              <a:t>traditional Japanese Ramen.. </a:t>
            </a:r>
          </a:p>
        </p:txBody>
      </p:sp>
      <p:pic>
        <p:nvPicPr>
          <p:cNvPr id="8" name="Picture 7" descr="Logo&#10;&#10;Description automatically generated">
            <a:extLst>
              <a:ext uri="{FF2B5EF4-FFF2-40B4-BE49-F238E27FC236}">
                <a16:creationId xmlns:a16="http://schemas.microsoft.com/office/drawing/2014/main" id="{48DC4783-2D85-4970-9A60-07F3449F4405}"/>
              </a:ext>
            </a:extLst>
          </p:cNvPr>
          <p:cNvPicPr>
            <a:picLocks noChangeAspect="1"/>
          </p:cNvPicPr>
          <p:nvPr/>
        </p:nvPicPr>
        <p:blipFill rotWithShape="1">
          <a:blip r:embed="rId4">
            <a:extLst>
              <a:ext uri="{28A0092B-C50C-407E-A947-70E740481C1C}">
                <a14:useLocalDpi xmlns:a14="http://schemas.microsoft.com/office/drawing/2010/main" val="0"/>
              </a:ext>
            </a:extLst>
          </a:blip>
          <a:srcRect t="2483" r="-2" b="-2"/>
          <a:stretch/>
        </p:blipFill>
        <p:spPr>
          <a:xfrm rot="21420000">
            <a:off x="-118586" y="237518"/>
            <a:ext cx="4633277" cy="4518254"/>
          </a:xfrm>
          <a:custGeom>
            <a:avLst/>
            <a:gdLst/>
            <a:ahLst/>
            <a:cxnLst/>
            <a:rect l="l" t="t" r="r" b="b"/>
            <a:pathLst>
              <a:path w="4633277" h="4410442">
                <a:moveTo>
                  <a:pt x="4633277" y="0"/>
                </a:moveTo>
                <a:lnTo>
                  <a:pt x="4633277" y="4410442"/>
                </a:lnTo>
                <a:lnTo>
                  <a:pt x="0" y="4410442"/>
                </a:lnTo>
                <a:lnTo>
                  <a:pt x="231142" y="0"/>
                </a:lnTo>
                <a:close/>
              </a:path>
            </a:pathLst>
          </a:custGeom>
        </p:spPr>
      </p:pic>
      <p:sp>
        <p:nvSpPr>
          <p:cNvPr id="13" name="Freeform 25">
            <a:extLst>
              <a:ext uri="{FF2B5EF4-FFF2-40B4-BE49-F238E27FC236}">
                <a16:creationId xmlns:a16="http://schemas.microsoft.com/office/drawing/2014/main" id="{07280DB5-560C-4CF6-A5D0-61550AAA6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27352563"/>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444F6-57A2-4500-B375-14FF2B589EA7}"/>
              </a:ext>
            </a:extLst>
          </p:cNvPr>
          <p:cNvSpPr>
            <a:spLocks noGrp="1"/>
          </p:cNvSpPr>
          <p:nvPr>
            <p:ph type="ctrTitle"/>
          </p:nvPr>
        </p:nvSpPr>
        <p:spPr>
          <a:xfrm rot="21420000">
            <a:off x="-196987" y="-637958"/>
            <a:ext cx="5216021" cy="3829371"/>
          </a:xfrm>
        </p:spPr>
        <p:txBody>
          <a:bodyPr>
            <a:normAutofit/>
          </a:bodyPr>
          <a:lstStyle/>
          <a:p>
            <a:r>
              <a:rPr lang="en-GB" sz="4800" dirty="0"/>
              <a:t>Key expectations of HR Officer Roles in </a:t>
            </a:r>
            <a:r>
              <a:rPr lang="en-GB" sz="4800" dirty="0" err="1"/>
              <a:t>Kanada-ya</a:t>
            </a:r>
            <a:endParaRPr lang="en-GB" sz="4800" dirty="0"/>
          </a:p>
        </p:txBody>
      </p:sp>
      <p:sp>
        <p:nvSpPr>
          <p:cNvPr id="3" name="Subtitle 2">
            <a:extLst>
              <a:ext uri="{FF2B5EF4-FFF2-40B4-BE49-F238E27FC236}">
                <a16:creationId xmlns:a16="http://schemas.microsoft.com/office/drawing/2014/main" id="{8A7E613B-97BA-401A-B22F-C6B5DF4A28C9}"/>
              </a:ext>
            </a:extLst>
          </p:cNvPr>
          <p:cNvSpPr>
            <a:spLocks noGrp="1"/>
          </p:cNvSpPr>
          <p:nvPr>
            <p:ph type="subTitle" idx="1"/>
          </p:nvPr>
        </p:nvSpPr>
        <p:spPr>
          <a:xfrm rot="21420000">
            <a:off x="666684" y="3747797"/>
            <a:ext cx="5424749" cy="621792"/>
          </a:xfrm>
        </p:spPr>
        <p:txBody>
          <a:bodyPr>
            <a:normAutofit/>
          </a:bodyPr>
          <a:lstStyle/>
          <a:p>
            <a:r>
              <a:rPr lang="en-GB" b="0" i="0">
                <a:effectLst/>
                <a:latin typeface="arial" panose="020B0604020202020204" pitchFamily="34" charset="0"/>
              </a:rPr>
              <a:t>. </a:t>
            </a:r>
            <a:endParaRPr lang="en-GB"/>
          </a:p>
        </p:txBody>
      </p:sp>
      <p:sp>
        <p:nvSpPr>
          <p:cNvPr id="6" name="TextBox 5">
            <a:extLst>
              <a:ext uri="{FF2B5EF4-FFF2-40B4-BE49-F238E27FC236}">
                <a16:creationId xmlns:a16="http://schemas.microsoft.com/office/drawing/2014/main" id="{F9F8F6D9-6028-4732-A71D-190571FE35EC}"/>
              </a:ext>
            </a:extLst>
          </p:cNvPr>
          <p:cNvSpPr txBox="1"/>
          <p:nvPr/>
        </p:nvSpPr>
        <p:spPr>
          <a:xfrm>
            <a:off x="5115667" y="609692"/>
            <a:ext cx="6370982" cy="4515788"/>
          </a:xfrm>
          <a:prstGeom prst="rect">
            <a:avLst/>
          </a:prstGeom>
          <a:noFill/>
        </p:spPr>
        <p:txBody>
          <a:bodyPr wrap="square">
            <a:spAutoFit/>
          </a:bodyPr>
          <a:lstStyle/>
          <a:p>
            <a:pPr marL="285750" indent="-285750">
              <a:lnSpc>
                <a:spcPct val="107000"/>
              </a:lnSpc>
              <a:spcBef>
                <a:spcPts val="1800"/>
              </a:spcBef>
              <a:spcAft>
                <a:spcPts val="800"/>
              </a:spcAft>
              <a:buClr>
                <a:srgbClr val="FF0000"/>
              </a:buClr>
              <a:buFont typeface="Arial" panose="020B0604020202020204" pitchFamily="34" charset="0"/>
              <a:buChar char="•"/>
            </a:pPr>
            <a:r>
              <a:rPr lang="en-GB" sz="1400" b="1" i="1" dirty="0">
                <a:solidFill>
                  <a:srgbClr val="282C33"/>
                </a:solidFill>
                <a:effectLst/>
                <a:latin typeface="Arial Black" panose="020B0A04020102020204" pitchFamily="34" charset="0"/>
                <a:ea typeface="Times New Roman" panose="02020603050405020304" pitchFamily="18" charset="0"/>
                <a:cs typeface="Arial" panose="020B0604020202020204" pitchFamily="34" charset="0"/>
              </a:rPr>
              <a:t> </a:t>
            </a:r>
            <a:r>
              <a:rPr lang="en-GB" sz="2000" dirty="0">
                <a:solidFill>
                  <a:srgbClr val="202124"/>
                </a:solidFill>
                <a:latin typeface="Arial Black" panose="020B0A04020102020204" pitchFamily="34" charset="0"/>
                <a:ea typeface="Times New Roman" panose="02020603050405020304" pitchFamily="18" charset="0"/>
                <a:cs typeface="Arial" panose="020B0604020202020204" pitchFamily="34" charset="0"/>
              </a:rPr>
              <a:t>H</a:t>
            </a:r>
            <a:r>
              <a:rPr lang="en-GB" sz="2000" b="0" i="0" dirty="0">
                <a:solidFill>
                  <a:srgbClr val="202124"/>
                </a:solidFill>
                <a:effectLst/>
                <a:latin typeface="Arial Black" panose="020B0A04020102020204" pitchFamily="34" charset="0"/>
              </a:rPr>
              <a:t>iring process </a:t>
            </a:r>
            <a:endParaRPr lang="en-GB" sz="2000" b="1" i="1" dirty="0">
              <a:solidFill>
                <a:srgbClr val="282C33"/>
              </a:solidFill>
              <a:effectLst/>
              <a:latin typeface="Arial Black" panose="020B0A04020102020204" pitchFamily="34" charset="0"/>
              <a:ea typeface="Times New Roman" panose="02020603050405020304" pitchFamily="18" charset="0"/>
              <a:cs typeface="Arial" panose="020B0604020202020204" pitchFamily="34" charset="0"/>
            </a:endParaRPr>
          </a:p>
          <a:p>
            <a:pPr marL="342900" indent="-342900">
              <a:lnSpc>
                <a:spcPct val="107000"/>
              </a:lnSpc>
              <a:spcBef>
                <a:spcPts val="1800"/>
              </a:spcBef>
              <a:spcAft>
                <a:spcPts val="800"/>
              </a:spcAft>
              <a:buClr>
                <a:srgbClr val="FF0000"/>
              </a:buClr>
              <a:buFont typeface="Arial" panose="020B0604020202020204" pitchFamily="34" charset="0"/>
              <a:buChar char="•"/>
            </a:pPr>
            <a:r>
              <a:rPr lang="en-GB" sz="2000" b="1" i="1" dirty="0">
                <a:solidFill>
                  <a:srgbClr val="282C33"/>
                </a:solidFill>
                <a:latin typeface="Arial Black" panose="020B0A04020102020204" pitchFamily="34" charset="0"/>
                <a:ea typeface="Times New Roman" panose="02020603050405020304" pitchFamily="18" charset="0"/>
                <a:cs typeface="Arial" panose="020B0604020202020204" pitchFamily="34" charset="0"/>
              </a:rPr>
              <a:t>T</a:t>
            </a:r>
            <a:r>
              <a:rPr lang="en-GB" sz="2000" b="1" i="1" dirty="0">
                <a:solidFill>
                  <a:srgbClr val="282C33"/>
                </a:solidFill>
                <a:effectLst/>
                <a:latin typeface="Arial Black" panose="020B0A04020102020204" pitchFamily="34" charset="0"/>
                <a:ea typeface="Times New Roman" panose="02020603050405020304" pitchFamily="18" charset="0"/>
                <a:cs typeface="Arial" panose="020B0604020202020204" pitchFamily="34" charset="0"/>
              </a:rPr>
              <a:t>raining and supporting employees</a:t>
            </a:r>
            <a:endParaRPr lang="en-GB" sz="2000" b="1" i="1" dirty="0">
              <a:effectLst/>
              <a:latin typeface="Arial Black" panose="020B0A04020102020204" pitchFamily="34" charset="0"/>
              <a:ea typeface="Calibri" panose="020F0502020204030204" pitchFamily="34" charset="0"/>
              <a:cs typeface="Arial" panose="020B0604020202020204" pitchFamily="34" charset="0"/>
            </a:endParaRPr>
          </a:p>
          <a:p>
            <a:pPr marL="342900" indent="-342900">
              <a:lnSpc>
                <a:spcPct val="107000"/>
              </a:lnSpc>
              <a:spcBef>
                <a:spcPts val="1800"/>
              </a:spcBef>
              <a:spcAft>
                <a:spcPts val="800"/>
              </a:spcAft>
              <a:buClr>
                <a:srgbClr val="FF0000"/>
              </a:buClr>
              <a:buFont typeface="Arial" panose="020B0604020202020204" pitchFamily="34" charset="0"/>
              <a:buChar char="•"/>
            </a:pPr>
            <a:r>
              <a:rPr lang="en-GB" sz="2000" b="1" i="1" dirty="0">
                <a:solidFill>
                  <a:srgbClr val="282C33"/>
                </a:solidFill>
                <a:effectLst/>
                <a:latin typeface="Arial Black" panose="020B0A04020102020204" pitchFamily="34" charset="0"/>
                <a:ea typeface="Times New Roman" panose="02020603050405020304" pitchFamily="18" charset="0"/>
                <a:cs typeface="Arial" panose="020B0604020202020204" pitchFamily="34" charset="0"/>
              </a:rPr>
              <a:t>Process payroll</a:t>
            </a:r>
            <a:endParaRPr lang="en-GB" sz="2000" b="1" i="1" dirty="0">
              <a:effectLst/>
              <a:latin typeface="Arial Black" panose="020B0A04020102020204" pitchFamily="34" charset="0"/>
              <a:ea typeface="Calibri" panose="020F0502020204030204" pitchFamily="34" charset="0"/>
              <a:cs typeface="Arial" panose="020B0604020202020204" pitchFamily="34" charset="0"/>
            </a:endParaRPr>
          </a:p>
          <a:p>
            <a:pPr marL="342900" indent="-342900">
              <a:lnSpc>
                <a:spcPct val="107000"/>
              </a:lnSpc>
              <a:spcBef>
                <a:spcPts val="1800"/>
              </a:spcBef>
              <a:spcAft>
                <a:spcPts val="800"/>
              </a:spcAft>
              <a:buClr>
                <a:srgbClr val="FF0000"/>
              </a:buClr>
              <a:buFont typeface="Arial" panose="020B0604020202020204" pitchFamily="34" charset="0"/>
              <a:buChar char="•"/>
            </a:pPr>
            <a:r>
              <a:rPr lang="en-GB" sz="2000" b="1" i="1" dirty="0">
                <a:solidFill>
                  <a:srgbClr val="282C33"/>
                </a:solidFill>
                <a:effectLst/>
                <a:latin typeface="Arial Black" panose="020B0A04020102020204" pitchFamily="34" charset="0"/>
                <a:ea typeface="Times New Roman" panose="02020603050405020304" pitchFamily="18" charset="0"/>
                <a:cs typeface="Arial" panose="020B0604020202020204" pitchFamily="34" charset="0"/>
              </a:rPr>
              <a:t>Conduct disciplinary actions</a:t>
            </a:r>
            <a:endParaRPr lang="en-GB" sz="2000" b="1" i="1" dirty="0">
              <a:effectLst/>
              <a:latin typeface="Arial Black" panose="020B0A04020102020204" pitchFamily="34" charset="0"/>
              <a:ea typeface="Calibri" panose="020F0502020204030204" pitchFamily="34" charset="0"/>
              <a:cs typeface="Arial" panose="020B0604020202020204" pitchFamily="34" charset="0"/>
            </a:endParaRPr>
          </a:p>
          <a:p>
            <a:pPr marL="342900" indent="-342900">
              <a:lnSpc>
                <a:spcPct val="107000"/>
              </a:lnSpc>
              <a:spcBef>
                <a:spcPts val="1800"/>
              </a:spcBef>
              <a:spcAft>
                <a:spcPts val="800"/>
              </a:spcAft>
              <a:buClr>
                <a:srgbClr val="FF0000"/>
              </a:buClr>
              <a:buFont typeface="Arial" panose="020B0604020202020204" pitchFamily="34" charset="0"/>
              <a:buChar char="•"/>
            </a:pPr>
            <a:r>
              <a:rPr lang="en-GB" sz="2000" b="1" i="1" dirty="0">
                <a:solidFill>
                  <a:srgbClr val="282C33"/>
                </a:solidFill>
                <a:effectLst/>
                <a:latin typeface="Arial Black" panose="020B0A04020102020204" pitchFamily="34" charset="0"/>
                <a:ea typeface="Times New Roman" panose="02020603050405020304" pitchFamily="18" charset="0"/>
                <a:cs typeface="Arial" panose="020B0604020202020204" pitchFamily="34" charset="0"/>
              </a:rPr>
              <a:t>Update policies and  maintain employee records</a:t>
            </a:r>
            <a:endParaRPr lang="en-GB" sz="2000" b="1" i="1" dirty="0">
              <a:effectLst/>
              <a:latin typeface="Arial Black" panose="020B0A04020102020204" pitchFamily="34" charset="0"/>
              <a:ea typeface="Calibri" panose="020F0502020204030204" pitchFamily="34" charset="0"/>
              <a:cs typeface="Arial" panose="020B0604020202020204" pitchFamily="34" charset="0"/>
            </a:endParaRPr>
          </a:p>
          <a:p>
            <a:pPr>
              <a:lnSpc>
                <a:spcPct val="107000"/>
              </a:lnSpc>
              <a:spcBef>
                <a:spcPts val="1800"/>
              </a:spcBef>
              <a:buClr>
                <a:srgbClr val="FF0000"/>
              </a:buClr>
            </a:pPr>
            <a:endParaRPr lang="en-GB" sz="2000" b="1" i="1" dirty="0">
              <a:solidFill>
                <a:srgbClr val="1F3763"/>
              </a:solidFill>
              <a:effectLst/>
              <a:latin typeface="Arial Black" panose="020B0A04020102020204" pitchFamily="34" charset="0"/>
              <a:ea typeface="Times New Roman" panose="02020603050405020304" pitchFamily="18" charset="0"/>
              <a:cs typeface="Arial" panose="020B0604020202020204" pitchFamily="34" charset="0"/>
            </a:endParaRPr>
          </a:p>
          <a:p>
            <a:pPr>
              <a:lnSpc>
                <a:spcPct val="107000"/>
              </a:lnSpc>
              <a:spcBef>
                <a:spcPts val="1800"/>
              </a:spcBef>
              <a:spcAft>
                <a:spcPts val="800"/>
              </a:spcAft>
            </a:pPr>
            <a:endParaRPr lang="en-GB" sz="1400" b="1" i="1" dirty="0">
              <a:effectLst/>
              <a:latin typeface="Arial Black" panose="020B0A040201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6588420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95662-7DE5-4CD4-8545-9D388BE10CDE}"/>
              </a:ext>
            </a:extLst>
          </p:cNvPr>
          <p:cNvSpPr>
            <a:spLocks noGrp="1"/>
          </p:cNvSpPr>
          <p:nvPr>
            <p:ph type="ctrTitle"/>
          </p:nvPr>
        </p:nvSpPr>
        <p:spPr>
          <a:xfrm rot="21420000">
            <a:off x="301149" y="3636263"/>
            <a:ext cx="4543249" cy="1174075"/>
          </a:xfrm>
        </p:spPr>
        <p:txBody>
          <a:bodyPr>
            <a:noAutofit/>
          </a:bodyPr>
          <a:lstStyle/>
          <a:p>
            <a:pPr algn="l"/>
            <a:r>
              <a:rPr lang="en-GB" sz="5400" dirty="0"/>
              <a:t>Knowledge skills</a:t>
            </a:r>
            <a:br>
              <a:rPr lang="en-GB" sz="5400" dirty="0"/>
            </a:br>
            <a:r>
              <a:rPr lang="en-GB" sz="5400" dirty="0"/>
              <a:t>and behaviours</a:t>
            </a:r>
            <a:br>
              <a:rPr lang="en-GB" sz="5400" dirty="0"/>
            </a:br>
            <a:r>
              <a:rPr lang="en-GB" sz="5400" dirty="0"/>
              <a:t>of The HR officer </a:t>
            </a:r>
          </a:p>
        </p:txBody>
      </p:sp>
      <p:sp>
        <p:nvSpPr>
          <p:cNvPr id="3" name="Content Placeholder 2">
            <a:extLst>
              <a:ext uri="{FF2B5EF4-FFF2-40B4-BE49-F238E27FC236}">
                <a16:creationId xmlns:a16="http://schemas.microsoft.com/office/drawing/2014/main" id="{4F649D33-270C-47AA-9270-8CF8AA8257F5}"/>
              </a:ext>
            </a:extLst>
          </p:cNvPr>
          <p:cNvSpPr>
            <a:spLocks noGrp="1"/>
          </p:cNvSpPr>
          <p:nvPr>
            <p:ph type="subTitle" idx="1"/>
          </p:nvPr>
        </p:nvSpPr>
        <p:spPr>
          <a:xfrm rot="21420000">
            <a:off x="3887578" y="185379"/>
            <a:ext cx="7017815" cy="550333"/>
          </a:xfrm>
        </p:spPr>
        <p:txBody>
          <a:bodyPr/>
          <a:lstStyle/>
          <a:p>
            <a:pPr marL="342900" indent="-342900" algn="l">
              <a:buFont typeface="Arial" panose="020B0604020202020204" pitchFamily="34" charset="0"/>
              <a:buChar char="•"/>
            </a:pPr>
            <a:r>
              <a:rPr lang="en-GB" sz="2000" b="1" dirty="0">
                <a:solidFill>
                  <a:schemeClr val="tx1"/>
                </a:solidFill>
                <a:latin typeface="Arial Black" panose="020B0A04020102020204" pitchFamily="34" charset="0"/>
              </a:rPr>
              <a:t>Customer focused to achieve company objectives</a:t>
            </a:r>
          </a:p>
          <a:p>
            <a:pPr marL="342900" indent="-342900" algn="l">
              <a:buFont typeface="Arial" panose="020B0604020202020204" pitchFamily="34" charset="0"/>
              <a:buChar char="•"/>
            </a:pPr>
            <a:r>
              <a:rPr lang="en-GB" sz="2000" b="1" dirty="0">
                <a:solidFill>
                  <a:schemeClr val="tx1"/>
                </a:solidFill>
                <a:latin typeface="Arial Black" panose="020B0A04020102020204" pitchFamily="34" charset="0"/>
              </a:rPr>
              <a:t>Organised spirit </a:t>
            </a:r>
          </a:p>
          <a:p>
            <a:pPr marL="342900" indent="-342900" algn="l">
              <a:buFont typeface="Arial" panose="020B0604020202020204" pitchFamily="34" charset="0"/>
              <a:buChar char="•"/>
            </a:pPr>
            <a:r>
              <a:rPr lang="en-GB" sz="2000" b="1" dirty="0">
                <a:solidFill>
                  <a:schemeClr val="tx1"/>
                </a:solidFill>
                <a:latin typeface="Arial Black" panose="020B0A04020102020204" pitchFamily="34" charset="0"/>
              </a:rPr>
              <a:t>Good understanding of organisation policies </a:t>
            </a:r>
          </a:p>
          <a:p>
            <a:pPr marL="342900" indent="-342900" algn="l">
              <a:buFont typeface="Arial" panose="020B0604020202020204" pitchFamily="34" charset="0"/>
              <a:buChar char="•"/>
            </a:pPr>
            <a:r>
              <a:rPr lang="en-GB" sz="2000" b="1" dirty="0">
                <a:solidFill>
                  <a:schemeClr val="tx1"/>
                </a:solidFill>
                <a:latin typeface="Arial Black" panose="020B0A04020102020204" pitchFamily="34" charset="0"/>
              </a:rPr>
              <a:t>Effective team work across the restaurant </a:t>
            </a:r>
          </a:p>
          <a:p>
            <a:pPr marL="342900" indent="-342900" algn="l">
              <a:buFont typeface="Arial" panose="020B0604020202020204" pitchFamily="34" charset="0"/>
              <a:buChar char="•"/>
            </a:pPr>
            <a:r>
              <a:rPr lang="en-GB" sz="2000" b="1" dirty="0">
                <a:solidFill>
                  <a:schemeClr val="tx1"/>
                </a:solidFill>
                <a:latin typeface="Arial Black" panose="020B0A04020102020204" pitchFamily="34" charset="0"/>
              </a:rPr>
              <a:t>Prepare staff handbook</a:t>
            </a:r>
          </a:p>
        </p:txBody>
      </p:sp>
    </p:spTree>
    <p:extLst>
      <p:ext uri="{BB962C8B-B14F-4D97-AF65-F5344CB8AC3E}">
        <p14:creationId xmlns:p14="http://schemas.microsoft.com/office/powerpoint/2010/main" val="2556263763"/>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91AB8A88-A60F-421C-9564-D5A7639EA5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7" name="Rectangle 16">
            <a:extLst>
              <a:ext uri="{FF2B5EF4-FFF2-40B4-BE49-F238E27FC236}">
                <a16:creationId xmlns:a16="http://schemas.microsoft.com/office/drawing/2014/main" id="{832D3A04-3120-4CF3-8F9E-6DCF218BA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descr="A picture containing text, clipart&#10;&#10;Description automatically generated">
            <a:extLst>
              <a:ext uri="{FF2B5EF4-FFF2-40B4-BE49-F238E27FC236}">
                <a16:creationId xmlns:a16="http://schemas.microsoft.com/office/drawing/2014/main" id="{19F2726D-33B1-4640-B78D-B2EB180559D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07760" y="690479"/>
            <a:ext cx="5394959" cy="4819019"/>
          </a:xfrm>
          <a:prstGeom prst="rect">
            <a:avLst/>
          </a:prstGeom>
          <a:ln>
            <a:noFill/>
          </a:ln>
        </p:spPr>
      </p:pic>
      <p:sp>
        <p:nvSpPr>
          <p:cNvPr id="19" name="Freeform 9">
            <a:extLst>
              <a:ext uri="{FF2B5EF4-FFF2-40B4-BE49-F238E27FC236}">
                <a16:creationId xmlns:a16="http://schemas.microsoft.com/office/drawing/2014/main" id="{98D68143-E11F-49D9-A842-E52CB4364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1" name="Rectangle 20">
            <a:extLst>
              <a:ext uri="{FF2B5EF4-FFF2-40B4-BE49-F238E27FC236}">
                <a16:creationId xmlns:a16="http://schemas.microsoft.com/office/drawing/2014/main" id="{70D81F57-CC57-46AD-86A2-54F697BD59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38EBB82-10C9-4728-BB01-8A05CAB9BC66}"/>
              </a:ext>
            </a:extLst>
          </p:cNvPr>
          <p:cNvSpPr>
            <a:spLocks noGrp="1"/>
          </p:cNvSpPr>
          <p:nvPr>
            <p:ph type="title"/>
          </p:nvPr>
        </p:nvSpPr>
        <p:spPr>
          <a:xfrm>
            <a:off x="212047" y="213919"/>
            <a:ext cx="4957275" cy="1146825"/>
          </a:xfrm>
        </p:spPr>
        <p:txBody>
          <a:bodyPr>
            <a:normAutofit/>
          </a:bodyPr>
          <a:lstStyle/>
          <a:p>
            <a:r>
              <a:rPr lang="en-GB" sz="4400" dirty="0">
                <a:solidFill>
                  <a:schemeClr val="bg1"/>
                </a:solidFill>
              </a:rPr>
              <a:t>Skills audit </a:t>
            </a:r>
          </a:p>
        </p:txBody>
      </p:sp>
      <p:sp>
        <p:nvSpPr>
          <p:cNvPr id="3" name="Content Placeholder 2">
            <a:extLst>
              <a:ext uri="{FF2B5EF4-FFF2-40B4-BE49-F238E27FC236}">
                <a16:creationId xmlns:a16="http://schemas.microsoft.com/office/drawing/2014/main" id="{7459A36F-7ABE-4B0F-B8EB-79321CB318F6}"/>
              </a:ext>
            </a:extLst>
          </p:cNvPr>
          <p:cNvSpPr>
            <a:spLocks noGrp="1"/>
          </p:cNvSpPr>
          <p:nvPr>
            <p:ph sz="quarter" idx="13"/>
          </p:nvPr>
        </p:nvSpPr>
        <p:spPr>
          <a:xfrm>
            <a:off x="85725" y="1581886"/>
            <a:ext cx="5889976" cy="3446103"/>
          </a:xfrm>
        </p:spPr>
        <p:txBody>
          <a:bodyPr>
            <a:normAutofit fontScale="92500"/>
          </a:bodyPr>
          <a:lstStyle/>
          <a:p>
            <a:pPr marL="0" indent="0" algn="just">
              <a:buNone/>
            </a:pPr>
            <a:endParaRPr lang="en-GB" sz="1800" dirty="0">
              <a:solidFill>
                <a:schemeClr val="bg1"/>
              </a:solidFill>
              <a:latin typeface="+mj-lt"/>
            </a:endParaRPr>
          </a:p>
          <a:p>
            <a:pPr marL="0" indent="0" algn="ctr">
              <a:buNone/>
            </a:pPr>
            <a:r>
              <a:rPr lang="en-GB" sz="3600" u="sng" dirty="0">
                <a:solidFill>
                  <a:schemeClr val="bg1"/>
                </a:solidFill>
                <a:latin typeface="+mj-lt"/>
              </a:rPr>
              <a:t>my areas to improve are:</a:t>
            </a:r>
          </a:p>
          <a:p>
            <a:pPr marL="0" indent="0" algn="just">
              <a:buNone/>
            </a:pPr>
            <a:endParaRPr lang="en-GB" sz="1800" dirty="0">
              <a:solidFill>
                <a:schemeClr val="bg1"/>
              </a:solidFill>
              <a:latin typeface="+mj-lt"/>
            </a:endParaRPr>
          </a:p>
          <a:p>
            <a:pPr>
              <a:buClr>
                <a:schemeClr val="bg1"/>
              </a:buClr>
              <a:buFont typeface="Wingdings" panose="05000000000000000000" pitchFamily="2" charset="2"/>
              <a:buChar char="ü"/>
            </a:pPr>
            <a:r>
              <a:rPr lang="en-GB" sz="2800" dirty="0">
                <a:solidFill>
                  <a:schemeClr val="bg1"/>
                </a:solidFill>
              </a:rPr>
              <a:t>recruitment process</a:t>
            </a:r>
          </a:p>
          <a:p>
            <a:pPr>
              <a:buClr>
                <a:schemeClr val="bg1"/>
              </a:buClr>
              <a:buFont typeface="Wingdings" panose="05000000000000000000" pitchFamily="2" charset="2"/>
              <a:buChar char="ü"/>
            </a:pPr>
            <a:r>
              <a:rPr lang="en-GB" sz="2800" dirty="0">
                <a:solidFill>
                  <a:schemeClr val="bg1"/>
                </a:solidFill>
              </a:rPr>
              <a:t>Drafting Contracts of employment</a:t>
            </a:r>
          </a:p>
          <a:p>
            <a:pPr>
              <a:buClr>
                <a:schemeClr val="bg1"/>
              </a:buClr>
              <a:buFont typeface="Wingdings" panose="05000000000000000000" pitchFamily="2" charset="2"/>
              <a:buChar char="ü"/>
            </a:pPr>
            <a:r>
              <a:rPr lang="en-GB" sz="2800" dirty="0">
                <a:solidFill>
                  <a:schemeClr val="bg1"/>
                </a:solidFill>
              </a:rPr>
              <a:t>Use Specialist HR </a:t>
            </a:r>
            <a:r>
              <a:rPr lang="en-GB" sz="2800" dirty="0" err="1">
                <a:solidFill>
                  <a:schemeClr val="bg1"/>
                </a:solidFill>
              </a:rPr>
              <a:t>Sofware</a:t>
            </a:r>
            <a:endParaRPr lang="en-GB" sz="2800" dirty="0">
              <a:solidFill>
                <a:schemeClr val="bg1"/>
              </a:solidFill>
            </a:endParaRPr>
          </a:p>
          <a:p>
            <a:pPr marL="0" lvl="0" indent="0">
              <a:lnSpc>
                <a:spcPct val="120000"/>
              </a:lnSpc>
              <a:buNone/>
              <a:tabLst>
                <a:tab pos="457200" algn="l"/>
              </a:tabLst>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buClr>
                <a:schemeClr val="bg1"/>
              </a:buClr>
              <a:buFont typeface="Wingdings" panose="05000000000000000000" pitchFamily="2" charset="2"/>
              <a:buChar char="ü"/>
            </a:pPr>
            <a:endParaRPr lang="en-GB" sz="2800" dirty="0">
              <a:solidFill>
                <a:schemeClr val="bg1"/>
              </a:solidFill>
            </a:endParaRPr>
          </a:p>
        </p:txBody>
      </p:sp>
    </p:spTree>
    <p:extLst>
      <p:ext uri="{BB962C8B-B14F-4D97-AF65-F5344CB8AC3E}">
        <p14:creationId xmlns:p14="http://schemas.microsoft.com/office/powerpoint/2010/main" val="1166768685"/>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1D7BE49D-A34B-4F25-BC8C-CE9E2B37FA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2" name="Rectangle 31">
            <a:extLst>
              <a:ext uri="{FF2B5EF4-FFF2-40B4-BE49-F238E27FC236}">
                <a16:creationId xmlns:a16="http://schemas.microsoft.com/office/drawing/2014/main" id="{66DFDEE3-F2F4-48C9-8222-CA273412C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34" name="Freeform 9">
            <a:extLst>
              <a:ext uri="{FF2B5EF4-FFF2-40B4-BE49-F238E27FC236}">
                <a16:creationId xmlns:a16="http://schemas.microsoft.com/office/drawing/2014/main" id="{95A09B00-70D2-4998-8FA5-3A8ED576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36" name="Rectangle 35">
            <a:extLst>
              <a:ext uri="{FF2B5EF4-FFF2-40B4-BE49-F238E27FC236}">
                <a16:creationId xmlns:a16="http://schemas.microsoft.com/office/drawing/2014/main" id="{4B5FB9F9-CCF5-4072-83C3-3B45E1409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094412" cy="6380796"/>
          </a:xfrm>
          <a:prstGeom prst="rect">
            <a:avLst/>
          </a:prstGeom>
          <a:gradFill flip="none" rotWithShape="1">
            <a:gsLst>
              <a:gs pos="34000">
                <a:schemeClr val="accent1"/>
              </a:gs>
              <a:gs pos="100000">
                <a:schemeClr val="accent1">
                  <a:lumMod val="60000"/>
                </a:schemeClr>
              </a:gs>
            </a:gsLst>
            <a:lin ang="8100000" scaled="1"/>
            <a:tileRect/>
          </a:gra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D0D86DD-40E1-4EF8-BABF-70E1A9114475}"/>
              </a:ext>
            </a:extLst>
          </p:cNvPr>
          <p:cNvSpPr>
            <a:spLocks noGrp="1"/>
          </p:cNvSpPr>
          <p:nvPr>
            <p:ph type="title"/>
          </p:nvPr>
        </p:nvSpPr>
        <p:spPr>
          <a:xfrm>
            <a:off x="-32101" y="334391"/>
            <a:ext cx="6448424" cy="1561084"/>
          </a:xfrm>
        </p:spPr>
        <p:txBody>
          <a:bodyPr>
            <a:normAutofit/>
          </a:bodyPr>
          <a:lstStyle/>
          <a:p>
            <a:r>
              <a:rPr lang="en-GB" sz="3200" u="sng" dirty="0">
                <a:solidFill>
                  <a:schemeClr val="bg1"/>
                </a:solidFill>
              </a:rPr>
              <a:t> recruitment process</a:t>
            </a:r>
          </a:p>
        </p:txBody>
      </p:sp>
      <p:sp>
        <p:nvSpPr>
          <p:cNvPr id="3" name="Content Placeholder 2">
            <a:extLst>
              <a:ext uri="{FF2B5EF4-FFF2-40B4-BE49-F238E27FC236}">
                <a16:creationId xmlns:a16="http://schemas.microsoft.com/office/drawing/2014/main" id="{6A10455F-3B56-42B1-B998-D5B073CABBCA}"/>
              </a:ext>
            </a:extLst>
          </p:cNvPr>
          <p:cNvSpPr>
            <a:spLocks noGrp="1"/>
          </p:cNvSpPr>
          <p:nvPr>
            <p:ph idx="1"/>
          </p:nvPr>
        </p:nvSpPr>
        <p:spPr>
          <a:xfrm>
            <a:off x="522975" y="3322040"/>
            <a:ext cx="5338273" cy="4317401"/>
          </a:xfrm>
        </p:spPr>
        <p:txBody>
          <a:bodyPr>
            <a:normAutofit/>
          </a:bodyPr>
          <a:lstStyle/>
          <a:p>
            <a:pPr marL="0" indent="0">
              <a:lnSpc>
                <a:spcPct val="110000"/>
              </a:lnSpc>
              <a:buNone/>
            </a:pPr>
            <a:r>
              <a:rPr lang="en-GB" sz="2400" b="1" i="0" dirty="0">
                <a:solidFill>
                  <a:schemeClr val="bg1"/>
                </a:solidFill>
                <a:effectLst/>
                <a:latin typeface="Poppins" panose="020B0502040204020203" pitchFamily="2" charset="0"/>
              </a:rPr>
              <a:t>Perfect Job Description</a:t>
            </a:r>
          </a:p>
          <a:p>
            <a:pPr marL="0" indent="0">
              <a:lnSpc>
                <a:spcPct val="110000"/>
              </a:lnSpc>
              <a:buNone/>
            </a:pPr>
            <a:r>
              <a:rPr lang="en-GB" sz="2400" b="1" dirty="0">
                <a:solidFill>
                  <a:schemeClr val="bg1"/>
                </a:solidFill>
                <a:latin typeface="Poppins" panose="020B0502040204020203" pitchFamily="2" charset="0"/>
              </a:rPr>
              <a:t>Advertise the position</a:t>
            </a:r>
          </a:p>
          <a:p>
            <a:pPr marL="0" indent="0">
              <a:lnSpc>
                <a:spcPct val="110000"/>
              </a:lnSpc>
              <a:buNone/>
            </a:pPr>
            <a:r>
              <a:rPr lang="en-GB" sz="2400" b="1" i="0" dirty="0">
                <a:solidFill>
                  <a:schemeClr val="bg1"/>
                </a:solidFill>
                <a:effectLst/>
                <a:latin typeface="Poppins" panose="020B0502040204020203" pitchFamily="2" charset="0"/>
              </a:rPr>
              <a:t>Review Applications</a:t>
            </a:r>
          </a:p>
          <a:p>
            <a:pPr marL="0" indent="0">
              <a:lnSpc>
                <a:spcPct val="110000"/>
              </a:lnSpc>
              <a:buNone/>
            </a:pPr>
            <a:r>
              <a:rPr lang="en-GB" sz="2400" b="1" dirty="0">
                <a:solidFill>
                  <a:schemeClr val="bg1"/>
                </a:solidFill>
                <a:latin typeface="Poppins" panose="020B0502040204020203" pitchFamily="2" charset="0"/>
              </a:rPr>
              <a:t>Interviews</a:t>
            </a:r>
          </a:p>
          <a:p>
            <a:pPr marL="0" indent="0">
              <a:lnSpc>
                <a:spcPct val="110000"/>
              </a:lnSpc>
              <a:buNone/>
            </a:pPr>
            <a:r>
              <a:rPr lang="en-GB" sz="2400" b="1" i="0" dirty="0" err="1">
                <a:solidFill>
                  <a:schemeClr val="bg1"/>
                </a:solidFill>
                <a:effectLst/>
                <a:latin typeface="Poppins" panose="020B0502040204020203" pitchFamily="2" charset="0"/>
              </a:rPr>
              <a:t>TriaL</a:t>
            </a:r>
            <a:endParaRPr lang="en-GB" sz="2400" b="1" i="0" dirty="0">
              <a:solidFill>
                <a:schemeClr val="bg1"/>
              </a:solidFill>
              <a:effectLst/>
              <a:latin typeface="Poppins" panose="020B0502040204020203" pitchFamily="2" charset="0"/>
            </a:endParaRPr>
          </a:p>
          <a:p>
            <a:pPr marL="0" indent="0">
              <a:lnSpc>
                <a:spcPct val="110000"/>
              </a:lnSpc>
              <a:buNone/>
            </a:pPr>
            <a:r>
              <a:rPr lang="en-GB" sz="2400" b="1" dirty="0">
                <a:solidFill>
                  <a:schemeClr val="bg1"/>
                </a:solidFill>
                <a:latin typeface="Poppins" panose="020B0502040204020203" pitchFamily="2" charset="0"/>
              </a:rPr>
              <a:t>References Check</a:t>
            </a:r>
          </a:p>
          <a:p>
            <a:pPr marL="0" indent="0">
              <a:lnSpc>
                <a:spcPct val="110000"/>
              </a:lnSpc>
              <a:buNone/>
            </a:pPr>
            <a:r>
              <a:rPr lang="en-GB" sz="2400" b="1" i="0" dirty="0">
                <a:solidFill>
                  <a:schemeClr val="bg1"/>
                </a:solidFill>
                <a:effectLst/>
                <a:latin typeface="Poppins" panose="020B0502040204020203" pitchFamily="2" charset="0"/>
              </a:rPr>
              <a:t>Job offer</a:t>
            </a:r>
          </a:p>
          <a:p>
            <a:pPr marL="0" indent="0">
              <a:lnSpc>
                <a:spcPct val="110000"/>
              </a:lnSpc>
              <a:buNone/>
            </a:pPr>
            <a:r>
              <a:rPr lang="en-GB" sz="2400" b="1" i="0" dirty="0">
                <a:solidFill>
                  <a:schemeClr val="bg1"/>
                </a:solidFill>
                <a:effectLst/>
                <a:latin typeface="Poppins" panose="020B0502040204020203" pitchFamily="2" charset="0"/>
              </a:rPr>
              <a:t>Hiring</a:t>
            </a:r>
          </a:p>
          <a:p>
            <a:pPr marL="0" indent="0">
              <a:lnSpc>
                <a:spcPct val="110000"/>
              </a:lnSpc>
              <a:buNone/>
            </a:pPr>
            <a:endParaRPr lang="en-GB" sz="800" b="1" dirty="0">
              <a:latin typeface="Poppins" panose="020B0502040204020203" pitchFamily="2" charset="0"/>
            </a:endParaRPr>
          </a:p>
          <a:p>
            <a:pPr marL="0" indent="0">
              <a:lnSpc>
                <a:spcPct val="110000"/>
              </a:lnSpc>
              <a:buNone/>
            </a:pPr>
            <a:endParaRPr lang="en-GB" sz="800" b="1" i="0" dirty="0">
              <a:effectLst/>
              <a:latin typeface="Poppins" panose="020B0502040204020203" pitchFamily="2" charset="0"/>
            </a:endParaRPr>
          </a:p>
          <a:p>
            <a:pPr marL="0" indent="0">
              <a:lnSpc>
                <a:spcPct val="110000"/>
              </a:lnSpc>
              <a:buNone/>
            </a:pPr>
            <a:endParaRPr lang="en-GB" sz="700" b="1" i="0" dirty="0">
              <a:solidFill>
                <a:schemeClr val="bg1"/>
              </a:solidFill>
              <a:effectLst/>
              <a:latin typeface="Times New Roman" panose="02020603050405020304" pitchFamily="18" charset="0"/>
            </a:endParaRPr>
          </a:p>
          <a:p>
            <a:pPr marL="0" indent="0">
              <a:lnSpc>
                <a:spcPct val="110000"/>
              </a:lnSpc>
              <a:buNone/>
            </a:pPr>
            <a:endParaRPr lang="en-GB" sz="700" b="1" dirty="0">
              <a:solidFill>
                <a:schemeClr val="bg1"/>
              </a:solidFill>
              <a:latin typeface="Times New Roman" panose="02020603050405020304" pitchFamily="18" charset="0"/>
            </a:endParaRPr>
          </a:p>
          <a:p>
            <a:pPr marL="0" indent="0">
              <a:lnSpc>
                <a:spcPct val="110000"/>
              </a:lnSpc>
              <a:buNone/>
            </a:pPr>
            <a:endParaRPr lang="en-GB" sz="700" b="1" i="0" dirty="0">
              <a:solidFill>
                <a:schemeClr val="bg1"/>
              </a:solidFill>
              <a:effectLst/>
              <a:latin typeface="Arial" panose="020B0604020202020204" pitchFamily="34" charset="0"/>
              <a:cs typeface="Arial" panose="020B0604020202020204" pitchFamily="34" charset="0"/>
            </a:endParaRPr>
          </a:p>
          <a:p>
            <a:pPr marL="0" indent="0">
              <a:lnSpc>
                <a:spcPct val="110000"/>
              </a:lnSpc>
              <a:buNone/>
            </a:pPr>
            <a:endParaRPr lang="en-GB" sz="700" b="1" dirty="0">
              <a:solidFill>
                <a:schemeClr val="bg1"/>
              </a:solidFill>
              <a:latin typeface="Arial" panose="020B0604020202020204" pitchFamily="34" charset="0"/>
              <a:cs typeface="Arial" panose="020B0604020202020204" pitchFamily="34" charset="0"/>
            </a:endParaRPr>
          </a:p>
          <a:p>
            <a:pPr marL="0" indent="0">
              <a:lnSpc>
                <a:spcPct val="110000"/>
              </a:lnSpc>
              <a:buNone/>
            </a:pPr>
            <a:endParaRPr lang="en-GB" sz="700" b="1" i="0" dirty="0">
              <a:solidFill>
                <a:schemeClr val="bg1"/>
              </a:solidFill>
              <a:effectLst/>
              <a:latin typeface="Arial" panose="020B0604020202020204" pitchFamily="34" charset="0"/>
              <a:cs typeface="Arial" panose="020B0604020202020204" pitchFamily="34" charset="0"/>
            </a:endParaRPr>
          </a:p>
          <a:p>
            <a:pPr marL="0" indent="0">
              <a:lnSpc>
                <a:spcPct val="110000"/>
              </a:lnSpc>
              <a:buNone/>
            </a:pPr>
            <a:endParaRPr lang="en-GB" sz="700" b="1" dirty="0">
              <a:solidFill>
                <a:schemeClr val="bg1"/>
              </a:solidFill>
              <a:latin typeface="Arial" panose="020B0604020202020204" pitchFamily="34" charset="0"/>
              <a:cs typeface="Arial" panose="020B0604020202020204" pitchFamily="34" charset="0"/>
            </a:endParaRPr>
          </a:p>
          <a:p>
            <a:pPr marL="0" indent="0">
              <a:lnSpc>
                <a:spcPct val="110000"/>
              </a:lnSpc>
              <a:buNone/>
            </a:pPr>
            <a:endParaRPr lang="en-GB" sz="700" b="1" i="0" dirty="0">
              <a:solidFill>
                <a:schemeClr val="bg1"/>
              </a:solidFill>
              <a:effectLst/>
              <a:latin typeface="Arial" panose="020B0604020202020204" pitchFamily="34" charset="0"/>
              <a:cs typeface="Arial" panose="020B0604020202020204" pitchFamily="34" charset="0"/>
            </a:endParaRPr>
          </a:p>
          <a:p>
            <a:pPr marL="0" indent="0">
              <a:lnSpc>
                <a:spcPct val="110000"/>
              </a:lnSpc>
              <a:buNone/>
            </a:pPr>
            <a:endParaRPr lang="en-GB" sz="700" b="1" dirty="0">
              <a:solidFill>
                <a:schemeClr val="bg1"/>
              </a:solidFill>
              <a:latin typeface="Arial" panose="020B0604020202020204" pitchFamily="34" charset="0"/>
              <a:cs typeface="Arial" panose="020B0604020202020204" pitchFamily="34" charset="0"/>
            </a:endParaRPr>
          </a:p>
          <a:p>
            <a:pPr>
              <a:lnSpc>
                <a:spcPct val="110000"/>
              </a:lnSpc>
            </a:pPr>
            <a:endParaRPr lang="en-GB" sz="700" dirty="0">
              <a:solidFill>
                <a:schemeClr val="bg1"/>
              </a:solidFill>
            </a:endParaRPr>
          </a:p>
        </p:txBody>
      </p:sp>
      <p:pic>
        <p:nvPicPr>
          <p:cNvPr id="6" name="Picture 5" descr="Shape&#10;&#10;Description automatically generated">
            <a:extLst>
              <a:ext uri="{FF2B5EF4-FFF2-40B4-BE49-F238E27FC236}">
                <a16:creationId xmlns:a16="http://schemas.microsoft.com/office/drawing/2014/main" id="{7A1F5799-7664-4AA0-86A6-4526E2F9380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4412" y="1115832"/>
            <a:ext cx="5607827" cy="3756806"/>
          </a:xfrm>
          <a:prstGeom prst="rect">
            <a:avLst/>
          </a:prstGeom>
        </p:spPr>
      </p:pic>
    </p:spTree>
    <p:extLst>
      <p:ext uri="{BB962C8B-B14F-4D97-AF65-F5344CB8AC3E}">
        <p14:creationId xmlns:p14="http://schemas.microsoft.com/office/powerpoint/2010/main" val="4154722741"/>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897ED48-9D66-4636-BA2F-FF1666BA5C08}"/>
              </a:ext>
            </a:extLst>
          </p:cNvPr>
          <p:cNvPicPr>
            <a:picLocks noChangeAspect="1"/>
          </p:cNvPicPr>
          <p:nvPr/>
        </p:nvPicPr>
        <p:blipFill rotWithShape="1">
          <a:blip r:embed="rId4">
            <a:extLst>
              <a:ext uri="{28A0092B-C50C-407E-A947-70E740481C1C}">
                <a14:useLocalDpi xmlns:a14="http://schemas.microsoft.com/office/drawing/2010/main" val="0"/>
              </a:ext>
            </a:extLst>
          </a:blip>
          <a:srcRect t="6527" b="15619"/>
          <a:stretch/>
        </p:blipFill>
        <p:spPr>
          <a:xfrm>
            <a:off x="20" y="10"/>
            <a:ext cx="12191980" cy="6857990"/>
          </a:xfrm>
          <a:prstGeom prst="rect">
            <a:avLst/>
          </a:prstGeom>
        </p:spPr>
      </p:pic>
      <p:sp>
        <p:nvSpPr>
          <p:cNvPr id="10" name="Rectangle 10">
            <a:extLst>
              <a:ext uri="{FF2B5EF4-FFF2-40B4-BE49-F238E27FC236}">
                <a16:creationId xmlns:a16="http://schemas.microsoft.com/office/drawing/2014/main" id="{CC146B38-3E4E-4A67-91CF-55DBCC51B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rot="21420000">
            <a:off x="-153067" y="613608"/>
            <a:ext cx="8044107" cy="5638800"/>
          </a:xfrm>
          <a:custGeom>
            <a:avLst/>
            <a:gdLst/>
            <a:ahLst/>
            <a:cxnLst/>
            <a:rect l="l" t="t" r="r" b="b"/>
            <a:pathLst>
              <a:path w="8044107" h="5638800">
                <a:moveTo>
                  <a:pt x="8044107" y="0"/>
                </a:moveTo>
                <a:lnTo>
                  <a:pt x="8044107" y="5638800"/>
                </a:lnTo>
                <a:lnTo>
                  <a:pt x="0" y="5638800"/>
                </a:lnTo>
                <a:lnTo>
                  <a:pt x="295517" y="0"/>
                </a:lnTo>
                <a:close/>
              </a:path>
            </a:pathLst>
          </a:custGeom>
          <a:solidFill>
            <a:schemeClr val="accent1">
              <a:alpha val="82000"/>
            </a:schemeClr>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983A811-A98D-452C-A4C8-2A6C1FFD8F4D}"/>
              </a:ext>
            </a:extLst>
          </p:cNvPr>
          <p:cNvSpPr>
            <a:spLocks noGrp="1"/>
          </p:cNvSpPr>
          <p:nvPr>
            <p:ph type="title"/>
          </p:nvPr>
        </p:nvSpPr>
        <p:spPr>
          <a:xfrm rot="21420000">
            <a:off x="486113" y="1220999"/>
            <a:ext cx="6851188" cy="1151965"/>
          </a:xfrm>
        </p:spPr>
        <p:txBody>
          <a:bodyPr>
            <a:normAutofit/>
          </a:bodyPr>
          <a:lstStyle/>
          <a:p>
            <a:r>
              <a:rPr lang="en-GB" sz="3800" dirty="0">
                <a:solidFill>
                  <a:schemeClr val="bg1"/>
                </a:solidFill>
              </a:rPr>
              <a:t>Benefits of training to Organisation and individual  </a:t>
            </a:r>
          </a:p>
        </p:txBody>
      </p:sp>
      <p:sp>
        <p:nvSpPr>
          <p:cNvPr id="3" name="Content Placeholder 2">
            <a:extLst>
              <a:ext uri="{FF2B5EF4-FFF2-40B4-BE49-F238E27FC236}">
                <a16:creationId xmlns:a16="http://schemas.microsoft.com/office/drawing/2014/main" id="{697F5F5E-B6FD-45D5-8A0D-5B32784DB2D3}"/>
              </a:ext>
            </a:extLst>
          </p:cNvPr>
          <p:cNvSpPr>
            <a:spLocks noGrp="1"/>
          </p:cNvSpPr>
          <p:nvPr>
            <p:ph sz="quarter" idx="13"/>
          </p:nvPr>
        </p:nvSpPr>
        <p:spPr>
          <a:xfrm rot="21420000">
            <a:off x="987258" y="2834218"/>
            <a:ext cx="6859199" cy="2944652"/>
          </a:xfrm>
        </p:spPr>
        <p:txBody>
          <a:bodyPr>
            <a:normAutofit fontScale="25000" lnSpcReduction="20000"/>
          </a:bodyPr>
          <a:lstStyle/>
          <a:p>
            <a:pPr algn="l">
              <a:buClr>
                <a:schemeClr val="bg1"/>
              </a:buClr>
            </a:pPr>
            <a:endParaRPr lang="en-GB" sz="7200" b="1" i="0" dirty="0">
              <a:solidFill>
                <a:schemeClr val="bg1">
                  <a:lumMod val="95000"/>
                </a:schemeClr>
              </a:solidFill>
              <a:effectLst/>
              <a:latin typeface="+mj-lt"/>
              <a:cs typeface="Arial" panose="020B0604020202020204" pitchFamily="34" charset="0"/>
            </a:endParaRPr>
          </a:p>
          <a:p>
            <a:pPr algn="l">
              <a:buClr>
                <a:schemeClr val="bg1"/>
              </a:buClr>
            </a:pPr>
            <a:endParaRPr lang="en-GB" sz="7200" b="1" dirty="0">
              <a:solidFill>
                <a:schemeClr val="bg1">
                  <a:lumMod val="95000"/>
                </a:schemeClr>
              </a:solidFill>
              <a:latin typeface="+mj-lt"/>
              <a:cs typeface="Arial" panose="020B0604020202020204" pitchFamily="34" charset="0"/>
            </a:endParaRPr>
          </a:p>
          <a:p>
            <a:pPr algn="l">
              <a:buClr>
                <a:schemeClr val="bg1"/>
              </a:buClr>
            </a:pPr>
            <a:endParaRPr lang="en-GB" sz="7200" b="1" i="0" dirty="0">
              <a:solidFill>
                <a:schemeClr val="bg1">
                  <a:lumMod val="95000"/>
                </a:schemeClr>
              </a:solidFill>
              <a:effectLst/>
              <a:latin typeface="+mj-lt"/>
              <a:cs typeface="Arial" panose="020B0604020202020204" pitchFamily="34" charset="0"/>
            </a:endParaRPr>
          </a:p>
          <a:p>
            <a:pPr>
              <a:buClr>
                <a:schemeClr val="bg1"/>
              </a:buClr>
            </a:pPr>
            <a:r>
              <a:rPr lang="en-GB" sz="7200" b="1" i="0" dirty="0">
                <a:solidFill>
                  <a:schemeClr val="bg1">
                    <a:lumMod val="95000"/>
                  </a:schemeClr>
                </a:solidFill>
                <a:effectLst/>
                <a:latin typeface="+mj-lt"/>
                <a:cs typeface="Arial" panose="020B0604020202020204" pitchFamily="34" charset="0"/>
              </a:rPr>
              <a:t>Increase more profit</a:t>
            </a:r>
          </a:p>
          <a:p>
            <a:pPr>
              <a:buClr>
                <a:schemeClr val="bg1"/>
              </a:buClr>
            </a:pPr>
            <a:r>
              <a:rPr lang="en-GB" sz="7200" b="1" i="0" dirty="0">
                <a:solidFill>
                  <a:schemeClr val="bg1">
                    <a:lumMod val="95000"/>
                  </a:schemeClr>
                </a:solidFill>
                <a:effectLst/>
                <a:latin typeface="+mj-lt"/>
                <a:cs typeface="Arial" panose="020B0604020202020204" pitchFamily="34" charset="0"/>
              </a:rPr>
              <a:t>Better understanding of staff needs</a:t>
            </a:r>
          </a:p>
          <a:p>
            <a:pPr algn="l">
              <a:buClr>
                <a:schemeClr val="bg1"/>
              </a:buClr>
            </a:pPr>
            <a:r>
              <a:rPr lang="en-GB" sz="7200" b="1" i="0" dirty="0">
                <a:solidFill>
                  <a:schemeClr val="bg1">
                    <a:lumMod val="95000"/>
                  </a:schemeClr>
                </a:solidFill>
                <a:effectLst/>
                <a:latin typeface="+mj-lt"/>
                <a:cs typeface="Arial" panose="020B0604020202020204" pitchFamily="34" charset="0"/>
              </a:rPr>
              <a:t>It prepares employees for higher responsibilities.</a:t>
            </a:r>
          </a:p>
          <a:p>
            <a:pPr>
              <a:buClr>
                <a:schemeClr val="bg1"/>
              </a:buClr>
            </a:pPr>
            <a:r>
              <a:rPr lang="en-GB" sz="7200" b="1" i="0" dirty="0">
                <a:solidFill>
                  <a:schemeClr val="bg1">
                    <a:lumMod val="95000"/>
                  </a:schemeClr>
                </a:solidFill>
                <a:effectLst/>
                <a:latin typeface="+mj-lt"/>
                <a:cs typeface="Arial" panose="020B0604020202020204" pitchFamily="34" charset="0"/>
              </a:rPr>
              <a:t>It shows employees they are valued.</a:t>
            </a:r>
          </a:p>
          <a:p>
            <a:pPr>
              <a:buClr>
                <a:schemeClr val="bg1"/>
              </a:buClr>
            </a:pPr>
            <a:r>
              <a:rPr lang="en-GB" sz="7200" b="1" i="0" dirty="0">
                <a:solidFill>
                  <a:schemeClr val="bg1">
                    <a:lumMod val="95000"/>
                  </a:schemeClr>
                </a:solidFill>
                <a:effectLst/>
                <a:latin typeface="+mj-lt"/>
                <a:cs typeface="Arial" panose="020B0604020202020204" pitchFamily="34" charset="0"/>
              </a:rPr>
              <a:t> Reduced wastage</a:t>
            </a:r>
          </a:p>
          <a:p>
            <a:pPr>
              <a:buClr>
                <a:schemeClr val="bg1"/>
              </a:buClr>
            </a:pPr>
            <a:r>
              <a:rPr lang="en-GB" sz="7200" b="1" i="0" dirty="0">
                <a:solidFill>
                  <a:schemeClr val="bg1">
                    <a:lumMod val="95000"/>
                  </a:schemeClr>
                </a:solidFill>
                <a:effectLst/>
                <a:latin typeface="+mj-lt"/>
                <a:cs typeface="Arial" panose="020B0604020202020204" pitchFamily="34" charset="0"/>
              </a:rPr>
              <a:t>Better workplace environment</a:t>
            </a:r>
          </a:p>
          <a:p>
            <a:pPr>
              <a:buClr>
                <a:schemeClr val="bg1"/>
              </a:buClr>
            </a:pPr>
            <a:r>
              <a:rPr lang="en-GB" sz="7200" b="1" i="0" dirty="0">
                <a:solidFill>
                  <a:schemeClr val="bg1">
                    <a:lumMod val="95000"/>
                  </a:schemeClr>
                </a:solidFill>
                <a:effectLst/>
                <a:latin typeface="+mj-lt"/>
                <a:cs typeface="Arial" panose="020B0604020202020204" pitchFamily="34" charset="0"/>
              </a:rPr>
              <a:t> Improved customer valuation</a:t>
            </a:r>
          </a:p>
          <a:p>
            <a:pPr marL="0" indent="0">
              <a:buClr>
                <a:schemeClr val="bg1"/>
              </a:buClr>
              <a:buNone/>
            </a:pPr>
            <a:br>
              <a:rPr lang="en-GB" sz="7200" dirty="0">
                <a:latin typeface="+mj-lt"/>
              </a:rPr>
            </a:br>
            <a:endParaRPr lang="en-GB" sz="7200" dirty="0">
              <a:solidFill>
                <a:schemeClr val="bg1"/>
              </a:solidFill>
              <a:latin typeface="+mj-lt"/>
            </a:endParaRPr>
          </a:p>
          <a:p>
            <a:pPr>
              <a:buClr>
                <a:schemeClr val="bg1"/>
              </a:buClr>
            </a:pPr>
            <a:endParaRPr lang="en-GB" sz="1800" dirty="0">
              <a:solidFill>
                <a:schemeClr val="bg1"/>
              </a:solidFill>
            </a:endParaRPr>
          </a:p>
        </p:txBody>
      </p:sp>
    </p:spTree>
    <p:extLst>
      <p:ext uri="{BB962C8B-B14F-4D97-AF65-F5344CB8AC3E}">
        <p14:creationId xmlns:p14="http://schemas.microsoft.com/office/powerpoint/2010/main" val="587248528"/>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0" name="Picture 14">
            <a:extLst>
              <a:ext uri="{FF2B5EF4-FFF2-40B4-BE49-F238E27FC236}">
                <a16:creationId xmlns:a16="http://schemas.microsoft.com/office/drawing/2014/main" id="{1BCAD38B-5F61-4FEB-A1D1-5FC0D666D2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2" name="Rectangle 16">
            <a:extLst>
              <a:ext uri="{FF2B5EF4-FFF2-40B4-BE49-F238E27FC236}">
                <a16:creationId xmlns:a16="http://schemas.microsoft.com/office/drawing/2014/main" id="{C04E869F-EBC2-416E-8FB7-4F6A45F66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4CE45C99-FC68-4217-86DC-3A4E32286AEB}"/>
              </a:ext>
            </a:extLst>
          </p:cNvPr>
          <p:cNvPicPr>
            <a:picLocks noChangeAspect="1"/>
          </p:cNvPicPr>
          <p:nvPr/>
        </p:nvPicPr>
        <p:blipFill rotWithShape="1">
          <a:blip r:embed="rId5">
            <a:alphaModFix amt="43000"/>
            <a:extLst>
              <a:ext uri="{28A0092B-C50C-407E-A947-70E740481C1C}">
                <a14:useLocalDpi xmlns:a14="http://schemas.microsoft.com/office/drawing/2010/main" val="0"/>
              </a:ext>
            </a:extLst>
          </a:blip>
          <a:srcRect r="23095"/>
          <a:stretch/>
        </p:blipFill>
        <p:spPr>
          <a:xfrm>
            <a:off x="20" y="10"/>
            <a:ext cx="11734780" cy="6408728"/>
          </a:xfrm>
          <a:prstGeom prst="rect">
            <a:avLst/>
          </a:prstGeom>
          <a:ln>
            <a:noFill/>
          </a:ln>
        </p:spPr>
      </p:pic>
      <p:sp>
        <p:nvSpPr>
          <p:cNvPr id="19" name="Freeform 9">
            <a:extLst>
              <a:ext uri="{FF2B5EF4-FFF2-40B4-BE49-F238E27FC236}">
                <a16:creationId xmlns:a16="http://schemas.microsoft.com/office/drawing/2014/main" id="{7D1C9B27-27B9-4E9E-82C8-6F9B7D12B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0"/>
            <a:ext cx="11763766"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a:extLst>
              <a:ext uri="{FF2B5EF4-FFF2-40B4-BE49-F238E27FC236}">
                <a16:creationId xmlns:a16="http://schemas.microsoft.com/office/drawing/2014/main" id="{AD7948B3-B278-4DDA-8A21-3E53D5CE6280}"/>
              </a:ext>
            </a:extLst>
          </p:cNvPr>
          <p:cNvSpPr>
            <a:spLocks noGrp="1"/>
          </p:cNvSpPr>
          <p:nvPr>
            <p:ph type="title"/>
          </p:nvPr>
        </p:nvSpPr>
        <p:spPr>
          <a:xfrm>
            <a:off x="685801" y="685800"/>
            <a:ext cx="10396882" cy="1151965"/>
          </a:xfrm>
        </p:spPr>
        <p:txBody>
          <a:bodyPr>
            <a:normAutofit/>
          </a:bodyPr>
          <a:lstStyle/>
          <a:p>
            <a:r>
              <a:rPr lang="en-GB"/>
              <a:t>Summarise </a:t>
            </a:r>
          </a:p>
        </p:txBody>
      </p:sp>
      <p:sp>
        <p:nvSpPr>
          <p:cNvPr id="3" name="Content Placeholder 2">
            <a:extLst>
              <a:ext uri="{FF2B5EF4-FFF2-40B4-BE49-F238E27FC236}">
                <a16:creationId xmlns:a16="http://schemas.microsoft.com/office/drawing/2014/main" id="{053D9CB1-5248-4D22-AB7D-05BEACF65B20}"/>
              </a:ext>
            </a:extLst>
          </p:cNvPr>
          <p:cNvSpPr>
            <a:spLocks noGrp="1"/>
          </p:cNvSpPr>
          <p:nvPr>
            <p:ph sz="quarter" idx="13"/>
          </p:nvPr>
        </p:nvSpPr>
        <p:spPr>
          <a:xfrm>
            <a:off x="685800" y="2063396"/>
            <a:ext cx="10394707" cy="3311189"/>
          </a:xfrm>
        </p:spPr>
        <p:txBody>
          <a:bodyPr>
            <a:normAutofit/>
          </a:bodyPr>
          <a:lstStyle/>
          <a:p>
            <a:pPr marL="0" indent="0">
              <a:buNone/>
            </a:pPr>
            <a:r>
              <a:rPr lang="en-GB" sz="2800" kern="1200" dirty="0">
                <a:effectLst/>
                <a:latin typeface="Arial Black" panose="020B0A04020102020204" pitchFamily="34" charset="0"/>
              </a:rPr>
              <a:t>People are an organisation’s most important assets.</a:t>
            </a:r>
            <a:endParaRPr lang="en-GB" sz="2800" dirty="0">
              <a:effectLst/>
              <a:latin typeface="Arial Black" panose="020B0A04020102020204" pitchFamily="34" charset="0"/>
              <a:ea typeface="Times New Roman" panose="02020603050405020304" pitchFamily="18" charset="0"/>
              <a:cs typeface="Times New Roman" panose="02020603050405020304" pitchFamily="18" charset="0"/>
            </a:endParaRPr>
          </a:p>
          <a:p>
            <a:pPr marL="0" indent="0">
              <a:buNone/>
            </a:pPr>
            <a:r>
              <a:rPr lang="en-GB" sz="2800" spc="-15" dirty="0">
                <a:effectLst/>
                <a:latin typeface="Arial Black" panose="020B0A04020102020204" pitchFamily="34" charset="0"/>
                <a:ea typeface="Calibri" panose="020F0502020204030204" pitchFamily="34" charset="0"/>
                <a:cs typeface="Times New Roman" panose="02020603050405020304" pitchFamily="18" charset="0"/>
              </a:rPr>
              <a:t>the HR person main purpose </a:t>
            </a:r>
            <a:r>
              <a:rPr lang="en-GB" sz="2800" spc="-15" dirty="0">
                <a:latin typeface="Arial Black" panose="020B0A04020102020204" pitchFamily="34" charset="0"/>
                <a:ea typeface="Calibri" panose="020F0502020204030204" pitchFamily="34" charset="0"/>
                <a:cs typeface="Times New Roman" panose="02020603050405020304" pitchFamily="18" charset="0"/>
              </a:rPr>
              <a:t>i</a:t>
            </a:r>
            <a:r>
              <a:rPr lang="en-GB" sz="2800" spc="-15" dirty="0">
                <a:effectLst/>
                <a:latin typeface="Arial Black" panose="020B0A04020102020204" pitchFamily="34" charset="0"/>
                <a:ea typeface="Calibri" panose="020F0502020204030204" pitchFamily="34" charset="0"/>
                <a:cs typeface="Times New Roman" panose="02020603050405020304" pitchFamily="18" charset="0"/>
              </a:rPr>
              <a:t>s all about increasing employee performance in the organisation.</a:t>
            </a:r>
            <a:endParaRPr lang="en-GB" sz="2800" dirty="0">
              <a:effectLst/>
              <a:latin typeface="Arial Black" panose="020B0A0402010202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21" name="Rectangle 20">
            <a:extLst>
              <a:ext uri="{FF2B5EF4-FFF2-40B4-BE49-F238E27FC236}">
                <a16:creationId xmlns:a16="http://schemas.microsoft.com/office/drawing/2014/main" id="{7E9AE32D-417D-4951-BD6D-383A7A5E6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00215"/>
            <a:ext cx="1173175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16554811"/>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96FCA7-0C2B-41BB-9A99-4317CA62C7B2}"/>
              </a:ext>
            </a:extLst>
          </p:cNvPr>
          <p:cNvSpPr txBox="1"/>
          <p:nvPr/>
        </p:nvSpPr>
        <p:spPr>
          <a:xfrm>
            <a:off x="552450" y="204787"/>
            <a:ext cx="4295775" cy="646331"/>
          </a:xfrm>
          <a:prstGeom prst="rect">
            <a:avLst/>
          </a:prstGeom>
          <a:noFill/>
        </p:spPr>
        <p:txBody>
          <a:bodyPr wrap="square" rtlCol="0">
            <a:spAutoFit/>
          </a:bodyPr>
          <a:lstStyle/>
          <a:p>
            <a:r>
              <a:rPr lang="en-GB" dirty="0"/>
              <a:t>Appendix B </a:t>
            </a:r>
          </a:p>
          <a:p>
            <a:r>
              <a:rPr lang="en-GB" dirty="0"/>
              <a:t>Personal Skills Audit</a:t>
            </a:r>
          </a:p>
        </p:txBody>
      </p:sp>
      <p:pic>
        <p:nvPicPr>
          <p:cNvPr id="6" name="Picture 5" descr="Diagram, schematic&#10;&#10;Description automatically generated">
            <a:extLst>
              <a:ext uri="{FF2B5EF4-FFF2-40B4-BE49-F238E27FC236}">
                <a16:creationId xmlns:a16="http://schemas.microsoft.com/office/drawing/2014/main" id="{163B1128-B1B1-4B9B-9390-74973D92B2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4448832" y="-890423"/>
            <a:ext cx="4271798" cy="8439806"/>
          </a:xfrm>
          <a:prstGeom prst="rect">
            <a:avLst/>
          </a:prstGeom>
        </p:spPr>
      </p:pic>
    </p:spTree>
    <p:extLst>
      <p:ext uri="{BB962C8B-B14F-4D97-AF65-F5344CB8AC3E}">
        <p14:creationId xmlns:p14="http://schemas.microsoft.com/office/powerpoint/2010/main" val="1020880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54AC1-A0FB-4C3C-87FE-3EF2BCAA4807}"/>
              </a:ext>
            </a:extLst>
          </p:cNvPr>
          <p:cNvSpPr>
            <a:spLocks noGrp="1"/>
          </p:cNvSpPr>
          <p:nvPr>
            <p:ph type="title"/>
          </p:nvPr>
        </p:nvSpPr>
        <p:spPr>
          <a:xfrm>
            <a:off x="600076" y="352425"/>
            <a:ext cx="10396882" cy="1151965"/>
          </a:xfrm>
        </p:spPr>
        <p:txBody>
          <a:bodyPr/>
          <a:lstStyle/>
          <a:p>
            <a:r>
              <a:rPr lang="en-GB" dirty="0"/>
              <a:t>References</a:t>
            </a:r>
          </a:p>
        </p:txBody>
      </p:sp>
      <p:sp>
        <p:nvSpPr>
          <p:cNvPr id="3" name="Content Placeholder 2">
            <a:extLst>
              <a:ext uri="{FF2B5EF4-FFF2-40B4-BE49-F238E27FC236}">
                <a16:creationId xmlns:a16="http://schemas.microsoft.com/office/drawing/2014/main" id="{4A55150A-6303-43C7-AE97-C65F0E771FC7}"/>
              </a:ext>
            </a:extLst>
          </p:cNvPr>
          <p:cNvSpPr>
            <a:spLocks noGrp="1"/>
          </p:cNvSpPr>
          <p:nvPr>
            <p:ph idx="1"/>
          </p:nvPr>
        </p:nvSpPr>
        <p:spPr>
          <a:xfrm>
            <a:off x="685802" y="1375794"/>
            <a:ext cx="10396883" cy="3401555"/>
          </a:xfrm>
        </p:spPr>
        <p:txBody>
          <a:bodyPr>
            <a:normAutofit fontScale="70000" lnSpcReduction="20000"/>
          </a:bodyPr>
          <a:lstStyle/>
          <a:p>
            <a:r>
              <a:rPr lang="en-GB" sz="1500" dirty="0" err="1">
                <a:effectLst/>
                <a:latin typeface="+mj-lt"/>
                <a:ea typeface="Times New Roman" panose="02020603050405020304" pitchFamily="18" charset="0"/>
              </a:rPr>
              <a:t>Kanada-Ya</a:t>
            </a:r>
            <a:r>
              <a:rPr lang="en-GB" sz="1500" dirty="0">
                <a:effectLst/>
                <a:latin typeface="+mj-lt"/>
                <a:ea typeface="Times New Roman" panose="02020603050405020304" pitchFamily="18" charset="0"/>
              </a:rPr>
              <a:t> | Award-winning Japanese ramen restaurants located in Soho, Covent Garden and Angel. Specialising in authentic Tonkotsu ramen, </a:t>
            </a:r>
            <a:r>
              <a:rPr lang="en-GB" sz="1500" dirty="0" err="1">
                <a:effectLst/>
                <a:latin typeface="+mj-lt"/>
                <a:ea typeface="Times New Roman" panose="02020603050405020304" pitchFamily="18" charset="0"/>
              </a:rPr>
              <a:t>Kanada-Ya</a:t>
            </a:r>
            <a:r>
              <a:rPr lang="en-GB" sz="1500" dirty="0">
                <a:effectLst/>
                <a:latin typeface="+mj-lt"/>
                <a:ea typeface="Times New Roman" panose="02020603050405020304" pitchFamily="18" charset="0"/>
              </a:rPr>
              <a:t> is considered one of the best ramen places in London.." 2014. Story | </a:t>
            </a:r>
            <a:r>
              <a:rPr lang="en-GB" sz="1500" dirty="0" err="1">
                <a:effectLst/>
                <a:latin typeface="+mj-lt"/>
                <a:ea typeface="Times New Roman" panose="02020603050405020304" pitchFamily="18" charset="0"/>
              </a:rPr>
              <a:t>Kanada-Ya</a:t>
            </a:r>
            <a:r>
              <a:rPr lang="en-GB" sz="1500" dirty="0">
                <a:effectLst/>
                <a:latin typeface="+mj-lt"/>
                <a:ea typeface="Times New Roman" panose="02020603050405020304" pitchFamily="18" charset="0"/>
              </a:rPr>
              <a:t>. [online] Available at: </a:t>
            </a:r>
            <a:r>
              <a:rPr lang="en-GB" sz="1500" dirty="0">
                <a:effectLst/>
                <a:latin typeface="+mj-lt"/>
                <a:ea typeface="Times New Roman" panose="02020603050405020304" pitchFamily="18" charset="0"/>
                <a:hlinkClick r:id="rId2"/>
              </a:rPr>
              <a:t>https://www.kanada-ya.com/story/</a:t>
            </a:r>
            <a:r>
              <a:rPr lang="en-GB" sz="1500" dirty="0">
                <a:effectLst/>
                <a:latin typeface="+mj-lt"/>
                <a:ea typeface="Times New Roman" panose="02020603050405020304" pitchFamily="18" charset="0"/>
              </a:rPr>
              <a:t>  [Accessed 5 January 2022].</a:t>
            </a:r>
          </a:p>
          <a:p>
            <a:r>
              <a:rPr lang="en-US" sz="1800" dirty="0">
                <a:latin typeface="+mj-lt"/>
                <a:ea typeface="Times New Roman" panose="02020603050405020304" pitchFamily="18" charset="0"/>
                <a:cs typeface="Times New Roman" panose="02020603050405020304" pitchFamily="18" charset="0"/>
              </a:rPr>
              <a:t>California HR Services. 2019. 5 Reasons to Update your HR Policies - California HR Services. [online] Available at: </a:t>
            </a:r>
            <a:r>
              <a:rPr lang="en-US" sz="1800" dirty="0">
                <a:latin typeface="+mj-lt"/>
                <a:ea typeface="Times New Roman" panose="02020603050405020304" pitchFamily="18" charset="0"/>
                <a:cs typeface="Times New Roman" panose="02020603050405020304" pitchFamily="18" charset="0"/>
                <a:hlinkClick r:id="rId3"/>
              </a:rPr>
              <a:t>https://www.cahrservices.com/5-reasons-to-update-your-hr-policies/</a:t>
            </a:r>
            <a:r>
              <a:rPr lang="en-US" sz="1800" dirty="0">
                <a:latin typeface="+mj-lt"/>
                <a:ea typeface="Times New Roman" panose="02020603050405020304" pitchFamily="18" charset="0"/>
                <a:cs typeface="Times New Roman" panose="02020603050405020304" pitchFamily="18" charset="0"/>
              </a:rPr>
              <a:t>  [Accessed 5 January 2022].</a:t>
            </a:r>
            <a:endParaRPr lang="en-GB" sz="1800" dirty="0">
              <a:effectLst/>
              <a:latin typeface="+mj-lt"/>
              <a:ea typeface="Calibri" panose="020F0502020204030204" pitchFamily="34" charset="0"/>
              <a:cs typeface="Times New Roman" panose="02020603050405020304" pitchFamily="18" charset="0"/>
            </a:endParaRPr>
          </a:p>
          <a:p>
            <a:r>
              <a:rPr lang="en-US" sz="1800" dirty="0">
                <a:effectLst/>
                <a:latin typeface="+mj-lt"/>
                <a:ea typeface="Times New Roman" panose="02020603050405020304" pitchFamily="18" charset="0"/>
                <a:cs typeface="Times New Roman" panose="02020603050405020304" pitchFamily="18" charset="0"/>
              </a:rPr>
              <a:t>Council, Y., 2018. Council Post: The Importance of Updating Your Policies and Compliance Terms. [online] Forbes. Available at: </a:t>
            </a:r>
            <a:r>
              <a:rPr lang="en-US" sz="1800" dirty="0">
                <a:effectLst/>
                <a:latin typeface="+mj-lt"/>
                <a:ea typeface="Times New Roman" panose="02020603050405020304" pitchFamily="18" charset="0"/>
                <a:cs typeface="Times New Roman" panose="02020603050405020304" pitchFamily="18" charset="0"/>
                <a:hlinkClick r:id="rId4"/>
              </a:rPr>
              <a:t>https://www.forbes.com/sites/theyec/2018/04/13/the-importance-of-updating-your-policies-and-compliance-terms/?sh=52f91891106b</a:t>
            </a:r>
            <a:r>
              <a:rPr lang="en-US" sz="1800" dirty="0">
                <a:effectLst/>
                <a:latin typeface="+mj-lt"/>
                <a:ea typeface="Times New Roman" panose="02020603050405020304" pitchFamily="18" charset="0"/>
                <a:cs typeface="Times New Roman" panose="02020603050405020304" pitchFamily="18" charset="0"/>
              </a:rPr>
              <a:t>  [Accessed 5 January 2022].</a:t>
            </a:r>
            <a:endParaRPr lang="en-GB" dirty="0">
              <a:latin typeface="+mj-lt"/>
            </a:endParaRPr>
          </a:p>
          <a:p>
            <a:r>
              <a:rPr lang="en-GB" dirty="0">
                <a:latin typeface="+mj-lt"/>
              </a:rPr>
              <a:t> </a:t>
            </a:r>
            <a:r>
              <a:rPr lang="en-US" dirty="0">
                <a:latin typeface="+mj-lt"/>
              </a:rPr>
              <a:t>Indeed Career Guide. 2021. The Importance of Training Employees: 11 Benefits | Indeed.com. [online] Available at: </a:t>
            </a:r>
            <a:r>
              <a:rPr lang="en-US" dirty="0">
                <a:latin typeface="+mj-lt"/>
                <a:hlinkClick r:id="rId5"/>
              </a:rPr>
              <a:t>https://www.indeed.com/career-advice/career-development/importance-of-training</a:t>
            </a:r>
            <a:r>
              <a:rPr lang="en-US" dirty="0">
                <a:latin typeface="+mj-lt"/>
              </a:rPr>
              <a:t>  [Accessed 5 January 2022].</a:t>
            </a:r>
            <a:endParaRPr lang="en-GB" dirty="0">
              <a:latin typeface="+mj-lt"/>
            </a:endParaRPr>
          </a:p>
          <a:p>
            <a:r>
              <a:rPr lang="en-US" sz="1800" dirty="0">
                <a:effectLst>
                  <a:outerShdw blurRad="38100" dist="19050" dir="2700000" algn="tl">
                    <a:schemeClr val="dk1">
                      <a:alpha val="40000"/>
                    </a:schemeClr>
                  </a:outerShdw>
                </a:effectLst>
                <a:latin typeface="+mj-lt"/>
                <a:ea typeface="Times New Roman" panose="02020603050405020304" pitchFamily="18" charset="0"/>
                <a:cs typeface="Times New Roman" panose="02020603050405020304" pitchFamily="18" charset="0"/>
              </a:rPr>
              <a:t>Pos.toasttab.com. 2019. Restaurant Success in 2019 Industry Report | Toast POS. [online] Available at: </a:t>
            </a:r>
            <a:r>
              <a:rPr lang="en-US" sz="1800" dirty="0">
                <a:effectLst>
                  <a:outerShdw blurRad="38100" dist="19050" dir="2700000" algn="tl">
                    <a:schemeClr val="dk1">
                      <a:alpha val="40000"/>
                    </a:schemeClr>
                  </a:outerShdw>
                </a:effectLst>
                <a:latin typeface="+mj-lt"/>
                <a:ea typeface="Times New Roman" panose="02020603050405020304" pitchFamily="18" charset="0"/>
                <a:cs typeface="Times New Roman" panose="02020603050405020304" pitchFamily="18" charset="0"/>
                <a:hlinkClick r:id="rId6"/>
              </a:rPr>
              <a:t>https://pos.toasttab.com/resources/restaurant-success-industry-report</a:t>
            </a:r>
            <a:r>
              <a:rPr lang="en-US" sz="1800" dirty="0">
                <a:effectLst>
                  <a:outerShdw blurRad="38100" dist="19050" dir="2700000" algn="tl">
                    <a:schemeClr val="dk1">
                      <a:alpha val="40000"/>
                    </a:schemeClr>
                  </a:outerShdw>
                </a:effectLst>
                <a:latin typeface="+mj-lt"/>
                <a:ea typeface="Times New Roman" panose="02020603050405020304" pitchFamily="18" charset="0"/>
                <a:cs typeface="Times New Roman" panose="02020603050405020304" pitchFamily="18" charset="0"/>
              </a:rPr>
              <a:t>  [Accessed 5 January 2022].</a:t>
            </a:r>
            <a:endParaRPr lang="en-GB" sz="1800" dirty="0">
              <a:ln>
                <a:noFill/>
              </a:ln>
              <a:effectLst>
                <a:outerShdw blurRad="38100" dist="19050" dir="2700000" algn="tl">
                  <a:schemeClr val="dk1">
                    <a:alpha val="40000"/>
                  </a:schemeClr>
                </a:outerShdw>
              </a:effectLst>
              <a:latin typeface="+mj-lt"/>
              <a:ea typeface="Times New Roman" panose="02020603050405020304" pitchFamily="18" charset="0"/>
              <a:cs typeface="Times New Roman" panose="02020603050405020304" pitchFamily="18" charset="0"/>
            </a:endParaRPr>
          </a:p>
          <a:p>
            <a:r>
              <a:rPr lang="en-US" sz="1800" dirty="0">
                <a:effectLst/>
                <a:latin typeface="+mj-lt"/>
                <a:ea typeface="Calibri" panose="020F0502020204030204" pitchFamily="34" charset="0"/>
                <a:cs typeface="Times New Roman" panose="02020603050405020304" pitchFamily="18" charset="0"/>
              </a:rPr>
              <a:t>Smartrecruiters.com. 2022. [online] Available at</a:t>
            </a:r>
            <a:r>
              <a:rPr lang="en-US" sz="1800">
                <a:effectLst/>
                <a:latin typeface="+mj-lt"/>
                <a:ea typeface="Calibri" panose="020F0502020204030204" pitchFamily="34" charset="0"/>
                <a:cs typeface="Times New Roman" panose="02020603050405020304" pitchFamily="18" charset="0"/>
              </a:rPr>
              <a:t>: </a:t>
            </a:r>
            <a:r>
              <a:rPr lang="en-US" sz="1800">
                <a:effectLst/>
                <a:latin typeface="+mj-lt"/>
                <a:ea typeface="Calibri" panose="020F0502020204030204" pitchFamily="34" charset="0"/>
                <a:cs typeface="Times New Roman" panose="02020603050405020304" pitchFamily="18" charset="0"/>
                <a:hlinkClick r:id="rId7"/>
              </a:rPr>
              <a:t>https</a:t>
            </a:r>
            <a:r>
              <a:rPr lang="en-US" sz="1800" dirty="0">
                <a:effectLst/>
                <a:latin typeface="+mj-lt"/>
                <a:ea typeface="Calibri" panose="020F0502020204030204" pitchFamily="34" charset="0"/>
                <a:cs typeface="Times New Roman" panose="02020603050405020304" pitchFamily="18" charset="0"/>
                <a:hlinkClick r:id="rId7"/>
              </a:rPr>
              <a:t>://www.smartrecruiters.com/resources/glossary/</a:t>
            </a:r>
            <a:r>
              <a:rPr lang="en-US" sz="1800">
                <a:effectLst/>
                <a:latin typeface="+mj-lt"/>
                <a:ea typeface="Calibri" panose="020F0502020204030204" pitchFamily="34" charset="0"/>
                <a:cs typeface="Times New Roman" panose="02020603050405020304" pitchFamily="18" charset="0"/>
                <a:hlinkClick r:id="rId7"/>
              </a:rPr>
              <a:t>hiring-process-steps/</a:t>
            </a:r>
            <a:r>
              <a:rPr lang="en-US" sz="1800">
                <a:effectLst/>
                <a:latin typeface="+mj-lt"/>
                <a:ea typeface="Calibri" panose="020F0502020204030204" pitchFamily="34" charset="0"/>
                <a:cs typeface="Times New Roman" panose="02020603050405020304" pitchFamily="18" charset="0"/>
              </a:rPr>
              <a:t>  </a:t>
            </a:r>
            <a:r>
              <a:rPr lang="en-US" sz="1800" dirty="0">
                <a:effectLst/>
                <a:latin typeface="+mj-lt"/>
                <a:ea typeface="Calibri" panose="020F0502020204030204" pitchFamily="34" charset="0"/>
                <a:cs typeface="Times New Roman" panose="02020603050405020304" pitchFamily="18" charset="0"/>
              </a:rPr>
              <a:t>[Accessed 5 January 2022].</a:t>
            </a:r>
            <a:endParaRPr lang="en-GB" sz="1800" dirty="0">
              <a:effectLst/>
              <a:latin typeface="+mj-l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2786062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22790</TotalTime>
  <Words>484</Words>
  <Application>Microsoft Office PowerPoint</Application>
  <PresentationFormat>Widescreen</PresentationFormat>
  <Paragraphs>68</Paragraphs>
  <Slides>10</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Arial</vt:lpstr>
      <vt:lpstr>Arial</vt:lpstr>
      <vt:lpstr>Arial Black</vt:lpstr>
      <vt:lpstr>Calibri</vt:lpstr>
      <vt:lpstr>Impact</vt:lpstr>
      <vt:lpstr>Poppins</vt:lpstr>
      <vt:lpstr>Times New Roman</vt:lpstr>
      <vt:lpstr>Wingdings</vt:lpstr>
      <vt:lpstr>Main Event</vt:lpstr>
      <vt:lpstr>Developing Relationship in workplace</vt:lpstr>
      <vt:lpstr>Kanada Ya is a growing community of restaurants  having its foundations based on traditional Japanese Ramen.. </vt:lpstr>
      <vt:lpstr>Key expectations of HR Officer Roles in Kanada-ya</vt:lpstr>
      <vt:lpstr>Knowledge skills and behaviours of The HR officer </vt:lpstr>
      <vt:lpstr>Skills audit </vt:lpstr>
      <vt:lpstr> recruitment process</vt:lpstr>
      <vt:lpstr>Benefits of training to Organisation and individual  </vt:lpstr>
      <vt:lpstr>Summarise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an HR officer</dc:title>
  <dc:creator>David</dc:creator>
  <cp:lastModifiedBy>David Pecsuvacz</cp:lastModifiedBy>
  <cp:revision>37</cp:revision>
  <dcterms:created xsi:type="dcterms:W3CDTF">2021-11-11T09:01:42Z</dcterms:created>
  <dcterms:modified xsi:type="dcterms:W3CDTF">2022-01-05T20:21:33Z</dcterms:modified>
</cp:coreProperties>
</file>