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40"/>
  </p:notesMasterIdLst>
  <p:handoutMasterIdLst>
    <p:handoutMasterId r:id="rId41"/>
  </p:handoutMasterIdLst>
  <p:sldIdLst>
    <p:sldId id="256" r:id="rId2"/>
    <p:sldId id="312" r:id="rId3"/>
    <p:sldId id="295" r:id="rId4"/>
    <p:sldId id="296" r:id="rId5"/>
    <p:sldId id="314" r:id="rId6"/>
    <p:sldId id="338" r:id="rId7"/>
    <p:sldId id="298" r:id="rId8"/>
    <p:sldId id="288" r:id="rId9"/>
    <p:sldId id="321" r:id="rId10"/>
    <p:sldId id="331" r:id="rId11"/>
    <p:sldId id="333" r:id="rId12"/>
    <p:sldId id="259" r:id="rId13"/>
    <p:sldId id="284" r:id="rId14"/>
    <p:sldId id="281" r:id="rId15"/>
    <p:sldId id="337" r:id="rId16"/>
    <p:sldId id="323" r:id="rId17"/>
    <p:sldId id="336" r:id="rId18"/>
    <p:sldId id="327" r:id="rId19"/>
    <p:sldId id="324" r:id="rId20"/>
    <p:sldId id="325" r:id="rId21"/>
    <p:sldId id="326" r:id="rId22"/>
    <p:sldId id="322" r:id="rId23"/>
    <p:sldId id="266" r:id="rId24"/>
    <p:sldId id="334" r:id="rId25"/>
    <p:sldId id="317" r:id="rId26"/>
    <p:sldId id="305" r:id="rId27"/>
    <p:sldId id="306" r:id="rId28"/>
    <p:sldId id="318" r:id="rId29"/>
    <p:sldId id="319" r:id="rId30"/>
    <p:sldId id="307" r:id="rId31"/>
    <p:sldId id="315" r:id="rId32"/>
    <p:sldId id="309" r:id="rId33"/>
    <p:sldId id="308" r:id="rId34"/>
    <p:sldId id="310" r:id="rId35"/>
    <p:sldId id="320" r:id="rId36"/>
    <p:sldId id="311" r:id="rId37"/>
    <p:sldId id="316" r:id="rId38"/>
    <p:sldId id="261" r:id="rId39"/>
  </p:sldIdLst>
  <p:sldSz cx="9144000" cy="6858000" type="screen4x3"/>
  <p:notesSz cx="6858000" cy="987266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3C3FAA52-553D-4310-A038-A4FA9D5EA4CD}">
          <p14:sldIdLst>
            <p14:sldId id="256"/>
            <p14:sldId id="312"/>
            <p14:sldId id="295"/>
            <p14:sldId id="296"/>
            <p14:sldId id="314"/>
            <p14:sldId id="338"/>
            <p14:sldId id="298"/>
            <p14:sldId id="288"/>
            <p14:sldId id="321"/>
            <p14:sldId id="331"/>
            <p14:sldId id="333"/>
            <p14:sldId id="259"/>
            <p14:sldId id="284"/>
            <p14:sldId id="281"/>
            <p14:sldId id="337"/>
            <p14:sldId id="323"/>
            <p14:sldId id="336"/>
            <p14:sldId id="327"/>
            <p14:sldId id="324"/>
            <p14:sldId id="325"/>
            <p14:sldId id="326"/>
            <p14:sldId id="322"/>
            <p14:sldId id="266"/>
            <p14:sldId id="334"/>
            <p14:sldId id="317"/>
            <p14:sldId id="305"/>
            <p14:sldId id="306"/>
            <p14:sldId id="318"/>
            <p14:sldId id="319"/>
            <p14:sldId id="307"/>
            <p14:sldId id="315"/>
            <p14:sldId id="309"/>
            <p14:sldId id="308"/>
            <p14:sldId id="310"/>
            <p14:sldId id="320"/>
            <p14:sldId id="311"/>
            <p14:sldId id="316"/>
            <p14:sldId id="26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1860"/>
    <p:restoredTop sz="50067"/>
  </p:normalViewPr>
  <p:slideViewPr>
    <p:cSldViewPr snapToGrid="0" snapToObjects="1">
      <p:cViewPr varScale="1">
        <p:scale>
          <a:sx n="91" d="100"/>
          <a:sy n="91" d="100"/>
        </p:scale>
        <p:origin x="54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534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95348"/>
          </a:xfrm>
          <a:prstGeom prst="rect">
            <a:avLst/>
          </a:prstGeom>
        </p:spPr>
        <p:txBody>
          <a:bodyPr vert="horz" lIns="91440" tIns="45720" rIns="91440" bIns="45720" rtlCol="0"/>
          <a:lstStyle>
            <a:lvl1pPr algn="r">
              <a:defRPr sz="1200"/>
            </a:lvl1pPr>
          </a:lstStyle>
          <a:p>
            <a:fld id="{CE5630A8-1102-4940-AEE5-3E34984DD810}" type="datetimeFigureOut">
              <a:rPr lang="en-US" smtClean="0"/>
              <a:t>10/30/2018</a:t>
            </a:fld>
            <a:endParaRPr lang="en-US"/>
          </a:p>
        </p:txBody>
      </p:sp>
      <p:sp>
        <p:nvSpPr>
          <p:cNvPr id="4" name="Footer Placeholder 3"/>
          <p:cNvSpPr>
            <a:spLocks noGrp="1"/>
          </p:cNvSpPr>
          <p:nvPr>
            <p:ph type="ftr" sz="quarter" idx="2"/>
          </p:nvPr>
        </p:nvSpPr>
        <p:spPr>
          <a:xfrm>
            <a:off x="0" y="9377317"/>
            <a:ext cx="2971800" cy="49534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9377317"/>
            <a:ext cx="2971800" cy="495347"/>
          </a:xfrm>
          <a:prstGeom prst="rect">
            <a:avLst/>
          </a:prstGeom>
        </p:spPr>
        <p:txBody>
          <a:bodyPr vert="horz" lIns="91440" tIns="45720" rIns="91440" bIns="45720" rtlCol="0" anchor="b"/>
          <a:lstStyle>
            <a:lvl1pPr algn="r">
              <a:defRPr sz="1200"/>
            </a:lvl1pPr>
          </a:lstStyle>
          <a:p>
            <a:fld id="{980AAE6D-F674-4FD7-A15A-25A5DF5611AA}" type="slidenum">
              <a:rPr lang="en-US" smtClean="0"/>
              <a:t>‹#›</a:t>
            </a:fld>
            <a:endParaRPr lang="en-US"/>
          </a:p>
        </p:txBody>
      </p:sp>
    </p:spTree>
    <p:extLst>
      <p:ext uri="{BB962C8B-B14F-4D97-AF65-F5344CB8AC3E}">
        <p14:creationId xmlns:p14="http://schemas.microsoft.com/office/powerpoint/2010/main" val="179438788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534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95348"/>
          </a:xfrm>
          <a:prstGeom prst="rect">
            <a:avLst/>
          </a:prstGeom>
        </p:spPr>
        <p:txBody>
          <a:bodyPr vert="horz" lIns="91440" tIns="45720" rIns="91440" bIns="45720" rtlCol="0"/>
          <a:lstStyle>
            <a:lvl1pPr algn="r">
              <a:defRPr sz="1200"/>
            </a:lvl1pPr>
          </a:lstStyle>
          <a:p>
            <a:fld id="{256E285A-1626-4BB0-A458-3E5589E2C09B}" type="datetimeFigureOut">
              <a:rPr lang="en-US" smtClean="0"/>
              <a:t>10/30/2018</a:t>
            </a:fld>
            <a:endParaRPr lang="en-US" dirty="0"/>
          </a:p>
        </p:txBody>
      </p:sp>
      <p:sp>
        <p:nvSpPr>
          <p:cNvPr id="4" name="Slide Image Placeholder 3"/>
          <p:cNvSpPr>
            <a:spLocks noGrp="1" noRot="1" noChangeAspect="1"/>
          </p:cNvSpPr>
          <p:nvPr>
            <p:ph type="sldImg" idx="2"/>
          </p:nvPr>
        </p:nvSpPr>
        <p:spPr>
          <a:xfrm>
            <a:off x="1208088" y="1233488"/>
            <a:ext cx="4441825" cy="3332162"/>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751219"/>
            <a:ext cx="5486400" cy="3887361"/>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377317"/>
            <a:ext cx="2971800" cy="49534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9377317"/>
            <a:ext cx="2971800" cy="49534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dirty="0"/>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12</a:t>
            </a:fld>
            <a:endParaRPr lang="en-US" dirty="0"/>
          </a:p>
        </p:txBody>
      </p:sp>
    </p:spTree>
    <p:extLst>
      <p:ext uri="{BB962C8B-B14F-4D97-AF65-F5344CB8AC3E}">
        <p14:creationId xmlns:p14="http://schemas.microsoft.com/office/powerpoint/2010/main" val="2850962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23</a:t>
            </a:fld>
            <a:endParaRPr lang="en-US" dirty="0"/>
          </a:p>
        </p:txBody>
      </p:sp>
    </p:spTree>
    <p:extLst>
      <p:ext uri="{BB962C8B-B14F-4D97-AF65-F5344CB8AC3E}">
        <p14:creationId xmlns:p14="http://schemas.microsoft.com/office/powerpoint/2010/main" val="18364334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33</a:t>
            </a:fld>
            <a:endParaRPr lang="en-US" dirty="0"/>
          </a:p>
        </p:txBody>
      </p:sp>
    </p:spTree>
    <p:extLst>
      <p:ext uri="{BB962C8B-B14F-4D97-AF65-F5344CB8AC3E}">
        <p14:creationId xmlns:p14="http://schemas.microsoft.com/office/powerpoint/2010/main" val="7914896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38</a:t>
            </a:fld>
            <a:endParaRPr lang="en-US" dirty="0"/>
          </a:p>
        </p:txBody>
      </p:sp>
    </p:spTree>
    <p:extLst>
      <p:ext uri="{BB962C8B-B14F-4D97-AF65-F5344CB8AC3E}">
        <p14:creationId xmlns:p14="http://schemas.microsoft.com/office/powerpoint/2010/main" val="39473897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10/30/2018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10/30/2018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10/30/2018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10/30/2018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10/30/2018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10/30/2018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10/30/2018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10/30/2018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3"/>
          <p:cNvSpPr>
            <a:spLocks noGrp="1" noChangeArrowheads="1"/>
          </p:cNvSpPr>
          <p:nvPr>
            <p:ph type="dt" idx="10"/>
          </p:nvPr>
        </p:nvSpPr>
        <p:spPr>
          <a:ln/>
        </p:spPr>
        <p:txBody>
          <a:bodyPr/>
          <a:lstStyle>
            <a:lvl1pPr>
              <a:defRPr/>
            </a:lvl1pPr>
          </a:lstStyle>
          <a:p>
            <a:pPr>
              <a:defRPr/>
            </a:pPr>
            <a:endParaRPr lang="en-GB" altLang="en-US" dirty="0"/>
          </a:p>
        </p:txBody>
      </p:sp>
      <p:sp>
        <p:nvSpPr>
          <p:cNvPr id="5" name="Rectangle 4"/>
          <p:cNvSpPr>
            <a:spLocks noGrp="1" noChangeArrowheads="1"/>
          </p:cNvSpPr>
          <p:nvPr>
            <p:ph type="ftr" idx="11"/>
          </p:nvPr>
        </p:nvSpPr>
        <p:spPr>
          <a:ln/>
        </p:spPr>
        <p:txBody>
          <a:bodyPr/>
          <a:lstStyle>
            <a:lvl1pPr>
              <a:defRPr/>
            </a:lvl1pPr>
          </a:lstStyle>
          <a:p>
            <a:pPr>
              <a:defRPr/>
            </a:pPr>
            <a:endParaRPr lang="en-GB" altLang="en-US" dirty="0"/>
          </a:p>
        </p:txBody>
      </p:sp>
      <p:sp>
        <p:nvSpPr>
          <p:cNvPr id="6" name="Rectangle 5"/>
          <p:cNvSpPr>
            <a:spLocks noGrp="1" noChangeArrowheads="1"/>
          </p:cNvSpPr>
          <p:nvPr>
            <p:ph type="sldNum" idx="12"/>
          </p:nvPr>
        </p:nvSpPr>
        <p:spPr>
          <a:ln/>
        </p:spPr>
        <p:txBody>
          <a:bodyPr/>
          <a:lstStyle>
            <a:lvl1pPr>
              <a:defRPr/>
            </a:lvl1pPr>
          </a:lstStyle>
          <a:p>
            <a:pPr>
              <a:defRPr/>
            </a:pPr>
            <a:fld id="{F9965F37-6EB7-442C-87FB-32E1F3BD5543}" type="slidenum">
              <a:rPr lang="en-GB" altLang="en-US"/>
              <a:pPr>
                <a:defRPr/>
              </a:pPr>
              <a:t>‹#›</a:t>
            </a:fld>
            <a:endParaRPr lang="en-GB" altLang="en-US" dirty="0"/>
          </a:p>
        </p:txBody>
      </p:sp>
    </p:spTree>
    <p:extLst>
      <p:ext uri="{BB962C8B-B14F-4D97-AF65-F5344CB8AC3E}">
        <p14:creationId xmlns:p14="http://schemas.microsoft.com/office/powerpoint/2010/main" val="6033858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10/30/2018</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y3tN_1CiRk" TargetMode="Externa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035719" y="4462093"/>
            <a:ext cx="5252484" cy="830997"/>
          </a:xfrm>
          <a:prstGeom prst="rect">
            <a:avLst/>
          </a:prstGeom>
          <a:noFill/>
        </p:spPr>
        <p:txBody>
          <a:bodyPr wrap="square" rtlCol="0">
            <a:spAutoFit/>
          </a:bodyPr>
          <a:lstStyle/>
          <a:p>
            <a:pPr algn="ctr"/>
            <a:r>
              <a:rPr lang="en-GB" sz="2400" dirty="0" smtClean="0">
                <a:solidFill>
                  <a:schemeClr val="bg1"/>
                </a:solidFill>
              </a:rPr>
              <a:t>Gareth Evans</a:t>
            </a:r>
          </a:p>
          <a:p>
            <a:pPr algn="ctr"/>
            <a:r>
              <a:rPr lang="en-GB" sz="2400" dirty="0" smtClean="0">
                <a:solidFill>
                  <a:schemeClr val="bg1"/>
                </a:solidFill>
              </a:rPr>
              <a:t>Director of Education Policy</a:t>
            </a:r>
            <a:endParaRPr lang="en-US" sz="2400" dirty="0">
              <a:solidFill>
                <a:schemeClr val="bg1"/>
              </a:solidFill>
            </a:endParaRPr>
          </a:p>
        </p:txBody>
      </p:sp>
      <p:sp>
        <p:nvSpPr>
          <p:cNvPr id="4" name="TextBox 3"/>
          <p:cNvSpPr txBox="1"/>
          <p:nvPr/>
        </p:nvSpPr>
        <p:spPr>
          <a:xfrm>
            <a:off x="1997385" y="1172866"/>
            <a:ext cx="5329152" cy="830997"/>
          </a:xfrm>
          <a:prstGeom prst="rect">
            <a:avLst/>
          </a:prstGeom>
          <a:noFill/>
        </p:spPr>
        <p:txBody>
          <a:bodyPr wrap="square" rtlCol="0">
            <a:spAutoFit/>
          </a:bodyPr>
          <a:lstStyle/>
          <a:p>
            <a:pPr algn="ctr"/>
            <a:r>
              <a:rPr lang="en-GB" sz="2400" dirty="0" smtClean="0">
                <a:solidFill>
                  <a:schemeClr val="bg1"/>
                </a:solidFill>
              </a:rPr>
              <a:t>Ed </a:t>
            </a:r>
            <a:r>
              <a:rPr lang="en-GB" sz="2400" dirty="0" smtClean="0">
                <a:solidFill>
                  <a:schemeClr val="bg1"/>
                </a:solidFill>
              </a:rPr>
              <a:t>D</a:t>
            </a:r>
            <a:r>
              <a:rPr lang="en-GB" sz="2400" dirty="0">
                <a:solidFill>
                  <a:schemeClr val="bg1"/>
                </a:solidFill>
              </a:rPr>
              <a:t>:</a:t>
            </a:r>
            <a:r>
              <a:rPr lang="en-GB" sz="2400" dirty="0" smtClean="0">
                <a:solidFill>
                  <a:schemeClr val="bg1"/>
                </a:solidFill>
              </a:rPr>
              <a:t> Module </a:t>
            </a:r>
            <a:r>
              <a:rPr lang="en-GB" sz="2400" dirty="0" smtClean="0">
                <a:solidFill>
                  <a:schemeClr val="bg1"/>
                </a:solidFill>
              </a:rPr>
              <a:t>1</a:t>
            </a:r>
          </a:p>
          <a:p>
            <a:pPr algn="ctr"/>
            <a:r>
              <a:rPr lang="en-GB" sz="2400" dirty="0" smtClean="0">
                <a:solidFill>
                  <a:schemeClr val="bg1"/>
                </a:solidFill>
              </a:rPr>
              <a:t>Webinar 2: Successful Futures?</a:t>
            </a:r>
            <a:endParaRPr lang="en-US" sz="2400" dirty="0">
              <a:solidFill>
                <a:schemeClr val="bg1"/>
              </a:solidFill>
            </a:endParaRPr>
          </a:p>
        </p:txBody>
      </p:sp>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157331" y="1222742"/>
            <a:ext cx="4784650" cy="4154984"/>
          </a:xfrm>
          <a:prstGeom prst="rect">
            <a:avLst/>
          </a:prstGeom>
          <a:noFill/>
        </p:spPr>
        <p:txBody>
          <a:bodyPr wrap="square" rtlCol="0">
            <a:spAutoFit/>
          </a:bodyPr>
          <a:lstStyle/>
          <a:p>
            <a:pPr algn="just"/>
            <a:r>
              <a:rPr lang="en-GB" sz="2200" dirty="0" smtClean="0"/>
              <a:t>‘Educational standardization has dumbed down our curriculum and burdened our schools with bigger government and overbearing bureaucracy, and has not enabled us to adapt flexibly to the future. These old ways of educational change in the 20</a:t>
            </a:r>
            <a:r>
              <a:rPr lang="en-GB" sz="2200" baseline="30000" dirty="0" smtClean="0"/>
              <a:t>th</a:t>
            </a:r>
            <a:r>
              <a:rPr lang="en-GB" sz="2200" dirty="0" smtClean="0"/>
              <a:t> Century are ill suited to the fast, flexible and vulnerable new world of the 21</a:t>
            </a:r>
            <a:r>
              <a:rPr lang="en-GB" sz="2200" baseline="30000" dirty="0" smtClean="0"/>
              <a:t>st</a:t>
            </a:r>
            <a:r>
              <a:rPr lang="en-GB" sz="2200" dirty="0" smtClean="0"/>
              <a:t> Century.’</a:t>
            </a:r>
            <a:endParaRPr lang="en-GB" sz="2200" dirty="0"/>
          </a:p>
          <a:p>
            <a:pPr algn="just"/>
            <a:r>
              <a:rPr lang="en-GB" sz="2200" dirty="0" smtClean="0"/>
              <a:t>				(Hargreaves and Shirley, 2009)</a:t>
            </a:r>
            <a:endParaRPr lang="en-US" sz="2200" dirty="0"/>
          </a:p>
        </p:txBody>
      </p:sp>
      <p:pic>
        <p:nvPicPr>
          <p:cNvPr id="1026" name="Picture 2"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8977" y="1329070"/>
            <a:ext cx="3572540" cy="23923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24517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50605" y="550155"/>
            <a:ext cx="7953154" cy="4093428"/>
          </a:xfrm>
          <a:prstGeom prst="rect">
            <a:avLst/>
          </a:prstGeom>
        </p:spPr>
        <p:txBody>
          <a:bodyPr wrap="square">
            <a:spAutoFit/>
          </a:bodyPr>
          <a:lstStyle/>
          <a:p>
            <a:r>
              <a:rPr lang="en-US" sz="2000" dirty="0" smtClean="0"/>
              <a:t>‘Wales </a:t>
            </a:r>
            <a:r>
              <a:rPr lang="en-US" sz="2000" dirty="0"/>
              <a:t>is not unusual in its desire to ensure that all its children and young people benefit from relevant education of the highest quality. Internationally, there has been an increasing trend for countries to see a two-way relationship between the quality of their education systems and the wider health of their society and economy. As part of this trend, the nature of the school curriculum has, in many countries, become a strongly contested area of national policy. What our children and young people learn during their time at school has never been more important yet, at the same time, the task of determining what that learning should be has never been more challenging</a:t>
            </a:r>
            <a:r>
              <a:rPr lang="en-US" sz="2000" dirty="0" smtClean="0"/>
              <a:t>.’ </a:t>
            </a:r>
          </a:p>
          <a:p>
            <a:endParaRPr lang="en-GB" sz="2000" dirty="0" smtClean="0"/>
          </a:p>
          <a:p>
            <a:endParaRPr lang="en-GB" sz="2000" dirty="0"/>
          </a:p>
          <a:p>
            <a:r>
              <a:rPr lang="en-GB" sz="2000" dirty="0" smtClean="0"/>
              <a:t>		(Professor Graham Donaldson, Successful Futures, 2015)</a:t>
            </a:r>
            <a:endParaRPr lang="en-US" sz="2000" dirty="0"/>
          </a:p>
        </p:txBody>
      </p:sp>
      <p:pic>
        <p:nvPicPr>
          <p:cNvPr id="3" name="Picture 2"/>
          <p:cNvPicPr>
            <a:picLocks noChangeAspect="1"/>
          </p:cNvPicPr>
          <p:nvPr/>
        </p:nvPicPr>
        <p:blipFill>
          <a:blip r:embed="rId2"/>
          <a:stretch>
            <a:fillRect/>
          </a:stretch>
        </p:blipFill>
        <p:spPr>
          <a:xfrm rot="20567455">
            <a:off x="1182754" y="3859070"/>
            <a:ext cx="1112244" cy="1569024"/>
          </a:xfrm>
          <a:prstGeom prst="rect">
            <a:avLst/>
          </a:prstGeom>
          <a:ln w="6350">
            <a:solidFill>
              <a:schemeClr val="tx1"/>
            </a:solidFill>
          </a:ln>
        </p:spPr>
      </p:pic>
    </p:spTree>
    <p:extLst>
      <p:ext uri="{BB962C8B-B14F-4D97-AF65-F5344CB8AC3E}">
        <p14:creationId xmlns:p14="http://schemas.microsoft.com/office/powerpoint/2010/main" val="30490206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1628" y="386799"/>
            <a:ext cx="8431619" cy="3785652"/>
          </a:xfrm>
          <a:prstGeom prst="rect">
            <a:avLst/>
          </a:prstGeom>
        </p:spPr>
        <p:txBody>
          <a:bodyPr wrap="square">
            <a:spAutoFit/>
          </a:bodyPr>
          <a:lstStyle/>
          <a:p>
            <a:r>
              <a:rPr lang="en-US" sz="2400" dirty="0" smtClean="0"/>
              <a:t>‘The </a:t>
            </a:r>
            <a:r>
              <a:rPr lang="en-US" sz="2400" dirty="0"/>
              <a:t>curriculum has often taken the form of a framework of subjects to be taught over a defined period such as particular stages of primary or secondary education. That framework might be very general or more specific and might include, for example, time allocations for each subject together with descriptions of what content should be covered at different </a:t>
            </a:r>
            <a:r>
              <a:rPr lang="en-US" sz="2400" dirty="0" smtClean="0"/>
              <a:t>stages… It </a:t>
            </a:r>
            <a:r>
              <a:rPr lang="en-US" sz="2400" dirty="0"/>
              <a:t>is also generally based on a belief that subject knowledge has stood the test of time and remains the best path to a sound and relevant education</a:t>
            </a:r>
            <a:r>
              <a:rPr lang="en-US" sz="2400" dirty="0" smtClean="0"/>
              <a:t>.’</a:t>
            </a:r>
          </a:p>
          <a:p>
            <a:r>
              <a:rPr lang="en-GB" sz="2400" dirty="0"/>
              <a:t>	</a:t>
            </a:r>
            <a:r>
              <a:rPr lang="en-GB" sz="2400" dirty="0" smtClean="0"/>
              <a:t>				(Successful Futures, 2015)</a:t>
            </a:r>
            <a:endParaRPr lang="en-US" sz="2400" dirty="0"/>
          </a:p>
        </p:txBody>
      </p:sp>
    </p:spTree>
    <p:extLst>
      <p:ext uri="{BB962C8B-B14F-4D97-AF65-F5344CB8AC3E}">
        <p14:creationId xmlns:p14="http://schemas.microsoft.com/office/powerpoint/2010/main" val="14325989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35420" y="676109"/>
            <a:ext cx="7451836" cy="4924425"/>
          </a:xfrm>
          <a:prstGeom prst="rect">
            <a:avLst/>
          </a:prstGeom>
        </p:spPr>
        <p:txBody>
          <a:bodyPr wrap="square">
            <a:spAutoFit/>
          </a:bodyPr>
          <a:lstStyle/>
          <a:p>
            <a:r>
              <a:rPr lang="en-US" sz="2400" dirty="0" smtClean="0"/>
              <a:t>‘An </a:t>
            </a:r>
            <a:r>
              <a:rPr lang="en-US" sz="2400" dirty="0"/>
              <a:t>alternative approach, increasingly common internationally, focuses more directly on the expected outcomes of learning. Its proponents argue that learning is shaped by much more than individual subjects and syllabuses, and that fulfillment of the purposes of the curriculum requires approaches which are more directly relevant to emerging personal, social and economic needs. In this approach, the curriculum is often framed in terms of the key skills, capacities or competences that will be developed in children and young people</a:t>
            </a:r>
            <a:r>
              <a:rPr lang="en-US" sz="2400" dirty="0" smtClean="0"/>
              <a:t>.’</a:t>
            </a:r>
          </a:p>
          <a:p>
            <a:endParaRPr lang="en-US" sz="2800" dirty="0" smtClean="0"/>
          </a:p>
          <a:p>
            <a:r>
              <a:rPr lang="en-GB" sz="2800" dirty="0" smtClean="0"/>
              <a:t>				</a:t>
            </a:r>
            <a:r>
              <a:rPr lang="en-GB" sz="2400" dirty="0" smtClean="0"/>
              <a:t>(</a:t>
            </a:r>
            <a:r>
              <a:rPr lang="en-GB" sz="2400" dirty="0"/>
              <a:t>Successful Futures, 2015)</a:t>
            </a:r>
            <a:endParaRPr lang="en-US" sz="2400" dirty="0"/>
          </a:p>
          <a:p>
            <a:endParaRPr lang="en-US" dirty="0"/>
          </a:p>
        </p:txBody>
      </p:sp>
    </p:spTree>
    <p:extLst>
      <p:ext uri="{BB962C8B-B14F-4D97-AF65-F5344CB8AC3E}">
        <p14:creationId xmlns:p14="http://schemas.microsoft.com/office/powerpoint/2010/main" val="23306519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84124" y="483475"/>
            <a:ext cx="5068318" cy="4855780"/>
          </a:xfrm>
          <a:prstGeom prst="rect">
            <a:avLst/>
          </a:prstGeom>
        </p:spPr>
      </p:pic>
      <p:sp>
        <p:nvSpPr>
          <p:cNvPr id="3" name="TextBox 2"/>
          <p:cNvSpPr txBox="1"/>
          <p:nvPr/>
        </p:nvSpPr>
        <p:spPr>
          <a:xfrm>
            <a:off x="6164317" y="5154589"/>
            <a:ext cx="2769476" cy="369332"/>
          </a:xfrm>
          <a:prstGeom prst="rect">
            <a:avLst/>
          </a:prstGeom>
          <a:noFill/>
        </p:spPr>
        <p:txBody>
          <a:bodyPr wrap="square" rtlCol="0">
            <a:spAutoFit/>
          </a:bodyPr>
          <a:lstStyle/>
          <a:p>
            <a:r>
              <a:rPr lang="en-GB" dirty="0" smtClean="0"/>
              <a:t>(Successful Futures, 2015)</a:t>
            </a:r>
            <a:endParaRPr lang="en-US" dirty="0"/>
          </a:p>
        </p:txBody>
      </p:sp>
      <p:sp>
        <p:nvSpPr>
          <p:cNvPr id="4" name="TextBox 3"/>
          <p:cNvSpPr txBox="1"/>
          <p:nvPr/>
        </p:nvSpPr>
        <p:spPr>
          <a:xfrm>
            <a:off x="420414" y="388883"/>
            <a:ext cx="2874579" cy="1384995"/>
          </a:xfrm>
          <a:prstGeom prst="rect">
            <a:avLst/>
          </a:prstGeom>
          <a:noFill/>
        </p:spPr>
        <p:txBody>
          <a:bodyPr wrap="square" rtlCol="0">
            <a:spAutoFit/>
          </a:bodyPr>
          <a:lstStyle/>
          <a:p>
            <a:r>
              <a:rPr lang="en-GB" sz="2800" b="1" dirty="0" smtClean="0"/>
              <a:t>All children and young people will develop as…</a:t>
            </a:r>
            <a:endParaRPr lang="en-US" sz="2800" b="1" dirty="0"/>
          </a:p>
        </p:txBody>
      </p:sp>
    </p:spTree>
    <p:extLst>
      <p:ext uri="{BB962C8B-B14F-4D97-AF65-F5344CB8AC3E}">
        <p14:creationId xmlns:p14="http://schemas.microsoft.com/office/powerpoint/2010/main" val="22722427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252952" y="4708103"/>
            <a:ext cx="5328745" cy="307777"/>
          </a:xfrm>
          <a:prstGeom prst="rect">
            <a:avLst/>
          </a:prstGeom>
          <a:noFill/>
        </p:spPr>
        <p:txBody>
          <a:bodyPr wrap="square" rtlCol="0">
            <a:spAutoFit/>
          </a:bodyPr>
          <a:lstStyle/>
          <a:p>
            <a:r>
              <a:rPr lang="en-GB" sz="1400" dirty="0" smtClean="0"/>
              <a:t>(Education </a:t>
            </a:r>
            <a:r>
              <a:rPr lang="en-GB" sz="1400" dirty="0"/>
              <a:t>P</a:t>
            </a:r>
            <a:r>
              <a:rPr lang="en-GB" sz="1400" dirty="0" smtClean="0"/>
              <a:t>olicy </a:t>
            </a:r>
            <a:r>
              <a:rPr lang="en-GB" sz="1400" dirty="0" smtClean="0"/>
              <a:t>in </a:t>
            </a:r>
            <a:r>
              <a:rPr lang="en-GB" sz="1400" dirty="0" smtClean="0"/>
              <a:t>Japan</a:t>
            </a:r>
            <a:r>
              <a:rPr lang="en-GB" sz="1400" dirty="0" smtClean="0"/>
              <a:t>: </a:t>
            </a:r>
            <a:r>
              <a:rPr lang="en-GB" sz="1400" dirty="0" smtClean="0"/>
              <a:t>Building </a:t>
            </a:r>
            <a:r>
              <a:rPr lang="en-GB" sz="1400" dirty="0"/>
              <a:t>B</a:t>
            </a:r>
            <a:r>
              <a:rPr lang="en-GB" sz="1400" dirty="0" smtClean="0"/>
              <a:t>ridges </a:t>
            </a:r>
            <a:r>
              <a:rPr lang="en-GB" sz="1400" dirty="0"/>
              <a:t>T</a:t>
            </a:r>
            <a:r>
              <a:rPr lang="en-GB" sz="1400" dirty="0" smtClean="0"/>
              <a:t>owards 2030</a:t>
            </a:r>
            <a:r>
              <a:rPr lang="en-GB" sz="1400" dirty="0" smtClean="0"/>
              <a:t>, OECD, 2018)</a:t>
            </a:r>
            <a:endParaRPr lang="en-US" sz="1400" dirty="0"/>
          </a:p>
        </p:txBody>
      </p:sp>
      <p:pic>
        <p:nvPicPr>
          <p:cNvPr id="2050" name="Picture 2" descr="Image result for japan fla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2976" y="114060"/>
            <a:ext cx="1584434" cy="158443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660634" y="1310926"/>
            <a:ext cx="6668814" cy="3170099"/>
          </a:xfrm>
          <a:prstGeom prst="rect">
            <a:avLst/>
          </a:prstGeom>
          <a:noFill/>
        </p:spPr>
        <p:txBody>
          <a:bodyPr wrap="square" rtlCol="0">
            <a:spAutoFit/>
          </a:bodyPr>
          <a:lstStyle/>
          <a:p>
            <a:r>
              <a:rPr lang="en-GB" sz="2000" dirty="0" smtClean="0"/>
              <a:t>‘Japan’s curriculum reform is far-reaching… it sends a strong signal that student success in the 21</a:t>
            </a:r>
            <a:r>
              <a:rPr lang="en-GB" sz="2000" baseline="30000" dirty="0" smtClean="0"/>
              <a:t>st</a:t>
            </a:r>
            <a:r>
              <a:rPr lang="en-GB" sz="2000" dirty="0" smtClean="0"/>
              <a:t> Century is not just about academic knowledge, </a:t>
            </a:r>
            <a:r>
              <a:rPr lang="en-GB" sz="2000" b="1" dirty="0" smtClean="0"/>
              <a:t>but also about character qualities involved in achieving goals</a:t>
            </a:r>
            <a:r>
              <a:rPr lang="en-GB" sz="2000" dirty="0" smtClean="0"/>
              <a:t>, living and working with others and managing emotions, such as perseverance, perspective taking, mindfulness, ethics, courage or leadership… the broad educational objectives of the Japanese curriculum also stress </a:t>
            </a:r>
            <a:r>
              <a:rPr lang="en-GB" sz="2000" b="1" dirty="0" smtClean="0"/>
              <a:t>the importance of fundamental knowledge and technical skills </a:t>
            </a:r>
            <a:r>
              <a:rPr lang="en-GB" sz="2000" dirty="0" smtClean="0"/>
              <a:t>and the need to foster skills to think, make judgements and express oneself effectively.’</a:t>
            </a:r>
            <a:endParaRPr lang="en-US" sz="2000" dirty="0"/>
          </a:p>
        </p:txBody>
      </p:sp>
    </p:spTree>
    <p:extLst>
      <p:ext uri="{BB962C8B-B14F-4D97-AF65-F5344CB8AC3E}">
        <p14:creationId xmlns:p14="http://schemas.microsoft.com/office/powerpoint/2010/main" val="4598833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46234" y="1349543"/>
            <a:ext cx="7693572" cy="3354765"/>
          </a:xfrm>
          <a:prstGeom prst="rect">
            <a:avLst/>
          </a:prstGeom>
        </p:spPr>
        <p:txBody>
          <a:bodyPr wrap="square">
            <a:spAutoFit/>
          </a:bodyPr>
          <a:lstStyle/>
          <a:p>
            <a:r>
              <a:rPr lang="en-GB" sz="2000" dirty="0" smtClean="0"/>
              <a:t>‘The </a:t>
            </a:r>
            <a:r>
              <a:rPr lang="en-GB" sz="2000" dirty="0"/>
              <a:t>concept of competency implies more than just the acquisition of knowledge and skills; it involves the mobilisation of knowledge, skills, attitudes and values to meet complex demands. Future-ready students will need both broad and specialised knowledge. Disciplinary knowledge will continue to be important, as the raw material from which new knowledge is developed, together with the capacity to think across the boundaries of disciplines and “connect the dots</a:t>
            </a:r>
            <a:r>
              <a:rPr lang="en-GB" sz="2000" dirty="0" smtClean="0"/>
              <a:t>”.’</a:t>
            </a:r>
          </a:p>
          <a:p>
            <a:endParaRPr lang="en-GB" dirty="0"/>
          </a:p>
          <a:p>
            <a:endParaRPr lang="en-GB" dirty="0"/>
          </a:p>
          <a:p>
            <a:r>
              <a:rPr lang="en-GB" dirty="0" smtClean="0"/>
              <a:t>		</a:t>
            </a:r>
            <a:r>
              <a:rPr lang="en-GB" sz="1600" dirty="0" smtClean="0"/>
              <a:t>(</a:t>
            </a:r>
            <a:r>
              <a:rPr lang="en-GB" sz="1600" dirty="0"/>
              <a:t>The Future of Education and Skills: Education 2030, OECD,  2018)</a:t>
            </a:r>
          </a:p>
          <a:p>
            <a:endParaRPr lang="en-US" dirty="0"/>
          </a:p>
        </p:txBody>
      </p:sp>
      <p:sp>
        <p:nvSpPr>
          <p:cNvPr id="3" name="TextBox 2"/>
          <p:cNvSpPr txBox="1"/>
          <p:nvPr/>
        </p:nvSpPr>
        <p:spPr>
          <a:xfrm>
            <a:off x="3544613" y="415156"/>
            <a:ext cx="2096813" cy="523220"/>
          </a:xfrm>
          <a:prstGeom prst="rect">
            <a:avLst/>
          </a:prstGeom>
          <a:noFill/>
        </p:spPr>
        <p:txBody>
          <a:bodyPr wrap="square" rtlCol="0">
            <a:spAutoFit/>
          </a:bodyPr>
          <a:lstStyle/>
          <a:p>
            <a:r>
              <a:rPr lang="en-GB" sz="2800" b="1" dirty="0" smtClean="0"/>
              <a:t>Competency</a:t>
            </a:r>
            <a:endParaRPr lang="en-US" sz="2800" b="1" dirty="0"/>
          </a:p>
        </p:txBody>
      </p:sp>
    </p:spTree>
    <p:extLst>
      <p:ext uri="{BB962C8B-B14F-4D97-AF65-F5344CB8AC3E}">
        <p14:creationId xmlns:p14="http://schemas.microsoft.com/office/powerpoint/2010/main" val="36348466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45778" y="1104692"/>
            <a:ext cx="7152291" cy="3908762"/>
          </a:xfrm>
          <a:prstGeom prst="rect">
            <a:avLst/>
          </a:prstGeom>
          <a:noFill/>
        </p:spPr>
        <p:txBody>
          <a:bodyPr wrap="square" rtlCol="0">
            <a:spAutoFit/>
          </a:bodyPr>
          <a:lstStyle/>
          <a:p>
            <a:r>
              <a:rPr lang="en-GB" sz="2400" dirty="0" smtClean="0"/>
              <a:t>‘Success in education is no longer about reproducing content knowledge, but about extrapolating from what we know and applying that knowledge creatively in novel situations; it is also about thinking across the boundaries of disciplines. Everyone can search for – and usually find – information on the Internet; the rewards now accrue to those who know what to do with that knowledge.’</a:t>
            </a:r>
          </a:p>
          <a:p>
            <a:endParaRPr lang="en-GB" sz="2800" dirty="0"/>
          </a:p>
          <a:p>
            <a:r>
              <a:rPr lang="en-GB" sz="2800" dirty="0" smtClean="0"/>
              <a:t>					</a:t>
            </a:r>
            <a:r>
              <a:rPr lang="en-GB" sz="2000" dirty="0" smtClean="0"/>
              <a:t>(</a:t>
            </a:r>
            <a:r>
              <a:rPr lang="en-GB" sz="2000" dirty="0" err="1" smtClean="0"/>
              <a:t>Schleicher</a:t>
            </a:r>
            <a:r>
              <a:rPr lang="en-GB" sz="2000" dirty="0" smtClean="0"/>
              <a:t>, 2018)</a:t>
            </a:r>
            <a:endParaRPr lang="en-US" sz="2000" dirty="0"/>
          </a:p>
        </p:txBody>
      </p:sp>
    </p:spTree>
    <p:extLst>
      <p:ext uri="{BB962C8B-B14F-4D97-AF65-F5344CB8AC3E}">
        <p14:creationId xmlns:p14="http://schemas.microsoft.com/office/powerpoint/2010/main" val="29298802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97554" y="1197903"/>
            <a:ext cx="7860632" cy="4678204"/>
          </a:xfrm>
          <a:prstGeom prst="rect">
            <a:avLst/>
          </a:prstGeom>
          <a:noFill/>
        </p:spPr>
        <p:txBody>
          <a:bodyPr wrap="square" rtlCol="0">
            <a:spAutoFit/>
          </a:bodyPr>
          <a:lstStyle/>
          <a:p>
            <a:r>
              <a:rPr lang="en-GB" sz="1600" b="1" dirty="0" smtClean="0"/>
              <a:t>Ontario: </a:t>
            </a:r>
            <a:r>
              <a:rPr lang="en-GB" sz="1600" dirty="0"/>
              <a:t>Creating and </a:t>
            </a:r>
            <a:r>
              <a:rPr lang="en-GB" sz="1600" dirty="0" smtClean="0"/>
              <a:t>Presenting; Reflecting</a:t>
            </a:r>
            <a:r>
              <a:rPr lang="en-GB" sz="1600" dirty="0"/>
              <a:t>, Responding and </a:t>
            </a:r>
            <a:r>
              <a:rPr lang="en-GB" sz="1600" dirty="0" smtClean="0"/>
              <a:t>Analysing; Exploring </a:t>
            </a:r>
            <a:r>
              <a:rPr lang="en-GB" sz="1600" dirty="0"/>
              <a:t>Forms and Cultural Context </a:t>
            </a:r>
            <a:endParaRPr lang="en-GB" sz="1600" dirty="0" smtClean="0"/>
          </a:p>
          <a:p>
            <a:endParaRPr lang="en-GB" sz="1600" dirty="0"/>
          </a:p>
          <a:p>
            <a:r>
              <a:rPr lang="en-US" sz="1600" b="1" dirty="0" smtClean="0"/>
              <a:t>New Zealand: </a:t>
            </a:r>
            <a:r>
              <a:rPr lang="en-GB" sz="1600" dirty="0"/>
              <a:t>Understanding the Arts in </a:t>
            </a:r>
            <a:r>
              <a:rPr lang="en-GB" sz="1600" dirty="0" smtClean="0"/>
              <a:t>Context; </a:t>
            </a:r>
            <a:r>
              <a:rPr lang="en-GB" sz="1600" dirty="0"/>
              <a:t>Developing Practical Knowledge in the </a:t>
            </a:r>
            <a:r>
              <a:rPr lang="en-GB" sz="1600" dirty="0" smtClean="0"/>
              <a:t>Arts; </a:t>
            </a:r>
            <a:r>
              <a:rPr lang="en-GB" sz="1600" dirty="0"/>
              <a:t>Developing Ideas in the </a:t>
            </a:r>
            <a:r>
              <a:rPr lang="en-GB" sz="1600" dirty="0" smtClean="0"/>
              <a:t>Arts; </a:t>
            </a:r>
            <a:r>
              <a:rPr lang="en-GB" sz="1600" dirty="0"/>
              <a:t>Communicating and Interpreting in the </a:t>
            </a:r>
            <a:r>
              <a:rPr lang="en-GB" sz="1600" dirty="0" smtClean="0"/>
              <a:t>Arts</a:t>
            </a:r>
            <a:endParaRPr lang="en-GB" sz="1600" dirty="0"/>
          </a:p>
          <a:p>
            <a:endParaRPr lang="en-GB" sz="1600" dirty="0"/>
          </a:p>
          <a:p>
            <a:r>
              <a:rPr lang="en-US" sz="1600" b="1" dirty="0" smtClean="0"/>
              <a:t>Australia:</a:t>
            </a:r>
            <a:r>
              <a:rPr lang="en-US" sz="1600" dirty="0" smtClean="0"/>
              <a:t> Making </a:t>
            </a:r>
            <a:r>
              <a:rPr lang="en-US" sz="1600" dirty="0"/>
              <a:t>and </a:t>
            </a:r>
            <a:r>
              <a:rPr lang="en-US" sz="1600" dirty="0" smtClean="0"/>
              <a:t>responding; Languages</a:t>
            </a:r>
            <a:r>
              <a:rPr lang="en-US" sz="1600" dirty="0"/>
              <a:t>, symbols, techniques, processes, skills of the </a:t>
            </a:r>
            <a:r>
              <a:rPr lang="en-US" sz="1600" dirty="0" smtClean="0"/>
              <a:t>arts; Creativity</a:t>
            </a:r>
            <a:r>
              <a:rPr lang="en-US" sz="1600" dirty="0"/>
              <a:t>, critical </a:t>
            </a:r>
            <a:r>
              <a:rPr lang="en-US" sz="1600" dirty="0" smtClean="0"/>
              <a:t>thinking; Local </a:t>
            </a:r>
            <a:r>
              <a:rPr lang="en-US" sz="1600" dirty="0"/>
              <a:t>and regional </a:t>
            </a:r>
            <a:r>
              <a:rPr lang="en-US" sz="1600" dirty="0" smtClean="0"/>
              <a:t>cultures; Design </a:t>
            </a:r>
            <a:r>
              <a:rPr lang="en-US" sz="1600" dirty="0"/>
              <a:t>as a common fundamental </a:t>
            </a:r>
            <a:r>
              <a:rPr lang="en-US" sz="1600" dirty="0" smtClean="0"/>
              <a:t>strategy</a:t>
            </a:r>
          </a:p>
          <a:p>
            <a:endParaRPr lang="en-GB" sz="1600" dirty="0"/>
          </a:p>
          <a:p>
            <a:r>
              <a:rPr lang="en-GB" sz="1600" b="1" dirty="0"/>
              <a:t>Quebec:</a:t>
            </a:r>
            <a:r>
              <a:rPr lang="en-GB" sz="1600" dirty="0"/>
              <a:t> To produce individual works in the visual arts; </a:t>
            </a:r>
            <a:r>
              <a:rPr lang="en-GB" sz="1600" dirty="0" smtClean="0"/>
              <a:t>To </a:t>
            </a:r>
            <a:r>
              <a:rPr lang="en-GB" sz="1600" dirty="0"/>
              <a:t>produce media works in the visual arts;  </a:t>
            </a:r>
            <a:r>
              <a:rPr lang="en-GB" sz="1600" dirty="0" smtClean="0"/>
              <a:t>To </a:t>
            </a:r>
            <a:r>
              <a:rPr lang="en-GB" sz="1600" dirty="0"/>
              <a:t>appreciate works of art, traditional artistic objects, media images, personal productions and those of </a:t>
            </a:r>
            <a:r>
              <a:rPr lang="en-GB" sz="1600" dirty="0" smtClean="0"/>
              <a:t>classmates</a:t>
            </a:r>
            <a:endParaRPr lang="en-GB" sz="1600" dirty="0"/>
          </a:p>
          <a:p>
            <a:endParaRPr lang="en-US" sz="1600" dirty="0"/>
          </a:p>
          <a:p>
            <a:r>
              <a:rPr lang="en-US" sz="1600" b="1" dirty="0"/>
              <a:t>British Columbia: </a:t>
            </a:r>
            <a:r>
              <a:rPr lang="en-US" sz="1600" dirty="0"/>
              <a:t>Broad competencies called ‘big ideas’ that become more complex and challenging as students progress from year to year</a:t>
            </a:r>
          </a:p>
          <a:p>
            <a:endParaRPr lang="en-US" dirty="0"/>
          </a:p>
          <a:p>
            <a:endParaRPr lang="en-US" sz="2400" dirty="0"/>
          </a:p>
        </p:txBody>
      </p:sp>
      <p:sp>
        <p:nvSpPr>
          <p:cNvPr id="3" name="Rectangle 2"/>
          <p:cNvSpPr/>
          <p:nvPr/>
        </p:nvSpPr>
        <p:spPr>
          <a:xfrm>
            <a:off x="1251334" y="127509"/>
            <a:ext cx="6847067" cy="830997"/>
          </a:xfrm>
          <a:prstGeom prst="rect">
            <a:avLst/>
          </a:prstGeom>
        </p:spPr>
        <p:txBody>
          <a:bodyPr wrap="none">
            <a:spAutoFit/>
          </a:bodyPr>
          <a:lstStyle/>
          <a:p>
            <a:r>
              <a:rPr lang="en-US" sz="2400" b="1" dirty="0" smtClean="0">
                <a:latin typeface="Calibri" panose="020F0502020204030204" pitchFamily="34" charset="0"/>
                <a:ea typeface="Calibri" panose="020F0502020204030204" pitchFamily="34" charset="0"/>
                <a:cs typeface="Times New Roman" panose="02020603050405020304" pitchFamily="18" charset="0"/>
              </a:rPr>
              <a:t>International curricular </a:t>
            </a:r>
            <a:r>
              <a:rPr lang="en-US" sz="2400" b="1" dirty="0">
                <a:latin typeface="Calibri" panose="020F0502020204030204" pitchFamily="34" charset="0"/>
                <a:ea typeface="Calibri" panose="020F0502020204030204" pitchFamily="34" charset="0"/>
                <a:cs typeface="Times New Roman" panose="02020603050405020304" pitchFamily="18" charset="0"/>
              </a:rPr>
              <a:t>and progression </a:t>
            </a:r>
            <a:r>
              <a:rPr lang="en-US" sz="2400" b="1" dirty="0" smtClean="0">
                <a:latin typeface="Calibri" panose="020F0502020204030204" pitchFamily="34" charset="0"/>
                <a:ea typeface="Calibri" panose="020F0502020204030204" pitchFamily="34" charset="0"/>
                <a:cs typeface="Times New Roman" panose="02020603050405020304" pitchFamily="18" charset="0"/>
              </a:rPr>
              <a:t>frameworks</a:t>
            </a:r>
          </a:p>
          <a:p>
            <a:pPr algn="ctr"/>
            <a:r>
              <a:rPr lang="en-US" sz="2400" b="1" dirty="0" smtClean="0">
                <a:latin typeface="Calibri" panose="020F0502020204030204" pitchFamily="34" charset="0"/>
                <a:ea typeface="Calibri" panose="020F0502020204030204" pitchFamily="34" charset="0"/>
                <a:cs typeface="Times New Roman" panose="02020603050405020304" pitchFamily="18" charset="0"/>
              </a:rPr>
              <a:t>(the Arts) </a:t>
            </a:r>
            <a:endParaRPr lang="en-US" sz="2400" b="1" dirty="0"/>
          </a:p>
        </p:txBody>
      </p:sp>
      <p:pic>
        <p:nvPicPr>
          <p:cNvPr id="1026" name="Picture 2" descr="Image result for glob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1091328">
            <a:off x="147696" y="114020"/>
            <a:ext cx="1099715" cy="10997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72114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35108" y="1694564"/>
            <a:ext cx="7360030" cy="3139321"/>
          </a:xfrm>
          <a:prstGeom prst="rect">
            <a:avLst/>
          </a:prstGeom>
        </p:spPr>
        <p:txBody>
          <a:bodyPr wrap="square">
            <a:spAutoFit/>
          </a:bodyPr>
          <a:lstStyle/>
          <a:p>
            <a:r>
              <a:rPr lang="en-GB" b="1" dirty="0" smtClean="0"/>
              <a:t>British Columbia:  </a:t>
            </a:r>
            <a:r>
              <a:rPr lang="en-GB" dirty="0" smtClean="0"/>
              <a:t>Not </a:t>
            </a:r>
            <a:r>
              <a:rPr lang="en-GB" dirty="0"/>
              <a:t>Yet Within Expectations, Meets </a:t>
            </a:r>
            <a:r>
              <a:rPr lang="en-GB" dirty="0" smtClean="0"/>
              <a:t>Expectations, Fully </a:t>
            </a:r>
            <a:r>
              <a:rPr lang="en-GB" dirty="0"/>
              <a:t>Meets </a:t>
            </a:r>
            <a:r>
              <a:rPr lang="en-GB" dirty="0" smtClean="0"/>
              <a:t>Expectations, Exceeds Expectations</a:t>
            </a:r>
          </a:p>
          <a:p>
            <a:endParaRPr lang="en-GB" dirty="0"/>
          </a:p>
          <a:p>
            <a:r>
              <a:rPr lang="en-GB" b="1" dirty="0" smtClean="0"/>
              <a:t>Ontario: </a:t>
            </a:r>
            <a:r>
              <a:rPr lang="en-GB" dirty="0" smtClean="0"/>
              <a:t>Mark </a:t>
            </a:r>
            <a:r>
              <a:rPr lang="en-GB" dirty="0"/>
              <a:t>1 = limited effectiveness, 2 = some effectiveness, 3 = considerable </a:t>
            </a:r>
            <a:r>
              <a:rPr lang="en-GB" dirty="0" smtClean="0"/>
              <a:t>effectiveness, </a:t>
            </a:r>
            <a:r>
              <a:rPr lang="en-GB" dirty="0"/>
              <a:t>4 = a high degree of effectiveness or thorough </a:t>
            </a:r>
            <a:r>
              <a:rPr lang="en-GB" dirty="0" smtClean="0"/>
              <a:t>effectiveness</a:t>
            </a:r>
          </a:p>
          <a:p>
            <a:endParaRPr lang="en-GB" dirty="0"/>
          </a:p>
          <a:p>
            <a:r>
              <a:rPr lang="en-GB" b="1" dirty="0" smtClean="0"/>
              <a:t>Australia &amp; New Zealand: </a:t>
            </a:r>
            <a:r>
              <a:rPr lang="en-GB" dirty="0" smtClean="0"/>
              <a:t>Ungraded </a:t>
            </a:r>
            <a:r>
              <a:rPr lang="en-GB" dirty="0"/>
              <a:t>descriptions of complex achievement and interacting </a:t>
            </a:r>
            <a:r>
              <a:rPr lang="en-GB" dirty="0" smtClean="0"/>
              <a:t>skills</a:t>
            </a:r>
            <a:endParaRPr lang="en-GB" dirty="0"/>
          </a:p>
          <a:p>
            <a:endParaRPr lang="en-GB" dirty="0"/>
          </a:p>
          <a:p>
            <a:r>
              <a:rPr lang="en-GB" b="1" dirty="0" smtClean="0"/>
              <a:t>Wales:</a:t>
            </a:r>
            <a:r>
              <a:rPr lang="en-GB" dirty="0" smtClean="0"/>
              <a:t> ‘</a:t>
            </a:r>
            <a:r>
              <a:rPr lang="en-GB" dirty="0"/>
              <a:t>I </a:t>
            </a:r>
            <a:r>
              <a:rPr lang="en-GB" dirty="0" smtClean="0"/>
              <a:t>can</a:t>
            </a:r>
            <a:r>
              <a:rPr lang="en-GB" dirty="0"/>
              <a:t>’ </a:t>
            </a:r>
            <a:r>
              <a:rPr lang="en-GB" dirty="0" smtClean="0"/>
              <a:t>statements, based on What Matters and Progression Steps</a:t>
            </a:r>
            <a:endParaRPr lang="en-US" dirty="0"/>
          </a:p>
        </p:txBody>
      </p:sp>
      <p:sp>
        <p:nvSpPr>
          <p:cNvPr id="3" name="TextBox 2"/>
          <p:cNvSpPr txBox="1"/>
          <p:nvPr/>
        </p:nvSpPr>
        <p:spPr>
          <a:xfrm>
            <a:off x="1882585" y="645597"/>
            <a:ext cx="5665076" cy="461665"/>
          </a:xfrm>
          <a:prstGeom prst="rect">
            <a:avLst/>
          </a:prstGeom>
          <a:noFill/>
        </p:spPr>
        <p:txBody>
          <a:bodyPr wrap="square" rtlCol="0">
            <a:spAutoFit/>
          </a:bodyPr>
          <a:lstStyle/>
          <a:p>
            <a:r>
              <a:rPr lang="en-GB" sz="2400" b="1" dirty="0" smtClean="0"/>
              <a:t>Grading systems – differing approaches</a:t>
            </a:r>
            <a:endParaRPr lang="en-US" sz="2400" b="1" dirty="0"/>
          </a:p>
        </p:txBody>
      </p:sp>
      <p:pic>
        <p:nvPicPr>
          <p:cNvPr id="4" name="Picture 2" descr="Image result for glob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1091328">
            <a:off x="75056" y="100994"/>
            <a:ext cx="1099715" cy="10997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86915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91585" y="297711"/>
            <a:ext cx="5539563" cy="584775"/>
          </a:xfrm>
          <a:prstGeom prst="rect">
            <a:avLst/>
          </a:prstGeom>
          <a:noFill/>
        </p:spPr>
        <p:txBody>
          <a:bodyPr wrap="square" rtlCol="0">
            <a:spAutoFit/>
          </a:bodyPr>
          <a:lstStyle/>
          <a:p>
            <a:pPr algn="ctr"/>
            <a:r>
              <a:rPr lang="en-GB" sz="3200" b="1" dirty="0" smtClean="0">
                <a:latin typeface="Arial" panose="020B0604020202020204" pitchFamily="34" charset="0"/>
                <a:cs typeface="Arial" panose="020B0604020202020204" pitchFamily="34" charset="0"/>
              </a:rPr>
              <a:t>Frankenstein’s Monster?</a:t>
            </a:r>
            <a:endParaRPr lang="en-US" sz="3200" b="1" dirty="0">
              <a:latin typeface="Arial" panose="020B0604020202020204" pitchFamily="34" charset="0"/>
              <a:cs typeface="Arial" panose="020B0604020202020204" pitchFamily="34" charset="0"/>
            </a:endParaRPr>
          </a:p>
        </p:txBody>
      </p:sp>
      <p:sp>
        <p:nvSpPr>
          <p:cNvPr id="7" name="TextBox 6"/>
          <p:cNvSpPr txBox="1"/>
          <p:nvPr/>
        </p:nvSpPr>
        <p:spPr>
          <a:xfrm>
            <a:off x="3752398" y="2554236"/>
            <a:ext cx="1127050" cy="646331"/>
          </a:xfrm>
          <a:prstGeom prst="rect">
            <a:avLst/>
          </a:prstGeom>
          <a:noFill/>
        </p:spPr>
        <p:txBody>
          <a:bodyPr wrap="square" rtlCol="0">
            <a:spAutoFit/>
          </a:bodyPr>
          <a:lstStyle/>
          <a:p>
            <a:pPr algn="ctr"/>
            <a:r>
              <a:rPr lang="en-GB" dirty="0" smtClean="0">
                <a:solidFill>
                  <a:schemeClr val="bg1"/>
                </a:solidFill>
              </a:rPr>
              <a:t>Regional consortia</a:t>
            </a:r>
            <a:endParaRPr lang="en-US" dirty="0">
              <a:solidFill>
                <a:schemeClr val="bg1"/>
              </a:solidFill>
            </a:endParaRPr>
          </a:p>
        </p:txBody>
      </p:sp>
      <p:sp>
        <p:nvSpPr>
          <p:cNvPr id="8" name="TextBox 7"/>
          <p:cNvSpPr txBox="1"/>
          <p:nvPr/>
        </p:nvSpPr>
        <p:spPr>
          <a:xfrm>
            <a:off x="5534246" y="4107328"/>
            <a:ext cx="1392865" cy="369332"/>
          </a:xfrm>
          <a:prstGeom prst="rect">
            <a:avLst/>
          </a:prstGeom>
          <a:noFill/>
        </p:spPr>
        <p:txBody>
          <a:bodyPr wrap="square" rtlCol="0">
            <a:spAutoFit/>
          </a:bodyPr>
          <a:lstStyle/>
          <a:p>
            <a:pPr algn="ctr"/>
            <a:r>
              <a:rPr lang="en-GB" dirty="0" smtClean="0">
                <a:solidFill>
                  <a:schemeClr val="bg1"/>
                </a:solidFill>
              </a:rPr>
              <a:t>Governors</a:t>
            </a:r>
            <a:endParaRPr lang="en-US" dirty="0">
              <a:solidFill>
                <a:schemeClr val="bg1"/>
              </a:solidFill>
            </a:endParaRPr>
          </a:p>
        </p:txBody>
      </p:sp>
      <p:sp>
        <p:nvSpPr>
          <p:cNvPr id="9" name="TextBox 8"/>
          <p:cNvSpPr txBox="1"/>
          <p:nvPr/>
        </p:nvSpPr>
        <p:spPr>
          <a:xfrm>
            <a:off x="7123815" y="3035577"/>
            <a:ext cx="1234262" cy="646331"/>
          </a:xfrm>
          <a:prstGeom prst="rect">
            <a:avLst/>
          </a:prstGeom>
          <a:noFill/>
        </p:spPr>
        <p:txBody>
          <a:bodyPr wrap="square" rtlCol="0">
            <a:spAutoFit/>
          </a:bodyPr>
          <a:lstStyle/>
          <a:p>
            <a:pPr algn="ctr"/>
            <a:r>
              <a:rPr lang="en-GB" dirty="0" smtClean="0">
                <a:solidFill>
                  <a:schemeClr val="bg1"/>
                </a:solidFill>
              </a:rPr>
              <a:t>Parents/ Guardians</a:t>
            </a:r>
            <a:endParaRPr lang="en-US" dirty="0">
              <a:solidFill>
                <a:schemeClr val="bg1"/>
              </a:solidFill>
            </a:endParaRPr>
          </a:p>
        </p:txBody>
      </p:sp>
      <p:sp>
        <p:nvSpPr>
          <p:cNvPr id="10" name="TextBox 9"/>
          <p:cNvSpPr txBox="1"/>
          <p:nvPr/>
        </p:nvSpPr>
        <p:spPr>
          <a:xfrm>
            <a:off x="1259957" y="3294236"/>
            <a:ext cx="808074" cy="369332"/>
          </a:xfrm>
          <a:prstGeom prst="rect">
            <a:avLst/>
          </a:prstGeom>
          <a:noFill/>
        </p:spPr>
        <p:txBody>
          <a:bodyPr wrap="square" rtlCol="0">
            <a:spAutoFit/>
          </a:bodyPr>
          <a:lstStyle/>
          <a:p>
            <a:pPr algn="ctr"/>
            <a:r>
              <a:rPr lang="en-GB" dirty="0" smtClean="0">
                <a:solidFill>
                  <a:schemeClr val="bg1"/>
                </a:solidFill>
              </a:rPr>
              <a:t>Pupils</a:t>
            </a:r>
            <a:endParaRPr lang="en-US" dirty="0">
              <a:solidFill>
                <a:schemeClr val="bg1"/>
              </a:solidFill>
            </a:endParaRPr>
          </a:p>
        </p:txBody>
      </p:sp>
      <p:sp>
        <p:nvSpPr>
          <p:cNvPr id="11" name="TextBox 10"/>
          <p:cNvSpPr txBox="1"/>
          <p:nvPr/>
        </p:nvSpPr>
        <p:spPr>
          <a:xfrm>
            <a:off x="5805376" y="2445488"/>
            <a:ext cx="861237" cy="369332"/>
          </a:xfrm>
          <a:prstGeom prst="rect">
            <a:avLst/>
          </a:prstGeom>
          <a:noFill/>
        </p:spPr>
        <p:txBody>
          <a:bodyPr wrap="square" rtlCol="0">
            <a:spAutoFit/>
          </a:bodyPr>
          <a:lstStyle/>
          <a:p>
            <a:r>
              <a:rPr lang="en-GB" dirty="0" smtClean="0">
                <a:solidFill>
                  <a:schemeClr val="bg1"/>
                </a:solidFill>
              </a:rPr>
              <a:t>Media</a:t>
            </a:r>
            <a:endParaRPr lang="en-US" dirty="0">
              <a:solidFill>
                <a:schemeClr val="bg1"/>
              </a:solidFill>
            </a:endParaRPr>
          </a:p>
        </p:txBody>
      </p:sp>
      <p:sp>
        <p:nvSpPr>
          <p:cNvPr id="3" name="Rectangle 2"/>
          <p:cNvSpPr/>
          <p:nvPr/>
        </p:nvSpPr>
        <p:spPr>
          <a:xfrm>
            <a:off x="4641111" y="1772458"/>
            <a:ext cx="4214131" cy="2445862"/>
          </a:xfrm>
          <a:prstGeom prst="rect">
            <a:avLst/>
          </a:prstGeom>
        </p:spPr>
        <p:txBody>
          <a:bodyPr wrap="square">
            <a:spAutoFit/>
          </a:bodyPr>
          <a:lstStyle/>
          <a:p>
            <a:pPr>
              <a:lnSpc>
                <a:spcPct val="107000"/>
              </a:lnSpc>
              <a:spcAft>
                <a:spcPts val="800"/>
              </a:spcAft>
            </a:pPr>
            <a:r>
              <a:rPr lang="en-US" sz="2400" dirty="0" smtClean="0">
                <a:latin typeface="Calibri" panose="020F0502020204030204" pitchFamily="34" charset="0"/>
                <a:ea typeface="Calibri" panose="020F0502020204030204" pitchFamily="34" charset="0"/>
                <a:cs typeface="Calibri" panose="020F0502020204030204" pitchFamily="34" charset="0"/>
              </a:rPr>
              <a:t>In </a:t>
            </a:r>
            <a:r>
              <a:rPr lang="en-US" sz="2400" dirty="0">
                <a:latin typeface="Calibri" panose="020F0502020204030204" pitchFamily="34" charset="0"/>
                <a:ea typeface="Calibri" panose="020F0502020204030204" pitchFamily="34" charset="0"/>
                <a:cs typeface="Calibri" panose="020F0502020204030204" pitchFamily="34" charset="0"/>
              </a:rPr>
              <a:t>some ways, Frankenstein is a useful </a:t>
            </a:r>
            <a:r>
              <a:rPr lang="en-US" sz="2400" dirty="0" smtClean="0">
                <a:latin typeface="Calibri" panose="020F0502020204030204" pitchFamily="34" charset="0"/>
                <a:ea typeface="Calibri" panose="020F0502020204030204" pitchFamily="34" charset="0"/>
                <a:cs typeface="Calibri" panose="020F0502020204030204" pitchFamily="34" charset="0"/>
              </a:rPr>
              <a:t>analogy… </a:t>
            </a:r>
            <a:r>
              <a:rPr lang="en-US" sz="2400" dirty="0">
                <a:latin typeface="Calibri" panose="020F0502020204030204" pitchFamily="34" charset="0"/>
                <a:ea typeface="Calibri" panose="020F0502020204030204" pitchFamily="34" charset="0"/>
                <a:cs typeface="Calibri" panose="020F0502020204030204" pitchFamily="34" charset="0"/>
              </a:rPr>
              <a:t>having created the culture in which teachers operate, policymakers should not be surprised by resulting </a:t>
            </a:r>
            <a:r>
              <a:rPr lang="en-US" sz="2400" dirty="0" err="1" smtClean="0">
                <a:latin typeface="Calibri" panose="020F0502020204030204" pitchFamily="34" charset="0"/>
                <a:ea typeface="Calibri" panose="020F0502020204030204" pitchFamily="34" charset="0"/>
                <a:cs typeface="Calibri" panose="020F0502020204030204" pitchFamily="34" charset="0"/>
              </a:rPr>
              <a:t>behaviours</a:t>
            </a:r>
            <a:endParaRPr lang="en-US" sz="2400" dirty="0">
              <a:latin typeface="Calibri" panose="020F0502020204030204" pitchFamily="34" charset="0"/>
              <a:ea typeface="Calibri" panose="020F0502020204030204" pitchFamily="34" charset="0"/>
              <a:cs typeface="Times New Roman" panose="02020603050405020304" pitchFamily="18" charset="0"/>
            </a:endParaRPr>
          </a:p>
        </p:txBody>
      </p:sp>
      <p:sp>
        <p:nvSpPr>
          <p:cNvPr id="4" name="AutoShape 2" descr="Related image"/>
          <p:cNvSpPr>
            <a:spLocks noChangeAspect="1" noChangeArrowheads="1"/>
          </p:cNvSpPr>
          <p:nvPr/>
        </p:nvSpPr>
        <p:spPr bwMode="auto">
          <a:xfrm>
            <a:off x="155575" y="-144463"/>
            <a:ext cx="4924994" cy="492501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028" name="Picture 4" descr="Related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8245" y="1352319"/>
            <a:ext cx="3929793" cy="38704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203215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0364" y="404037"/>
            <a:ext cx="8123274" cy="4890978"/>
          </a:xfrm>
          <a:prstGeom prst="rect">
            <a:avLst/>
          </a:prstGeom>
          <a:ln>
            <a:noFill/>
          </a:ln>
          <a:effectLst>
            <a:softEdge rad="112500"/>
          </a:effectLst>
        </p:spPr>
      </p:pic>
    </p:spTree>
    <p:extLst>
      <p:ext uri="{BB962C8B-B14F-4D97-AF65-F5344CB8AC3E}">
        <p14:creationId xmlns:p14="http://schemas.microsoft.com/office/powerpoint/2010/main" val="17515763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8857" y="837683"/>
            <a:ext cx="8814390" cy="4832092"/>
          </a:xfrm>
          <a:prstGeom prst="rect">
            <a:avLst/>
          </a:prstGeom>
          <a:noFill/>
        </p:spPr>
        <p:txBody>
          <a:bodyPr wrap="square" rtlCol="0">
            <a:spAutoFit/>
          </a:bodyPr>
          <a:lstStyle/>
          <a:p>
            <a:pPr marL="342900" indent="-342900" algn="just">
              <a:buFont typeface="Wingdings" panose="05000000000000000000" pitchFamily="2" charset="2"/>
              <a:buChar char="§"/>
            </a:pPr>
            <a:r>
              <a:rPr lang="en-GB" sz="2200" dirty="0" smtClean="0"/>
              <a:t>The capacity of actors to ‘critically shape their responses to problematic situations’														 </a:t>
            </a:r>
            <a:r>
              <a:rPr lang="en-GB" sz="2200" b="1" dirty="0" smtClean="0"/>
              <a:t>(</a:t>
            </a:r>
            <a:r>
              <a:rPr lang="en-GB" sz="2200" b="1" dirty="0" err="1" smtClean="0"/>
              <a:t>Biesta</a:t>
            </a:r>
            <a:r>
              <a:rPr lang="en-GB" sz="2200" b="1" dirty="0" smtClean="0"/>
              <a:t> &amp; </a:t>
            </a:r>
            <a:r>
              <a:rPr lang="en-GB" sz="2200" b="1" dirty="0" err="1" smtClean="0"/>
              <a:t>Tedder</a:t>
            </a:r>
            <a:r>
              <a:rPr lang="en-GB" sz="2200" b="1" dirty="0" smtClean="0"/>
              <a:t>, 2006)</a:t>
            </a:r>
          </a:p>
          <a:p>
            <a:pPr marL="342900" indent="-342900" algn="just">
              <a:buFont typeface="Wingdings" panose="05000000000000000000" pitchFamily="2" charset="2"/>
              <a:buChar char="§"/>
            </a:pPr>
            <a:endParaRPr lang="en-GB" sz="2200" dirty="0"/>
          </a:p>
          <a:p>
            <a:pPr marL="342900" indent="-342900" algn="just">
              <a:buFont typeface="Wingdings" panose="05000000000000000000" pitchFamily="2" charset="2"/>
              <a:buChar char="§"/>
            </a:pPr>
            <a:r>
              <a:rPr lang="en-GB" sz="2200" dirty="0" smtClean="0"/>
              <a:t>The ‘capacity for autonomous action… [independent] of the determining constraints of social structure’ 									</a:t>
            </a:r>
            <a:r>
              <a:rPr lang="en-GB" sz="2200" b="1" dirty="0" smtClean="0"/>
              <a:t>(Calhoun, cited in </a:t>
            </a:r>
            <a:r>
              <a:rPr lang="en-GB" sz="2200" b="1" dirty="0" err="1" smtClean="0"/>
              <a:t>Biesta</a:t>
            </a:r>
            <a:r>
              <a:rPr lang="en-GB" sz="2200" b="1" dirty="0" smtClean="0"/>
              <a:t> &amp; </a:t>
            </a:r>
            <a:r>
              <a:rPr lang="en-GB" sz="2200" b="1" dirty="0" err="1" smtClean="0"/>
              <a:t>Tedder</a:t>
            </a:r>
            <a:r>
              <a:rPr lang="en-GB" sz="2200" b="1" dirty="0" smtClean="0"/>
              <a:t>, 2006)</a:t>
            </a:r>
          </a:p>
          <a:p>
            <a:pPr marL="342900" indent="-342900" algn="just">
              <a:buFont typeface="Wingdings" panose="05000000000000000000" pitchFamily="2" charset="2"/>
              <a:buChar char="§"/>
            </a:pPr>
            <a:endParaRPr lang="en-GB" sz="2200" b="1" dirty="0" smtClean="0"/>
          </a:p>
          <a:p>
            <a:pPr marL="342900" indent="-342900" algn="just">
              <a:buFont typeface="Wingdings" panose="05000000000000000000" pitchFamily="2" charset="2"/>
              <a:buChar char="§"/>
            </a:pPr>
            <a:r>
              <a:rPr lang="en-GB" sz="2200" dirty="0" smtClean="0"/>
              <a:t>‘a </a:t>
            </a:r>
            <a:r>
              <a:rPr lang="en-GB" sz="2200" dirty="0"/>
              <a:t>temporally embedded process of social engagement, informed by the past (in its habitual aspect), but also oriented toward the future (as a capacity to imagine alternative possibilities) and towards the present (as a capacity to contextualise past habits and future projects with the contingencies of the moment</a:t>
            </a:r>
            <a:r>
              <a:rPr lang="en-GB" sz="2200" dirty="0" smtClean="0"/>
              <a:t>).’ </a:t>
            </a:r>
          </a:p>
          <a:p>
            <a:pPr algn="just"/>
            <a:r>
              <a:rPr lang="en-GB" sz="2200" dirty="0"/>
              <a:t>	</a:t>
            </a:r>
            <a:r>
              <a:rPr lang="en-GB" sz="2200" dirty="0" smtClean="0"/>
              <a:t>				(</a:t>
            </a:r>
            <a:r>
              <a:rPr lang="en-GB" sz="2200" b="1" dirty="0" err="1" smtClean="0"/>
              <a:t>Emirbayer</a:t>
            </a:r>
            <a:r>
              <a:rPr lang="en-GB" sz="2200" b="1" dirty="0" smtClean="0"/>
              <a:t> </a:t>
            </a:r>
            <a:r>
              <a:rPr lang="en-GB" sz="2200" b="1" dirty="0"/>
              <a:t>and </a:t>
            </a:r>
            <a:r>
              <a:rPr lang="en-GB" sz="2200" b="1" dirty="0" err="1" smtClean="0"/>
              <a:t>Mische</a:t>
            </a:r>
            <a:r>
              <a:rPr lang="en-GB" sz="2200" b="1" dirty="0" smtClean="0"/>
              <a:t>, 1998)</a:t>
            </a:r>
            <a:endParaRPr lang="en-US" sz="2200" b="1" dirty="0"/>
          </a:p>
        </p:txBody>
      </p:sp>
      <p:sp>
        <p:nvSpPr>
          <p:cNvPr id="3" name="TextBox 2"/>
          <p:cNvSpPr txBox="1"/>
          <p:nvPr/>
        </p:nvSpPr>
        <p:spPr>
          <a:xfrm>
            <a:off x="1424762" y="159488"/>
            <a:ext cx="6166884" cy="523220"/>
          </a:xfrm>
          <a:prstGeom prst="rect">
            <a:avLst/>
          </a:prstGeom>
          <a:noFill/>
        </p:spPr>
        <p:txBody>
          <a:bodyPr wrap="square" rtlCol="0">
            <a:spAutoFit/>
          </a:bodyPr>
          <a:lstStyle/>
          <a:p>
            <a:pPr algn="ctr"/>
            <a:r>
              <a:rPr lang="en-GB" sz="2800" b="1" dirty="0" smtClean="0"/>
              <a:t>Teacher Agency</a:t>
            </a:r>
            <a:endParaRPr lang="en-US" sz="2800" b="1" dirty="0"/>
          </a:p>
        </p:txBody>
      </p:sp>
    </p:spTree>
    <p:extLst>
      <p:ext uri="{BB962C8B-B14F-4D97-AF65-F5344CB8AC3E}">
        <p14:creationId xmlns:p14="http://schemas.microsoft.com/office/powerpoint/2010/main" val="9905511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92907" y="925684"/>
            <a:ext cx="7683838" cy="3477875"/>
          </a:xfrm>
          <a:prstGeom prst="rect">
            <a:avLst/>
          </a:prstGeom>
        </p:spPr>
        <p:txBody>
          <a:bodyPr wrap="square">
            <a:spAutoFit/>
          </a:bodyPr>
          <a:lstStyle/>
          <a:p>
            <a:r>
              <a:rPr lang="en-GB" sz="2000" dirty="0" smtClean="0"/>
              <a:t>‘The </a:t>
            </a:r>
            <a:r>
              <a:rPr lang="en-GB" sz="2000" dirty="0"/>
              <a:t>promotion of teacher agency </a:t>
            </a:r>
            <a:r>
              <a:rPr lang="en-GB" sz="2000" dirty="0" smtClean="0"/>
              <a:t>is… not </a:t>
            </a:r>
            <a:r>
              <a:rPr lang="en-GB" sz="2000" dirty="0"/>
              <a:t>solely a matter of enhancing individual capacity, but also requires change to the </a:t>
            </a:r>
            <a:r>
              <a:rPr lang="en-GB" sz="2000" b="1" dirty="0"/>
              <a:t>cultural and structural conditions</a:t>
            </a:r>
            <a:r>
              <a:rPr lang="en-GB" sz="2000" dirty="0"/>
              <a:t> within which teachers work. This includes developing spaces for </a:t>
            </a:r>
            <a:r>
              <a:rPr lang="en-GB" sz="2000" b="1" dirty="0"/>
              <a:t>generative dialogue </a:t>
            </a:r>
            <a:r>
              <a:rPr lang="en-GB" sz="2000" dirty="0"/>
              <a:t>(</a:t>
            </a:r>
            <a:r>
              <a:rPr lang="en-GB" sz="2000" dirty="0" err="1"/>
              <a:t>Imants</a:t>
            </a:r>
            <a:r>
              <a:rPr lang="en-GB" sz="2000" dirty="0"/>
              <a:t>, 2005), </a:t>
            </a:r>
            <a:r>
              <a:rPr lang="en-GB" sz="2000" b="1" dirty="0"/>
              <a:t>establishing substantive relationships</a:t>
            </a:r>
            <a:r>
              <a:rPr lang="en-GB" sz="2000" dirty="0"/>
              <a:t> in schools (see Priestley, </a:t>
            </a:r>
            <a:r>
              <a:rPr lang="en-GB" sz="2000" dirty="0" err="1"/>
              <a:t>Biesta</a:t>
            </a:r>
            <a:r>
              <a:rPr lang="en-GB" sz="2000" dirty="0"/>
              <a:t> &amp; Robinson, 2012) and </a:t>
            </a:r>
            <a:r>
              <a:rPr lang="en-GB" sz="2000" b="1" dirty="0"/>
              <a:t>tackling the performative cultures </a:t>
            </a:r>
            <a:r>
              <a:rPr lang="en-GB" sz="2000" dirty="0"/>
              <a:t>that act as an inhibitor to innovation (Keddie, Mills &amp; </a:t>
            </a:r>
            <a:r>
              <a:rPr lang="en-GB" sz="2000" dirty="0" err="1"/>
              <a:t>Pendergast</a:t>
            </a:r>
            <a:r>
              <a:rPr lang="en-GB" sz="2000" dirty="0"/>
              <a:t>, 2011</a:t>
            </a:r>
            <a:r>
              <a:rPr lang="en-GB" sz="2000" dirty="0" smtClean="0"/>
              <a:t>). </a:t>
            </a:r>
            <a:r>
              <a:rPr lang="en-GB" sz="2000" dirty="0"/>
              <a:t>In short, this is about creating </a:t>
            </a:r>
            <a:r>
              <a:rPr lang="en-GB" sz="2000" b="1" dirty="0"/>
              <a:t>a collegial culture where innovation is encouraged </a:t>
            </a:r>
            <a:r>
              <a:rPr lang="en-GB" sz="2000" dirty="0"/>
              <a:t>and where teachers are enabled to act as agents of change</a:t>
            </a:r>
            <a:r>
              <a:rPr lang="en-GB" sz="2000" dirty="0" smtClean="0"/>
              <a:t>.’</a:t>
            </a:r>
            <a:endParaRPr lang="en-GB" sz="2000" dirty="0"/>
          </a:p>
          <a:p>
            <a:endParaRPr lang="en-GB" sz="2000" dirty="0"/>
          </a:p>
          <a:p>
            <a:r>
              <a:rPr lang="en-GB" sz="2000" dirty="0" smtClean="0"/>
              <a:t>					(Priestley &amp; Minty, 2013)</a:t>
            </a:r>
            <a:endParaRPr lang="en-US" sz="2000" dirty="0"/>
          </a:p>
        </p:txBody>
      </p:sp>
    </p:spTree>
    <p:extLst>
      <p:ext uri="{BB962C8B-B14F-4D97-AF65-F5344CB8AC3E}">
        <p14:creationId xmlns:p14="http://schemas.microsoft.com/office/powerpoint/2010/main" val="20846638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4660" y="1027907"/>
            <a:ext cx="5814680" cy="1325563"/>
          </a:xfrm>
        </p:spPr>
        <p:txBody>
          <a:bodyPr/>
          <a:lstStyle/>
          <a:p>
            <a:r>
              <a:rPr lang="en-GB" b="1" dirty="0" smtClean="0"/>
              <a:t>Pedagogy or curriculum?</a:t>
            </a:r>
            <a:endParaRPr lang="en-US" b="1" dirty="0"/>
          </a:p>
        </p:txBody>
      </p:sp>
      <p:sp>
        <p:nvSpPr>
          <p:cNvPr id="3" name="Content Placeholder 2"/>
          <p:cNvSpPr>
            <a:spLocks noGrp="1"/>
          </p:cNvSpPr>
          <p:nvPr>
            <p:ph idx="1"/>
          </p:nvPr>
        </p:nvSpPr>
        <p:spPr>
          <a:xfrm>
            <a:off x="787474" y="2524752"/>
            <a:ext cx="7569052" cy="4351338"/>
          </a:xfrm>
        </p:spPr>
        <p:txBody>
          <a:bodyPr/>
          <a:lstStyle/>
          <a:p>
            <a:pPr marL="0" indent="0">
              <a:buNone/>
            </a:pPr>
            <a:r>
              <a:rPr lang="en-US" dirty="0" smtClean="0">
                <a:hlinkClick r:id="rId2"/>
              </a:rPr>
              <a:t>https://www.youtube.com/watch?v=-y3tN_1CiRk</a:t>
            </a:r>
            <a:endParaRPr lang="en-US" dirty="0"/>
          </a:p>
        </p:txBody>
      </p:sp>
    </p:spTree>
    <p:extLst>
      <p:ext uri="{BB962C8B-B14F-4D97-AF65-F5344CB8AC3E}">
        <p14:creationId xmlns:p14="http://schemas.microsoft.com/office/powerpoint/2010/main" val="34846992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33346" y="493215"/>
            <a:ext cx="7279420" cy="2308324"/>
          </a:xfrm>
          <a:prstGeom prst="rect">
            <a:avLst/>
          </a:prstGeom>
        </p:spPr>
        <p:txBody>
          <a:bodyPr wrap="square">
            <a:spAutoFit/>
          </a:bodyPr>
          <a:lstStyle/>
          <a:p>
            <a:r>
              <a:rPr lang="en-GB" sz="2400" b="1" dirty="0" smtClean="0"/>
              <a:t>Flexibility</a:t>
            </a:r>
          </a:p>
          <a:p>
            <a:r>
              <a:rPr lang="en-GB" sz="2400" dirty="0" smtClean="0"/>
              <a:t>The </a:t>
            </a:r>
            <a:r>
              <a:rPr lang="en-GB" sz="2400" dirty="0"/>
              <a:t>concept of "curriculum" should be developed from "predetermined and static" to "adaptable and dynamic". Schools and teachers should be able to update and align the curriculum to reflect evolving societal requirements as well as individual learning needs</a:t>
            </a:r>
            <a:endParaRPr lang="en-US" sz="2400" dirty="0"/>
          </a:p>
        </p:txBody>
      </p:sp>
      <p:sp>
        <p:nvSpPr>
          <p:cNvPr id="6" name="Rectangle 5"/>
          <p:cNvSpPr/>
          <p:nvPr/>
        </p:nvSpPr>
        <p:spPr>
          <a:xfrm>
            <a:off x="3013543" y="2998832"/>
            <a:ext cx="5800477" cy="1569660"/>
          </a:xfrm>
          <a:prstGeom prst="rect">
            <a:avLst/>
          </a:prstGeom>
        </p:spPr>
        <p:txBody>
          <a:bodyPr wrap="square">
            <a:spAutoFit/>
          </a:bodyPr>
          <a:lstStyle/>
          <a:p>
            <a:r>
              <a:rPr lang="en-GB" sz="2400" b="1" dirty="0"/>
              <a:t>Teacher </a:t>
            </a:r>
            <a:r>
              <a:rPr lang="en-GB" sz="2400" b="1" dirty="0" smtClean="0"/>
              <a:t>agency</a:t>
            </a:r>
          </a:p>
          <a:p>
            <a:r>
              <a:rPr lang="en-GB" sz="2400" dirty="0" smtClean="0"/>
              <a:t>Teachers </a:t>
            </a:r>
            <a:r>
              <a:rPr lang="en-GB" sz="2400" dirty="0"/>
              <a:t>should be empowered to use their professional knowledge, skills and expertise to deliver the curriculum </a:t>
            </a:r>
            <a:r>
              <a:rPr lang="en-GB" sz="2400" dirty="0" smtClean="0"/>
              <a:t>effectively</a:t>
            </a:r>
            <a:endParaRPr lang="en-US" sz="2400" dirty="0"/>
          </a:p>
        </p:txBody>
      </p:sp>
      <p:sp>
        <p:nvSpPr>
          <p:cNvPr id="7" name="Rectangle 6"/>
          <p:cNvSpPr/>
          <p:nvPr/>
        </p:nvSpPr>
        <p:spPr>
          <a:xfrm>
            <a:off x="433346" y="5095447"/>
            <a:ext cx="6404776" cy="369332"/>
          </a:xfrm>
          <a:prstGeom prst="rect">
            <a:avLst/>
          </a:prstGeom>
        </p:spPr>
        <p:txBody>
          <a:bodyPr wrap="square">
            <a:spAutoFit/>
          </a:bodyPr>
          <a:lstStyle/>
          <a:p>
            <a:r>
              <a:rPr lang="en-GB" dirty="0"/>
              <a:t>(The Future of Education and Skills: Education 2030, OECD, 2018)</a:t>
            </a:r>
            <a:endParaRPr lang="en-GB" dirty="0"/>
          </a:p>
        </p:txBody>
      </p:sp>
    </p:spTree>
    <p:extLst>
      <p:ext uri="{BB962C8B-B14F-4D97-AF65-F5344CB8AC3E}">
        <p14:creationId xmlns:p14="http://schemas.microsoft.com/office/powerpoint/2010/main" val="18389560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3881" y="559567"/>
            <a:ext cx="5856233" cy="438915"/>
          </a:xfrm>
        </p:spPr>
        <p:txBody>
          <a:bodyPr>
            <a:noAutofit/>
          </a:bodyPr>
          <a:lstStyle/>
          <a:p>
            <a:pPr algn="ctr"/>
            <a:r>
              <a:rPr lang="en-GB" sz="2800" b="1" dirty="0" smtClean="0">
                <a:latin typeface="+mn-lt"/>
              </a:rPr>
              <a:t>Curriculum reform in England</a:t>
            </a:r>
            <a:endParaRPr lang="en-US" sz="2800" b="1" dirty="0">
              <a:latin typeface="+mn-lt"/>
            </a:endParaRPr>
          </a:p>
        </p:txBody>
      </p:sp>
      <p:sp>
        <p:nvSpPr>
          <p:cNvPr id="3" name="Content Placeholder 2"/>
          <p:cNvSpPr>
            <a:spLocks noGrp="1"/>
          </p:cNvSpPr>
          <p:nvPr>
            <p:ph idx="1"/>
          </p:nvPr>
        </p:nvSpPr>
        <p:spPr>
          <a:xfrm>
            <a:off x="1000123" y="1289597"/>
            <a:ext cx="7143751" cy="4351338"/>
          </a:xfrm>
        </p:spPr>
        <p:txBody>
          <a:bodyPr>
            <a:normAutofit lnSpcReduction="10000"/>
          </a:bodyPr>
          <a:lstStyle/>
          <a:p>
            <a:pPr marL="0" indent="0">
              <a:buNone/>
            </a:pPr>
            <a:endParaRPr lang="en-GB" sz="2400" dirty="0" smtClean="0"/>
          </a:p>
          <a:p>
            <a:pPr marL="0" indent="0">
              <a:buNone/>
            </a:pPr>
            <a:r>
              <a:rPr lang="en-GB" sz="2400" dirty="0" smtClean="0"/>
              <a:t>‘The </a:t>
            </a:r>
            <a:r>
              <a:rPr lang="en-GB" sz="2400" dirty="0"/>
              <a:t>new national curriculum will provide a rigorous basis for teaching, a benchmark for all schools to improve their performance, and will give children and parents a better guarantee that every student will acquire the knowledge and skills to succeed in the modern world. It has been significantly slimmed down and will free up teachers to use their professional judgement to design curricula that meet the needs of their pupils</a:t>
            </a:r>
            <a:r>
              <a:rPr lang="en-GB" sz="2400" dirty="0" smtClean="0"/>
              <a:t>.’</a:t>
            </a:r>
            <a:endParaRPr lang="en-GB" sz="2400" dirty="0" smtClean="0"/>
          </a:p>
          <a:p>
            <a:pPr marL="0" indent="0">
              <a:buNone/>
            </a:pPr>
            <a:endParaRPr lang="en-GB" sz="2400" dirty="0"/>
          </a:p>
          <a:p>
            <a:pPr marL="0" indent="0">
              <a:buNone/>
            </a:pPr>
            <a:r>
              <a:rPr lang="en-GB" sz="2400" dirty="0"/>
              <a:t>	</a:t>
            </a:r>
            <a:r>
              <a:rPr lang="en-GB" sz="2400" dirty="0" smtClean="0"/>
              <a:t>				</a:t>
            </a:r>
            <a:r>
              <a:rPr lang="en-GB" sz="2000" dirty="0" smtClean="0"/>
              <a:t>(</a:t>
            </a:r>
            <a:r>
              <a:rPr lang="en-GB" sz="2000" dirty="0" smtClean="0"/>
              <a:t>Michael Gove, 2013)</a:t>
            </a:r>
            <a:endParaRPr lang="en-US" sz="2000" dirty="0"/>
          </a:p>
        </p:txBody>
      </p:sp>
      <p:pic>
        <p:nvPicPr>
          <p:cNvPr id="4098" name="Picture 2" descr="Image result for england fla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6044" y="326476"/>
            <a:ext cx="1116177" cy="9050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32707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628650" y="675181"/>
            <a:ext cx="7886700" cy="5110641"/>
          </a:xfrm>
        </p:spPr>
        <p:txBody>
          <a:bodyPr>
            <a:normAutofit fontScale="90000"/>
          </a:bodyPr>
          <a:lstStyle/>
          <a:p>
            <a:pPr algn="ctr"/>
            <a:r>
              <a:rPr lang="en-GB" sz="2200" b="1" dirty="0" smtClean="0">
                <a:latin typeface="+mn-lt"/>
              </a:rPr>
              <a:t>Mathematics - Aims</a:t>
            </a:r>
            <a:r>
              <a:rPr lang="en-GB" sz="2200" b="1" dirty="0" smtClean="0"/>
              <a:t/>
            </a:r>
            <a:br>
              <a:rPr lang="en-GB" sz="2200" b="1" dirty="0" smtClean="0"/>
            </a:br>
            <a:r>
              <a:rPr lang="en-GB" sz="2200" b="1" dirty="0"/>
              <a:t/>
            </a:r>
            <a:br>
              <a:rPr lang="en-GB" sz="2200" b="1" dirty="0"/>
            </a:br>
            <a:r>
              <a:rPr lang="en-GB" sz="2200" dirty="0">
                <a:latin typeface="+mn-lt"/>
              </a:rPr>
              <a:t>The national curriculum for mathematics aims to ensure that all pupils:</a:t>
            </a:r>
            <a:br>
              <a:rPr lang="en-GB" sz="2200" dirty="0">
                <a:latin typeface="+mn-lt"/>
              </a:rPr>
            </a:br>
            <a:r>
              <a:rPr lang="en-GB" sz="2200" dirty="0" smtClean="0">
                <a:latin typeface="+mn-lt"/>
              </a:rPr>
              <a:t/>
            </a:r>
            <a:br>
              <a:rPr lang="en-GB" sz="2200" dirty="0" smtClean="0">
                <a:latin typeface="+mn-lt"/>
              </a:rPr>
            </a:br>
            <a:r>
              <a:rPr lang="en-GB" sz="2200" dirty="0" smtClean="0">
                <a:latin typeface="+mn-lt"/>
              </a:rPr>
              <a:t>*become </a:t>
            </a:r>
            <a:r>
              <a:rPr lang="en-GB" sz="2200" dirty="0">
                <a:latin typeface="+mn-lt"/>
              </a:rPr>
              <a:t>fluent in the fundamentals of mathematics, including through varied and frequent practice with increasingly complex problems over time, so that pupils develop conceptual understanding and the ability to recall and apply knowledge rapidly and </a:t>
            </a:r>
            <a:r>
              <a:rPr lang="en-GB" sz="2200" dirty="0" smtClean="0">
                <a:latin typeface="+mn-lt"/>
              </a:rPr>
              <a:t>accurately</a:t>
            </a:r>
            <a:br>
              <a:rPr lang="en-GB" sz="2200" dirty="0" smtClean="0">
                <a:latin typeface="+mn-lt"/>
              </a:rPr>
            </a:br>
            <a:r>
              <a:rPr lang="en-GB" sz="2200" dirty="0">
                <a:latin typeface="+mn-lt"/>
              </a:rPr>
              <a:t/>
            </a:r>
            <a:br>
              <a:rPr lang="en-GB" sz="2200" dirty="0">
                <a:latin typeface="+mn-lt"/>
              </a:rPr>
            </a:br>
            <a:r>
              <a:rPr lang="en-GB" sz="2200" dirty="0" smtClean="0">
                <a:latin typeface="+mn-lt"/>
              </a:rPr>
              <a:t>*reason </a:t>
            </a:r>
            <a:r>
              <a:rPr lang="en-GB" sz="2200" dirty="0">
                <a:latin typeface="+mn-lt"/>
              </a:rPr>
              <a:t>mathematically by following a line of enquiry, conjecturing relationships and generalisations, and developing an argument, justification or proof using mathematical language</a:t>
            </a:r>
            <a:br>
              <a:rPr lang="en-GB" sz="2200" dirty="0">
                <a:latin typeface="+mn-lt"/>
              </a:rPr>
            </a:br>
            <a:r>
              <a:rPr lang="en-GB" sz="2200" dirty="0" smtClean="0">
                <a:latin typeface="+mn-lt"/>
              </a:rPr>
              <a:t/>
            </a:r>
            <a:br>
              <a:rPr lang="en-GB" sz="2200" dirty="0" smtClean="0">
                <a:latin typeface="+mn-lt"/>
              </a:rPr>
            </a:br>
            <a:r>
              <a:rPr lang="en-GB" sz="2200" dirty="0" smtClean="0">
                <a:latin typeface="+mn-lt"/>
              </a:rPr>
              <a:t>*can </a:t>
            </a:r>
            <a:r>
              <a:rPr lang="en-GB" sz="2200" dirty="0">
                <a:latin typeface="+mn-lt"/>
              </a:rPr>
              <a:t>solve problems by applying their mathematics to a variety of routine and non-routine problems with increasing sophistication, including breaking down problems into a series of simpler steps and persevering in seeking solutions</a:t>
            </a:r>
            <a:r>
              <a:rPr lang="en-GB" dirty="0"/>
              <a:t/>
            </a:r>
            <a:br>
              <a:rPr lang="en-GB" dirty="0"/>
            </a:br>
            <a:endParaRPr lang="en-US" dirty="0"/>
          </a:p>
        </p:txBody>
      </p:sp>
      <p:pic>
        <p:nvPicPr>
          <p:cNvPr id="3" name="Picture 2" descr="Image result for england fla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6892" y="222633"/>
            <a:ext cx="1116177" cy="9050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86193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0735" y="505721"/>
            <a:ext cx="7886700" cy="4802003"/>
          </a:xfrm>
        </p:spPr>
        <p:txBody>
          <a:bodyPr>
            <a:normAutofit fontScale="62500" lnSpcReduction="20000"/>
          </a:bodyPr>
          <a:lstStyle/>
          <a:p>
            <a:pPr marL="0" indent="0" algn="ctr">
              <a:buNone/>
            </a:pPr>
            <a:r>
              <a:rPr lang="en-GB" sz="3800" b="1" dirty="0"/>
              <a:t>Key </a:t>
            </a:r>
            <a:r>
              <a:rPr lang="en-GB" sz="3800" b="1" dirty="0" smtClean="0"/>
              <a:t>Stage </a:t>
            </a:r>
            <a:r>
              <a:rPr lang="en-GB" sz="3800" b="1" dirty="0"/>
              <a:t>1 - years 1 and </a:t>
            </a:r>
            <a:r>
              <a:rPr lang="en-GB" sz="3800" b="1" dirty="0" smtClean="0"/>
              <a:t>2</a:t>
            </a:r>
          </a:p>
          <a:p>
            <a:pPr marL="0" indent="0">
              <a:buNone/>
            </a:pPr>
            <a:endParaRPr lang="en-GB" b="1" dirty="0"/>
          </a:p>
          <a:p>
            <a:r>
              <a:rPr lang="en-GB" sz="3200" dirty="0"/>
              <a:t>The principal focus of mathematics teaching in key stage 1 is to ensure that pupils develop confidence and mental fluency with whole numbers, counting and place value. This should involve working with numerals, words and the 4 operations, including with practical resources [for example, concrete objects and measuring tools].</a:t>
            </a:r>
          </a:p>
          <a:p>
            <a:r>
              <a:rPr lang="en-GB" sz="3200" dirty="0"/>
              <a:t>At this stage, pupils should develop their ability to recognise, describe, draw, compare and sort different shapes and use the related vocabulary. Teaching should also involve using a range of measures to describe and compare different quantities such as length, mass, capacity/volume, time and money.</a:t>
            </a:r>
          </a:p>
          <a:p>
            <a:r>
              <a:rPr lang="en-GB" sz="3200" dirty="0"/>
              <a:t>By the end of year 2, pupils should know the number bonds to 20 and be precise in using and understanding place value. An emphasis on practice at this early stage will aid fluency.</a:t>
            </a:r>
          </a:p>
          <a:p>
            <a:r>
              <a:rPr lang="en-GB" sz="3200" dirty="0"/>
              <a:t>Pupils should read and spell mathematical vocabulary, at a level consistent with their increasing word reading and spelling knowledge at key stage 1.</a:t>
            </a:r>
          </a:p>
          <a:p>
            <a:endParaRPr lang="en-US" dirty="0"/>
          </a:p>
        </p:txBody>
      </p:sp>
      <p:pic>
        <p:nvPicPr>
          <p:cNvPr id="4" name="Picture 2" descr="Image result for england fla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0735" y="142545"/>
            <a:ext cx="1116177" cy="9050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05860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1019" y="505047"/>
            <a:ext cx="4346898" cy="5313147"/>
          </a:xfrm>
        </p:spPr>
        <p:txBody>
          <a:bodyPr>
            <a:normAutofit fontScale="40000" lnSpcReduction="20000"/>
          </a:bodyPr>
          <a:lstStyle/>
          <a:p>
            <a:pPr marL="0" indent="0">
              <a:buNone/>
            </a:pPr>
            <a:r>
              <a:rPr lang="en-GB" sz="3000" b="1" dirty="0" smtClean="0"/>
              <a:t>Number </a:t>
            </a:r>
            <a:r>
              <a:rPr lang="en-GB" sz="3000" b="1" dirty="0"/>
              <a:t>- number and place value</a:t>
            </a:r>
          </a:p>
          <a:p>
            <a:pPr marL="0" indent="0">
              <a:buNone/>
            </a:pPr>
            <a:r>
              <a:rPr lang="en-GB" sz="3000" dirty="0"/>
              <a:t>Pupils should be taught to:</a:t>
            </a:r>
          </a:p>
          <a:p>
            <a:r>
              <a:rPr lang="en-GB" sz="3000" dirty="0"/>
              <a:t>count to and across 100, forwards and backwards, beginning with 0 or 1, or from any given number</a:t>
            </a:r>
          </a:p>
          <a:p>
            <a:r>
              <a:rPr lang="en-GB" sz="3000" dirty="0"/>
              <a:t>count, read and write numbers to 100 in numerals; count in multiples of 2s, 5s and 10s</a:t>
            </a:r>
          </a:p>
          <a:p>
            <a:r>
              <a:rPr lang="en-GB" sz="3000" dirty="0"/>
              <a:t>given a number, identify 1 more and 1 less</a:t>
            </a:r>
          </a:p>
          <a:p>
            <a:r>
              <a:rPr lang="en-GB" sz="3000" dirty="0"/>
              <a:t>identify and represent numbers using objects and pictorial representations including the number line, and use the language of: equal to, more than, less than (fewer), most, least</a:t>
            </a:r>
          </a:p>
          <a:p>
            <a:r>
              <a:rPr lang="en-GB" sz="3000" dirty="0"/>
              <a:t>read and write numbers from 1 to 20 in numerals and </a:t>
            </a:r>
            <a:r>
              <a:rPr lang="en-GB" sz="3000" dirty="0" smtClean="0"/>
              <a:t>words</a:t>
            </a:r>
          </a:p>
          <a:p>
            <a:endParaRPr lang="en-GB" sz="3000" dirty="0"/>
          </a:p>
          <a:p>
            <a:pPr marL="0" indent="0">
              <a:buNone/>
            </a:pPr>
            <a:r>
              <a:rPr lang="en-GB" sz="3000" b="1" dirty="0"/>
              <a:t>Number - addition and subtraction</a:t>
            </a:r>
          </a:p>
          <a:p>
            <a:pPr marL="0" indent="0">
              <a:buNone/>
            </a:pPr>
            <a:r>
              <a:rPr lang="en-GB" sz="3000" dirty="0"/>
              <a:t>Pupils should be taught to:</a:t>
            </a:r>
          </a:p>
          <a:p>
            <a:r>
              <a:rPr lang="en-GB" sz="3000" dirty="0"/>
              <a:t>read, write and interpret mathematical statements involving addition (+), subtraction (−) and equals (=) signs</a:t>
            </a:r>
          </a:p>
          <a:p>
            <a:r>
              <a:rPr lang="en-GB" sz="3000" dirty="0"/>
              <a:t>represent and use number bonds and related subtraction facts within 20</a:t>
            </a:r>
          </a:p>
          <a:p>
            <a:r>
              <a:rPr lang="en-GB" sz="3000" dirty="0"/>
              <a:t>add and subtract one-digit and two-digit numbers to 20, including 0</a:t>
            </a:r>
          </a:p>
          <a:p>
            <a:r>
              <a:rPr lang="en-GB" sz="3000" dirty="0"/>
              <a:t>solve one-step problems that involve addition and subtraction, using concrete objects and pictorial representations, and missing number problems such as 7 = ? − </a:t>
            </a:r>
            <a:r>
              <a:rPr lang="en-GB" sz="3000" dirty="0" smtClean="0"/>
              <a:t>9</a:t>
            </a:r>
          </a:p>
          <a:p>
            <a:endParaRPr lang="en-GB" sz="1800" dirty="0"/>
          </a:p>
        </p:txBody>
      </p:sp>
      <p:sp>
        <p:nvSpPr>
          <p:cNvPr id="2" name="TextBox 1"/>
          <p:cNvSpPr txBox="1"/>
          <p:nvPr/>
        </p:nvSpPr>
        <p:spPr>
          <a:xfrm>
            <a:off x="5213132" y="484193"/>
            <a:ext cx="3852041" cy="6020110"/>
          </a:xfrm>
          <a:prstGeom prst="rect">
            <a:avLst/>
          </a:prstGeom>
          <a:noFill/>
        </p:spPr>
        <p:txBody>
          <a:bodyPr wrap="square" rtlCol="0">
            <a:spAutoFit/>
          </a:bodyPr>
          <a:lstStyle/>
          <a:p>
            <a:pPr>
              <a:lnSpc>
                <a:spcPct val="70000"/>
              </a:lnSpc>
              <a:spcBef>
                <a:spcPts val="1000"/>
              </a:spcBef>
            </a:pPr>
            <a:r>
              <a:rPr lang="en-GB" sz="1200" b="1" dirty="0" smtClean="0"/>
              <a:t>Measurement</a:t>
            </a:r>
            <a:endParaRPr lang="en-GB" sz="1200" b="1" dirty="0"/>
          </a:p>
          <a:p>
            <a:pPr>
              <a:lnSpc>
                <a:spcPct val="70000"/>
              </a:lnSpc>
              <a:spcBef>
                <a:spcPts val="1000"/>
              </a:spcBef>
            </a:pPr>
            <a:r>
              <a:rPr lang="en-GB" sz="1200" dirty="0"/>
              <a:t>Pupils should be taught to:</a:t>
            </a:r>
          </a:p>
          <a:p>
            <a:pPr marL="171450" indent="-171450">
              <a:lnSpc>
                <a:spcPct val="70000"/>
              </a:lnSpc>
              <a:spcBef>
                <a:spcPts val="1000"/>
              </a:spcBef>
              <a:buFont typeface="Arial" panose="020B0604020202020204" pitchFamily="34" charset="0"/>
              <a:buChar char="•"/>
            </a:pPr>
            <a:r>
              <a:rPr lang="en-GB" sz="1200" dirty="0"/>
              <a:t>compare, describe and solve practical problems for: </a:t>
            </a:r>
          </a:p>
          <a:p>
            <a:pPr lvl="1">
              <a:lnSpc>
                <a:spcPct val="70000"/>
              </a:lnSpc>
              <a:spcBef>
                <a:spcPts val="1000"/>
              </a:spcBef>
            </a:pPr>
            <a:r>
              <a:rPr lang="en-GB" sz="1200" dirty="0"/>
              <a:t>lengths and heights [for example, long/short, longer/shorter, tall/short, double/half]</a:t>
            </a:r>
          </a:p>
          <a:p>
            <a:pPr lvl="1">
              <a:lnSpc>
                <a:spcPct val="70000"/>
              </a:lnSpc>
              <a:spcBef>
                <a:spcPts val="1000"/>
              </a:spcBef>
            </a:pPr>
            <a:r>
              <a:rPr lang="en-GB" sz="1200" dirty="0"/>
              <a:t>mass/weight [for example, heavy/light, heavier than, lighter than]</a:t>
            </a:r>
          </a:p>
          <a:p>
            <a:pPr lvl="1">
              <a:lnSpc>
                <a:spcPct val="70000"/>
              </a:lnSpc>
              <a:spcBef>
                <a:spcPts val="1000"/>
              </a:spcBef>
            </a:pPr>
            <a:r>
              <a:rPr lang="en-GB" sz="1200" dirty="0"/>
              <a:t>capacity and volume [for example, full/empty, more than, less than, half, half full, quarter]</a:t>
            </a:r>
          </a:p>
          <a:p>
            <a:pPr lvl="1">
              <a:lnSpc>
                <a:spcPct val="70000"/>
              </a:lnSpc>
              <a:spcBef>
                <a:spcPts val="1000"/>
              </a:spcBef>
            </a:pPr>
            <a:r>
              <a:rPr lang="en-GB" sz="1200" dirty="0"/>
              <a:t>time [for example, quicker, slower, earlier, later]</a:t>
            </a:r>
          </a:p>
          <a:p>
            <a:pPr marL="171450" indent="-171450">
              <a:lnSpc>
                <a:spcPct val="70000"/>
              </a:lnSpc>
              <a:spcBef>
                <a:spcPts val="1000"/>
              </a:spcBef>
              <a:buFont typeface="Arial" panose="020B0604020202020204" pitchFamily="34" charset="0"/>
              <a:buChar char="•"/>
            </a:pPr>
            <a:r>
              <a:rPr lang="en-GB" sz="1200" dirty="0"/>
              <a:t>measure and begin to record the following: </a:t>
            </a:r>
          </a:p>
          <a:p>
            <a:pPr lvl="1">
              <a:lnSpc>
                <a:spcPct val="70000"/>
              </a:lnSpc>
              <a:spcBef>
                <a:spcPts val="1000"/>
              </a:spcBef>
            </a:pPr>
            <a:r>
              <a:rPr lang="en-GB" sz="1200" dirty="0"/>
              <a:t>lengths and heights</a:t>
            </a:r>
          </a:p>
          <a:p>
            <a:pPr lvl="1">
              <a:lnSpc>
                <a:spcPct val="70000"/>
              </a:lnSpc>
              <a:spcBef>
                <a:spcPts val="1000"/>
              </a:spcBef>
            </a:pPr>
            <a:r>
              <a:rPr lang="en-GB" sz="1200" dirty="0"/>
              <a:t>mass/weight</a:t>
            </a:r>
          </a:p>
          <a:p>
            <a:pPr lvl="1">
              <a:lnSpc>
                <a:spcPct val="70000"/>
              </a:lnSpc>
              <a:spcBef>
                <a:spcPts val="1000"/>
              </a:spcBef>
            </a:pPr>
            <a:r>
              <a:rPr lang="en-GB" sz="1200" dirty="0"/>
              <a:t>capacity and volume</a:t>
            </a:r>
          </a:p>
          <a:p>
            <a:pPr lvl="1">
              <a:lnSpc>
                <a:spcPct val="70000"/>
              </a:lnSpc>
              <a:spcBef>
                <a:spcPts val="1000"/>
              </a:spcBef>
            </a:pPr>
            <a:r>
              <a:rPr lang="en-GB" sz="1200" dirty="0"/>
              <a:t>time (hours, minutes, seconds)</a:t>
            </a:r>
          </a:p>
          <a:p>
            <a:pPr lvl="1">
              <a:lnSpc>
                <a:spcPct val="70000"/>
              </a:lnSpc>
              <a:spcBef>
                <a:spcPts val="1000"/>
              </a:spcBef>
            </a:pPr>
            <a:r>
              <a:rPr lang="en-GB" sz="1200" dirty="0"/>
              <a:t>recognise and know the value of different denominations of coins and notes</a:t>
            </a:r>
          </a:p>
          <a:p>
            <a:pPr lvl="1">
              <a:lnSpc>
                <a:spcPct val="70000"/>
              </a:lnSpc>
              <a:spcBef>
                <a:spcPts val="1000"/>
              </a:spcBef>
            </a:pPr>
            <a:r>
              <a:rPr lang="en-GB" sz="1200" dirty="0"/>
              <a:t>sequence events in chronological order using language [for example, before and after, next, first, today, yesterday, tomorrow, morning, afternoon and evening]</a:t>
            </a:r>
          </a:p>
          <a:p>
            <a:pPr marL="171450" indent="-171450">
              <a:lnSpc>
                <a:spcPct val="70000"/>
              </a:lnSpc>
              <a:spcBef>
                <a:spcPts val="1000"/>
              </a:spcBef>
              <a:buFont typeface="Arial" panose="020B0604020202020204" pitchFamily="34" charset="0"/>
              <a:buChar char="•"/>
            </a:pPr>
            <a:r>
              <a:rPr lang="en-GB" sz="1200" dirty="0"/>
              <a:t>recognise and use language relating to dates, including days of the week, weeks, months and years</a:t>
            </a:r>
          </a:p>
          <a:p>
            <a:pPr marL="171450" indent="-171450">
              <a:lnSpc>
                <a:spcPct val="70000"/>
              </a:lnSpc>
              <a:spcBef>
                <a:spcPts val="1000"/>
              </a:spcBef>
              <a:buFont typeface="Arial" panose="020B0604020202020204" pitchFamily="34" charset="0"/>
              <a:buChar char="•"/>
            </a:pPr>
            <a:r>
              <a:rPr lang="en-GB" sz="1200" dirty="0"/>
              <a:t>tell the time to the hour and half past the hour and draw the hands on a clock face to show these times</a:t>
            </a:r>
          </a:p>
          <a:p>
            <a:pPr>
              <a:lnSpc>
                <a:spcPct val="70000"/>
              </a:lnSpc>
              <a:spcBef>
                <a:spcPts val="1000"/>
              </a:spcBef>
            </a:pPr>
            <a:endParaRPr lang="en-GB" sz="1200" dirty="0"/>
          </a:p>
          <a:p>
            <a:pPr>
              <a:lnSpc>
                <a:spcPct val="70000"/>
              </a:lnSpc>
              <a:spcBef>
                <a:spcPts val="1000"/>
              </a:spcBef>
            </a:pPr>
            <a:endParaRPr lang="en-GB" sz="1200" dirty="0"/>
          </a:p>
          <a:p>
            <a:pPr>
              <a:lnSpc>
                <a:spcPct val="70000"/>
              </a:lnSpc>
              <a:spcBef>
                <a:spcPts val="1000"/>
              </a:spcBef>
            </a:pPr>
            <a:endParaRPr lang="en-US" sz="1200" dirty="0"/>
          </a:p>
        </p:txBody>
      </p:sp>
      <p:sp>
        <p:nvSpPr>
          <p:cNvPr id="4" name="TextBox 3"/>
          <p:cNvSpPr txBox="1"/>
          <p:nvPr/>
        </p:nvSpPr>
        <p:spPr>
          <a:xfrm>
            <a:off x="2212427" y="0"/>
            <a:ext cx="4456386" cy="400110"/>
          </a:xfrm>
          <a:prstGeom prst="rect">
            <a:avLst/>
          </a:prstGeom>
          <a:noFill/>
        </p:spPr>
        <p:txBody>
          <a:bodyPr wrap="square" rtlCol="0">
            <a:spAutoFit/>
          </a:bodyPr>
          <a:lstStyle/>
          <a:p>
            <a:r>
              <a:rPr lang="en-GB" sz="2000" b="1" dirty="0" smtClean="0"/>
              <a:t>Key Stage 1 - Year </a:t>
            </a:r>
            <a:r>
              <a:rPr lang="en-GB" sz="2000" b="1" dirty="0"/>
              <a:t>1 programme of study</a:t>
            </a:r>
            <a:endParaRPr lang="en-GB" sz="2000" b="1" dirty="0"/>
          </a:p>
        </p:txBody>
      </p:sp>
      <p:pic>
        <p:nvPicPr>
          <p:cNvPr id="5" name="Picture 2" descr="Image result for england fla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59809" y="31645"/>
            <a:ext cx="1116177" cy="9050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17182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70388" y="1216025"/>
            <a:ext cx="7553653" cy="4351338"/>
          </a:xfrm>
        </p:spPr>
        <p:txBody>
          <a:bodyPr>
            <a:normAutofit/>
          </a:bodyPr>
          <a:lstStyle/>
          <a:p>
            <a:pPr marL="0" indent="0">
              <a:buNone/>
            </a:pPr>
            <a:r>
              <a:rPr lang="en-GB" dirty="0" smtClean="0"/>
              <a:t>‘Some </a:t>
            </a:r>
            <a:r>
              <a:rPr lang="en-GB" dirty="0" smtClean="0"/>
              <a:t>countries have looked to broaden the learning experience by integrating new subjects, topics and themes into traditional curriculum areas, often under the flag of an interdisciplinary approach. Other </a:t>
            </a:r>
            <a:r>
              <a:rPr lang="en-GB" dirty="0" smtClean="0"/>
              <a:t>countries </a:t>
            </a:r>
            <a:r>
              <a:rPr lang="en-GB" dirty="0" smtClean="0"/>
              <a:t>have reduced the amount of learning material to provide teachers with more space for depth</a:t>
            </a:r>
            <a:r>
              <a:rPr lang="en-GB" dirty="0" smtClean="0"/>
              <a:t>…’</a:t>
            </a:r>
            <a:endParaRPr lang="en-GB" dirty="0"/>
          </a:p>
          <a:p>
            <a:pPr marL="0" indent="0">
              <a:buNone/>
            </a:pPr>
            <a:endParaRPr lang="en-GB" dirty="0"/>
          </a:p>
          <a:p>
            <a:pPr marL="0" indent="0">
              <a:buNone/>
            </a:pPr>
            <a:r>
              <a:rPr lang="en-GB" sz="1800" dirty="0" smtClean="0"/>
              <a:t>					</a:t>
            </a:r>
            <a:r>
              <a:rPr lang="en-GB" sz="2000" dirty="0" smtClean="0"/>
              <a:t>	(</a:t>
            </a:r>
            <a:r>
              <a:rPr lang="en-GB" sz="2000" dirty="0" err="1" smtClean="0"/>
              <a:t>Schleicher</a:t>
            </a:r>
            <a:r>
              <a:rPr lang="en-GB" sz="2000" dirty="0" smtClean="0"/>
              <a:t>, 2018)</a:t>
            </a:r>
            <a:endParaRPr lang="en-GB" sz="2000" dirty="0"/>
          </a:p>
          <a:p>
            <a:pPr marL="0" indent="0">
              <a:buNone/>
            </a:pPr>
            <a:endParaRPr lang="en-GB" dirty="0" smtClean="0"/>
          </a:p>
        </p:txBody>
      </p:sp>
    </p:spTree>
    <p:extLst>
      <p:ext uri="{BB962C8B-B14F-4D97-AF65-F5344CB8AC3E}">
        <p14:creationId xmlns:p14="http://schemas.microsoft.com/office/powerpoint/2010/main" val="19332709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a:xfrm>
            <a:off x="703078" y="226788"/>
            <a:ext cx="7886700" cy="730140"/>
          </a:xfrm>
        </p:spPr>
        <p:txBody>
          <a:bodyPr>
            <a:normAutofit/>
          </a:bodyPr>
          <a:lstStyle/>
          <a:p>
            <a:pPr algn="ctr"/>
            <a:r>
              <a:rPr lang="en-GB" altLang="en-US" sz="3200" b="1" dirty="0" smtClean="0">
                <a:latin typeface="+mn-lt"/>
                <a:cs typeface="Arial" panose="020B0604020202020204" pitchFamily="34" charset="0"/>
              </a:rPr>
              <a:t>OECD Education 2030</a:t>
            </a:r>
            <a:endParaRPr lang="en-US" altLang="en-US" sz="3200" b="1" dirty="0" smtClean="0">
              <a:latin typeface="+mn-lt"/>
              <a:cs typeface="Arial" panose="020B0604020202020204" pitchFamily="34" charset="0"/>
            </a:endParaRPr>
          </a:p>
        </p:txBody>
      </p:sp>
      <p:sp>
        <p:nvSpPr>
          <p:cNvPr id="37891" name="Content Placeholder 2"/>
          <p:cNvSpPr>
            <a:spLocks noGrp="1"/>
          </p:cNvSpPr>
          <p:nvPr>
            <p:ph idx="1"/>
          </p:nvPr>
        </p:nvSpPr>
        <p:spPr>
          <a:xfrm>
            <a:off x="703078" y="967561"/>
            <a:ext cx="7886700" cy="3965943"/>
          </a:xfrm>
        </p:spPr>
        <p:txBody>
          <a:bodyPr>
            <a:noAutofit/>
          </a:bodyPr>
          <a:lstStyle/>
          <a:p>
            <a:pPr marL="0" indent="0">
              <a:buNone/>
            </a:pPr>
            <a:r>
              <a:rPr lang="en-GB" sz="2000" dirty="0">
                <a:cs typeface="Arial" panose="020B0604020202020204" pitchFamily="34" charset="0"/>
              </a:rPr>
              <a:t>OECD Education 2030 has identified five common policy areas:</a:t>
            </a:r>
          </a:p>
          <a:p>
            <a:r>
              <a:rPr lang="en-GB" sz="2000" dirty="0">
                <a:cs typeface="Arial" panose="020B0604020202020204" pitchFamily="34" charset="0"/>
              </a:rPr>
              <a:t>Due to </a:t>
            </a:r>
            <a:r>
              <a:rPr lang="en-GB" sz="2000" b="1" dirty="0">
                <a:cs typeface="Arial" panose="020B0604020202020204" pitchFamily="34" charset="0"/>
              </a:rPr>
              <a:t>curriculum overload</a:t>
            </a:r>
            <a:r>
              <a:rPr lang="en-GB" sz="2000" dirty="0">
                <a:cs typeface="Arial" panose="020B0604020202020204" pitchFamily="34" charset="0"/>
              </a:rPr>
              <a:t>,</a:t>
            </a:r>
            <a:r>
              <a:rPr lang="en-GB" sz="2000" b="1" dirty="0">
                <a:cs typeface="Arial" panose="020B0604020202020204" pitchFamily="34" charset="0"/>
              </a:rPr>
              <a:t> </a:t>
            </a:r>
            <a:r>
              <a:rPr lang="en-GB" sz="2000" dirty="0">
                <a:cs typeface="Arial" panose="020B0604020202020204" pitchFamily="34" charset="0"/>
              </a:rPr>
              <a:t>Students often lack sufficient time to master key disciplinary concepts or nurture friendships, sleep and exercise. It is time to shift the focus of our students from "more hours for learning" to "quality learning time" </a:t>
            </a:r>
          </a:p>
          <a:p>
            <a:r>
              <a:rPr lang="en-GB" sz="2000" dirty="0">
                <a:cs typeface="Arial" panose="020B0604020202020204" pitchFamily="34" charset="0"/>
              </a:rPr>
              <a:t>Curriculum reforms suffer from</a:t>
            </a:r>
            <a:r>
              <a:rPr lang="en-GB" sz="2000" b="1" dirty="0">
                <a:cs typeface="Arial" panose="020B0604020202020204" pitchFamily="34" charset="0"/>
              </a:rPr>
              <a:t> time lags</a:t>
            </a:r>
            <a:r>
              <a:rPr lang="en-GB" sz="2000" dirty="0">
                <a:cs typeface="Arial" panose="020B0604020202020204" pitchFamily="34" charset="0"/>
              </a:rPr>
              <a:t> between recognition, decision-making, implementation and impact. The gap between curriculum intent and learning outcome is generally too wide. </a:t>
            </a:r>
          </a:p>
          <a:p>
            <a:r>
              <a:rPr lang="en-GB" sz="2000" dirty="0">
                <a:cs typeface="Arial" panose="020B0604020202020204" pitchFamily="34" charset="0"/>
              </a:rPr>
              <a:t>Content must be of</a:t>
            </a:r>
            <a:r>
              <a:rPr lang="en-GB" sz="2000" b="1" dirty="0">
                <a:cs typeface="Arial" panose="020B0604020202020204" pitchFamily="34" charset="0"/>
              </a:rPr>
              <a:t> high quality</a:t>
            </a:r>
            <a:r>
              <a:rPr lang="en-GB" sz="2000" dirty="0">
                <a:cs typeface="Arial" panose="020B0604020202020204" pitchFamily="34" charset="0"/>
              </a:rPr>
              <a:t> if students are to engage in learning and acquire deeper understanding.</a:t>
            </a:r>
          </a:p>
          <a:p>
            <a:r>
              <a:rPr lang="en-GB" sz="2000" dirty="0">
                <a:cs typeface="Arial" panose="020B0604020202020204" pitchFamily="34" charset="0"/>
              </a:rPr>
              <a:t>Curricula should </a:t>
            </a:r>
            <a:r>
              <a:rPr lang="en-GB" sz="2000" b="1" dirty="0">
                <a:cs typeface="Arial" panose="020B0604020202020204" pitchFamily="34" charset="0"/>
              </a:rPr>
              <a:t>ensure equity while innovating</a:t>
            </a:r>
            <a:r>
              <a:rPr lang="en-GB" sz="2000" dirty="0">
                <a:cs typeface="Arial" panose="020B0604020202020204" pitchFamily="34" charset="0"/>
              </a:rPr>
              <a:t>, allowing all students to benefit from social, economic and technological changes. </a:t>
            </a:r>
          </a:p>
          <a:p>
            <a:r>
              <a:rPr lang="en-GB" sz="2000" dirty="0">
                <a:cs typeface="Arial" panose="020B0604020202020204" pitchFamily="34" charset="0"/>
              </a:rPr>
              <a:t>Careful planning and alignment is critically important for</a:t>
            </a:r>
            <a:r>
              <a:rPr lang="en-GB" sz="2000" b="1" dirty="0">
                <a:cs typeface="Arial" panose="020B0604020202020204" pitchFamily="34" charset="0"/>
              </a:rPr>
              <a:t> effective implementation</a:t>
            </a:r>
            <a:r>
              <a:rPr lang="en-GB" sz="2000" dirty="0">
                <a:cs typeface="Arial" panose="020B0604020202020204" pitchFamily="34" charset="0"/>
              </a:rPr>
              <a:t> of </a:t>
            </a:r>
            <a:r>
              <a:rPr lang="en-GB" sz="2000" dirty="0" smtClean="0">
                <a:cs typeface="Arial" panose="020B0604020202020204" pitchFamily="34" charset="0"/>
              </a:rPr>
              <a:t>reforms.</a:t>
            </a:r>
            <a:endParaRPr lang="en-GB" sz="2000" dirty="0">
              <a:cs typeface="Arial" panose="020B0604020202020204" pitchFamily="34" charset="0"/>
            </a:endParaRPr>
          </a:p>
        </p:txBody>
      </p:sp>
    </p:spTree>
    <p:extLst>
      <p:ext uri="{BB962C8B-B14F-4D97-AF65-F5344CB8AC3E}">
        <p14:creationId xmlns:p14="http://schemas.microsoft.com/office/powerpoint/2010/main" val="183344217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73102" y="408949"/>
            <a:ext cx="7414592" cy="2308324"/>
          </a:xfrm>
          <a:prstGeom prst="rect">
            <a:avLst/>
          </a:prstGeom>
        </p:spPr>
        <p:txBody>
          <a:bodyPr wrap="square">
            <a:spAutoFit/>
          </a:bodyPr>
          <a:lstStyle/>
          <a:p>
            <a:r>
              <a:rPr lang="en-GB" dirty="0" smtClean="0"/>
              <a:t>‘The </a:t>
            </a:r>
            <a:r>
              <a:rPr lang="en-GB" dirty="0"/>
              <a:t>2015 Successful Futures report details recommendations for the new curriculum in Wales and proposed wellbeing as one of the six areas of learning. This will have huge implications for training staff that may not have the expertise or confidence to address these complex issues</a:t>
            </a:r>
            <a:r>
              <a:rPr lang="en-GB" dirty="0" smtClean="0"/>
              <a:t>. </a:t>
            </a:r>
            <a:r>
              <a:rPr lang="en-GB" dirty="0"/>
              <a:t>It also gives expressive arts, humanities, literacy, maths and science and technology equal status, however does not mention mental health explicitly</a:t>
            </a:r>
            <a:r>
              <a:rPr lang="en-GB" dirty="0" smtClean="0"/>
              <a:t>.’</a:t>
            </a:r>
          </a:p>
          <a:p>
            <a:endParaRPr lang="en-GB" dirty="0" smtClean="0"/>
          </a:p>
          <a:p>
            <a:r>
              <a:rPr lang="en-GB" dirty="0" smtClean="0"/>
              <a:t>(</a:t>
            </a:r>
            <a:r>
              <a:rPr lang="en-GB" dirty="0" err="1" smtClean="0"/>
              <a:t>Jaziea</a:t>
            </a:r>
            <a:r>
              <a:rPr lang="en-GB" dirty="0" smtClean="0"/>
              <a:t> Richards, 2018)</a:t>
            </a:r>
            <a:endParaRPr lang="en-US" dirty="0"/>
          </a:p>
        </p:txBody>
      </p:sp>
      <p:sp>
        <p:nvSpPr>
          <p:cNvPr id="3" name="Rectangle 2"/>
          <p:cNvSpPr/>
          <p:nvPr/>
        </p:nvSpPr>
        <p:spPr>
          <a:xfrm>
            <a:off x="2258171" y="3357469"/>
            <a:ext cx="6774512" cy="2031325"/>
          </a:xfrm>
          <a:prstGeom prst="rect">
            <a:avLst/>
          </a:prstGeom>
        </p:spPr>
        <p:txBody>
          <a:bodyPr wrap="square">
            <a:spAutoFit/>
          </a:bodyPr>
          <a:lstStyle/>
          <a:p>
            <a:r>
              <a:rPr lang="en-GB" dirty="0" smtClean="0"/>
              <a:t>‘There </a:t>
            </a:r>
            <a:r>
              <a:rPr lang="en-GB" dirty="0"/>
              <a:t>is no doubt that the exploratory and experimental stage of curriculum development is important. Moving forward, however, we need to ensure that the new curriculum for Wales is underpinned by the most recent educational research. Where this is not happening, now is the time to turn the tide - it is not too late to be wise, after all</a:t>
            </a:r>
            <a:r>
              <a:rPr lang="en-GB" dirty="0" smtClean="0"/>
              <a:t>.’</a:t>
            </a:r>
          </a:p>
          <a:p>
            <a:endParaRPr lang="en-GB" dirty="0"/>
          </a:p>
          <a:p>
            <a:r>
              <a:rPr lang="en-GB" dirty="0" smtClean="0"/>
              <a:t>				(Suzanne </a:t>
            </a:r>
            <a:r>
              <a:rPr lang="en-GB" dirty="0" err="1" smtClean="0"/>
              <a:t>Jabarian</a:t>
            </a:r>
            <a:r>
              <a:rPr lang="en-GB" dirty="0" smtClean="0"/>
              <a:t>, 2018)</a:t>
            </a:r>
            <a:endParaRPr lang="en-US" dirty="0"/>
          </a:p>
        </p:txBody>
      </p:sp>
    </p:spTree>
    <p:extLst>
      <p:ext uri="{BB962C8B-B14F-4D97-AF65-F5344CB8AC3E}">
        <p14:creationId xmlns:p14="http://schemas.microsoft.com/office/powerpoint/2010/main" val="18477990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38893" y="669851"/>
            <a:ext cx="3636335" cy="707886"/>
          </a:xfrm>
          <a:prstGeom prst="rect">
            <a:avLst/>
          </a:prstGeom>
          <a:noFill/>
        </p:spPr>
        <p:txBody>
          <a:bodyPr wrap="square" rtlCol="0">
            <a:spAutoFit/>
          </a:bodyPr>
          <a:lstStyle/>
          <a:p>
            <a:r>
              <a:rPr lang="en-GB" sz="4000" b="1" dirty="0" smtClean="0"/>
              <a:t>Scottish lessons</a:t>
            </a:r>
            <a:endParaRPr lang="en-US" sz="4000" b="1"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75908" y="1799269"/>
            <a:ext cx="4962303" cy="3105441"/>
          </a:xfrm>
          <a:prstGeom prst="rect">
            <a:avLst/>
          </a:prstGeom>
        </p:spPr>
      </p:pic>
    </p:spTree>
    <p:extLst>
      <p:ext uri="{BB962C8B-B14F-4D97-AF65-F5344CB8AC3E}">
        <p14:creationId xmlns:p14="http://schemas.microsoft.com/office/powerpoint/2010/main" val="25652465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10364" y="561891"/>
            <a:ext cx="3817088" cy="6001643"/>
          </a:xfrm>
          <a:prstGeom prst="rect">
            <a:avLst/>
          </a:prstGeom>
        </p:spPr>
        <p:txBody>
          <a:bodyPr wrap="square">
            <a:spAutoFit/>
          </a:bodyPr>
          <a:lstStyle/>
          <a:p>
            <a:r>
              <a:rPr lang="en-GB" sz="2400" dirty="0" smtClean="0">
                <a:solidFill>
                  <a:srgbClr val="222222"/>
                </a:solidFill>
                <a:latin typeface="Effra"/>
              </a:rPr>
              <a:t>‘</a:t>
            </a:r>
            <a:r>
              <a:rPr lang="en-GB" sz="2400" dirty="0" smtClean="0">
                <a:solidFill>
                  <a:srgbClr val="222222"/>
                </a:solidFill>
                <a:latin typeface="Effra"/>
              </a:rPr>
              <a:t>I </a:t>
            </a:r>
            <a:r>
              <a:rPr lang="en-GB" sz="2400" dirty="0">
                <a:solidFill>
                  <a:srgbClr val="222222"/>
                </a:solidFill>
                <a:latin typeface="Effra"/>
              </a:rPr>
              <a:t>don’t think it’s a lost cause, but the clock is </a:t>
            </a:r>
            <a:r>
              <a:rPr lang="en-GB" sz="2400" dirty="0" smtClean="0">
                <a:solidFill>
                  <a:srgbClr val="222222"/>
                </a:solidFill>
                <a:latin typeface="Effra"/>
              </a:rPr>
              <a:t>ticking. You </a:t>
            </a:r>
            <a:r>
              <a:rPr lang="en-GB" sz="2400" dirty="0">
                <a:solidFill>
                  <a:srgbClr val="222222"/>
                </a:solidFill>
                <a:latin typeface="Effra"/>
              </a:rPr>
              <a:t>can’t expect any curricular initiative to have a shelf life of longer than 20 years. If you don’t get it right in the next ﬁve years, forget it</a:t>
            </a:r>
            <a:r>
              <a:rPr lang="en-GB" sz="2400" dirty="0" smtClean="0">
                <a:solidFill>
                  <a:srgbClr val="222222"/>
                </a:solidFill>
                <a:latin typeface="Effra"/>
              </a:rPr>
              <a:t>.’</a:t>
            </a:r>
            <a:endParaRPr lang="en-GB" sz="2400" dirty="0" smtClean="0">
              <a:solidFill>
                <a:srgbClr val="222222"/>
              </a:solidFill>
              <a:latin typeface="Effra"/>
            </a:endParaRPr>
          </a:p>
          <a:p>
            <a:endParaRPr lang="en-GB" sz="2400" dirty="0">
              <a:solidFill>
                <a:srgbClr val="222222"/>
              </a:solidFill>
              <a:latin typeface="Effra"/>
            </a:endParaRPr>
          </a:p>
          <a:p>
            <a:r>
              <a:rPr lang="en-GB" sz="2400" dirty="0" smtClean="0">
                <a:solidFill>
                  <a:srgbClr val="222222"/>
                </a:solidFill>
                <a:latin typeface="Effra"/>
              </a:rPr>
              <a:t>(Keith </a:t>
            </a:r>
            <a:r>
              <a:rPr lang="en-GB" sz="2400" dirty="0">
                <a:solidFill>
                  <a:srgbClr val="222222"/>
                </a:solidFill>
                <a:latin typeface="Effra"/>
              </a:rPr>
              <a:t>Topping, Professor Emeritus of Education, University of </a:t>
            </a:r>
            <a:r>
              <a:rPr lang="en-GB" sz="2400" dirty="0" smtClean="0">
                <a:solidFill>
                  <a:srgbClr val="222222"/>
                </a:solidFill>
                <a:latin typeface="Effra"/>
              </a:rPr>
              <a:t>Dundee, 2016)</a:t>
            </a:r>
            <a:endParaRPr lang="en-GB" sz="2400" dirty="0">
              <a:solidFill>
                <a:srgbClr val="222222"/>
              </a:solidFill>
              <a:latin typeface="Effra"/>
            </a:endParaRPr>
          </a:p>
          <a:p>
            <a:endParaRPr lang="en-GB" dirty="0" smtClean="0">
              <a:solidFill>
                <a:srgbClr val="222222"/>
              </a:solidFill>
              <a:latin typeface="Effra"/>
            </a:endParaRPr>
          </a:p>
          <a:p>
            <a:endParaRPr lang="en-GB" b="0" i="0" dirty="0">
              <a:solidFill>
                <a:srgbClr val="222222"/>
              </a:solidFill>
              <a:effectLst/>
              <a:latin typeface="Effra"/>
            </a:endParaRPr>
          </a:p>
          <a:p>
            <a:r>
              <a:rPr lang="en-GB" dirty="0"/>
              <a:t/>
            </a:r>
            <a:br>
              <a:rPr lang="en-GB" dirty="0"/>
            </a:br>
            <a:endParaRPr lang="en-GB" b="0" i="0" dirty="0">
              <a:solidFill>
                <a:srgbClr val="222222"/>
              </a:solidFill>
              <a:effectLst/>
              <a:latin typeface="Effra"/>
            </a:endParaRPr>
          </a:p>
        </p:txBody>
      </p:sp>
      <p:graphicFrame>
        <p:nvGraphicFramePr>
          <p:cNvPr id="3" name="Group 2"/>
          <p:cNvGraphicFramePr>
            <a:graphicFrameLocks noGrp="1"/>
          </p:cNvGraphicFramePr>
          <p:nvPr>
            <p:extLst>
              <p:ext uri="{D42A27DB-BD31-4B8C-83A1-F6EECF244321}">
                <p14:modId xmlns:p14="http://schemas.microsoft.com/office/powerpoint/2010/main" val="66299139"/>
              </p:ext>
            </p:extLst>
          </p:nvPr>
        </p:nvGraphicFramePr>
        <p:xfrm>
          <a:off x="4412509" y="1888084"/>
          <a:ext cx="4465677" cy="3349255"/>
        </p:xfrm>
        <a:graphic>
          <a:graphicData uri="http://schemas.openxmlformats.org/drawingml/2006/table">
            <a:tbl>
              <a:tblPr/>
              <a:tblGrid>
                <a:gridCol w="892698">
                  <a:extLst>
                    <a:ext uri="{9D8B030D-6E8A-4147-A177-3AD203B41FA5}">
                      <a16:colId xmlns:a16="http://schemas.microsoft.com/office/drawing/2014/main" val="3947043863"/>
                    </a:ext>
                  </a:extLst>
                </a:gridCol>
                <a:gridCol w="893427">
                  <a:extLst>
                    <a:ext uri="{9D8B030D-6E8A-4147-A177-3AD203B41FA5}">
                      <a16:colId xmlns:a16="http://schemas.microsoft.com/office/drawing/2014/main" val="3059397512"/>
                    </a:ext>
                  </a:extLst>
                </a:gridCol>
                <a:gridCol w="892698">
                  <a:extLst>
                    <a:ext uri="{9D8B030D-6E8A-4147-A177-3AD203B41FA5}">
                      <a16:colId xmlns:a16="http://schemas.microsoft.com/office/drawing/2014/main" val="1026674723"/>
                    </a:ext>
                  </a:extLst>
                </a:gridCol>
                <a:gridCol w="893427">
                  <a:extLst>
                    <a:ext uri="{9D8B030D-6E8A-4147-A177-3AD203B41FA5}">
                      <a16:colId xmlns:a16="http://schemas.microsoft.com/office/drawing/2014/main" val="4249780369"/>
                    </a:ext>
                  </a:extLst>
                </a:gridCol>
                <a:gridCol w="893427">
                  <a:extLst>
                    <a:ext uri="{9D8B030D-6E8A-4147-A177-3AD203B41FA5}">
                      <a16:colId xmlns:a16="http://schemas.microsoft.com/office/drawing/2014/main" val="1786605385"/>
                    </a:ext>
                  </a:extLst>
                </a:gridCol>
              </a:tblGrid>
              <a:tr h="836962">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6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endParaRPr kumimoji="0" lang="en-GB" altLang="en-US" sz="1400" b="0" i="0" u="none" strike="noStrike" cap="none" normalizeH="0" baseline="0" dirty="0" smtClean="0">
                        <a:ln>
                          <a:noFill/>
                        </a:ln>
                        <a:solidFill>
                          <a:srgbClr val="000000"/>
                        </a:solidFill>
                        <a:effectLst/>
                        <a:latin typeface="Times New Roman" panose="02020603050405020304" pitchFamily="18" charset="0"/>
                        <a:cs typeface="Times New Roman" panose="02020603050405020304" pitchFamily="18" charset="0"/>
                      </a:endParaRPr>
                    </a:p>
                  </a:txBody>
                  <a:tcPr marL="90000" marR="90000" marT="134496" marB="46800" horzOverflow="overflow">
                    <a:lnL>
                      <a:noFill/>
                    </a:lnL>
                    <a:lnR>
                      <a:noFill/>
                    </a:lnR>
                    <a:lnT>
                      <a:noFill/>
                    </a:lnT>
                    <a:lnB>
                      <a:noFill/>
                    </a:lnB>
                    <a:lnTlToBr>
                      <a:noFill/>
                    </a:lnTlToBr>
                    <a:lnBlToTr>
                      <a:noFill/>
                    </a:lnBlToTr>
                    <a:solidFill>
                      <a:srgbClr val="0066CC"/>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2006</a:t>
                      </a:r>
                    </a:p>
                  </a:txBody>
                  <a:tcPr marL="90000" marR="90000" marT="164736" marB="46800" horzOverflow="overflow">
                    <a:lnL>
                      <a:noFill/>
                    </a:lnL>
                    <a:lnR>
                      <a:noFill/>
                    </a:lnR>
                    <a:lnT>
                      <a:noFill/>
                    </a:lnT>
                    <a:lnB>
                      <a:noFill/>
                    </a:lnB>
                    <a:lnTlToBr>
                      <a:noFill/>
                    </a:lnTlToBr>
                    <a:lnBlToTr>
                      <a:noFill/>
                    </a:lnBlToTr>
                    <a:solidFill>
                      <a:srgbClr val="0066CC"/>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2009</a:t>
                      </a:r>
                    </a:p>
                  </a:txBody>
                  <a:tcPr marL="90000" marR="90000" marT="164736" marB="46800" horzOverflow="overflow">
                    <a:lnL>
                      <a:noFill/>
                    </a:lnL>
                    <a:lnR>
                      <a:noFill/>
                    </a:lnR>
                    <a:lnT>
                      <a:noFill/>
                    </a:lnT>
                    <a:lnB>
                      <a:noFill/>
                    </a:lnB>
                    <a:lnTlToBr>
                      <a:noFill/>
                    </a:lnTlToBr>
                    <a:lnBlToTr>
                      <a:noFill/>
                    </a:lnBlToTr>
                    <a:solidFill>
                      <a:srgbClr val="0066CC"/>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2012</a:t>
                      </a:r>
                    </a:p>
                  </a:txBody>
                  <a:tcPr marL="90000" marR="90000" marT="164736" marB="46800" horzOverflow="overflow">
                    <a:lnL>
                      <a:noFill/>
                    </a:lnL>
                    <a:lnR>
                      <a:noFill/>
                    </a:lnR>
                    <a:lnT>
                      <a:noFill/>
                    </a:lnT>
                    <a:lnB>
                      <a:noFill/>
                    </a:lnB>
                    <a:lnTlToBr>
                      <a:noFill/>
                    </a:lnTlToBr>
                    <a:lnBlToTr>
                      <a:noFill/>
                    </a:lnBlToTr>
                    <a:solidFill>
                      <a:srgbClr val="0066CC"/>
                    </a:solidFill>
                  </a:tcPr>
                </a:tc>
                <a:tc>
                  <a:txBody>
                    <a:body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2015</a:t>
                      </a:r>
                    </a:p>
                  </a:txBody>
                  <a:tcPr marL="90000" marR="90000" marT="164736" marB="46800" horzOverflow="overflow">
                    <a:lnL>
                      <a:noFill/>
                    </a:lnL>
                    <a:lnR>
                      <a:noFill/>
                    </a:lnR>
                    <a:lnT>
                      <a:noFill/>
                    </a:lnT>
                    <a:lnB>
                      <a:noFill/>
                    </a:lnB>
                    <a:lnTlToBr>
                      <a:noFill/>
                    </a:lnTlToBr>
                    <a:lnBlToTr>
                      <a:noFill/>
                    </a:lnBlToTr>
                    <a:solidFill>
                      <a:srgbClr val="0066CC"/>
                    </a:solidFill>
                  </a:tcPr>
                </a:tc>
                <a:extLst>
                  <a:ext uri="{0D108BD9-81ED-4DB2-BD59-A6C34878D82A}">
                    <a16:rowId xmlns:a16="http://schemas.microsoft.com/office/drawing/2014/main" val="3250374390"/>
                  </a:ext>
                </a:extLst>
              </a:tr>
              <a:tr h="836962">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Maths</a:t>
                      </a:r>
                    </a:p>
                  </a:txBody>
                  <a:tcPr marL="90000" marR="90000" marT="164736" marB="46800" horzOverflow="overflow">
                    <a:lnL>
                      <a:noFill/>
                    </a:lnL>
                    <a:lnR>
                      <a:noFill/>
                    </a:lnR>
                    <a:lnT>
                      <a:noFill/>
                    </a:lnT>
                    <a:lnB>
                      <a:noFill/>
                    </a:lnB>
                    <a:lnTlToBr>
                      <a:noFill/>
                    </a:lnTlToBr>
                    <a:lnBlToTr>
                      <a:noFill/>
                    </a:lnBlToTr>
                    <a:solidFill>
                      <a:srgbClr val="00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506</a:t>
                      </a:r>
                    </a:p>
                  </a:txBody>
                  <a:tcPr marL="90000" marR="90000" marT="164736" marB="46800" horzOverflow="overflow">
                    <a:lnL>
                      <a:noFill/>
                    </a:lnL>
                    <a:lnR>
                      <a:noFill/>
                    </a:lnR>
                    <a:lnT>
                      <a:noFill/>
                    </a:lnT>
                    <a:lnB>
                      <a:noFill/>
                    </a:lnB>
                    <a:lnTlToBr>
                      <a:noFill/>
                    </a:lnTlToBr>
                    <a:lnBlToTr>
                      <a:noFill/>
                    </a:lnBlToTr>
                    <a:solidFill>
                      <a:srgbClr val="00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499</a:t>
                      </a:r>
                    </a:p>
                  </a:txBody>
                  <a:tcPr marL="90000" marR="90000" marT="164736" marB="46800" horzOverflow="overflow">
                    <a:lnL>
                      <a:noFill/>
                    </a:lnL>
                    <a:lnR>
                      <a:noFill/>
                    </a:lnR>
                    <a:lnT>
                      <a:noFill/>
                    </a:lnT>
                    <a:lnB>
                      <a:noFill/>
                    </a:lnB>
                    <a:lnTlToBr>
                      <a:noFill/>
                    </a:lnTlToBr>
                    <a:lnBlToTr>
                      <a:noFill/>
                    </a:lnBlToTr>
                    <a:solidFill>
                      <a:srgbClr val="00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498</a:t>
                      </a:r>
                    </a:p>
                  </a:txBody>
                  <a:tcPr marL="90000" marR="90000" marT="164736" marB="46800" horzOverflow="overflow">
                    <a:lnL>
                      <a:noFill/>
                    </a:lnL>
                    <a:lnR>
                      <a:noFill/>
                    </a:lnR>
                    <a:lnT>
                      <a:noFill/>
                    </a:lnT>
                    <a:lnB>
                      <a:noFill/>
                    </a:lnB>
                    <a:lnTlToBr>
                      <a:noFill/>
                    </a:lnTlToBr>
                    <a:lnBlToTr>
                      <a:noFill/>
                    </a:lnBlToTr>
                    <a:solidFill>
                      <a:srgbClr val="0099FF"/>
                    </a:solidFill>
                  </a:tcPr>
                </a:tc>
                <a:tc>
                  <a:txBody>
                    <a:body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491</a:t>
                      </a:r>
                    </a:p>
                  </a:txBody>
                  <a:tcPr marL="90000" marR="90000" marT="164736" marB="46800" horzOverflow="overflow">
                    <a:lnL>
                      <a:noFill/>
                    </a:lnL>
                    <a:lnR>
                      <a:noFill/>
                    </a:lnR>
                    <a:lnT>
                      <a:noFill/>
                    </a:lnT>
                    <a:lnB>
                      <a:noFill/>
                    </a:lnB>
                    <a:lnTlToBr>
                      <a:noFill/>
                    </a:lnTlToBr>
                    <a:lnBlToTr>
                      <a:noFill/>
                    </a:lnBlToTr>
                    <a:solidFill>
                      <a:srgbClr val="0099FF"/>
                    </a:solidFill>
                  </a:tcPr>
                </a:tc>
                <a:extLst>
                  <a:ext uri="{0D108BD9-81ED-4DB2-BD59-A6C34878D82A}">
                    <a16:rowId xmlns:a16="http://schemas.microsoft.com/office/drawing/2014/main" val="3676898882"/>
                  </a:ext>
                </a:extLst>
              </a:tr>
              <a:tr h="836962">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Science</a:t>
                      </a:r>
                    </a:p>
                  </a:txBody>
                  <a:tcPr marL="90000" marR="90000" marT="164736" marB="46800" horzOverflow="overflow">
                    <a:lnL>
                      <a:noFill/>
                    </a:lnL>
                    <a:lnR>
                      <a:noFill/>
                    </a:lnR>
                    <a:lnT>
                      <a:noFill/>
                    </a:lnT>
                    <a:lnB>
                      <a:noFill/>
                    </a:lnB>
                    <a:lnTlToBr>
                      <a:noFill/>
                    </a:lnTlToBr>
                    <a:lnBlToTr>
                      <a:noFill/>
                    </a:lnBlToTr>
                    <a:solidFill>
                      <a:srgbClr val="99CC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515</a:t>
                      </a:r>
                    </a:p>
                  </a:txBody>
                  <a:tcPr marL="90000" marR="90000" marT="164736" marB="46800" horzOverflow="overflow">
                    <a:lnL>
                      <a:noFill/>
                    </a:lnL>
                    <a:lnR>
                      <a:noFill/>
                    </a:lnR>
                    <a:lnT>
                      <a:noFill/>
                    </a:lnT>
                    <a:lnB>
                      <a:noFill/>
                    </a:lnB>
                    <a:lnTlToBr>
                      <a:noFill/>
                    </a:lnTlToBr>
                    <a:lnBlToTr>
                      <a:noFill/>
                    </a:lnBlToTr>
                    <a:solidFill>
                      <a:srgbClr val="99CC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514</a:t>
                      </a:r>
                    </a:p>
                  </a:txBody>
                  <a:tcPr marL="90000" marR="90000" marT="164736" marB="46800" horzOverflow="overflow">
                    <a:lnL>
                      <a:noFill/>
                    </a:lnL>
                    <a:lnR>
                      <a:noFill/>
                    </a:lnR>
                    <a:lnT>
                      <a:noFill/>
                    </a:lnT>
                    <a:lnB>
                      <a:noFill/>
                    </a:lnB>
                    <a:lnTlToBr>
                      <a:noFill/>
                    </a:lnTlToBr>
                    <a:lnBlToTr>
                      <a:noFill/>
                    </a:lnBlToTr>
                    <a:solidFill>
                      <a:srgbClr val="99CC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513</a:t>
                      </a:r>
                    </a:p>
                  </a:txBody>
                  <a:tcPr marL="90000" marR="90000" marT="164736" marB="46800" horzOverflow="overflow">
                    <a:lnL>
                      <a:noFill/>
                    </a:lnL>
                    <a:lnR>
                      <a:noFill/>
                    </a:lnR>
                    <a:lnT>
                      <a:noFill/>
                    </a:lnT>
                    <a:lnB>
                      <a:noFill/>
                    </a:lnB>
                    <a:lnTlToBr>
                      <a:noFill/>
                    </a:lnTlToBr>
                    <a:lnBlToTr>
                      <a:noFill/>
                    </a:lnBlToTr>
                    <a:solidFill>
                      <a:srgbClr val="99CCFF"/>
                    </a:solidFill>
                  </a:tcPr>
                </a:tc>
                <a:tc>
                  <a:txBody>
                    <a:body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497</a:t>
                      </a:r>
                    </a:p>
                  </a:txBody>
                  <a:tcPr marL="90000" marR="90000" marT="164736" marB="46800" horzOverflow="overflow">
                    <a:lnL>
                      <a:noFill/>
                    </a:lnL>
                    <a:lnR>
                      <a:noFill/>
                    </a:lnR>
                    <a:lnT>
                      <a:noFill/>
                    </a:lnT>
                    <a:lnB>
                      <a:noFill/>
                    </a:lnB>
                    <a:lnTlToBr>
                      <a:noFill/>
                    </a:lnTlToBr>
                    <a:lnBlToTr>
                      <a:noFill/>
                    </a:lnBlToTr>
                    <a:solidFill>
                      <a:srgbClr val="99CCFF"/>
                    </a:solidFill>
                  </a:tcPr>
                </a:tc>
                <a:extLst>
                  <a:ext uri="{0D108BD9-81ED-4DB2-BD59-A6C34878D82A}">
                    <a16:rowId xmlns:a16="http://schemas.microsoft.com/office/drawing/2014/main" val="522826214"/>
                  </a:ext>
                </a:extLst>
              </a:tr>
              <a:tr h="838369">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400" b="1"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Reading</a:t>
                      </a:r>
                    </a:p>
                  </a:txBody>
                  <a:tcPr marL="90000" marR="90000" marT="164736" marB="46800" horzOverflow="overflow">
                    <a:lnL>
                      <a:noFill/>
                    </a:lnL>
                    <a:lnR>
                      <a:noFill/>
                    </a:lnR>
                    <a:lnT>
                      <a:noFill/>
                    </a:lnT>
                    <a:lnB>
                      <a:noFill/>
                    </a:lnB>
                    <a:lnTlToBr>
                      <a:noFill/>
                    </a:lnTlToBr>
                    <a:lnBlToTr>
                      <a:noFill/>
                    </a:lnBlToTr>
                    <a:solidFill>
                      <a:srgbClr val="00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499</a:t>
                      </a:r>
                    </a:p>
                  </a:txBody>
                  <a:tcPr marL="90000" marR="90000" marT="164736" marB="46800" horzOverflow="overflow">
                    <a:lnL>
                      <a:noFill/>
                    </a:lnL>
                    <a:lnR>
                      <a:noFill/>
                    </a:lnR>
                    <a:lnT>
                      <a:noFill/>
                    </a:lnT>
                    <a:lnB>
                      <a:noFill/>
                    </a:lnB>
                    <a:lnTlToBr>
                      <a:noFill/>
                    </a:lnTlToBr>
                    <a:lnBlToTr>
                      <a:noFill/>
                    </a:lnBlToTr>
                    <a:solidFill>
                      <a:srgbClr val="00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500</a:t>
                      </a:r>
                    </a:p>
                  </a:txBody>
                  <a:tcPr marL="90000" marR="90000" marT="164736" marB="46800" horzOverflow="overflow">
                    <a:lnL>
                      <a:noFill/>
                    </a:lnL>
                    <a:lnR>
                      <a:noFill/>
                    </a:lnR>
                    <a:lnT>
                      <a:noFill/>
                    </a:lnT>
                    <a:lnB>
                      <a:noFill/>
                    </a:lnB>
                    <a:lnTlToBr>
                      <a:noFill/>
                    </a:lnTlToBr>
                    <a:lnBlToTr>
                      <a:noFill/>
                    </a:lnBlToTr>
                    <a:solidFill>
                      <a:srgbClr val="0099FF"/>
                    </a:solidFill>
                  </a:tcPr>
                </a:tc>
                <a:tc>
                  <a:txBody>
                    <a:bodyPr/>
                    <a:lstStyle>
                      <a:lvl1pPr>
                        <a:spcBef>
                          <a:spcPts val="8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800">
                          <a:solidFill>
                            <a:srgbClr val="000000"/>
                          </a:solidFill>
                          <a:latin typeface="Times New Roman" panose="02020603050405020304" pitchFamily="18" charset="0"/>
                          <a:cs typeface="Times New Roman" panose="02020603050405020304" pitchFamily="18" charset="0"/>
                        </a:defRPr>
                      </a:lvl1pPr>
                      <a:lvl2pPr>
                        <a:spcBef>
                          <a:spcPts val="7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400">
                          <a:solidFill>
                            <a:srgbClr val="000000"/>
                          </a:solidFill>
                          <a:latin typeface="Times New Roman" panose="02020603050405020304" pitchFamily="18" charset="0"/>
                          <a:cs typeface="Times New Roman" panose="02020603050405020304" pitchFamily="18" charset="0"/>
                        </a:defRPr>
                      </a:lvl2pPr>
                      <a:lvl3pPr>
                        <a:spcBef>
                          <a:spcPts val="6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2000">
                          <a:solidFill>
                            <a:srgbClr val="000000"/>
                          </a:solidFill>
                          <a:latin typeface="Times New Roman" panose="02020603050405020304" pitchFamily="18" charset="0"/>
                          <a:cs typeface="Times New Roman" panose="02020603050405020304" pitchFamily="18" charset="0"/>
                        </a:defRPr>
                      </a:lvl3pPr>
                      <a:lvl4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4pPr>
                      <a:lvl5pPr>
                        <a:spcBef>
                          <a:spcPts val="500"/>
                        </a:spcBef>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5pPr>
                      <a:lvl6pPr marL="25146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6pPr>
                      <a:lvl7pPr marL="29718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7pPr>
                      <a:lvl8pPr marL="34290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8pPr>
                      <a:lvl9pPr marL="3886200" indent="-228600" defTabSz="449263" fontAlgn="base">
                        <a:spcBef>
                          <a:spcPts val="5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a:solidFill>
                            <a:srgbClr val="000000"/>
                          </a:solidFill>
                          <a:latin typeface="Times New Roman" panose="02020603050405020304" pitchFamily="18" charset="0"/>
                          <a:cs typeface="Times New Roman" panose="02020603050405020304" pitchFamily="18" charset="0"/>
                        </a:defRPr>
                      </a:lvl9p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506</a:t>
                      </a:r>
                    </a:p>
                  </a:txBody>
                  <a:tcPr marL="90000" marR="90000" marT="164736" marB="46800" horzOverflow="overflow">
                    <a:lnL>
                      <a:noFill/>
                    </a:lnL>
                    <a:lnR>
                      <a:noFill/>
                    </a:lnR>
                    <a:lnT>
                      <a:noFill/>
                    </a:lnT>
                    <a:lnB>
                      <a:noFill/>
                    </a:lnB>
                    <a:lnTlToBr>
                      <a:noFill/>
                    </a:lnTlToBr>
                    <a:lnBlToTr>
                      <a:noFill/>
                    </a:lnBlToTr>
                    <a:solidFill>
                      <a:srgbClr val="0099FF"/>
                    </a:solidFill>
                  </a:tcPr>
                </a:tc>
                <a:tc>
                  <a:txBody>
                    <a:bodyPr/>
                    <a:lstStyle/>
                    <a:p>
                      <a:pPr marL="0" marR="0" lvl="0" indent="0" algn="l" defTabSz="449263" rtl="0" eaLnBrk="1" fontAlgn="base" latinLnBrk="0" hangingPunct="1">
                        <a:lnSpc>
                          <a:spcPct val="81000"/>
                        </a:lnSpc>
                        <a:spcBef>
                          <a:spcPct val="0"/>
                        </a:spcBef>
                        <a:spcAft>
                          <a:spcPct val="0"/>
                        </a:spcAft>
                        <a:buClrTx/>
                        <a:buSzPct val="100000"/>
                        <a:buFontTx/>
                        <a:buNone/>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pPr>
                      <a:r>
                        <a:rPr kumimoji="0" lang="en-GB" altLang="en-US" sz="1400" b="0" i="0" u="none" strike="noStrike" cap="none" normalizeH="0" baseline="0" dirty="0" smtClean="0">
                          <a:ln>
                            <a:noFill/>
                          </a:ln>
                          <a:solidFill>
                            <a:srgbClr val="000000"/>
                          </a:solidFill>
                          <a:effectLst/>
                          <a:latin typeface="Arial" panose="020B0604020202020204" pitchFamily="34" charset="0"/>
                          <a:ea typeface="Microsoft YaHei" panose="020B0503020204020204" pitchFamily="34" charset="-122"/>
                          <a:cs typeface="Times New Roman" panose="02020603050405020304" pitchFamily="18" charset="0"/>
                        </a:rPr>
                        <a:t>493</a:t>
                      </a:r>
                    </a:p>
                  </a:txBody>
                  <a:tcPr marL="90000" marR="90000" marT="164736" marB="46800" horzOverflow="overflow">
                    <a:lnL>
                      <a:noFill/>
                    </a:lnL>
                    <a:lnR>
                      <a:noFill/>
                    </a:lnR>
                    <a:lnT>
                      <a:noFill/>
                    </a:lnT>
                    <a:lnB>
                      <a:noFill/>
                    </a:lnB>
                    <a:lnTlToBr>
                      <a:noFill/>
                    </a:lnTlToBr>
                    <a:lnBlToTr>
                      <a:noFill/>
                    </a:lnBlToTr>
                    <a:solidFill>
                      <a:srgbClr val="0099FF"/>
                    </a:solidFill>
                  </a:tcPr>
                </a:tc>
                <a:extLst>
                  <a:ext uri="{0D108BD9-81ED-4DB2-BD59-A6C34878D82A}">
                    <a16:rowId xmlns:a16="http://schemas.microsoft.com/office/drawing/2014/main" val="3137197401"/>
                  </a:ext>
                </a:extLst>
              </a:tr>
            </a:tbl>
          </a:graphicData>
        </a:graphic>
      </p:graphicFrame>
      <p:sp>
        <p:nvSpPr>
          <p:cNvPr id="4" name="TextBox 3"/>
          <p:cNvSpPr txBox="1"/>
          <p:nvPr/>
        </p:nvSpPr>
        <p:spPr>
          <a:xfrm>
            <a:off x="4688956" y="424337"/>
            <a:ext cx="3912781" cy="1200329"/>
          </a:xfrm>
          <a:prstGeom prst="rect">
            <a:avLst/>
          </a:prstGeom>
          <a:noFill/>
        </p:spPr>
        <p:txBody>
          <a:bodyPr wrap="square" rtlCol="0">
            <a:spAutoFit/>
          </a:bodyPr>
          <a:lstStyle/>
          <a:p>
            <a:r>
              <a:rPr lang="en-GB" sz="3600" b="1" dirty="0" smtClean="0"/>
              <a:t>Is </a:t>
            </a:r>
            <a:r>
              <a:rPr lang="en-GB" sz="3600" b="1" dirty="0" smtClean="0"/>
              <a:t>time running out for </a:t>
            </a:r>
            <a:r>
              <a:rPr lang="en-GB" sz="3600" b="1" dirty="0" err="1" smtClean="0"/>
              <a:t>CfE</a:t>
            </a:r>
            <a:r>
              <a:rPr lang="en-GB" sz="3600" b="1" dirty="0" smtClean="0"/>
              <a:t>?</a:t>
            </a:r>
            <a:endParaRPr lang="en-US" sz="3600" b="1" dirty="0"/>
          </a:p>
        </p:txBody>
      </p:sp>
    </p:spTree>
    <p:extLst>
      <p:ext uri="{BB962C8B-B14F-4D97-AF65-F5344CB8AC3E}">
        <p14:creationId xmlns:p14="http://schemas.microsoft.com/office/powerpoint/2010/main" val="15522295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680483" y="775994"/>
            <a:ext cx="8165805" cy="4801314"/>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smtClean="0">
                <a:ln>
                  <a:noFill/>
                </a:ln>
                <a:effectLst/>
                <a:latin typeface="+mn-lt"/>
              </a:rPr>
              <a:t>Against its own 2012 ratings, Scotland fell 13 points in reading, 7 points in </a:t>
            </a:r>
            <a:r>
              <a:rPr kumimoji="0" lang="en-US" altLang="en-US" sz="2000" b="0" i="0" u="none" strike="noStrike" cap="none" normalizeH="0" baseline="0" dirty="0" err="1" smtClean="0">
                <a:ln>
                  <a:noFill/>
                </a:ln>
                <a:effectLst/>
                <a:latin typeface="+mn-lt"/>
              </a:rPr>
              <a:t>maths</a:t>
            </a:r>
            <a:r>
              <a:rPr kumimoji="0" lang="en-US" altLang="en-US" sz="2000" b="0" i="0" u="none" strike="noStrike" cap="none" normalizeH="0" baseline="0" dirty="0" smtClean="0">
                <a:ln>
                  <a:noFill/>
                </a:ln>
                <a:effectLst/>
                <a:latin typeface="+mn-lt"/>
              </a:rPr>
              <a:t> and 16 points in science in 2015.</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000" dirty="0">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smtClean="0">
                <a:ln>
                  <a:noFill/>
                </a:ln>
                <a:effectLst/>
                <a:latin typeface="+mn-lt"/>
              </a:rPr>
              <a:t>Viewed over a longer period, Scotland’s OECD rank in reading has gone from 6</a:t>
            </a:r>
            <a:r>
              <a:rPr kumimoji="0" lang="en-US" altLang="en-US" sz="2000" b="0" i="0" u="none" strike="noStrike" cap="none" normalizeH="0" baseline="30000" dirty="0" smtClean="0">
                <a:ln>
                  <a:noFill/>
                </a:ln>
                <a:effectLst/>
                <a:latin typeface="+mn-lt"/>
              </a:rPr>
              <a:t>th</a:t>
            </a:r>
            <a:r>
              <a:rPr kumimoji="0" lang="en-US" altLang="en-US" sz="2000" b="0" i="0" u="none" strike="noStrike" cap="none" normalizeH="0" baseline="0" dirty="0" smtClean="0">
                <a:ln>
                  <a:noFill/>
                </a:ln>
                <a:effectLst/>
                <a:latin typeface="+mn-lt"/>
              </a:rPr>
              <a:t> in 2000 to 23</a:t>
            </a:r>
            <a:r>
              <a:rPr kumimoji="0" lang="en-US" altLang="en-US" sz="2000" b="0" i="0" u="none" strike="noStrike" cap="none" normalizeH="0" baseline="30000" dirty="0" smtClean="0">
                <a:ln>
                  <a:noFill/>
                </a:ln>
                <a:effectLst/>
                <a:latin typeface="+mn-lt"/>
              </a:rPr>
              <a:t>rd</a:t>
            </a:r>
            <a:r>
              <a:rPr kumimoji="0" lang="en-US" altLang="en-US" sz="2000" b="0" i="0" u="none" strike="noStrike" cap="none" normalizeH="0" baseline="0" dirty="0" smtClean="0">
                <a:ln>
                  <a:noFill/>
                </a:ln>
                <a:effectLst/>
                <a:latin typeface="+mn-lt"/>
              </a:rPr>
              <a:t> in 2015. In </a:t>
            </a:r>
            <a:r>
              <a:rPr kumimoji="0" lang="en-US" altLang="en-US" sz="2000" b="0" i="0" u="none" strike="noStrike" cap="none" normalizeH="0" baseline="0" dirty="0" err="1" smtClean="0">
                <a:ln>
                  <a:noFill/>
                </a:ln>
                <a:effectLst/>
                <a:latin typeface="+mn-lt"/>
              </a:rPr>
              <a:t>maths</a:t>
            </a:r>
            <a:r>
              <a:rPr kumimoji="0" lang="en-US" altLang="en-US" sz="2000" b="0" i="0" u="none" strike="noStrike" cap="none" normalizeH="0" baseline="0" dirty="0" smtClean="0">
                <a:ln>
                  <a:noFill/>
                </a:ln>
                <a:effectLst/>
                <a:latin typeface="+mn-lt"/>
              </a:rPr>
              <a:t>, Scotland has gone from 9</a:t>
            </a:r>
            <a:r>
              <a:rPr kumimoji="0" lang="en-US" altLang="en-US" sz="2000" b="0" i="0" u="none" strike="noStrike" cap="none" normalizeH="0" baseline="30000" dirty="0" smtClean="0">
                <a:ln>
                  <a:noFill/>
                </a:ln>
                <a:effectLst/>
                <a:latin typeface="+mn-lt"/>
              </a:rPr>
              <a:t>th</a:t>
            </a:r>
            <a:r>
              <a:rPr kumimoji="0" lang="en-US" altLang="en-US" sz="2000" b="0" i="0" u="none" strike="noStrike" cap="none" normalizeH="0" baseline="0" dirty="0" smtClean="0">
                <a:ln>
                  <a:noFill/>
                </a:ln>
                <a:effectLst/>
                <a:latin typeface="+mn-lt"/>
              </a:rPr>
              <a:t> in 2003 to 24</a:t>
            </a:r>
            <a:r>
              <a:rPr kumimoji="0" lang="en-US" altLang="en-US" sz="2000" b="0" i="0" u="none" strike="noStrike" cap="none" normalizeH="0" baseline="30000" dirty="0" smtClean="0">
                <a:ln>
                  <a:noFill/>
                </a:ln>
                <a:effectLst/>
                <a:latin typeface="+mn-lt"/>
              </a:rPr>
              <a:t>th</a:t>
            </a:r>
            <a:r>
              <a:rPr kumimoji="0" lang="en-US" altLang="en-US" sz="2000" b="0" i="0" u="none" strike="noStrike" cap="none" normalizeH="0" baseline="0" dirty="0" smtClean="0">
                <a:ln>
                  <a:noFill/>
                </a:ln>
                <a:effectLst/>
                <a:latin typeface="+mn-lt"/>
              </a:rPr>
              <a:t> in 2015 and in science Scotland is now 19</a:t>
            </a:r>
            <a:r>
              <a:rPr kumimoji="0" lang="en-US" altLang="en-US" sz="2000" b="0" i="0" u="none" strike="noStrike" cap="none" normalizeH="0" baseline="30000" dirty="0" smtClean="0">
                <a:ln>
                  <a:noFill/>
                </a:ln>
                <a:effectLst/>
                <a:latin typeface="+mn-lt"/>
              </a:rPr>
              <a:t>th</a:t>
            </a:r>
            <a:r>
              <a:rPr kumimoji="0" lang="en-US" altLang="en-US" sz="2000" b="0" i="0" u="none" strike="noStrike" cap="none" normalizeH="0" baseline="0" dirty="0" smtClean="0">
                <a:ln>
                  <a:noFill/>
                </a:ln>
                <a:effectLst/>
                <a:latin typeface="+mn-lt"/>
              </a:rPr>
              <a:t>, compared to 10</a:t>
            </a:r>
            <a:r>
              <a:rPr kumimoji="0" lang="en-US" altLang="en-US" sz="2000" b="0" i="0" u="none" strike="noStrike" cap="none" normalizeH="0" baseline="30000" dirty="0" smtClean="0">
                <a:ln>
                  <a:noFill/>
                </a:ln>
                <a:effectLst/>
                <a:latin typeface="+mn-lt"/>
              </a:rPr>
              <a:t>th</a:t>
            </a:r>
            <a:r>
              <a:rPr kumimoji="0" lang="en-US" altLang="en-US" sz="2000" b="0" i="0" u="none" strike="noStrike" cap="none" normalizeH="0" baseline="0" dirty="0" smtClean="0">
                <a:ln>
                  <a:noFill/>
                </a:ln>
                <a:effectLst/>
                <a:latin typeface="+mn-lt"/>
              </a:rPr>
              <a:t> in 2006. </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000" dirty="0">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smtClean="0">
                <a:ln>
                  <a:noFill/>
                </a:ln>
                <a:effectLst/>
                <a:latin typeface="+mn-lt"/>
              </a:rPr>
              <a:t>Scottish Education Secretary John </a:t>
            </a:r>
            <a:r>
              <a:rPr kumimoji="0" lang="en-US" altLang="en-US" sz="2000" b="0" i="0" u="none" strike="noStrike" cap="none" normalizeH="0" baseline="0" dirty="0" err="1" smtClean="0">
                <a:ln>
                  <a:noFill/>
                </a:ln>
                <a:effectLst/>
                <a:latin typeface="+mn-lt"/>
              </a:rPr>
              <a:t>Swinney</a:t>
            </a:r>
            <a:r>
              <a:rPr kumimoji="0" lang="en-US" altLang="en-US" sz="2000" b="0" i="0" u="none" strike="noStrike" cap="none" normalizeH="0" baseline="0" dirty="0" smtClean="0">
                <a:ln>
                  <a:noFill/>
                </a:ln>
                <a:effectLst/>
                <a:latin typeface="+mn-lt"/>
              </a:rPr>
              <a:t> said the results made for uncomfortable reading and attention quickly turned to Scotland’s fledgling Curriculum for Excellence (</a:t>
            </a:r>
            <a:r>
              <a:rPr kumimoji="0" lang="en-US" altLang="en-US" sz="2000" b="0" i="0" u="none" strike="noStrike" cap="none" normalizeH="0" baseline="0" dirty="0" err="1" smtClean="0">
                <a:ln>
                  <a:noFill/>
                </a:ln>
                <a:effectLst/>
                <a:latin typeface="+mn-lt"/>
              </a:rPr>
              <a:t>CfE</a:t>
            </a:r>
            <a:r>
              <a:rPr kumimoji="0" lang="en-US" altLang="en-US" sz="2000" b="0" i="0" u="none" strike="noStrike" cap="none" normalizeH="0" baseline="0" dirty="0" smtClean="0">
                <a:ln>
                  <a:noFill/>
                </a:ln>
                <a:effectLst/>
                <a:latin typeface="+mn-lt"/>
              </a:rPr>
              <a:t>), which was implemented in 2010. </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000" dirty="0">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smtClean="0">
                <a:ln>
                  <a:noFill/>
                </a:ln>
                <a:effectLst/>
                <a:latin typeface="+mn-lt"/>
              </a:rPr>
              <a:t>The country’s curriculum changes were supposed to improve basic standards and empower teachers, but </a:t>
            </a:r>
            <a:r>
              <a:rPr kumimoji="0" lang="en-US" altLang="en-US" sz="2000" b="0" i="0" u="none" strike="noStrike" cap="none" normalizeH="0" baseline="0" dirty="0" err="1" smtClean="0">
                <a:ln>
                  <a:noFill/>
                </a:ln>
                <a:effectLst/>
                <a:latin typeface="+mn-lt"/>
              </a:rPr>
              <a:t>CfE</a:t>
            </a:r>
            <a:r>
              <a:rPr kumimoji="0" lang="en-US" altLang="en-US" sz="2000" b="0" i="0" u="none" strike="noStrike" cap="none" normalizeH="0" baseline="0" dirty="0" smtClean="0">
                <a:ln>
                  <a:noFill/>
                </a:ln>
                <a:effectLst/>
                <a:latin typeface="+mn-lt"/>
              </a:rPr>
              <a:t> has been plagued by claims of unnecessary bureaucracy, increased teacher workload and confusion about its aims.</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600" dirty="0">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smtClean="0">
                <a:ln>
                  <a:noFill/>
                </a:ln>
                <a:effectLst/>
                <a:latin typeface="+mn-lt"/>
              </a:rPr>
              <a:t> </a:t>
            </a:r>
          </a:p>
        </p:txBody>
      </p:sp>
    </p:spTree>
    <p:extLst>
      <p:ext uri="{BB962C8B-B14F-4D97-AF65-F5344CB8AC3E}">
        <p14:creationId xmlns:p14="http://schemas.microsoft.com/office/powerpoint/2010/main" val="20941892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6745" y="247603"/>
            <a:ext cx="7725104" cy="6001643"/>
          </a:xfrm>
          <a:prstGeom prst="rect">
            <a:avLst/>
          </a:prstGeom>
        </p:spPr>
        <p:txBody>
          <a:bodyPr wrap="square">
            <a:spAutoFit/>
          </a:bodyPr>
          <a:lstStyle/>
          <a:p>
            <a:pPr lvl="0" eaLnBrk="0" fontAlgn="base" hangingPunct="0">
              <a:spcBef>
                <a:spcPct val="0"/>
              </a:spcBef>
              <a:spcAft>
                <a:spcPct val="0"/>
              </a:spcAft>
            </a:pPr>
            <a:endParaRPr lang="en-US" altLang="en-US" sz="2400" dirty="0"/>
          </a:p>
          <a:p>
            <a:pPr lvl="0" eaLnBrk="0" fontAlgn="base" hangingPunct="0">
              <a:spcBef>
                <a:spcPct val="0"/>
              </a:spcBef>
              <a:spcAft>
                <a:spcPct val="0"/>
              </a:spcAft>
            </a:pPr>
            <a:r>
              <a:rPr lang="en-US" altLang="en-US" sz="2400" dirty="0" smtClean="0"/>
              <a:t>‘Earlier </a:t>
            </a:r>
            <a:r>
              <a:rPr lang="en-US" altLang="en-US" sz="2400" dirty="0"/>
              <a:t>this month, it was revealed that more than 20,000 pages of online guidance had been produced to support the roll-out of </a:t>
            </a:r>
            <a:r>
              <a:rPr lang="en-US" altLang="en-US" sz="2400" dirty="0" err="1"/>
              <a:t>CfE</a:t>
            </a:r>
            <a:r>
              <a:rPr lang="en-US" altLang="en-US" sz="2400" dirty="0"/>
              <a:t> – </a:t>
            </a:r>
            <a:r>
              <a:rPr lang="en-US" altLang="en-US" sz="2400" dirty="0" err="1"/>
              <a:t>fuelling</a:t>
            </a:r>
            <a:r>
              <a:rPr lang="en-US" altLang="en-US" sz="2400" dirty="0"/>
              <a:t> widespread concerns that teachers in Scotland are being weighed down by mountains of </a:t>
            </a:r>
            <a:r>
              <a:rPr lang="en-US" altLang="en-US" sz="2400" dirty="0" smtClean="0"/>
              <a:t>paperwork.</a:t>
            </a:r>
          </a:p>
          <a:p>
            <a:pPr lvl="0" eaLnBrk="0" fontAlgn="base" hangingPunct="0">
              <a:spcBef>
                <a:spcPct val="0"/>
              </a:spcBef>
              <a:spcAft>
                <a:spcPct val="0"/>
              </a:spcAft>
            </a:pPr>
            <a:endParaRPr lang="en-US" altLang="en-US" sz="2400" dirty="0"/>
          </a:p>
          <a:p>
            <a:pPr lvl="0" eaLnBrk="0" fontAlgn="base" hangingPunct="0">
              <a:spcBef>
                <a:spcPct val="0"/>
              </a:spcBef>
              <a:spcAft>
                <a:spcPct val="0"/>
              </a:spcAft>
            </a:pPr>
            <a:r>
              <a:rPr lang="en-US" altLang="en-US" sz="2400" dirty="0" smtClean="0"/>
              <a:t>‘It </a:t>
            </a:r>
            <a:r>
              <a:rPr lang="en-US" altLang="en-US" sz="2400" dirty="0"/>
              <a:t>has since been suggested that from the innocuous four “capacities” expected of pupils engaged with </a:t>
            </a:r>
            <a:r>
              <a:rPr lang="en-US" altLang="en-US" sz="2400" dirty="0" err="1"/>
              <a:t>CfE</a:t>
            </a:r>
            <a:r>
              <a:rPr lang="en-US" altLang="en-US" sz="2400" dirty="0"/>
              <a:t> has sprung “a fearsome hydra: no matter how hard you try to cut it down to its essentials, this beast has grown ever bigger and more daunting</a:t>
            </a:r>
            <a:r>
              <a:rPr lang="en-US" altLang="en-US" sz="2400" dirty="0" smtClean="0"/>
              <a:t>”.’</a:t>
            </a:r>
          </a:p>
          <a:p>
            <a:pPr lvl="0" eaLnBrk="0" fontAlgn="base" hangingPunct="0">
              <a:spcBef>
                <a:spcPct val="0"/>
              </a:spcBef>
              <a:spcAft>
                <a:spcPct val="0"/>
              </a:spcAft>
            </a:pPr>
            <a:endParaRPr lang="en-GB" altLang="en-US" sz="2400" dirty="0"/>
          </a:p>
          <a:p>
            <a:pPr lvl="0" eaLnBrk="0" fontAlgn="base" hangingPunct="0">
              <a:spcBef>
                <a:spcPct val="0"/>
              </a:spcBef>
              <a:spcAft>
                <a:spcPct val="0"/>
              </a:spcAft>
            </a:pPr>
            <a:r>
              <a:rPr lang="en-GB" altLang="en-US" sz="2400" dirty="0" smtClean="0"/>
              <a:t>						(Evans, 2016)</a:t>
            </a:r>
            <a:endParaRPr lang="en-US" altLang="en-US" sz="2400" dirty="0" smtClean="0"/>
          </a:p>
          <a:p>
            <a:pPr lvl="0" eaLnBrk="0" fontAlgn="base" hangingPunct="0">
              <a:spcBef>
                <a:spcPct val="0"/>
              </a:spcBef>
              <a:spcAft>
                <a:spcPct val="0"/>
              </a:spcAft>
            </a:pPr>
            <a:endParaRPr lang="en-GB" altLang="en-US" sz="2400" dirty="0"/>
          </a:p>
          <a:p>
            <a:pPr lvl="0" eaLnBrk="0" fontAlgn="base" hangingPunct="0">
              <a:spcBef>
                <a:spcPct val="0"/>
              </a:spcBef>
              <a:spcAft>
                <a:spcPct val="0"/>
              </a:spcAft>
            </a:pPr>
            <a:endParaRPr lang="en-US" altLang="en-US" sz="2400" b="1" dirty="0"/>
          </a:p>
        </p:txBody>
      </p:sp>
    </p:spTree>
    <p:extLst>
      <p:ext uri="{BB962C8B-B14F-4D97-AF65-F5344CB8AC3E}">
        <p14:creationId xmlns:p14="http://schemas.microsoft.com/office/powerpoint/2010/main" val="25681321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3406" y="414141"/>
            <a:ext cx="8389087" cy="3139321"/>
          </a:xfrm>
          <a:prstGeom prst="rect">
            <a:avLst/>
          </a:prstGeom>
        </p:spPr>
        <p:txBody>
          <a:bodyPr wrap="square">
            <a:spAutoFit/>
          </a:bodyPr>
          <a:lstStyle/>
          <a:p>
            <a:r>
              <a:rPr lang="en-GB" dirty="0" smtClean="0">
                <a:solidFill>
                  <a:srgbClr val="212529"/>
                </a:solidFill>
              </a:rPr>
              <a:t>‘My </a:t>
            </a:r>
            <a:r>
              <a:rPr lang="en-GB" dirty="0">
                <a:solidFill>
                  <a:srgbClr val="212529"/>
                </a:solidFill>
              </a:rPr>
              <a:t>feeling is </a:t>
            </a:r>
            <a:r>
              <a:rPr lang="en-GB" dirty="0" err="1">
                <a:solidFill>
                  <a:srgbClr val="212529"/>
                </a:solidFill>
              </a:rPr>
              <a:t>CfE</a:t>
            </a:r>
            <a:r>
              <a:rPr lang="en-GB" dirty="0">
                <a:solidFill>
                  <a:srgbClr val="212529"/>
                </a:solidFill>
              </a:rPr>
              <a:t> reforms have been effective in providing a much stronger broader education for young people, but what I am picking up is that in different parts of the education system many professionals feel they might be on a bit of a mystery tour as to what is expected of </a:t>
            </a:r>
            <a:r>
              <a:rPr lang="en-GB" dirty="0" smtClean="0">
                <a:solidFill>
                  <a:srgbClr val="212529"/>
                </a:solidFill>
              </a:rPr>
              <a:t>them.</a:t>
            </a:r>
          </a:p>
          <a:p>
            <a:endParaRPr lang="en-GB" dirty="0">
              <a:solidFill>
                <a:srgbClr val="212529"/>
              </a:solidFill>
            </a:endParaRPr>
          </a:p>
          <a:p>
            <a:pPr fontAlgn="base"/>
            <a:r>
              <a:rPr lang="en-GB" dirty="0" smtClean="0"/>
              <a:t>‘What </a:t>
            </a:r>
            <a:r>
              <a:rPr lang="en-GB" dirty="0"/>
              <a:t>we have probably done is gone from a very prescriptive curriculum to one that is correctly positioned and anchored around the importance of professional leadership and judgement, but what we still require is young people to demonstrate tangible, measurable progress and I don't think it is clear enough what that looks like and that is where clarity is required in both primary and secondary.</a:t>
            </a:r>
          </a:p>
          <a:p>
            <a:pPr fontAlgn="base"/>
            <a:endParaRPr lang="en-GB"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54061" y="3253561"/>
            <a:ext cx="2828432" cy="1884171"/>
          </a:xfrm>
          <a:prstGeom prst="rect">
            <a:avLst/>
          </a:prstGeom>
        </p:spPr>
      </p:pic>
      <p:sp>
        <p:nvSpPr>
          <p:cNvPr id="4" name="TextBox 3"/>
          <p:cNvSpPr txBox="1"/>
          <p:nvPr/>
        </p:nvSpPr>
        <p:spPr>
          <a:xfrm>
            <a:off x="393405" y="3383406"/>
            <a:ext cx="5497031" cy="1754326"/>
          </a:xfrm>
          <a:prstGeom prst="rect">
            <a:avLst/>
          </a:prstGeom>
          <a:noFill/>
        </p:spPr>
        <p:txBody>
          <a:bodyPr wrap="square" rtlCol="0">
            <a:spAutoFit/>
          </a:bodyPr>
          <a:lstStyle/>
          <a:p>
            <a:pPr fontAlgn="base"/>
            <a:r>
              <a:rPr lang="en-GB" dirty="0"/>
              <a:t>‘I am not about to embark on widespread curricular reform because that is not what the system requires. What the system requires is greater and sharper clarity over what is expected.’</a:t>
            </a:r>
          </a:p>
          <a:p>
            <a:pPr fontAlgn="base"/>
            <a:endParaRPr lang="en-GB" dirty="0"/>
          </a:p>
          <a:p>
            <a:pPr fontAlgn="base"/>
            <a:r>
              <a:rPr lang="en-GB" dirty="0" smtClean="0"/>
              <a:t>			(</a:t>
            </a:r>
            <a:r>
              <a:rPr lang="en-GB" dirty="0"/>
              <a:t>John </a:t>
            </a:r>
            <a:r>
              <a:rPr lang="en-GB" dirty="0" err="1"/>
              <a:t>Swinney</a:t>
            </a:r>
            <a:r>
              <a:rPr lang="en-GB" dirty="0"/>
              <a:t>, 2016)</a:t>
            </a:r>
          </a:p>
        </p:txBody>
      </p:sp>
    </p:spTree>
    <p:extLst>
      <p:ext uri="{BB962C8B-B14F-4D97-AF65-F5344CB8AC3E}">
        <p14:creationId xmlns:p14="http://schemas.microsoft.com/office/powerpoint/2010/main" val="21788214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520262" y="496739"/>
            <a:ext cx="8182304" cy="48936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2400" b="1" dirty="0" smtClean="0">
                <a:latin typeface="+mn-lt"/>
              </a:rPr>
              <a:t>Improving </a:t>
            </a:r>
            <a:r>
              <a:rPr lang="en-GB" altLang="en-US" sz="2400" b="1" dirty="0">
                <a:latin typeface="+mn-lt"/>
              </a:rPr>
              <a:t>Schools in Scotland: An OECD Perspective (2015)</a:t>
            </a:r>
            <a:endParaRPr lang="en-US" altLang="en-US" sz="2400" b="1" dirty="0">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smtClean="0">
              <a:ln>
                <a:noFill/>
              </a:ln>
              <a:solidFill>
                <a:srgbClr val="666666"/>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600" dirty="0">
              <a:solidFill>
                <a:srgbClr val="666666"/>
              </a:solidFill>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smtClean="0">
                <a:ln>
                  <a:noFill/>
                </a:ln>
                <a:effectLst/>
                <a:latin typeface="+mn-lt"/>
              </a:rPr>
              <a:t>“</a:t>
            </a:r>
            <a:r>
              <a:rPr kumimoji="0" lang="en-US" altLang="en-US" sz="1600" b="0" i="0" u="none" strike="noStrike" cap="none" normalizeH="0" baseline="0" dirty="0" err="1" smtClean="0">
                <a:ln>
                  <a:noFill/>
                </a:ln>
                <a:effectLst/>
                <a:latin typeface="+mn-lt"/>
              </a:rPr>
              <a:t>CfE’s</a:t>
            </a:r>
            <a:r>
              <a:rPr kumimoji="0" lang="en-US" altLang="en-US" sz="1600" b="0" i="0" u="none" strike="noStrike" cap="none" normalizeH="0" baseline="0" dirty="0" smtClean="0">
                <a:ln>
                  <a:noFill/>
                </a:ln>
                <a:effectLst/>
                <a:latin typeface="+mn-lt"/>
              </a:rPr>
              <a:t> scope still needs clarification: sometimes it is understood as a wide-ranging set of reforms whereas it would be better if it were interpreted more strictly as curriculum and related assessment and pedagogy</a:t>
            </a:r>
            <a:r>
              <a:rPr kumimoji="0" lang="en-US" altLang="en-US" sz="1600" b="0" i="0" u="none" strike="noStrike" cap="none" normalizeH="0" baseline="0" dirty="0" smtClean="0">
                <a:ln>
                  <a:noFill/>
                </a:ln>
                <a:effectLst/>
                <a:latin typeface="+mn-lt"/>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smtClean="0">
              <a:ln>
                <a:noFill/>
              </a:ln>
              <a:effectLst/>
              <a:latin typeface="+mn-lt"/>
            </a:endParaRPr>
          </a:p>
          <a:p>
            <a:r>
              <a:rPr kumimoji="0" lang="en-US" altLang="en-US" sz="1600" b="0" i="0" u="none" strike="noStrike" cap="none" normalizeH="0" baseline="0" dirty="0" smtClean="0">
                <a:ln>
                  <a:noFill/>
                </a:ln>
                <a:effectLst/>
                <a:latin typeface="+mn-lt"/>
              </a:rPr>
              <a:t>“There needs clarification of how the four </a:t>
            </a:r>
            <a:r>
              <a:rPr kumimoji="0" lang="en-US" altLang="en-US" sz="1600" b="0" i="0" u="none" strike="noStrike" cap="none" normalizeH="0" baseline="0" dirty="0" smtClean="0">
                <a:ln>
                  <a:noFill/>
                </a:ln>
                <a:effectLst/>
                <a:latin typeface="+mn-lt"/>
              </a:rPr>
              <a:t>capacities (</a:t>
            </a:r>
            <a:r>
              <a:rPr lang="en-GB" sz="1600" dirty="0">
                <a:latin typeface="+mn-lt"/>
              </a:rPr>
              <a:t>successful </a:t>
            </a:r>
            <a:r>
              <a:rPr lang="en-GB" sz="1600" dirty="0" smtClean="0">
                <a:latin typeface="+mn-lt"/>
              </a:rPr>
              <a:t>learners, confident individuals, responsible citizens, effective contributors) </a:t>
            </a:r>
            <a:r>
              <a:rPr kumimoji="0" lang="en-US" altLang="en-US" sz="1600" b="0" i="0" u="none" strike="noStrike" cap="none" normalizeH="0" baseline="0" dirty="0" smtClean="0">
                <a:ln>
                  <a:noFill/>
                </a:ln>
                <a:effectLst/>
                <a:latin typeface="+mn-lt"/>
              </a:rPr>
              <a:t>relate </a:t>
            </a:r>
            <a:r>
              <a:rPr kumimoji="0" lang="en-US" altLang="en-US" sz="1600" b="0" i="0" u="none" strike="noStrike" cap="none" normalizeH="0" baseline="0" dirty="0" smtClean="0">
                <a:ln>
                  <a:noFill/>
                </a:ln>
                <a:effectLst/>
                <a:latin typeface="+mn-lt"/>
              </a:rPr>
              <a:t>to the extensive experiences and outcomes. Clarification would help to build forward momentum and a clear narrative</a:t>
            </a:r>
            <a:r>
              <a:rPr kumimoji="0" lang="en-US" altLang="en-US" sz="1600" b="0" i="0" u="none" strike="noStrike" cap="none" normalizeH="0" baseline="0" dirty="0" smtClean="0">
                <a:ln>
                  <a:noFill/>
                </a:ln>
                <a:effectLst/>
                <a:latin typeface="+mn-lt"/>
              </a:rPr>
              <a:t>.</a:t>
            </a:r>
            <a:endParaRPr kumimoji="0" lang="en-US" altLang="en-US" sz="1600" b="0" i="0" u="none" strike="noStrike" cap="none" normalizeH="0" baseline="0" dirty="0" smtClean="0">
              <a:ln>
                <a:noFill/>
              </a:ln>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smtClean="0">
              <a:ln>
                <a:noFill/>
              </a:ln>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smtClean="0">
                <a:ln>
                  <a:noFill/>
                </a:ln>
                <a:effectLst/>
                <a:latin typeface="+mn-lt"/>
              </a:rPr>
              <a:t>“</a:t>
            </a:r>
            <a:r>
              <a:rPr kumimoji="0" lang="en-US" altLang="en-US" sz="1600" b="0" i="0" u="none" strike="noStrike" cap="none" normalizeH="0" baseline="0" dirty="0" smtClean="0">
                <a:ln>
                  <a:noFill/>
                </a:ln>
                <a:effectLst/>
                <a:latin typeface="+mn-lt"/>
              </a:rPr>
              <a:t>There is widespread engagement with </a:t>
            </a:r>
            <a:r>
              <a:rPr kumimoji="0" lang="en-US" altLang="en-US" sz="1600" b="0" i="0" u="none" strike="noStrike" cap="none" normalizeH="0" baseline="0" dirty="0" err="1" smtClean="0">
                <a:ln>
                  <a:noFill/>
                </a:ln>
                <a:effectLst/>
                <a:latin typeface="+mn-lt"/>
              </a:rPr>
              <a:t>CfE</a:t>
            </a:r>
            <a:r>
              <a:rPr kumimoji="0" lang="en-US" altLang="en-US" sz="1600" b="0" i="0" u="none" strike="noStrike" cap="none" normalizeH="0" baseline="0" dirty="0" smtClean="0">
                <a:ln>
                  <a:noFill/>
                </a:ln>
                <a:effectLst/>
                <a:latin typeface="+mn-lt"/>
              </a:rPr>
              <a:t> and acceptance of its principles by teachers. Yet implementation is proceeding at varying speeds. The review calls for a strengthened ‘middle’­­ operating through networks and </a:t>
            </a:r>
            <a:r>
              <a:rPr kumimoji="0" lang="en-US" altLang="en-US" sz="1600" b="0" i="0" u="none" strike="noStrike" cap="none" normalizeH="0" baseline="0" dirty="0" err="1" smtClean="0">
                <a:ln>
                  <a:noFill/>
                </a:ln>
                <a:effectLst/>
                <a:latin typeface="+mn-lt"/>
              </a:rPr>
              <a:t>collaboratives</a:t>
            </a:r>
            <a:r>
              <a:rPr kumimoji="0" lang="en-US" altLang="en-US" sz="1600" b="0" i="0" u="none" strike="noStrike" cap="none" normalizeH="0" baseline="0" dirty="0" smtClean="0">
                <a:ln>
                  <a:noFill/>
                </a:ln>
                <a:effectLst/>
                <a:latin typeface="+mn-lt"/>
              </a:rPr>
              <a:t> among schools, and in and across local authorities</a:t>
            </a:r>
            <a:r>
              <a:rPr kumimoji="0" lang="en-US" altLang="en-US" sz="1600" b="0" i="0" u="none" strike="noStrike" cap="none" normalizeH="0" baseline="0" dirty="0" smtClean="0">
                <a:ln>
                  <a:noFill/>
                </a:ln>
                <a:effectLst/>
                <a:latin typeface="+mn-lt"/>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smtClean="0">
              <a:ln>
                <a:noFill/>
              </a:ln>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smtClean="0">
                <a:ln>
                  <a:noFill/>
                </a:ln>
                <a:effectLst/>
                <a:latin typeface="+mn-lt"/>
              </a:rPr>
              <a:t>“As the local authorities are integral to such a development, there needs to be complementary action to address the gaps between the high and low-performing authorities</a:t>
            </a:r>
            <a:r>
              <a:rPr kumimoji="0" lang="en-US" altLang="en-US" sz="1600" b="0" i="0" u="none" strike="noStrike" cap="none" normalizeH="0" baseline="0" dirty="0" smtClean="0">
                <a:ln>
                  <a:noFill/>
                </a:ln>
                <a:effectLst/>
                <a:latin typeface="+mn-lt"/>
              </a:rPr>
              <a:t>.”</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600" dirty="0">
              <a:latin typeface="+mn-lt"/>
            </a:endParaRPr>
          </a:p>
        </p:txBody>
      </p:sp>
    </p:spTree>
    <p:extLst>
      <p:ext uri="{BB962C8B-B14F-4D97-AF65-F5344CB8AC3E}">
        <p14:creationId xmlns:p14="http://schemas.microsoft.com/office/powerpoint/2010/main" val="4215563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90036" y="796583"/>
            <a:ext cx="4157331" cy="584775"/>
          </a:xfrm>
          <a:prstGeom prst="rect">
            <a:avLst/>
          </a:prstGeom>
          <a:noFill/>
        </p:spPr>
        <p:txBody>
          <a:bodyPr wrap="square" rtlCol="0">
            <a:spAutoFit/>
          </a:bodyPr>
          <a:lstStyle/>
          <a:p>
            <a:r>
              <a:rPr lang="en-GB" sz="3200" b="1" dirty="0" smtClean="0"/>
              <a:t>The paradox of choice</a:t>
            </a:r>
            <a:endParaRPr lang="en-US" sz="3200" b="1"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28800" y="1687907"/>
            <a:ext cx="5879805" cy="3096745"/>
          </a:xfrm>
          <a:prstGeom prst="rect">
            <a:avLst/>
          </a:prstGeom>
        </p:spPr>
      </p:pic>
    </p:spTree>
    <p:extLst>
      <p:ext uri="{BB962C8B-B14F-4D97-AF65-F5344CB8AC3E}">
        <p14:creationId xmlns:p14="http://schemas.microsoft.com/office/powerpoint/2010/main" val="41456681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10363" y="1051541"/>
            <a:ext cx="8282763" cy="3416320"/>
          </a:xfrm>
          <a:prstGeom prst="rect">
            <a:avLst/>
          </a:prstGeom>
        </p:spPr>
        <p:txBody>
          <a:bodyPr wrap="square">
            <a:spAutoFit/>
          </a:bodyPr>
          <a:lstStyle/>
          <a:p>
            <a:r>
              <a:rPr lang="en-GB" sz="2400" dirty="0" smtClean="0"/>
              <a:t>“</a:t>
            </a:r>
            <a:r>
              <a:rPr lang="en-GB" sz="2400" dirty="0"/>
              <a:t>When people have no choice, life is almost unbearable. As the number of choices increases... the autonomy, control and liberation this variety brings are powerful and positive</a:t>
            </a:r>
            <a:r>
              <a:rPr lang="en-GB" sz="2400" dirty="0" smtClean="0"/>
              <a:t>.</a:t>
            </a:r>
          </a:p>
          <a:p>
            <a:endParaRPr lang="en-GB" sz="2400" dirty="0"/>
          </a:p>
          <a:p>
            <a:r>
              <a:rPr lang="en-GB" sz="2400" dirty="0"/>
              <a:t>“But as the number of choices keeps growing, negative aspects of having a multitude of options begin to appear... At this point, choice no longer liberates, but debilitates</a:t>
            </a:r>
            <a:r>
              <a:rPr lang="en-GB" sz="2400" dirty="0" smtClean="0"/>
              <a:t>.”</a:t>
            </a:r>
          </a:p>
          <a:p>
            <a:endParaRPr lang="en-GB" sz="2400" dirty="0"/>
          </a:p>
          <a:p>
            <a:r>
              <a:rPr lang="en-GB" sz="2400" dirty="0" smtClean="0"/>
              <a:t>		American </a:t>
            </a:r>
            <a:r>
              <a:rPr lang="en-GB" sz="2400" dirty="0"/>
              <a:t>Psychologist Barry </a:t>
            </a:r>
            <a:r>
              <a:rPr lang="en-GB" sz="2400" dirty="0" smtClean="0"/>
              <a:t>Schwartz, 2004</a:t>
            </a:r>
            <a:endParaRPr lang="en-GB" sz="2400" dirty="0"/>
          </a:p>
        </p:txBody>
      </p:sp>
    </p:spTree>
    <p:extLst>
      <p:ext uri="{BB962C8B-B14F-4D97-AF65-F5344CB8AC3E}">
        <p14:creationId xmlns:p14="http://schemas.microsoft.com/office/powerpoint/2010/main" val="25706255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140842" y="722999"/>
            <a:ext cx="9149316" cy="5940088"/>
          </a:xfrm>
          <a:prstGeom prst="rect">
            <a:avLst/>
          </a:prstGeom>
          <a:noFill/>
        </p:spPr>
        <p:txBody>
          <a:bodyPr wrap="square" rtlCol="0">
            <a:spAutoFit/>
          </a:bodyPr>
          <a:lstStyle/>
          <a:p>
            <a:r>
              <a:rPr lang="en-GB" dirty="0" smtClean="0"/>
              <a:t>Healthy relationships</a:t>
            </a:r>
          </a:p>
          <a:p>
            <a:r>
              <a:rPr lang="en-GB" dirty="0"/>
              <a:t>S</a:t>
            </a:r>
            <a:r>
              <a:rPr lang="en-GB" dirty="0" smtClean="0"/>
              <a:t>exting </a:t>
            </a:r>
            <a:r>
              <a:rPr lang="en-GB" dirty="0"/>
              <a:t>and </a:t>
            </a:r>
            <a:r>
              <a:rPr lang="en-GB" dirty="0" smtClean="0"/>
              <a:t>pornography</a:t>
            </a:r>
          </a:p>
          <a:p>
            <a:r>
              <a:rPr lang="en-GB" dirty="0" smtClean="0"/>
              <a:t>Sign </a:t>
            </a:r>
            <a:r>
              <a:rPr lang="en-GB" dirty="0"/>
              <a:t>language</a:t>
            </a:r>
          </a:p>
          <a:p>
            <a:r>
              <a:rPr lang="en-GB" dirty="0" smtClean="0"/>
              <a:t>Social media/ Fake news </a:t>
            </a:r>
          </a:p>
          <a:p>
            <a:r>
              <a:rPr lang="en-GB" dirty="0" smtClean="0"/>
              <a:t>Death </a:t>
            </a:r>
            <a:r>
              <a:rPr lang="en-GB" dirty="0"/>
              <a:t>– Australia (empathy, babies </a:t>
            </a:r>
            <a:r>
              <a:rPr lang="en-GB" dirty="0" err="1"/>
              <a:t>etc</a:t>
            </a:r>
            <a:r>
              <a:rPr lang="en-GB" dirty="0"/>
              <a:t>)</a:t>
            </a:r>
          </a:p>
          <a:p>
            <a:r>
              <a:rPr lang="en-GB" dirty="0" smtClean="0"/>
              <a:t>Tooth brushing</a:t>
            </a:r>
            <a:endParaRPr lang="en-GB" dirty="0"/>
          </a:p>
          <a:p>
            <a:r>
              <a:rPr lang="en-GB" dirty="0" smtClean="0"/>
              <a:t>Female </a:t>
            </a:r>
            <a:r>
              <a:rPr lang="en-GB" dirty="0"/>
              <a:t>genital mutilation</a:t>
            </a:r>
          </a:p>
          <a:p>
            <a:r>
              <a:rPr lang="en-GB" dirty="0"/>
              <a:t>Mental health</a:t>
            </a:r>
          </a:p>
          <a:p>
            <a:r>
              <a:rPr lang="en-GB" dirty="0"/>
              <a:t>Breastfeeding</a:t>
            </a:r>
          </a:p>
          <a:p>
            <a:r>
              <a:rPr lang="en-GB" dirty="0"/>
              <a:t>First </a:t>
            </a:r>
            <a:r>
              <a:rPr lang="en-GB" dirty="0" smtClean="0"/>
              <a:t>aid/ Resuscitation</a:t>
            </a:r>
            <a:endParaRPr lang="en-GB" dirty="0"/>
          </a:p>
          <a:p>
            <a:r>
              <a:rPr lang="en-GB" dirty="0"/>
              <a:t>Money management</a:t>
            </a:r>
          </a:p>
          <a:p>
            <a:r>
              <a:rPr lang="en-GB" dirty="0"/>
              <a:t>Family studies</a:t>
            </a:r>
          </a:p>
          <a:p>
            <a:r>
              <a:rPr lang="en-GB" dirty="0"/>
              <a:t>Law</a:t>
            </a:r>
          </a:p>
          <a:p>
            <a:r>
              <a:rPr lang="en-GB" dirty="0" smtClean="0"/>
              <a:t>Philosophy</a:t>
            </a:r>
          </a:p>
          <a:p>
            <a:r>
              <a:rPr lang="en-GB" dirty="0" smtClean="0"/>
              <a:t>PE (Grey-Thompson report)</a:t>
            </a:r>
          </a:p>
          <a:p>
            <a:r>
              <a:rPr lang="en-GB" dirty="0" smtClean="0"/>
              <a:t>Recycling</a:t>
            </a:r>
          </a:p>
          <a:p>
            <a:r>
              <a:rPr lang="en-GB" dirty="0" smtClean="0"/>
              <a:t>Kestrel handling</a:t>
            </a:r>
          </a:p>
          <a:p>
            <a:endParaRPr lang="en-GB" sz="2000" b="1" dirty="0"/>
          </a:p>
          <a:p>
            <a:endParaRPr lang="en-GB" dirty="0"/>
          </a:p>
          <a:p>
            <a:endParaRPr lang="en-US" dirty="0"/>
          </a:p>
          <a:p>
            <a:endParaRPr lang="en-GB" b="1" dirty="0" smtClean="0"/>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8465" y="850605"/>
            <a:ext cx="4401878" cy="4518837"/>
          </a:xfrm>
          <a:prstGeom prst="rect">
            <a:avLst/>
          </a:prstGeom>
        </p:spPr>
      </p:pic>
      <p:sp>
        <p:nvSpPr>
          <p:cNvPr id="10" name="TextBox 9"/>
          <p:cNvSpPr txBox="1"/>
          <p:nvPr/>
        </p:nvSpPr>
        <p:spPr>
          <a:xfrm>
            <a:off x="1073888" y="127591"/>
            <a:ext cx="6741042" cy="584775"/>
          </a:xfrm>
          <a:prstGeom prst="rect">
            <a:avLst/>
          </a:prstGeom>
          <a:noFill/>
        </p:spPr>
        <p:txBody>
          <a:bodyPr wrap="square" rtlCol="0">
            <a:spAutoFit/>
          </a:bodyPr>
          <a:lstStyle/>
          <a:p>
            <a:pPr algn="ctr"/>
            <a:r>
              <a:rPr lang="en-US" sz="3200" b="1" dirty="0"/>
              <a:t>Double, double toil and trouble</a:t>
            </a:r>
            <a:endParaRPr lang="en-US" sz="3200" dirty="0"/>
          </a:p>
        </p:txBody>
      </p:sp>
    </p:spTree>
    <p:extLst>
      <p:ext uri="{BB962C8B-B14F-4D97-AF65-F5344CB8AC3E}">
        <p14:creationId xmlns:p14="http://schemas.microsoft.com/office/powerpoint/2010/main" val="18952293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3284" y="2409644"/>
            <a:ext cx="5390707" cy="3323987"/>
          </a:xfrm>
          <a:prstGeom prst="rect">
            <a:avLst/>
          </a:prstGeom>
        </p:spPr>
        <p:txBody>
          <a:bodyPr wrap="square">
            <a:spAutoFit/>
          </a:bodyPr>
          <a:lstStyle/>
          <a:p>
            <a:endParaRPr lang="en-GB" sz="2400" dirty="0" smtClean="0"/>
          </a:p>
          <a:p>
            <a:endParaRPr lang="en-GB" sz="2400" dirty="0"/>
          </a:p>
          <a:p>
            <a:r>
              <a:rPr lang="en-GB" sz="2400" dirty="0" smtClean="0"/>
              <a:t>“You </a:t>
            </a:r>
            <a:r>
              <a:rPr lang="en-GB" sz="2400" dirty="0"/>
              <a:t>spend a bit of time in education and you get used to people saying ‘this must be in the national curriculum’ and you see it all adds up to about five curricula in total</a:t>
            </a:r>
            <a:r>
              <a:rPr lang="en-GB" sz="2400" dirty="0" smtClean="0"/>
              <a:t>.”</a:t>
            </a:r>
          </a:p>
          <a:p>
            <a:r>
              <a:rPr lang="en-GB" sz="2400" dirty="0"/>
              <a:t>	</a:t>
            </a:r>
            <a:r>
              <a:rPr lang="en-GB" sz="2400" dirty="0" smtClean="0"/>
              <a:t>	(Amanda </a:t>
            </a:r>
            <a:r>
              <a:rPr lang="en-GB" sz="2400" dirty="0" err="1" smtClean="0"/>
              <a:t>Spielman</a:t>
            </a:r>
            <a:r>
              <a:rPr lang="en-GB" sz="2400" dirty="0" smtClean="0"/>
              <a:t>, 2017)</a:t>
            </a:r>
            <a:endParaRPr lang="en-GB" sz="2400" dirty="0"/>
          </a:p>
          <a:p>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7616" y="340242"/>
            <a:ext cx="2769449" cy="2070136"/>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13991" y="3157871"/>
            <a:ext cx="3211031" cy="2052082"/>
          </a:xfrm>
          <a:prstGeom prst="rect">
            <a:avLst/>
          </a:prstGeom>
        </p:spPr>
      </p:pic>
      <p:sp>
        <p:nvSpPr>
          <p:cNvPr id="7" name="TextBox 6"/>
          <p:cNvSpPr txBox="1"/>
          <p:nvPr/>
        </p:nvSpPr>
        <p:spPr>
          <a:xfrm>
            <a:off x="3689498" y="413936"/>
            <a:ext cx="5337543" cy="2308324"/>
          </a:xfrm>
          <a:prstGeom prst="rect">
            <a:avLst/>
          </a:prstGeom>
          <a:noFill/>
        </p:spPr>
        <p:txBody>
          <a:bodyPr wrap="square" rtlCol="0">
            <a:spAutoFit/>
          </a:bodyPr>
          <a:lstStyle/>
          <a:p>
            <a:r>
              <a:rPr lang="en-GB" sz="2400" dirty="0"/>
              <a:t>“If we are to be honest with ourselves, we have to recognise that we must limit choice if we are to ensure strategic subjects are taught and key skills learned.”</a:t>
            </a:r>
          </a:p>
          <a:p>
            <a:r>
              <a:rPr lang="en-GB" sz="2400" dirty="0"/>
              <a:t>		(Leighton Andrews, 2011)</a:t>
            </a:r>
          </a:p>
        </p:txBody>
      </p:sp>
    </p:spTree>
    <p:extLst>
      <p:ext uri="{BB962C8B-B14F-4D97-AF65-F5344CB8AC3E}">
        <p14:creationId xmlns:p14="http://schemas.microsoft.com/office/powerpoint/2010/main" val="40426437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67833" y="618680"/>
            <a:ext cx="6674577" cy="2230845"/>
          </a:xfrm>
          <a:prstGeom prst="rect">
            <a:avLst/>
          </a:prstGeom>
        </p:spPr>
      </p:pic>
      <p:pic>
        <p:nvPicPr>
          <p:cNvPr id="3" name="Picture 2"/>
          <p:cNvPicPr>
            <a:picLocks noChangeAspect="1"/>
          </p:cNvPicPr>
          <p:nvPr/>
        </p:nvPicPr>
        <p:blipFill>
          <a:blip r:embed="rId3"/>
          <a:stretch>
            <a:fillRect/>
          </a:stretch>
        </p:blipFill>
        <p:spPr>
          <a:xfrm>
            <a:off x="2408212" y="2977116"/>
            <a:ext cx="6491239" cy="2211572"/>
          </a:xfrm>
          <a:prstGeom prst="rect">
            <a:avLst/>
          </a:prstGeom>
        </p:spPr>
      </p:pic>
    </p:spTree>
    <p:extLst>
      <p:ext uri="{BB962C8B-B14F-4D97-AF65-F5344CB8AC3E}">
        <p14:creationId xmlns:p14="http://schemas.microsoft.com/office/powerpoint/2010/main" val="4279215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6028" y="176742"/>
            <a:ext cx="8208335" cy="5293757"/>
          </a:xfrm>
          <a:prstGeom prst="rect">
            <a:avLst/>
          </a:prstGeom>
        </p:spPr>
        <p:txBody>
          <a:bodyPr wrap="square">
            <a:spAutoFit/>
          </a:bodyPr>
          <a:lstStyle/>
          <a:p>
            <a:endParaRPr lang="en-GB" dirty="0" smtClean="0"/>
          </a:p>
          <a:p>
            <a:r>
              <a:rPr lang="en-GB" sz="2000" dirty="0" smtClean="0"/>
              <a:t>‘Teachers </a:t>
            </a:r>
            <a:r>
              <a:rPr lang="en-GB" sz="2000" dirty="0"/>
              <a:t>already spend too much time and energy fretting over a convoluted curriculum that is bursting at the seams and we should be looking to simplify, not confuse matters further</a:t>
            </a:r>
            <a:r>
              <a:rPr lang="en-GB" sz="2000" dirty="0" smtClean="0"/>
              <a:t>.</a:t>
            </a:r>
          </a:p>
          <a:p>
            <a:endParaRPr lang="en-GB" sz="2000" dirty="0"/>
          </a:p>
          <a:p>
            <a:r>
              <a:rPr lang="en-GB" sz="2000" dirty="0" smtClean="0"/>
              <a:t>‘I </a:t>
            </a:r>
            <a:r>
              <a:rPr lang="en-GB" sz="2000" dirty="0"/>
              <a:t>do not doubt that variety is important – as are the many possible additions under consideration</a:t>
            </a:r>
            <a:r>
              <a:rPr lang="en-GB" sz="2000" dirty="0" smtClean="0"/>
              <a:t>.</a:t>
            </a:r>
          </a:p>
          <a:p>
            <a:r>
              <a:rPr lang="en-GB" sz="2000" dirty="0"/>
              <a:t/>
            </a:r>
            <a:br>
              <a:rPr lang="en-GB" sz="2000" dirty="0"/>
            </a:br>
            <a:r>
              <a:rPr lang="en-GB" sz="2000" dirty="0" smtClean="0"/>
              <a:t>‘But </a:t>
            </a:r>
            <a:r>
              <a:rPr lang="en-GB" sz="2000" dirty="0"/>
              <a:t>if we are serious about redressing the nation’s skills imbalance – highlighted so regularly by </a:t>
            </a:r>
            <a:r>
              <a:rPr lang="en-GB" sz="2000" dirty="0" err="1"/>
              <a:t>Estyn</a:t>
            </a:r>
            <a:r>
              <a:rPr lang="en-GB" sz="2000" dirty="0"/>
              <a:t> and other performance indicators – then we must be mindful of not biting off more than we can chew</a:t>
            </a:r>
            <a:r>
              <a:rPr lang="en-GB" sz="2000" dirty="0" smtClean="0"/>
              <a:t>.</a:t>
            </a:r>
          </a:p>
          <a:p>
            <a:endParaRPr lang="en-GB" sz="2000" dirty="0"/>
          </a:p>
          <a:p>
            <a:r>
              <a:rPr lang="en-GB" sz="2000" dirty="0" smtClean="0"/>
              <a:t>‘In </a:t>
            </a:r>
            <a:r>
              <a:rPr lang="en-GB" sz="2000" dirty="0"/>
              <a:t>the true spirit of Successful Futures, teachers must be given time for thinking, reflecting, problem-solving and innovation – and that can only happen if the curriculum provides the requisite breathing space.</a:t>
            </a:r>
          </a:p>
          <a:p>
            <a:r>
              <a:rPr lang="en-GB" sz="2000" dirty="0"/>
              <a:t>It cannot be ‘all things to all men</a:t>
            </a:r>
            <a:r>
              <a:rPr lang="en-GB" sz="2000" dirty="0" smtClean="0"/>
              <a:t>’.’</a:t>
            </a:r>
          </a:p>
          <a:p>
            <a:r>
              <a:rPr lang="en-GB" sz="2000" dirty="0"/>
              <a:t>	</a:t>
            </a:r>
            <a:r>
              <a:rPr lang="en-GB" sz="2000" dirty="0" smtClean="0"/>
              <a:t>						(Evans, 2016)</a:t>
            </a:r>
            <a:endParaRPr lang="en-GB" sz="2000" dirty="0"/>
          </a:p>
        </p:txBody>
      </p:sp>
    </p:spTree>
    <p:extLst>
      <p:ext uri="{BB962C8B-B14F-4D97-AF65-F5344CB8AC3E}">
        <p14:creationId xmlns:p14="http://schemas.microsoft.com/office/powerpoint/2010/main" val="150234308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08019" y="1848687"/>
            <a:ext cx="6592186" cy="1938992"/>
          </a:xfrm>
          <a:prstGeom prst="rect">
            <a:avLst/>
          </a:prstGeom>
        </p:spPr>
        <p:txBody>
          <a:bodyPr wrap="square">
            <a:spAutoFit/>
          </a:bodyPr>
          <a:lstStyle/>
          <a:p>
            <a:r>
              <a:rPr lang="en-GB" sz="2800" dirty="0"/>
              <a:t>According to the overarching Qualifications in Wales (</a:t>
            </a:r>
            <a:r>
              <a:rPr lang="en-GB" sz="2800" dirty="0" err="1"/>
              <a:t>QiW</a:t>
            </a:r>
            <a:r>
              <a:rPr lang="en-GB" sz="2800" dirty="0"/>
              <a:t>) database, there are no fewer than </a:t>
            </a:r>
            <a:r>
              <a:rPr lang="en-GB" sz="3600" b="1" dirty="0"/>
              <a:t>8,723</a:t>
            </a:r>
            <a:r>
              <a:rPr lang="en-GB" sz="2800" dirty="0"/>
              <a:t> non-degree qualifications currently available in Wales.</a:t>
            </a:r>
          </a:p>
        </p:txBody>
      </p:sp>
    </p:spTree>
    <p:extLst>
      <p:ext uri="{BB962C8B-B14F-4D97-AF65-F5344CB8AC3E}">
        <p14:creationId xmlns:p14="http://schemas.microsoft.com/office/powerpoint/2010/main" val="4277677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892595" y="1180214"/>
            <a:ext cx="5252484" cy="584775"/>
          </a:xfrm>
          <a:prstGeom prst="rect">
            <a:avLst/>
          </a:prstGeom>
          <a:noFill/>
        </p:spPr>
        <p:txBody>
          <a:bodyPr wrap="square" rtlCol="0">
            <a:spAutoFit/>
          </a:bodyPr>
          <a:lstStyle/>
          <a:p>
            <a:pPr algn="ctr"/>
            <a:r>
              <a:rPr lang="en-GB" sz="3200" dirty="0" smtClean="0">
                <a:solidFill>
                  <a:schemeClr val="bg1"/>
                </a:solidFill>
              </a:rPr>
              <a:t>@garethdjevans</a:t>
            </a:r>
            <a:endParaRPr lang="en-US" sz="3200" dirty="0">
              <a:solidFill>
                <a:schemeClr val="bg1"/>
              </a:solidFill>
            </a:endParaRPr>
          </a:p>
        </p:txBody>
      </p:sp>
      <p:sp>
        <p:nvSpPr>
          <p:cNvPr id="4" name="TextBox 3"/>
          <p:cNvSpPr txBox="1"/>
          <p:nvPr/>
        </p:nvSpPr>
        <p:spPr>
          <a:xfrm>
            <a:off x="1052623" y="4614530"/>
            <a:ext cx="7208875" cy="584775"/>
          </a:xfrm>
          <a:prstGeom prst="rect">
            <a:avLst/>
          </a:prstGeom>
          <a:noFill/>
        </p:spPr>
        <p:txBody>
          <a:bodyPr wrap="square" rtlCol="0">
            <a:spAutoFit/>
          </a:bodyPr>
          <a:lstStyle/>
          <a:p>
            <a:pPr algn="ctr"/>
            <a:r>
              <a:rPr lang="en-GB" sz="3200" dirty="0">
                <a:solidFill>
                  <a:schemeClr val="bg1"/>
                </a:solidFill>
              </a:rPr>
              <a:t>g</a:t>
            </a:r>
            <a:r>
              <a:rPr lang="en-GB" sz="3200" dirty="0" smtClean="0">
                <a:solidFill>
                  <a:schemeClr val="bg1"/>
                </a:solidFill>
              </a:rPr>
              <a:t>areth.evans@uwtsd.ac.uk</a:t>
            </a:r>
            <a:endParaRPr lang="en-US" sz="3200" dirty="0">
              <a:solidFill>
                <a:schemeClr val="bg1"/>
              </a:solidFill>
            </a:endParaRPr>
          </a:p>
        </p:txBody>
      </p:sp>
    </p:spTree>
    <p:extLst>
      <p:ext uri="{BB962C8B-B14F-4D97-AF65-F5344CB8AC3E}">
        <p14:creationId xmlns:p14="http://schemas.microsoft.com/office/powerpoint/2010/main" val="61555895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1677</TotalTime>
  <Words>2822</Words>
  <Application>Microsoft Office PowerPoint</Application>
  <PresentationFormat>On-screen Show (4:3)</PresentationFormat>
  <Paragraphs>237</Paragraphs>
  <Slides>38</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38</vt:i4>
      </vt:variant>
    </vt:vector>
  </HeadingPairs>
  <TitlesOfParts>
    <vt:vector size="46" baseType="lpstr">
      <vt:lpstr>Microsoft YaHei</vt:lpstr>
      <vt:lpstr>Arial</vt:lpstr>
      <vt:lpstr>Calibri</vt:lpstr>
      <vt:lpstr>Calibri Light</vt:lpstr>
      <vt:lpstr>Effra</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Pedagogy or curriculum?</vt:lpstr>
      <vt:lpstr>PowerPoint Presentation</vt:lpstr>
      <vt:lpstr>Curriculum reform in England</vt:lpstr>
      <vt:lpstr>Mathematics - Aims  The national curriculum for mathematics aims to ensure that all pupils:  *become fluent in the fundamentals of mathematics, including through varied and frequent practice with increasingly complex problems over time, so that pupils develop conceptual understanding and the ability to recall and apply knowledge rapidly and accurately  *reason mathematically by following a line of enquiry, conjecturing relationships and generalisations, and developing an argument, justification or proof using mathematical language  *can solve problems by applying their mathematics to a variety of routine and non-routine problems with increasing sophistication, including breaking down problems into a series of simpler steps and persevering in seeking solutions </vt:lpstr>
      <vt:lpstr>PowerPoint Presentation</vt:lpstr>
      <vt:lpstr>PowerPoint Presentation</vt:lpstr>
      <vt:lpstr>PowerPoint Presentation</vt:lpstr>
      <vt:lpstr>OECD Education 2030</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Gareth Evans</cp:lastModifiedBy>
  <cp:revision>109</cp:revision>
  <cp:lastPrinted>2018-10-30T15:20:27Z</cp:lastPrinted>
  <dcterms:created xsi:type="dcterms:W3CDTF">2017-02-08T11:33:06Z</dcterms:created>
  <dcterms:modified xsi:type="dcterms:W3CDTF">2018-10-30T15:23:50Z</dcterms:modified>
</cp:coreProperties>
</file>