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3C6477-C60A-449F-B4F1-44FA55E89B89}"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59206-077E-492F-A1C4-3718841C947F}" type="slidenum">
              <a:rPr lang="en-GB" smtClean="0"/>
              <a:t>‹#›</a:t>
            </a:fld>
            <a:endParaRPr lang="en-GB"/>
          </a:p>
        </p:txBody>
      </p:sp>
    </p:spTree>
    <p:extLst>
      <p:ext uri="{BB962C8B-B14F-4D97-AF65-F5344CB8AC3E}">
        <p14:creationId xmlns:p14="http://schemas.microsoft.com/office/powerpoint/2010/main" val="3039745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presentation is primarily divided into five major sections. It starts with the introduction of the company, Flight Foods Ltd, as well as major challenges. Then it discusses the most significant issues, communication barriers, and cultural differences that affect the company’s performance. This issue, then, is analysed with the help of Shannon and Weaver’s as well as Berlo’s communication models. It helps in explaining how poor communication can have a major impact on the productivity and growth of Flight Foods Ltd. Next, practical and strategic recommendations are provided so that the company can overcome the issues. The presentation, then, concludes with a summary of the overall presentation as well as proposed solutions for improvement. </a:t>
            </a:r>
          </a:p>
        </p:txBody>
      </p:sp>
      <p:sp>
        <p:nvSpPr>
          <p:cNvPr id="4" name="Slide Number Placeholder 3"/>
          <p:cNvSpPr>
            <a:spLocks noGrp="1"/>
          </p:cNvSpPr>
          <p:nvPr>
            <p:ph type="sldNum" sz="quarter" idx="5"/>
          </p:nvPr>
        </p:nvSpPr>
        <p:spPr/>
        <p:txBody>
          <a:bodyPr/>
          <a:lstStyle/>
          <a:p>
            <a:fld id="{D9659206-077E-492F-A1C4-3718841C947F}" type="slidenum">
              <a:rPr lang="en-GB" smtClean="0"/>
              <a:t>2</a:t>
            </a:fld>
            <a:endParaRPr lang="en-GB"/>
          </a:p>
        </p:txBody>
      </p:sp>
    </p:spTree>
    <p:extLst>
      <p:ext uri="{BB962C8B-B14F-4D97-AF65-F5344CB8AC3E}">
        <p14:creationId xmlns:p14="http://schemas.microsoft.com/office/powerpoint/2010/main" val="4037164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Flight Foods Ltd. is a medium-sized limited company that runs the business by providing ready food to the airline services. However, recently the company has received plenty of complaints regarding the quality of food as well as the services of the staff. It has led to major revenue loss along with reputational damage. Hence, the organisation needs to find out the reason behind the issue and resolve it effectively to regain its market position. Flight Foods has 40 employees from five different cultural groups. It has become the major reason behind the constant cultural and communication barriers within the workplace. Apart from this, most of these staff are not properly trained in food hygiene, which has raised operational concerns. Cultural misunderstandings, along with communication barriers within the team, have led to inefficiencies in services. Hence, the company needs to address these gaps to regain its strength and revenue.</a:t>
            </a:r>
          </a:p>
        </p:txBody>
      </p:sp>
      <p:sp>
        <p:nvSpPr>
          <p:cNvPr id="4" name="Slide Number Placeholder 3"/>
          <p:cNvSpPr>
            <a:spLocks noGrp="1"/>
          </p:cNvSpPr>
          <p:nvPr>
            <p:ph type="sldNum" sz="quarter" idx="5"/>
          </p:nvPr>
        </p:nvSpPr>
        <p:spPr/>
        <p:txBody>
          <a:bodyPr/>
          <a:lstStyle/>
          <a:p>
            <a:fld id="{D9659206-077E-492F-A1C4-3718841C947F}" type="slidenum">
              <a:rPr lang="en-GB" smtClean="0"/>
              <a:t>3</a:t>
            </a:fld>
            <a:endParaRPr lang="en-GB"/>
          </a:p>
        </p:txBody>
      </p:sp>
    </p:spTree>
    <p:extLst>
      <p:ext uri="{BB962C8B-B14F-4D97-AF65-F5344CB8AC3E}">
        <p14:creationId xmlns:p14="http://schemas.microsoft.com/office/powerpoint/2010/main" val="113245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Communication barriers has become a major issue at Flight Foods Ltd, which is affecting its performance and revenue growth in recent times. Due to the diversity of culture within the workplace, language barriers has become a major issue in the understanding of the staff. The management can not effectively communicate with the employees and lack formal communication process to ensure the establishment of proper effective communication. Differences in language makes it different for the staff to broaden their vocabulary. Visual instructions are also not used effectively to make the process easier and clear. Apart from this, the presence of old and outdated machines create extreme noise, which makes the staff and management unable to communicate clearly and understand each other. The company also does not provide any training and development to the staff, which worsens the situation more. Apart from this, Manager Gary can be considered as extremely culturally insensitive and he never applied any structured communication styles. It led to inefficiency, misunderstandings, as well as poor food hygiene practices within the company.</a:t>
            </a:r>
          </a:p>
        </p:txBody>
      </p:sp>
      <p:sp>
        <p:nvSpPr>
          <p:cNvPr id="4" name="Slide Number Placeholder 3"/>
          <p:cNvSpPr>
            <a:spLocks noGrp="1"/>
          </p:cNvSpPr>
          <p:nvPr>
            <p:ph type="sldNum" sz="quarter" idx="5"/>
          </p:nvPr>
        </p:nvSpPr>
        <p:spPr/>
        <p:txBody>
          <a:bodyPr/>
          <a:lstStyle/>
          <a:p>
            <a:fld id="{D9659206-077E-492F-A1C4-3718841C947F}" type="slidenum">
              <a:rPr lang="en-GB" smtClean="0"/>
              <a:t>4</a:t>
            </a:fld>
            <a:endParaRPr lang="en-GB"/>
          </a:p>
        </p:txBody>
      </p:sp>
    </p:spTree>
    <p:extLst>
      <p:ext uri="{BB962C8B-B14F-4D97-AF65-F5344CB8AC3E}">
        <p14:creationId xmlns:p14="http://schemas.microsoft.com/office/powerpoint/2010/main" val="50252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Shannon &amp; Weaver model of communication is one of the most significant linear communication frameworks. It explains that a message is transmitted from the sender to the receiver via a channel, which might be disrupted by noise. At Flight Foods Ltd., the messages from the management are most of the time misinterpreted or poorly encoded due to language and cultural barriers, as well as constant loud noises from the old and outdated machinery. The company also lacks an effective feedback mechanism, which creates misunderstandings and leads to frequent and major errors in operational processes. Apart from this, employees also struggle to follow the proper instructions due to their lack of understanding of the food hygiene and safety regulations. It ultimately affects both the performance of the company and its hard-earned reputation.</a:t>
            </a:r>
          </a:p>
        </p:txBody>
      </p:sp>
      <p:sp>
        <p:nvSpPr>
          <p:cNvPr id="4" name="Slide Number Placeholder 3"/>
          <p:cNvSpPr>
            <a:spLocks noGrp="1"/>
          </p:cNvSpPr>
          <p:nvPr>
            <p:ph type="sldNum" sz="quarter" idx="5"/>
          </p:nvPr>
        </p:nvSpPr>
        <p:spPr/>
        <p:txBody>
          <a:bodyPr/>
          <a:lstStyle/>
          <a:p>
            <a:fld id="{D9659206-077E-492F-A1C4-3718841C947F}" type="slidenum">
              <a:rPr lang="en-GB" smtClean="0"/>
              <a:t>5</a:t>
            </a:fld>
            <a:endParaRPr lang="en-GB"/>
          </a:p>
        </p:txBody>
      </p:sp>
    </p:spTree>
    <p:extLst>
      <p:ext uri="{BB962C8B-B14F-4D97-AF65-F5344CB8AC3E}">
        <p14:creationId xmlns:p14="http://schemas.microsoft.com/office/powerpoint/2010/main" val="4073024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SCMR model of Berlo explains four key elements of communication: source, message, channel, and receiver. All these elements are interconnected and interdependent for effective communication. At Flight Foods Ltd., Gary, the manager, is culturally insensitive. It leads to communication barriers. The messages of the management and vice versa often lack clarity and are easy to misinterpret. Written and formal communication should have been the priority to communicate effectively. However, at Flight Foods Ltd, it is neglected and ineffective. Diversity of language leads to failure to understand instructions clearly, misunderstandings, and decreased operational efficiency. It aligns weakly with the vision of the company to serve with quality food and services.</a:t>
            </a:r>
          </a:p>
          <a:p>
            <a:endParaRPr lang="en-GB" dirty="0"/>
          </a:p>
        </p:txBody>
      </p:sp>
      <p:sp>
        <p:nvSpPr>
          <p:cNvPr id="4" name="Slide Number Placeholder 3"/>
          <p:cNvSpPr>
            <a:spLocks noGrp="1"/>
          </p:cNvSpPr>
          <p:nvPr>
            <p:ph type="sldNum" sz="quarter" idx="5"/>
          </p:nvPr>
        </p:nvSpPr>
        <p:spPr/>
        <p:txBody>
          <a:bodyPr/>
          <a:lstStyle/>
          <a:p>
            <a:fld id="{D9659206-077E-492F-A1C4-3718841C947F}" type="slidenum">
              <a:rPr lang="en-GB" smtClean="0"/>
              <a:t>6</a:t>
            </a:fld>
            <a:endParaRPr lang="en-GB"/>
          </a:p>
        </p:txBody>
      </p:sp>
    </p:spTree>
    <p:extLst>
      <p:ext uri="{BB962C8B-B14F-4D97-AF65-F5344CB8AC3E}">
        <p14:creationId xmlns:p14="http://schemas.microsoft.com/office/powerpoint/2010/main" val="308632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Schramm’s communication model has always regarded two-way communication as the most effective way to communicate. In this model, the sender and receiver exchange messages, interpret the meaning, and provide significant feedback for improvement. It relies on shared experiences such as culture, values, and language for better understanding. </a:t>
            </a:r>
          </a:p>
          <a:p>
            <a:r>
              <a:rPr lang="en-IN" sz="1200" kern="1200" dirty="0">
                <a:solidFill>
                  <a:schemeClr val="tx1"/>
                </a:solidFill>
                <a:effectLst/>
                <a:latin typeface="+mn-lt"/>
                <a:ea typeface="+mn-ea"/>
                <a:cs typeface="+mn-cs"/>
              </a:rPr>
              <a:t>At Flight Foods Ltd, Gary, the manager, as well as his staff, lack common cultural and language knowledge, which has been hindering the actual interpretation of instructions and effective operational processes. According to Schramm, effective communication largely depends on overlapping experiences. In order to address this issue, the management of Flight Foods should improve its feedback mechanisms and promote cultural awareness. It can help in ensuring the messages are better and clearly understood as well as interpreted, not just transmitted.</a:t>
            </a:r>
          </a:p>
        </p:txBody>
      </p:sp>
      <p:sp>
        <p:nvSpPr>
          <p:cNvPr id="4" name="Slide Number Placeholder 3"/>
          <p:cNvSpPr>
            <a:spLocks noGrp="1"/>
          </p:cNvSpPr>
          <p:nvPr>
            <p:ph type="sldNum" sz="quarter" idx="5"/>
          </p:nvPr>
        </p:nvSpPr>
        <p:spPr/>
        <p:txBody>
          <a:bodyPr/>
          <a:lstStyle/>
          <a:p>
            <a:fld id="{D9659206-077E-492F-A1C4-3718841C947F}" type="slidenum">
              <a:rPr lang="en-GB" smtClean="0"/>
              <a:t>7</a:t>
            </a:fld>
            <a:endParaRPr lang="en-GB"/>
          </a:p>
        </p:txBody>
      </p:sp>
    </p:spTree>
    <p:extLst>
      <p:ext uri="{BB962C8B-B14F-4D97-AF65-F5344CB8AC3E}">
        <p14:creationId xmlns:p14="http://schemas.microsoft.com/office/powerpoint/2010/main" val="1120063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Flight Foods Ltd. needs to address and overcome its communication barriers through the implementation of comprehensive training and development programs. These programs should include the improvement of visual aids, such as pictures and videos, sharing knowledge and training about basic food safety and hygiene, along with English language classes. </a:t>
            </a:r>
          </a:p>
          <a:p>
            <a:r>
              <a:rPr lang="en-IN" sz="1200" kern="1200" dirty="0">
                <a:solidFill>
                  <a:schemeClr val="tx1"/>
                </a:solidFill>
                <a:effectLst/>
                <a:latin typeface="+mn-lt"/>
                <a:ea typeface="+mn-ea"/>
                <a:cs typeface="+mn-cs"/>
              </a:rPr>
              <a:t>The management can also recruit bilingual supervisors as well as interpreters who can bridge the basic language gaps. The old and outdated machinery should also be changed to minimise the noise. Flight Foods Ltd. should also establish standard procedures as well as a formal onboarding process to ensure cultural awareness and consistency among the employees. Apart from this, including team-building activities can help in promoting mutual respect, collaboration, supportive work culture, and a cohesive as well as misunderstanding-free working environment.</a:t>
            </a:r>
          </a:p>
          <a:p>
            <a:endParaRPr lang="en-GB" dirty="0"/>
          </a:p>
        </p:txBody>
      </p:sp>
      <p:sp>
        <p:nvSpPr>
          <p:cNvPr id="4" name="Slide Number Placeholder 3"/>
          <p:cNvSpPr>
            <a:spLocks noGrp="1"/>
          </p:cNvSpPr>
          <p:nvPr>
            <p:ph type="sldNum" sz="quarter" idx="5"/>
          </p:nvPr>
        </p:nvSpPr>
        <p:spPr/>
        <p:txBody>
          <a:bodyPr/>
          <a:lstStyle/>
          <a:p>
            <a:fld id="{D9659206-077E-492F-A1C4-3718841C947F}" type="slidenum">
              <a:rPr lang="en-GB" smtClean="0"/>
              <a:t>8</a:t>
            </a:fld>
            <a:endParaRPr lang="en-GB"/>
          </a:p>
        </p:txBody>
      </p:sp>
    </p:spTree>
    <p:extLst>
      <p:ext uri="{BB962C8B-B14F-4D97-AF65-F5344CB8AC3E}">
        <p14:creationId xmlns:p14="http://schemas.microsoft.com/office/powerpoint/2010/main" val="1599194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Communication breakdown is one of the most significant challenges across the operations of Flight Foods Ltd. It has a major impact on operational efficiency, employee morale, as well as overall productivity of the organisation. Key barriers include cultural differences, linguistic misunderstandings, excessive noise from old and outdated machinery, lack of formal and unclear communication practices. These obstacles are significant in leading to errors, decreased quality of services, lack of cohesion among the staff, and delays. Hence, with the application of theoretical communication models, the management of Flight Foods Ltd can diagnose and ease these issues while providing a clear and structured way for understanding the breakdowns better. In order to address these issues, the company should also implement inclusive, culturally sensitive, and structured communication strategies, which can ensure clarity in communication, encourage feedback, and supportive and collaborative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9659206-077E-492F-A1C4-3718841C947F}" type="slidenum">
              <a:rPr lang="en-GB" smtClean="0"/>
              <a:t>9</a:t>
            </a:fld>
            <a:endParaRPr lang="en-GB"/>
          </a:p>
        </p:txBody>
      </p:sp>
    </p:spTree>
    <p:extLst>
      <p:ext uri="{BB962C8B-B14F-4D97-AF65-F5344CB8AC3E}">
        <p14:creationId xmlns:p14="http://schemas.microsoft.com/office/powerpoint/2010/main" val="3041667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269893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2739482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060604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DA44E1-3C65-4D39-9FAA-736D33E3683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26687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DA44E1-3C65-4D39-9FAA-736D33E36838}"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279782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540190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1906191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365074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DA44E1-3C65-4D39-9FAA-736D33E3683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50662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DA44E1-3C65-4D39-9FAA-736D33E3683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4161571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993393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1210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1392217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7517133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38880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17282059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A44E1-3C65-4D39-9FAA-736D33E3683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B1084C-CE19-4729-8F45-1A3DCA1E307E}" type="slidenum">
              <a:rPr lang="en-GB" smtClean="0"/>
              <a:t>‹#›</a:t>
            </a:fld>
            <a:endParaRPr lang="en-GB"/>
          </a:p>
        </p:txBody>
      </p:sp>
    </p:spTree>
    <p:extLst>
      <p:ext uri="{BB962C8B-B14F-4D97-AF65-F5344CB8AC3E}">
        <p14:creationId xmlns:p14="http://schemas.microsoft.com/office/powerpoint/2010/main" val="3832120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DA44E1-3C65-4D39-9FAA-736D33E36838}" type="datetimeFigureOut">
              <a:rPr lang="en-GB" smtClean="0"/>
              <a:t>10/10/2025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4B1084C-CE19-4729-8F45-1A3DCA1E307E}" type="slidenum">
              <a:rPr lang="en-GB" smtClean="0"/>
              <a:t>‹#›</a:t>
            </a:fld>
            <a:endParaRPr lang="en-GB"/>
          </a:p>
        </p:txBody>
      </p:sp>
    </p:spTree>
    <p:extLst>
      <p:ext uri="{BB962C8B-B14F-4D97-AF65-F5344CB8AC3E}">
        <p14:creationId xmlns:p14="http://schemas.microsoft.com/office/powerpoint/2010/main" val="205082035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D728-4C73-5FB5-0687-D9A3C555374D}"/>
              </a:ext>
            </a:extLst>
          </p:cNvPr>
          <p:cNvSpPr>
            <a:spLocks noGrp="1"/>
          </p:cNvSpPr>
          <p:nvPr>
            <p:ph type="ctrTitle"/>
          </p:nvPr>
        </p:nvSpPr>
        <p:spPr>
          <a:xfrm>
            <a:off x="1154955" y="1335024"/>
            <a:ext cx="10064733" cy="1128925"/>
          </a:xfrm>
        </p:spPr>
        <p:txBody>
          <a:bodyPr/>
          <a:lstStyle/>
          <a:p>
            <a:pPr algn="ctr"/>
            <a:r>
              <a:rPr lang="en-GB" sz="4000" b="1" dirty="0">
                <a:latin typeface="Arial" panose="020B0604020202020204" pitchFamily="34" charset="0"/>
                <a:cs typeface="Arial" panose="020B0604020202020204" pitchFamily="34" charset="0"/>
              </a:rPr>
              <a:t>Effective Teamwork and Communication</a:t>
            </a:r>
            <a:endParaRPr lang="en-GB" sz="5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4E72D77-DA53-69D4-CD61-15157A91F76A}"/>
              </a:ext>
            </a:extLst>
          </p:cNvPr>
          <p:cNvSpPr>
            <a:spLocks noGrp="1"/>
          </p:cNvSpPr>
          <p:nvPr>
            <p:ph type="subTitle" idx="1"/>
          </p:nvPr>
        </p:nvSpPr>
        <p:spPr>
          <a:xfrm>
            <a:off x="1241941" y="3429000"/>
            <a:ext cx="9708117" cy="861420"/>
          </a:xfrm>
        </p:spPr>
        <p:txBody>
          <a:bodyPr>
            <a:normAutofit/>
          </a:bodyPr>
          <a:lstStyle/>
          <a:p>
            <a:r>
              <a:rPr lang="en-US" sz="3200" b="1" dirty="0">
                <a:latin typeface="Arial" panose="020B0604020202020204" pitchFamily="34" charset="0"/>
                <a:cs typeface="Arial" panose="020B0604020202020204" pitchFamily="34" charset="0"/>
              </a:rPr>
              <a:t>Communication in a Business Situation</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3866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18523-EF61-DED0-CA6C-BB5D92402E41}"/>
              </a:ext>
            </a:extLst>
          </p:cNvPr>
          <p:cNvSpPr>
            <a:spLocks noGrp="1"/>
          </p:cNvSpPr>
          <p:nvPr>
            <p:ph type="title"/>
          </p:nvPr>
        </p:nvSpPr>
        <p:spPr>
          <a:xfrm>
            <a:off x="646111" y="452718"/>
            <a:ext cx="9055673" cy="1400530"/>
          </a:xfrm>
        </p:spPr>
        <p:txBody>
          <a:bodyPr>
            <a:normAutofit/>
          </a:bodyPr>
          <a:lstStyle/>
          <a:p>
            <a:pPr algn="ctr"/>
            <a:r>
              <a:rPr lang="en-GB" sz="3600" b="1" dirty="0">
                <a:latin typeface="Arial" panose="020B0604020202020204" pitchFamily="34" charset="0"/>
                <a:cs typeface="Arial" panose="020B0604020202020204" pitchFamily="34" charset="0"/>
              </a:rPr>
              <a:t>Presentation Outline</a:t>
            </a:r>
          </a:p>
        </p:txBody>
      </p:sp>
      <p:sp>
        <p:nvSpPr>
          <p:cNvPr id="3" name="Content Placeholder 2">
            <a:extLst>
              <a:ext uri="{FF2B5EF4-FFF2-40B4-BE49-F238E27FC236}">
                <a16:creationId xmlns:a16="http://schemas.microsoft.com/office/drawing/2014/main" id="{33C845D3-804B-FA11-04FD-706FAD199C77}"/>
              </a:ext>
            </a:extLst>
          </p:cNvPr>
          <p:cNvSpPr>
            <a:spLocks noGrp="1"/>
          </p:cNvSpPr>
          <p:nvPr>
            <p:ph idx="1"/>
          </p:nvPr>
        </p:nvSpPr>
        <p:spPr>
          <a:xfrm>
            <a:off x="1295402" y="2556932"/>
            <a:ext cx="5143106" cy="3318936"/>
          </a:xfrm>
        </p:spPr>
        <p:txBody>
          <a:bodyPr>
            <a:noAutofit/>
          </a:bodyPr>
          <a:lstStyle/>
          <a:p>
            <a:pPr algn="just">
              <a:lnSpc>
                <a:spcPct val="150000"/>
              </a:lnSpc>
              <a:buFont typeface="Wingdings" panose="05000000000000000000" pitchFamily="2" charset="2"/>
              <a:buChar char="v"/>
            </a:pPr>
            <a:r>
              <a:rPr lang="en-US" sz="1500" dirty="0">
                <a:latin typeface="Arial" panose="020B0604020202020204" pitchFamily="34" charset="0"/>
                <a:cs typeface="Arial" panose="020B0604020202020204" pitchFamily="34" charset="0"/>
              </a:rPr>
              <a:t>Overview of the case study of Flight Food Ltd.</a:t>
            </a:r>
          </a:p>
          <a:p>
            <a:pPr algn="just">
              <a:lnSpc>
                <a:spcPct val="150000"/>
              </a:lnSpc>
              <a:buFont typeface="Wingdings" panose="05000000000000000000" pitchFamily="2" charset="2"/>
              <a:buChar char="v"/>
            </a:pPr>
            <a:r>
              <a:rPr lang="en-US" sz="1500" dirty="0">
                <a:latin typeface="Arial" panose="020B0604020202020204" pitchFamily="34" charset="0"/>
                <a:cs typeface="Arial" panose="020B0604020202020204" pitchFamily="34" charset="0"/>
              </a:rPr>
              <a:t>Key analysis of the significant communication obstacles.</a:t>
            </a:r>
          </a:p>
          <a:p>
            <a:pPr algn="just">
              <a:lnSpc>
                <a:spcPct val="150000"/>
              </a:lnSpc>
              <a:buFont typeface="Wingdings" panose="05000000000000000000" pitchFamily="2" charset="2"/>
              <a:buChar char="v"/>
            </a:pPr>
            <a:r>
              <a:rPr lang="en-US" sz="1500" dirty="0">
                <a:latin typeface="Arial" panose="020B0604020202020204" pitchFamily="34" charset="0"/>
                <a:cs typeface="Arial" panose="020B0604020202020204" pitchFamily="34" charset="0"/>
              </a:rPr>
              <a:t>Usage of significant communication concepts and models in the context of this case study.</a:t>
            </a:r>
          </a:p>
          <a:p>
            <a:pPr algn="just">
              <a:lnSpc>
                <a:spcPct val="150000"/>
              </a:lnSpc>
              <a:buFont typeface="Wingdings" panose="05000000000000000000" pitchFamily="2" charset="2"/>
              <a:buChar char="v"/>
            </a:pPr>
            <a:r>
              <a:rPr lang="en-US" sz="1500" dirty="0">
                <a:latin typeface="Arial" panose="020B0604020202020204" pitchFamily="34" charset="0"/>
                <a:cs typeface="Arial" panose="020B0604020202020204" pitchFamily="34" charset="0"/>
              </a:rPr>
              <a:t>Strategic recommendations for addressing and overcoming the barriers.</a:t>
            </a:r>
          </a:p>
          <a:p>
            <a:pPr algn="just">
              <a:lnSpc>
                <a:spcPct val="150000"/>
              </a:lnSpc>
              <a:buFont typeface="Wingdings" panose="05000000000000000000" pitchFamily="2" charset="2"/>
              <a:buChar char="v"/>
            </a:pPr>
            <a:r>
              <a:rPr lang="en-US" sz="1500" dirty="0">
                <a:latin typeface="Arial" panose="020B0604020202020204" pitchFamily="34" charset="0"/>
                <a:cs typeface="Arial" panose="020B0604020202020204" pitchFamily="34" charset="0"/>
              </a:rPr>
              <a:t>Summary of the overall presentation.</a:t>
            </a:r>
          </a:p>
        </p:txBody>
      </p:sp>
      <p:sp>
        <p:nvSpPr>
          <p:cNvPr id="7" name="TextBox 6">
            <a:extLst>
              <a:ext uri="{FF2B5EF4-FFF2-40B4-BE49-F238E27FC236}">
                <a16:creationId xmlns:a16="http://schemas.microsoft.com/office/drawing/2014/main" id="{1AF423AE-0404-DC82-E4B1-B1EA54CC8B3E}"/>
              </a:ext>
            </a:extLst>
          </p:cNvPr>
          <p:cNvSpPr txBox="1"/>
          <p:nvPr/>
        </p:nvSpPr>
        <p:spPr>
          <a:xfrm>
            <a:off x="8184824" y="6379971"/>
            <a:ext cx="3464632"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(Bahrain</a:t>
            </a:r>
            <a:r>
              <a:rPr lang="en-GB" sz="1400" i="1" kern="0" dirty="0">
                <a:effectLst/>
                <a:latin typeface="Arial" panose="020B0604020202020204" pitchFamily="34" charset="0"/>
                <a:ea typeface="Times New Roman" panose="02020603050405020304" pitchFamily="18" charset="0"/>
                <a:cs typeface="Vrinda" panose="020B0502040204020203" pitchFamily="34" charset="0"/>
              </a:rPr>
              <a:t> et al</a:t>
            </a:r>
            <a:r>
              <a:rPr lang="en-GB" sz="1400" kern="0" dirty="0">
                <a:effectLst/>
                <a:latin typeface="Arial" panose="020B0604020202020204" pitchFamily="34" charset="0"/>
                <a:ea typeface="Times New Roman" panose="02020603050405020304" pitchFamily="18" charset="0"/>
                <a:cs typeface="Vrinda" panose="020B0502040204020203" pitchFamily="34" charset="0"/>
              </a:rPr>
              <a:t>., 2023)</a:t>
            </a:r>
            <a:endParaRPr lang="en-GB" sz="1400" dirty="0"/>
          </a:p>
        </p:txBody>
      </p:sp>
      <p:pic>
        <p:nvPicPr>
          <p:cNvPr id="6" name="Picture 5">
            <a:extLst>
              <a:ext uri="{FF2B5EF4-FFF2-40B4-BE49-F238E27FC236}">
                <a16:creationId xmlns:a16="http://schemas.microsoft.com/office/drawing/2014/main" id="{134D5453-BAE8-54ED-7D92-8CEED0FA8F23}"/>
              </a:ext>
            </a:extLst>
          </p:cNvPr>
          <p:cNvPicPr>
            <a:picLocks noChangeAspect="1"/>
          </p:cNvPicPr>
          <p:nvPr/>
        </p:nvPicPr>
        <p:blipFill>
          <a:blip r:embed="rId3"/>
          <a:stretch>
            <a:fillRect/>
          </a:stretch>
        </p:blipFill>
        <p:spPr>
          <a:xfrm>
            <a:off x="6611202" y="2243579"/>
            <a:ext cx="4936634" cy="3394200"/>
          </a:xfrm>
          <a:prstGeom prst="rect">
            <a:avLst/>
          </a:prstGeom>
        </p:spPr>
      </p:pic>
    </p:spTree>
    <p:extLst>
      <p:ext uri="{BB962C8B-B14F-4D97-AF65-F5344CB8AC3E}">
        <p14:creationId xmlns:p14="http://schemas.microsoft.com/office/powerpoint/2010/main" val="2248554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6E9F-C2D3-D748-6FD2-D1C9C4CF2BE0}"/>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Case Summary – Flight Foods Ltd.</a:t>
            </a:r>
          </a:p>
        </p:txBody>
      </p:sp>
      <p:sp>
        <p:nvSpPr>
          <p:cNvPr id="3" name="Content Placeholder 2">
            <a:extLst>
              <a:ext uri="{FF2B5EF4-FFF2-40B4-BE49-F238E27FC236}">
                <a16:creationId xmlns:a16="http://schemas.microsoft.com/office/drawing/2014/main" id="{81C6BE43-89CC-A7CF-900E-350BB67AC114}"/>
              </a:ext>
            </a:extLst>
          </p:cNvPr>
          <p:cNvSpPr>
            <a:spLocks noGrp="1"/>
          </p:cNvSpPr>
          <p:nvPr>
            <p:ph idx="1"/>
          </p:nvPr>
        </p:nvSpPr>
        <p:spPr>
          <a:xfrm>
            <a:off x="6023728" y="1985723"/>
            <a:ext cx="5004844" cy="4301953"/>
          </a:xfrm>
        </p:spPr>
        <p:txBody>
          <a:bodyPr>
            <a:noAutofit/>
          </a:bodyPr>
          <a:lstStyle/>
          <a:p>
            <a:pPr lvl="0" algn="just">
              <a:lnSpc>
                <a:spcPct val="150000"/>
              </a:lnSpc>
            </a:pPr>
            <a:r>
              <a:rPr lang="en-IN" sz="1400" dirty="0">
                <a:latin typeface="Arial" panose="020B0604020202020204" pitchFamily="34" charset="0"/>
                <a:cs typeface="Arial" panose="020B0604020202020204" pitchFamily="34" charset="0"/>
              </a:rPr>
              <a:t>Flight Foods Ltd. is considered to be a medium-sized organisation that supplies prepared meals for airline companies.</a:t>
            </a:r>
          </a:p>
          <a:p>
            <a:pPr lvl="0" algn="just">
              <a:lnSpc>
                <a:spcPct val="150000"/>
              </a:lnSpc>
            </a:pPr>
            <a:r>
              <a:rPr lang="en-IN" sz="1400" dirty="0">
                <a:latin typeface="Arial" panose="020B0604020202020204" pitchFamily="34" charset="0"/>
                <a:cs typeface="Arial" panose="020B0604020202020204" pitchFamily="34" charset="0"/>
              </a:rPr>
              <a:t>Consumers recently have been constantly complaining about the quality of service and food of Flight Foods Ltd.</a:t>
            </a:r>
          </a:p>
          <a:p>
            <a:pPr lvl="0" algn="just">
              <a:lnSpc>
                <a:spcPct val="150000"/>
              </a:lnSpc>
            </a:pPr>
            <a:r>
              <a:rPr lang="en-IN" sz="1400" dirty="0">
                <a:latin typeface="Arial" panose="020B0604020202020204" pitchFamily="34" charset="0"/>
                <a:cs typeface="Arial" panose="020B0604020202020204" pitchFamily="34" charset="0"/>
              </a:rPr>
              <a:t>Hence, it faces major revenue loss as well as reputational damage.</a:t>
            </a:r>
          </a:p>
          <a:p>
            <a:pPr lvl="0" algn="just">
              <a:lnSpc>
                <a:spcPct val="150000"/>
              </a:lnSpc>
            </a:pPr>
            <a:r>
              <a:rPr lang="en-IN" sz="1400" dirty="0">
                <a:latin typeface="Arial" panose="020B0604020202020204" pitchFamily="34" charset="0"/>
                <a:cs typeface="Arial" panose="020B0604020202020204" pitchFamily="34" charset="0"/>
              </a:rPr>
              <a:t>The major issue is the diversity of culture and language among the staff.</a:t>
            </a:r>
          </a:p>
          <a:p>
            <a:pPr lvl="0" algn="just">
              <a:lnSpc>
                <a:spcPct val="150000"/>
              </a:lnSpc>
            </a:pPr>
            <a:r>
              <a:rPr lang="en-IN" sz="1400" dirty="0">
                <a:latin typeface="Arial" panose="020B0604020202020204" pitchFamily="34" charset="0"/>
                <a:cs typeface="Arial" panose="020B0604020202020204" pitchFamily="34" charset="0"/>
              </a:rPr>
              <a:t>Cultural communication and language barriers are the major challenges.</a:t>
            </a:r>
          </a:p>
        </p:txBody>
      </p:sp>
      <p:sp>
        <p:nvSpPr>
          <p:cNvPr id="7" name="TextBox 6">
            <a:extLst>
              <a:ext uri="{FF2B5EF4-FFF2-40B4-BE49-F238E27FC236}">
                <a16:creationId xmlns:a16="http://schemas.microsoft.com/office/drawing/2014/main" id="{A35C1366-38A6-A503-DEC0-959FA71ED513}"/>
              </a:ext>
            </a:extLst>
          </p:cNvPr>
          <p:cNvSpPr txBox="1"/>
          <p:nvPr/>
        </p:nvSpPr>
        <p:spPr>
          <a:xfrm>
            <a:off x="8759858" y="6405282"/>
            <a:ext cx="3033074"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(Robbins and Judge, 2019)</a:t>
            </a:r>
            <a:endParaRPr lang="en-GB" sz="1400" dirty="0"/>
          </a:p>
        </p:txBody>
      </p:sp>
      <p:pic>
        <p:nvPicPr>
          <p:cNvPr id="6" name="Picture 5">
            <a:extLst>
              <a:ext uri="{FF2B5EF4-FFF2-40B4-BE49-F238E27FC236}">
                <a16:creationId xmlns:a16="http://schemas.microsoft.com/office/drawing/2014/main" id="{0702D04C-8879-D969-3AAF-43E4E71E2E6E}"/>
              </a:ext>
            </a:extLst>
          </p:cNvPr>
          <p:cNvPicPr>
            <a:picLocks noChangeAspect="1"/>
          </p:cNvPicPr>
          <p:nvPr/>
        </p:nvPicPr>
        <p:blipFill>
          <a:blip r:embed="rId3"/>
          <a:stretch>
            <a:fillRect/>
          </a:stretch>
        </p:blipFill>
        <p:spPr>
          <a:xfrm>
            <a:off x="879625" y="1985724"/>
            <a:ext cx="4493653" cy="4301954"/>
          </a:xfrm>
          <a:prstGeom prst="rect">
            <a:avLst/>
          </a:prstGeom>
        </p:spPr>
      </p:pic>
    </p:spTree>
    <p:extLst>
      <p:ext uri="{BB962C8B-B14F-4D97-AF65-F5344CB8AC3E}">
        <p14:creationId xmlns:p14="http://schemas.microsoft.com/office/powerpoint/2010/main" val="36122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CE03-73BC-CB72-10E9-D3EB95BC0768}"/>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Key Communication Barriers</a:t>
            </a:r>
          </a:p>
        </p:txBody>
      </p:sp>
      <p:sp>
        <p:nvSpPr>
          <p:cNvPr id="3" name="Content Placeholder 2">
            <a:extLst>
              <a:ext uri="{FF2B5EF4-FFF2-40B4-BE49-F238E27FC236}">
                <a16:creationId xmlns:a16="http://schemas.microsoft.com/office/drawing/2014/main" id="{5EF7D970-117A-93E9-3826-DD0A2E2B3898}"/>
              </a:ext>
            </a:extLst>
          </p:cNvPr>
          <p:cNvSpPr>
            <a:spLocks noGrp="1"/>
          </p:cNvSpPr>
          <p:nvPr>
            <p:ph idx="1"/>
          </p:nvPr>
        </p:nvSpPr>
        <p:spPr>
          <a:xfrm>
            <a:off x="1295401" y="2556932"/>
            <a:ext cx="5077119" cy="3318936"/>
          </a:xfrm>
        </p:spPr>
        <p:txBody>
          <a:bodyPr>
            <a:normAutofit fontScale="55000" lnSpcReduction="20000"/>
          </a:bodyPr>
          <a:lstStyle/>
          <a:p>
            <a:pPr algn="just">
              <a:lnSpc>
                <a:spcPct val="170000"/>
              </a:lnSpc>
            </a:pPr>
            <a:r>
              <a:rPr lang="en-US" dirty="0">
                <a:latin typeface="Arial" panose="020B0604020202020204" pitchFamily="34" charset="0"/>
                <a:cs typeface="Arial" panose="020B0604020202020204" pitchFamily="34" charset="0"/>
              </a:rPr>
              <a:t>Employees from different cultural groups communicate in different languages.</a:t>
            </a:r>
          </a:p>
          <a:p>
            <a:pPr algn="just">
              <a:lnSpc>
                <a:spcPct val="170000"/>
              </a:lnSpc>
            </a:pPr>
            <a:r>
              <a:rPr lang="en-US" dirty="0">
                <a:latin typeface="Arial" panose="020B0604020202020204" pitchFamily="34" charset="0"/>
                <a:cs typeface="Arial" panose="020B0604020202020204" pitchFamily="34" charset="0"/>
              </a:rPr>
              <a:t>Poor communication between the staff is the result of the absence of formal communication practices within the management.</a:t>
            </a:r>
          </a:p>
          <a:p>
            <a:pPr algn="just">
              <a:lnSpc>
                <a:spcPct val="170000"/>
              </a:lnSpc>
            </a:pPr>
            <a:r>
              <a:rPr lang="en-US" dirty="0">
                <a:latin typeface="Arial" panose="020B0604020202020204" pitchFamily="34" charset="0"/>
                <a:cs typeface="Arial" panose="020B0604020202020204" pitchFamily="34" charset="0"/>
              </a:rPr>
              <a:t>Outdated machinery used in the workplace creates excessive noise and leads to reduced verbal clarity due to sound.</a:t>
            </a:r>
          </a:p>
          <a:p>
            <a:pPr algn="just">
              <a:lnSpc>
                <a:spcPct val="170000"/>
              </a:lnSpc>
            </a:pPr>
            <a:r>
              <a:rPr lang="en-US" dirty="0">
                <a:latin typeface="Arial" panose="020B0604020202020204" pitchFamily="34" charset="0"/>
                <a:cs typeface="Arial" panose="020B0604020202020204" pitchFamily="34" charset="0"/>
              </a:rPr>
              <a:t>Ineffective usage of visual instructions causes constant misunderstandings.</a:t>
            </a:r>
          </a:p>
          <a:p>
            <a:pPr algn="just">
              <a:lnSpc>
                <a:spcPct val="170000"/>
              </a:lnSpc>
            </a:pPr>
            <a:r>
              <a:rPr lang="en-US" dirty="0">
                <a:latin typeface="Arial" panose="020B0604020202020204" pitchFamily="34" charset="0"/>
                <a:cs typeface="Arial" panose="020B0604020202020204" pitchFamily="34" charset="0"/>
              </a:rPr>
              <a:t>Flight Foods Ltd. lacks a formal training and development program for its employees.</a:t>
            </a:r>
          </a:p>
        </p:txBody>
      </p:sp>
      <p:sp>
        <p:nvSpPr>
          <p:cNvPr id="4" name="TextBox 3">
            <a:extLst>
              <a:ext uri="{FF2B5EF4-FFF2-40B4-BE49-F238E27FC236}">
                <a16:creationId xmlns:a16="http://schemas.microsoft.com/office/drawing/2014/main" id="{E5D9409A-9B7F-EE1D-C20B-E6E545BE05F2}"/>
              </a:ext>
            </a:extLst>
          </p:cNvPr>
          <p:cNvSpPr txBox="1"/>
          <p:nvPr/>
        </p:nvSpPr>
        <p:spPr>
          <a:xfrm>
            <a:off x="7402398" y="5886197"/>
            <a:ext cx="4027602"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(Robbins and Judge, 2019)</a:t>
            </a:r>
            <a:endParaRPr lang="en-GB" sz="1400" dirty="0"/>
          </a:p>
        </p:txBody>
      </p:sp>
      <p:pic>
        <p:nvPicPr>
          <p:cNvPr id="7" name="Picture 6">
            <a:extLst>
              <a:ext uri="{FF2B5EF4-FFF2-40B4-BE49-F238E27FC236}">
                <a16:creationId xmlns:a16="http://schemas.microsoft.com/office/drawing/2014/main" id="{0AA83B91-F3D4-ABD4-909B-CAAF275AD281}"/>
              </a:ext>
            </a:extLst>
          </p:cNvPr>
          <p:cNvPicPr>
            <a:picLocks noChangeAspect="1"/>
          </p:cNvPicPr>
          <p:nvPr/>
        </p:nvPicPr>
        <p:blipFill>
          <a:blip r:embed="rId3"/>
          <a:stretch>
            <a:fillRect/>
          </a:stretch>
        </p:blipFill>
        <p:spPr>
          <a:xfrm>
            <a:off x="6793718" y="2545148"/>
            <a:ext cx="5052498" cy="3224056"/>
          </a:xfrm>
          <a:prstGeom prst="rect">
            <a:avLst/>
          </a:prstGeom>
        </p:spPr>
      </p:pic>
    </p:spTree>
    <p:extLst>
      <p:ext uri="{BB962C8B-B14F-4D97-AF65-F5344CB8AC3E}">
        <p14:creationId xmlns:p14="http://schemas.microsoft.com/office/powerpoint/2010/main" val="180225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92DCB-C2AA-D5F9-B0E5-13C0DA02DEE2}"/>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Applying the Shannon &amp; Weaver Model</a:t>
            </a:r>
          </a:p>
        </p:txBody>
      </p:sp>
      <p:sp>
        <p:nvSpPr>
          <p:cNvPr id="3" name="Content Placeholder 2">
            <a:extLst>
              <a:ext uri="{FF2B5EF4-FFF2-40B4-BE49-F238E27FC236}">
                <a16:creationId xmlns:a16="http://schemas.microsoft.com/office/drawing/2014/main" id="{16E56B8C-DC59-A569-14C5-24B8B8E638BE}"/>
              </a:ext>
            </a:extLst>
          </p:cNvPr>
          <p:cNvSpPr>
            <a:spLocks noGrp="1"/>
          </p:cNvSpPr>
          <p:nvPr>
            <p:ph idx="1"/>
          </p:nvPr>
        </p:nvSpPr>
        <p:spPr>
          <a:xfrm>
            <a:off x="5901179" y="1944189"/>
            <a:ext cx="5249941" cy="3318936"/>
          </a:xfrm>
        </p:spPr>
        <p:txBody>
          <a:bodyPr>
            <a:noAutofit/>
          </a:bodyPr>
          <a:lstStyle/>
          <a:p>
            <a:pPr lvl="0" algn="just">
              <a:lnSpc>
                <a:spcPct val="150000"/>
              </a:lnSpc>
              <a:spcBef>
                <a:spcPts val="0"/>
              </a:spcBef>
            </a:pPr>
            <a:r>
              <a:rPr lang="en-GB" sz="1300" dirty="0">
                <a:latin typeface="Arial" panose="020B0604020202020204" pitchFamily="34" charset="0"/>
                <a:cs typeface="Arial" panose="020B0604020202020204" pitchFamily="34" charset="0"/>
              </a:rPr>
              <a:t>The model of communication given by Shannon and Weaver has six large mechanisms as sender, encoder, channel, decoder, feedback, and noise</a:t>
            </a:r>
            <a:r>
              <a:rPr lang="en-IN" sz="1300" dirty="0">
                <a:latin typeface="Arial" panose="020B0604020202020204" pitchFamily="34" charset="0"/>
                <a:cs typeface="Arial" panose="020B0604020202020204" pitchFamily="34" charset="0"/>
              </a:rPr>
              <a:t>.</a:t>
            </a:r>
          </a:p>
          <a:p>
            <a:pPr lvl="0" algn="just">
              <a:lnSpc>
                <a:spcPct val="150000"/>
              </a:lnSpc>
              <a:spcBef>
                <a:spcPts val="0"/>
              </a:spcBef>
            </a:pPr>
            <a:r>
              <a:rPr lang="en-IN" sz="1300" dirty="0">
                <a:latin typeface="Arial" panose="020B0604020202020204" pitchFamily="34" charset="0"/>
                <a:cs typeface="Arial" panose="020B0604020202020204" pitchFamily="34" charset="0"/>
              </a:rPr>
              <a:t>Noise in this model is considered the primary disruptor affecting the effective communication between staff at Flight Foods Ltd.</a:t>
            </a:r>
          </a:p>
          <a:p>
            <a:pPr lvl="0" algn="just">
              <a:lnSpc>
                <a:spcPct val="150000"/>
              </a:lnSpc>
              <a:spcBef>
                <a:spcPts val="0"/>
              </a:spcBef>
            </a:pPr>
            <a:r>
              <a:rPr lang="en-IN" sz="1300" dirty="0">
                <a:latin typeface="Arial" panose="020B0604020202020204" pitchFamily="34" charset="0"/>
                <a:cs typeface="Arial" panose="020B0604020202020204" pitchFamily="34" charset="0"/>
              </a:rPr>
              <a:t>Cultural and language differences are significant in causing encoding and decoding challenges within the workplace.</a:t>
            </a:r>
          </a:p>
          <a:p>
            <a:pPr lvl="0" algn="just">
              <a:lnSpc>
                <a:spcPct val="150000"/>
              </a:lnSpc>
              <a:spcBef>
                <a:spcPts val="0"/>
              </a:spcBef>
            </a:pPr>
            <a:r>
              <a:rPr lang="en-IN" sz="1300" dirty="0">
                <a:latin typeface="Arial" panose="020B0604020202020204" pitchFamily="34" charset="0"/>
                <a:cs typeface="Arial" panose="020B0604020202020204" pitchFamily="34" charset="0"/>
              </a:rPr>
              <a:t>Lack of a proper and effective feedback loop makes the communication process weaker.</a:t>
            </a:r>
          </a:p>
          <a:p>
            <a:pPr lvl="0" algn="just">
              <a:lnSpc>
                <a:spcPct val="150000"/>
              </a:lnSpc>
              <a:spcBef>
                <a:spcPts val="0"/>
              </a:spcBef>
            </a:pPr>
            <a:r>
              <a:rPr lang="en-GB" sz="1300" dirty="0">
                <a:latin typeface="Arial" panose="020B0604020202020204" pitchFamily="34" charset="0"/>
                <a:cs typeface="Arial" panose="020B0604020202020204" pitchFamily="34" charset="0"/>
              </a:rPr>
              <a:t>Verbal messages are largely negotiated</a:t>
            </a:r>
            <a:r>
              <a:rPr lang="en-IN" sz="1300"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3769A358-019C-F485-EFFF-04BEC67AFB6C}"/>
              </a:ext>
            </a:extLst>
          </p:cNvPr>
          <p:cNvSpPr txBox="1"/>
          <p:nvPr/>
        </p:nvSpPr>
        <p:spPr>
          <a:xfrm>
            <a:off x="7977434" y="5841100"/>
            <a:ext cx="3882334"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(Kubota, 2019)</a:t>
            </a:r>
            <a:endParaRPr lang="en-GB" sz="1400" dirty="0"/>
          </a:p>
        </p:txBody>
      </p:sp>
      <p:pic>
        <p:nvPicPr>
          <p:cNvPr id="6" name="Picture 5">
            <a:extLst>
              <a:ext uri="{FF2B5EF4-FFF2-40B4-BE49-F238E27FC236}">
                <a16:creationId xmlns:a16="http://schemas.microsoft.com/office/drawing/2014/main" id="{4E38CAC6-7527-6F95-4DE1-C3ECFCFFC60B}"/>
              </a:ext>
            </a:extLst>
          </p:cNvPr>
          <p:cNvPicPr>
            <a:picLocks noChangeAspect="1"/>
          </p:cNvPicPr>
          <p:nvPr/>
        </p:nvPicPr>
        <p:blipFill>
          <a:blip r:embed="rId3"/>
          <a:stretch>
            <a:fillRect/>
          </a:stretch>
        </p:blipFill>
        <p:spPr>
          <a:xfrm>
            <a:off x="646110" y="1944189"/>
            <a:ext cx="5009971" cy="4204688"/>
          </a:xfrm>
          <a:prstGeom prst="rect">
            <a:avLst/>
          </a:prstGeom>
        </p:spPr>
      </p:pic>
    </p:spTree>
    <p:extLst>
      <p:ext uri="{BB962C8B-B14F-4D97-AF65-F5344CB8AC3E}">
        <p14:creationId xmlns:p14="http://schemas.microsoft.com/office/powerpoint/2010/main" val="17842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D635A-0940-E623-4E08-575EC8BDEA70}"/>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Applying Berlo’s SMCR Model</a:t>
            </a:r>
          </a:p>
        </p:txBody>
      </p:sp>
      <p:sp>
        <p:nvSpPr>
          <p:cNvPr id="3" name="Content Placeholder 2">
            <a:extLst>
              <a:ext uri="{FF2B5EF4-FFF2-40B4-BE49-F238E27FC236}">
                <a16:creationId xmlns:a16="http://schemas.microsoft.com/office/drawing/2014/main" id="{71A94362-E72E-0AE1-A4B7-E5EC184DEE4A}"/>
              </a:ext>
            </a:extLst>
          </p:cNvPr>
          <p:cNvSpPr>
            <a:spLocks noGrp="1"/>
          </p:cNvSpPr>
          <p:nvPr>
            <p:ph idx="1"/>
          </p:nvPr>
        </p:nvSpPr>
        <p:spPr>
          <a:xfrm>
            <a:off x="1295401" y="2556932"/>
            <a:ext cx="5077119" cy="3318936"/>
          </a:xfrm>
        </p:spPr>
        <p:txBody>
          <a:bodyPr>
            <a:normAutofit fontScale="77500" lnSpcReduction="20000"/>
          </a:bodyPr>
          <a:lstStyle/>
          <a:p>
            <a:pPr lvl="0">
              <a:lnSpc>
                <a:spcPct val="160000"/>
              </a:lnSpc>
              <a:buFont typeface="Wingdings" panose="05000000000000000000" pitchFamily="2" charset="2"/>
              <a:buChar char="v"/>
            </a:pPr>
            <a:r>
              <a:rPr lang="en-GB" dirty="0">
                <a:latin typeface="Arial" panose="020B0604020202020204" pitchFamily="34" charset="0"/>
                <a:cs typeface="Arial" panose="020B0604020202020204" pitchFamily="34" charset="0"/>
              </a:rPr>
              <a:t>SCMR is defined as a foundation, message, network and receiver.</a:t>
            </a:r>
          </a:p>
          <a:p>
            <a:pPr lvl="0">
              <a:lnSpc>
                <a:spcPct val="160000"/>
              </a:lnSpc>
              <a:buFont typeface="Wingdings" panose="05000000000000000000" pitchFamily="2" charset="2"/>
              <a:buChar char="v"/>
            </a:pPr>
            <a:r>
              <a:rPr lang="en-GB" dirty="0">
                <a:latin typeface="Arial" panose="020B0604020202020204" pitchFamily="34" charset="0"/>
                <a:cs typeface="Arial" panose="020B0604020202020204" pitchFamily="34" charset="0"/>
              </a:rPr>
              <a:t>Reason: The manager is insensitive to culture.</a:t>
            </a:r>
          </a:p>
          <a:p>
            <a:pPr lvl="0">
              <a:lnSpc>
                <a:spcPct val="160000"/>
              </a:lnSpc>
              <a:buFont typeface="Wingdings" panose="05000000000000000000" pitchFamily="2" charset="2"/>
              <a:buChar char="v"/>
            </a:pPr>
            <a:r>
              <a:rPr lang="en-GB" dirty="0">
                <a:latin typeface="Arial" panose="020B0604020202020204" pitchFamily="34" charset="0"/>
                <a:cs typeface="Arial" panose="020B0604020202020204" pitchFamily="34" charset="0"/>
              </a:rPr>
              <a:t>Message: Not very clear or complete.</a:t>
            </a:r>
          </a:p>
          <a:p>
            <a:pPr lvl="0">
              <a:lnSpc>
                <a:spcPct val="160000"/>
              </a:lnSpc>
              <a:buFont typeface="Wingdings" panose="05000000000000000000" pitchFamily="2" charset="2"/>
              <a:buChar char="v"/>
            </a:pPr>
            <a:r>
              <a:rPr lang="en-GB" dirty="0">
                <a:latin typeface="Arial" panose="020B0604020202020204" pitchFamily="34" charset="0"/>
                <a:cs typeface="Arial" panose="020B0604020202020204" pitchFamily="34" charset="0"/>
              </a:rPr>
              <a:t>Channel: Excessive use of written signs or posts.</a:t>
            </a:r>
          </a:p>
          <a:p>
            <a:pPr lvl="0">
              <a:lnSpc>
                <a:spcPct val="160000"/>
              </a:lnSpc>
              <a:buFont typeface="Wingdings" panose="05000000000000000000" pitchFamily="2" charset="2"/>
              <a:buChar char="v"/>
            </a:pPr>
            <a:r>
              <a:rPr lang="en-GB" dirty="0">
                <a:latin typeface="Arial" panose="020B0604020202020204" pitchFamily="34" charset="0"/>
                <a:cs typeface="Arial" panose="020B0604020202020204" pitchFamily="34" charset="0"/>
              </a:rPr>
              <a:t>Receiver: Diversified and ethnically varied employees.</a:t>
            </a:r>
          </a:p>
        </p:txBody>
      </p:sp>
      <p:sp>
        <p:nvSpPr>
          <p:cNvPr id="7" name="TextBox 6">
            <a:extLst>
              <a:ext uri="{FF2B5EF4-FFF2-40B4-BE49-F238E27FC236}">
                <a16:creationId xmlns:a16="http://schemas.microsoft.com/office/drawing/2014/main" id="{3E517E98-992C-9782-01D3-309500476CBC}"/>
              </a:ext>
            </a:extLst>
          </p:cNvPr>
          <p:cNvSpPr txBox="1"/>
          <p:nvPr/>
        </p:nvSpPr>
        <p:spPr>
          <a:xfrm>
            <a:off x="8288519" y="5875868"/>
            <a:ext cx="2903737"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(Turaga, 2016)</a:t>
            </a:r>
            <a:endParaRPr lang="en-GB" sz="1400" dirty="0"/>
          </a:p>
        </p:txBody>
      </p:sp>
      <p:pic>
        <p:nvPicPr>
          <p:cNvPr id="6" name="Picture 5">
            <a:extLst>
              <a:ext uri="{FF2B5EF4-FFF2-40B4-BE49-F238E27FC236}">
                <a16:creationId xmlns:a16="http://schemas.microsoft.com/office/drawing/2014/main" id="{8E440099-2787-AC5F-3EC9-9354F6C2CB2A}"/>
              </a:ext>
            </a:extLst>
          </p:cNvPr>
          <p:cNvPicPr>
            <a:picLocks noChangeAspect="1"/>
          </p:cNvPicPr>
          <p:nvPr/>
        </p:nvPicPr>
        <p:blipFill>
          <a:blip r:embed="rId3"/>
          <a:stretch>
            <a:fillRect/>
          </a:stretch>
        </p:blipFill>
        <p:spPr>
          <a:xfrm>
            <a:off x="6934826" y="2341717"/>
            <a:ext cx="4866797" cy="3418060"/>
          </a:xfrm>
          <a:prstGeom prst="rect">
            <a:avLst/>
          </a:prstGeom>
        </p:spPr>
      </p:pic>
    </p:spTree>
    <p:extLst>
      <p:ext uri="{BB962C8B-B14F-4D97-AF65-F5344CB8AC3E}">
        <p14:creationId xmlns:p14="http://schemas.microsoft.com/office/powerpoint/2010/main" val="2657876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15196-92DF-8E97-F7B6-07E3FF2A8FFD}"/>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Theoretical Framework – Schramm’s Model</a:t>
            </a:r>
          </a:p>
        </p:txBody>
      </p:sp>
      <p:sp>
        <p:nvSpPr>
          <p:cNvPr id="3" name="Content Placeholder 2">
            <a:extLst>
              <a:ext uri="{FF2B5EF4-FFF2-40B4-BE49-F238E27FC236}">
                <a16:creationId xmlns:a16="http://schemas.microsoft.com/office/drawing/2014/main" id="{A54EC3B6-CA40-BE4B-143D-2A79B3EFF5BB}"/>
              </a:ext>
            </a:extLst>
          </p:cNvPr>
          <p:cNvSpPr>
            <a:spLocks noGrp="1"/>
          </p:cNvSpPr>
          <p:nvPr>
            <p:ph idx="1"/>
          </p:nvPr>
        </p:nvSpPr>
        <p:spPr>
          <a:xfrm>
            <a:off x="6096000" y="1934762"/>
            <a:ext cx="5014271" cy="4171069"/>
          </a:xfrm>
        </p:spPr>
        <p:txBody>
          <a:bodyPr>
            <a:noAutofit/>
          </a:bodyPr>
          <a:lstStyle/>
          <a:p>
            <a:pPr lvl="0" algn="just">
              <a:lnSpc>
                <a:spcPct val="150000"/>
              </a:lnSpc>
            </a:pPr>
            <a:r>
              <a:rPr lang="en-IN" sz="1400" dirty="0">
                <a:latin typeface="Arial" panose="020B0604020202020204" pitchFamily="34" charset="0"/>
                <a:cs typeface="Arial" panose="020B0604020202020204" pitchFamily="34" charset="0"/>
              </a:rPr>
              <a:t>The SCRAMM’s model emphasises both two-way and circular communication processes.</a:t>
            </a:r>
          </a:p>
          <a:p>
            <a:pPr lvl="0" algn="just">
              <a:lnSpc>
                <a:spcPct val="150000"/>
              </a:lnSpc>
            </a:pPr>
            <a:r>
              <a:rPr lang="en-IN" sz="1400" dirty="0">
                <a:latin typeface="Arial" panose="020B0604020202020204" pitchFamily="34" charset="0"/>
                <a:cs typeface="Arial" panose="020B0604020202020204" pitchFamily="34" charset="0"/>
              </a:rPr>
              <a:t>It relies widely on the ‘shared field of experiences’ between all the participants.</a:t>
            </a:r>
          </a:p>
          <a:p>
            <a:pPr lvl="0" algn="just">
              <a:lnSpc>
                <a:spcPct val="150000"/>
              </a:lnSpc>
            </a:pPr>
            <a:r>
              <a:rPr lang="en-IN" sz="1400" dirty="0">
                <a:latin typeface="Arial" panose="020B0604020202020204" pitchFamily="34" charset="0"/>
                <a:cs typeface="Arial" panose="020B0604020202020204" pitchFamily="34" charset="0"/>
              </a:rPr>
              <a:t>Miscommunication can be the result of cultural as well as linguistic differences.</a:t>
            </a:r>
          </a:p>
          <a:p>
            <a:pPr lvl="0" algn="just">
              <a:lnSpc>
                <a:spcPct val="150000"/>
              </a:lnSpc>
            </a:pPr>
            <a:r>
              <a:rPr lang="en-IN" sz="1400" dirty="0">
                <a:latin typeface="Arial" panose="020B0604020202020204" pitchFamily="34" charset="0"/>
                <a:cs typeface="Arial" panose="020B0604020202020204" pitchFamily="34" charset="0"/>
              </a:rPr>
              <a:t>Feedback is most crucial to make sure the message is clearly implicit.</a:t>
            </a:r>
          </a:p>
          <a:p>
            <a:pPr lvl="0" algn="just">
              <a:lnSpc>
                <a:spcPct val="150000"/>
              </a:lnSpc>
            </a:pPr>
            <a:r>
              <a:rPr lang="en-IN" sz="1400" dirty="0">
                <a:latin typeface="Arial" panose="020B0604020202020204" pitchFamily="34" charset="0"/>
                <a:cs typeface="Arial" panose="020B0604020202020204" pitchFamily="34" charset="0"/>
              </a:rPr>
              <a:t>This model focuses largely on interaction as well as exchange rather than merely transmitting messages and information.</a:t>
            </a:r>
          </a:p>
          <a:p>
            <a:pPr algn="just">
              <a:lnSpc>
                <a:spcPct val="150000"/>
              </a:lnSpc>
            </a:pP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4E18FDF-0FFF-94EC-450E-0AF69A6027F5}"/>
              </a:ext>
            </a:extLst>
          </p:cNvPr>
          <p:cNvSpPr txBox="1"/>
          <p:nvPr/>
        </p:nvSpPr>
        <p:spPr>
          <a:xfrm>
            <a:off x="9775048" y="6379971"/>
            <a:ext cx="6094428" cy="307777"/>
          </a:xfrm>
          <a:prstGeom prst="rect">
            <a:avLst/>
          </a:prstGeom>
          <a:noFill/>
        </p:spPr>
        <p:txBody>
          <a:bodyPr wrap="square">
            <a:spAutoFit/>
          </a:bodyPr>
          <a:lstStyle/>
          <a:p>
            <a:r>
              <a:rPr lang="en-GB" sz="1400" kern="0" dirty="0">
                <a:effectLst/>
                <a:latin typeface="Arial" panose="020B0604020202020204" pitchFamily="34" charset="0"/>
                <a:ea typeface="Times New Roman" panose="02020603050405020304" pitchFamily="18" charset="0"/>
                <a:cs typeface="Vrinda" panose="020B0502040204020203" pitchFamily="34" charset="0"/>
              </a:rPr>
              <a:t>(Kapur, 2020)</a:t>
            </a:r>
            <a:endParaRPr lang="en-GB" sz="1400" dirty="0"/>
          </a:p>
        </p:txBody>
      </p:sp>
      <p:pic>
        <p:nvPicPr>
          <p:cNvPr id="6" name="Picture 5">
            <a:extLst>
              <a:ext uri="{FF2B5EF4-FFF2-40B4-BE49-F238E27FC236}">
                <a16:creationId xmlns:a16="http://schemas.microsoft.com/office/drawing/2014/main" id="{3330B3AB-ADF3-8385-385F-6FE0B34412D7}"/>
              </a:ext>
            </a:extLst>
          </p:cNvPr>
          <p:cNvPicPr>
            <a:picLocks noChangeAspect="1"/>
          </p:cNvPicPr>
          <p:nvPr/>
        </p:nvPicPr>
        <p:blipFill>
          <a:blip r:embed="rId3"/>
          <a:stretch>
            <a:fillRect/>
          </a:stretch>
        </p:blipFill>
        <p:spPr>
          <a:xfrm>
            <a:off x="871583" y="1853248"/>
            <a:ext cx="5135928" cy="4171069"/>
          </a:xfrm>
          <a:prstGeom prst="rect">
            <a:avLst/>
          </a:prstGeom>
        </p:spPr>
      </p:pic>
    </p:spTree>
    <p:extLst>
      <p:ext uri="{BB962C8B-B14F-4D97-AF65-F5344CB8AC3E}">
        <p14:creationId xmlns:p14="http://schemas.microsoft.com/office/powerpoint/2010/main" val="311072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76146-E430-8ED9-38F5-BE13E99A7205}"/>
              </a:ext>
            </a:extLst>
          </p:cNvPr>
          <p:cNvSpPr>
            <a:spLocks noGrp="1"/>
          </p:cNvSpPr>
          <p:nvPr>
            <p:ph type="title"/>
          </p:nvPr>
        </p:nvSpPr>
        <p:spPr/>
        <p:txBody>
          <a:bodyPr>
            <a:noAutofit/>
          </a:bodyPr>
          <a:lstStyle/>
          <a:p>
            <a:r>
              <a:rPr lang="en-GB" sz="3200" b="1" dirty="0">
                <a:latin typeface="Arial" panose="020B0604020202020204" pitchFamily="34" charset="0"/>
                <a:cs typeface="Arial" panose="020B0604020202020204" pitchFamily="34" charset="0"/>
              </a:rPr>
              <a:t>Recommendations – Training, Language, Structural, and Cultural</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2EB69F-744E-356C-3E39-AD3741B381BE}"/>
              </a:ext>
            </a:extLst>
          </p:cNvPr>
          <p:cNvSpPr>
            <a:spLocks noGrp="1"/>
          </p:cNvSpPr>
          <p:nvPr>
            <p:ph idx="1"/>
          </p:nvPr>
        </p:nvSpPr>
        <p:spPr/>
        <p:txBody>
          <a:bodyPr>
            <a:normAutofit lnSpcReduction="10000"/>
          </a:bodyPr>
          <a:lstStyle/>
          <a:p>
            <a:pPr lvl="0" algn="just">
              <a:lnSpc>
                <a:spcPct val="150000"/>
              </a:lnSpc>
            </a:pPr>
            <a:r>
              <a:rPr lang="en-IN" sz="1500" dirty="0">
                <a:latin typeface="Arial" panose="020B0604020202020204" pitchFamily="34" charset="0"/>
                <a:cs typeface="Arial" panose="020B0604020202020204" pitchFamily="34" charset="0"/>
              </a:rPr>
              <a:t>Execution of training and development programs, as well as multilingual signage.</a:t>
            </a:r>
          </a:p>
          <a:p>
            <a:pPr lvl="0" algn="just">
              <a:lnSpc>
                <a:spcPct val="150000"/>
              </a:lnSpc>
            </a:pPr>
            <a:r>
              <a:rPr lang="en-IN" sz="1500" dirty="0">
                <a:latin typeface="Arial" panose="020B0604020202020204" pitchFamily="34" charset="0"/>
                <a:cs typeface="Arial" panose="020B0604020202020204" pitchFamily="34" charset="0"/>
              </a:rPr>
              <a:t>The management needs to provide basic food hygiene training along with classes in English.</a:t>
            </a:r>
          </a:p>
          <a:p>
            <a:pPr lvl="0" algn="just">
              <a:lnSpc>
                <a:spcPct val="150000"/>
              </a:lnSpc>
            </a:pPr>
            <a:r>
              <a:rPr lang="en-IN" sz="1500" dirty="0">
                <a:latin typeface="Arial" panose="020B0604020202020204" pitchFamily="34" charset="0"/>
                <a:cs typeface="Arial" panose="020B0604020202020204" pitchFamily="34" charset="0"/>
              </a:rPr>
              <a:t>Using visual aids that include pictures and videos can help the employees understand the instructions and work process better.</a:t>
            </a:r>
          </a:p>
          <a:p>
            <a:pPr lvl="0" algn="just">
              <a:lnSpc>
                <a:spcPct val="150000"/>
              </a:lnSpc>
            </a:pPr>
            <a:r>
              <a:rPr lang="en-IN" sz="1500" dirty="0">
                <a:latin typeface="Arial" panose="020B0604020202020204" pitchFamily="34" charset="0"/>
                <a:cs typeface="Arial" panose="020B0604020202020204" pitchFamily="34" charset="0"/>
              </a:rPr>
              <a:t>Appointing bilingual supervisors or interpreters can be considered the best option for Flight Foods Ltd.</a:t>
            </a:r>
          </a:p>
          <a:p>
            <a:pPr lvl="0" algn="just">
              <a:lnSpc>
                <a:spcPct val="150000"/>
              </a:lnSpc>
            </a:pPr>
            <a:r>
              <a:rPr lang="en-IN" sz="1500" dirty="0">
                <a:latin typeface="Arial" panose="020B0604020202020204" pitchFamily="34" charset="0"/>
                <a:cs typeface="Arial" panose="020B0604020202020204" pitchFamily="34" charset="0"/>
              </a:rPr>
              <a:t>The old and outdated machines need to be changed to reduce noise.</a:t>
            </a:r>
          </a:p>
          <a:p>
            <a:pPr lvl="0" algn="just">
              <a:lnSpc>
                <a:spcPct val="150000"/>
              </a:lnSpc>
            </a:pPr>
            <a:r>
              <a:rPr lang="en-IN" sz="1500" dirty="0">
                <a:latin typeface="Arial" panose="020B0604020202020204" pitchFamily="34" charset="0"/>
                <a:cs typeface="Arial" panose="020B0604020202020204" pitchFamily="34" charset="0"/>
              </a:rPr>
              <a:t>Development of standard operating procedures (SOPs) can be helpful for the company.</a:t>
            </a:r>
          </a:p>
          <a:p>
            <a:pPr lvl="0" algn="just">
              <a:lnSpc>
                <a:spcPct val="150000"/>
              </a:lnSpc>
            </a:pPr>
            <a:r>
              <a:rPr lang="en-IN" sz="1500" dirty="0">
                <a:latin typeface="Arial" panose="020B0604020202020204" pitchFamily="34" charset="0"/>
                <a:cs typeface="Arial" panose="020B0604020202020204" pitchFamily="34" charset="0"/>
              </a:rPr>
              <a:t>The management of Flight Foods also needs to promote exclusive communication through various team-building activities.</a:t>
            </a:r>
          </a:p>
        </p:txBody>
      </p:sp>
    </p:spTree>
    <p:extLst>
      <p:ext uri="{BB962C8B-B14F-4D97-AF65-F5344CB8AC3E}">
        <p14:creationId xmlns:p14="http://schemas.microsoft.com/office/powerpoint/2010/main" val="3698308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AD3C5-8781-ECD3-CC93-B6C12F25F76A}"/>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4427FC3-F3EE-02A7-D82E-2422CB3B8E78}"/>
              </a:ext>
            </a:extLst>
          </p:cNvPr>
          <p:cNvSpPr>
            <a:spLocks noGrp="1"/>
          </p:cNvSpPr>
          <p:nvPr>
            <p:ph idx="1"/>
          </p:nvPr>
        </p:nvSpPr>
        <p:spPr/>
        <p:txBody>
          <a:bodyPr>
            <a:normAutofit/>
          </a:bodyPr>
          <a:lstStyle/>
          <a:p>
            <a:pPr lvl="0" algn="just">
              <a:lnSpc>
                <a:spcPct val="150000"/>
              </a:lnSpc>
            </a:pPr>
            <a:r>
              <a:rPr lang="en-IN" sz="1500" dirty="0">
                <a:latin typeface="Arial" panose="020B0604020202020204" pitchFamily="34" charset="0"/>
                <a:cs typeface="Arial" panose="020B0604020202020204" pitchFamily="34" charset="0"/>
              </a:rPr>
              <a:t>Communication breakdown at Flight Foods Ltd. directly leads to a lack of team cohesion and operational inefficiency.</a:t>
            </a:r>
          </a:p>
          <a:p>
            <a:pPr lvl="0" algn="just">
              <a:lnSpc>
                <a:spcPct val="150000"/>
              </a:lnSpc>
            </a:pPr>
            <a:r>
              <a:rPr lang="en-IN" sz="1500" dirty="0">
                <a:latin typeface="Arial" panose="020B0604020202020204" pitchFamily="34" charset="0"/>
                <a:cs typeface="Arial" panose="020B0604020202020204" pitchFamily="34" charset="0"/>
              </a:rPr>
              <a:t>Key communication barriers are cultural differences, linguistic barriers, and noise.</a:t>
            </a:r>
          </a:p>
          <a:p>
            <a:pPr lvl="0" algn="just">
              <a:lnSpc>
                <a:spcPct val="150000"/>
              </a:lnSpc>
            </a:pPr>
            <a:r>
              <a:rPr lang="en-IN" sz="1500" dirty="0">
                <a:latin typeface="Arial" panose="020B0604020202020204" pitchFamily="34" charset="0"/>
                <a:cs typeface="Arial" panose="020B0604020202020204" pitchFamily="34" charset="0"/>
              </a:rPr>
              <a:t>These issues lead to misunderstandings between the staff, a lack of proper understanding of instructions, errors, and delays in services.</a:t>
            </a:r>
          </a:p>
          <a:p>
            <a:pPr lvl="0" algn="just">
              <a:lnSpc>
                <a:spcPct val="150000"/>
              </a:lnSpc>
            </a:pPr>
            <a:r>
              <a:rPr lang="en-IN" sz="1500" dirty="0">
                <a:latin typeface="Arial" panose="020B0604020202020204" pitchFamily="34" charset="0"/>
                <a:cs typeface="Arial" panose="020B0604020202020204" pitchFamily="34" charset="0"/>
              </a:rPr>
              <a:t>Communication theories and models help in a better understanding of the issues and where the breakdown occurs.</a:t>
            </a:r>
          </a:p>
          <a:p>
            <a:pPr lvl="0" algn="just">
              <a:lnSpc>
                <a:spcPct val="150000"/>
              </a:lnSpc>
            </a:pPr>
            <a:r>
              <a:rPr lang="en-IN" sz="1500" dirty="0">
                <a:latin typeface="Arial" panose="020B0604020202020204" pitchFamily="34" charset="0"/>
                <a:cs typeface="Arial" panose="020B0604020202020204" pitchFamily="34" charset="0"/>
              </a:rPr>
              <a:t>Immediate need for inclusive, structured, as well as culturally aware strategies to enhance communication and collaboration.</a:t>
            </a:r>
          </a:p>
        </p:txBody>
      </p:sp>
    </p:spTree>
    <p:extLst>
      <p:ext uri="{BB962C8B-B14F-4D97-AF65-F5344CB8AC3E}">
        <p14:creationId xmlns:p14="http://schemas.microsoft.com/office/powerpoint/2010/main" val="4219815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4B2A-9C1A-DB64-38DB-74617ECE7548}"/>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E6006F6-862E-2E14-869B-65BF8C63B26D}"/>
              </a:ext>
            </a:extLst>
          </p:cNvPr>
          <p:cNvSpPr>
            <a:spLocks noGrp="1"/>
          </p:cNvSpPr>
          <p:nvPr>
            <p:ph idx="1"/>
          </p:nvPr>
        </p:nvSpPr>
        <p:spPr>
          <a:xfrm>
            <a:off x="1103312" y="2052918"/>
            <a:ext cx="10223449" cy="4195481"/>
          </a:xfrm>
        </p:spPr>
        <p:txBody>
          <a:bodyPr>
            <a:normAutofit lnSpcReduction="10000"/>
          </a:bodyPr>
          <a:lstStyle/>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Bahrain, N.K., </a:t>
            </a:r>
            <a:r>
              <a:rPr lang="en-US" dirty="0" err="1">
                <a:latin typeface="Arial" panose="020B0604020202020204" pitchFamily="34" charset="0"/>
                <a:cs typeface="Arial" panose="020B0604020202020204" pitchFamily="34" charset="0"/>
              </a:rPr>
              <a:t>Sakrani</a:t>
            </a:r>
            <a:r>
              <a:rPr lang="en-US" dirty="0">
                <a:latin typeface="Arial" panose="020B0604020202020204" pitchFamily="34" charset="0"/>
                <a:cs typeface="Arial" panose="020B0604020202020204" pitchFamily="34" charset="0"/>
              </a:rPr>
              <a:t>, S.R. and Maidin, A., 2023. Communication barriers in the work environment: understanding impact and challenges. International Journal of Academic Research in Business and Social Sciences, 13(11), pp.1489-1503.</a:t>
            </a:r>
          </a:p>
          <a:p>
            <a:pPr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Turaga, R., 2016. Organisational models of effective communication. IUP Journal of Soft Skills, 10(2), p.56.</a:t>
            </a:r>
          </a:p>
          <a:p>
            <a:pPr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Kapur, R., 2020. The models of communication. University of Delhi, pp.1-10.</a:t>
            </a:r>
          </a:p>
          <a:p>
            <a:pPr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Robbins, S. P., &amp; Judge, T. A. 2019. Organisational Behaviour. Pearson.</a:t>
            </a:r>
          </a:p>
          <a:p>
            <a:pPr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Additional credible websites, reports, and class materials.</a:t>
            </a:r>
          </a:p>
        </p:txBody>
      </p:sp>
    </p:spTree>
    <p:extLst>
      <p:ext uri="{BB962C8B-B14F-4D97-AF65-F5344CB8AC3E}">
        <p14:creationId xmlns:p14="http://schemas.microsoft.com/office/powerpoint/2010/main" val="1202279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200</TotalTime>
  <Words>2019</Words>
  <Application>Microsoft Office PowerPoint</Application>
  <PresentationFormat>Widescreen</PresentationFormat>
  <Paragraphs>82</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3</vt:lpstr>
      <vt:lpstr>Ion</vt:lpstr>
      <vt:lpstr>Effective Teamwork and Communication</vt:lpstr>
      <vt:lpstr>Presentation Outline</vt:lpstr>
      <vt:lpstr>Case Summary – Flight Foods Ltd.</vt:lpstr>
      <vt:lpstr>Key Communication Barriers</vt:lpstr>
      <vt:lpstr>Applying the Shannon &amp; Weaver Model</vt:lpstr>
      <vt:lpstr>Applying Berlo’s SMCR Model</vt:lpstr>
      <vt:lpstr>Theoretical Framework – Schramm’s Model</vt:lpstr>
      <vt:lpstr>Recommendations – Training, Language, Structural, and Cultural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Daylie Gavin (2427090)</dc:creator>
  <cp:revision>105</cp:revision>
  <dcterms:created xsi:type="dcterms:W3CDTF">2025-07-10T14:13:56Z</dcterms:created>
  <dcterms:modified xsi:type="dcterms:W3CDTF">2025-10-10T16:45:38Z</dcterms:modified>
</cp:coreProperties>
</file>