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62" r:id="rId6"/>
    <p:sldMasterId id="2147483674" r:id="rId7"/>
  </p:sldMasterIdLst>
  <p:notesMasterIdLst>
    <p:notesMasterId r:id="rId54"/>
  </p:notesMasterIdLst>
  <p:handoutMasterIdLst>
    <p:handoutMasterId r:id="rId55"/>
  </p:handoutMasterIdLst>
  <p:sldIdLst>
    <p:sldId id="576" r:id="rId8"/>
    <p:sldId id="579" r:id="rId9"/>
    <p:sldId id="578" r:id="rId10"/>
    <p:sldId id="539" r:id="rId11"/>
    <p:sldId id="540" r:id="rId12"/>
    <p:sldId id="541" r:id="rId13"/>
    <p:sldId id="542" r:id="rId14"/>
    <p:sldId id="543" r:id="rId15"/>
    <p:sldId id="544" r:id="rId16"/>
    <p:sldId id="546" r:id="rId17"/>
    <p:sldId id="547" r:id="rId18"/>
    <p:sldId id="548" r:id="rId19"/>
    <p:sldId id="568" r:id="rId20"/>
    <p:sldId id="549" r:id="rId21"/>
    <p:sldId id="550" r:id="rId22"/>
    <p:sldId id="551" r:id="rId23"/>
    <p:sldId id="552" r:id="rId24"/>
    <p:sldId id="553" r:id="rId25"/>
    <p:sldId id="554" r:id="rId26"/>
    <p:sldId id="555" r:id="rId27"/>
    <p:sldId id="556" r:id="rId28"/>
    <p:sldId id="557" r:id="rId29"/>
    <p:sldId id="558" r:id="rId30"/>
    <p:sldId id="559" r:id="rId31"/>
    <p:sldId id="560" r:id="rId32"/>
    <p:sldId id="567" r:id="rId33"/>
    <p:sldId id="561" r:id="rId34"/>
    <p:sldId id="580" r:id="rId35"/>
    <p:sldId id="589" r:id="rId36"/>
    <p:sldId id="583" r:id="rId37"/>
    <p:sldId id="566" r:id="rId38"/>
    <p:sldId id="562" r:id="rId39"/>
    <p:sldId id="565" r:id="rId40"/>
    <p:sldId id="569" r:id="rId41"/>
    <p:sldId id="564" r:id="rId42"/>
    <p:sldId id="573" r:id="rId43"/>
    <p:sldId id="571" r:id="rId44"/>
    <p:sldId id="570" r:id="rId45"/>
    <p:sldId id="572" r:id="rId46"/>
    <p:sldId id="584" r:id="rId47"/>
    <p:sldId id="586" r:id="rId48"/>
    <p:sldId id="585" r:id="rId49"/>
    <p:sldId id="587" r:id="rId50"/>
    <p:sldId id="588" r:id="rId51"/>
    <p:sldId id="581" r:id="rId52"/>
    <p:sldId id="582" r:id="rId53"/>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1" userDrawn="1">
          <p15:clr>
            <a:srgbClr val="A4A3A4"/>
          </p15:clr>
        </p15:guide>
        <p15:guide id="2" pos="216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1C7A3F-D9BF-4CAE-BEC6-6D806FFFF862}" v="39" dt="2021-10-17T20:36:06.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21"/>
    <p:restoredTop sz="81070"/>
  </p:normalViewPr>
  <p:slideViewPr>
    <p:cSldViewPr>
      <p:cViewPr varScale="1">
        <p:scale>
          <a:sx n="69" d="100"/>
          <a:sy n="69" d="100"/>
        </p:scale>
        <p:origin x="1670"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1"/>
        <p:guide pos="216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handoutMaster" Target="handoutMasters/handout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tableStyles" Target="tableStyle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viewProps" Target="viewProps.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thomas" userId="247bd49e70cd239e" providerId="LiveId" clId="{971C7A3F-D9BF-4CAE-BEC6-6D806FFFF862}"/>
    <pc:docChg chg="undo custSel addSld delSld modSld modNotesMaster modHandout">
      <pc:chgData name="huw thomas" userId="247bd49e70cd239e" providerId="LiveId" clId="{971C7A3F-D9BF-4CAE-BEC6-6D806FFFF862}" dt="2021-10-17T20:37:58.337" v="830" actId="20577"/>
      <pc:docMkLst>
        <pc:docMk/>
      </pc:docMkLst>
      <pc:sldChg chg="del">
        <pc:chgData name="huw thomas" userId="247bd49e70cd239e" providerId="LiveId" clId="{971C7A3F-D9BF-4CAE-BEC6-6D806FFFF862}" dt="2021-10-17T19:47:18.473" v="0" actId="2696"/>
        <pc:sldMkLst>
          <pc:docMk/>
          <pc:sldMk cId="1600266741" sldId="577"/>
        </pc:sldMkLst>
      </pc:sldChg>
      <pc:sldChg chg="addSp modSp mod">
        <pc:chgData name="huw thomas" userId="247bd49e70cd239e" providerId="LiveId" clId="{971C7A3F-D9BF-4CAE-BEC6-6D806FFFF862}" dt="2021-10-17T19:58:22.129" v="126" actId="1076"/>
        <pc:sldMkLst>
          <pc:docMk/>
          <pc:sldMk cId="3027167842" sldId="580"/>
        </pc:sldMkLst>
        <pc:spChg chg="mod">
          <ac:chgData name="huw thomas" userId="247bd49e70cd239e" providerId="LiveId" clId="{971C7A3F-D9BF-4CAE-BEC6-6D806FFFF862}" dt="2021-10-17T19:57:05.510" v="39" actId="20577"/>
          <ac:spMkLst>
            <pc:docMk/>
            <pc:sldMk cId="3027167842" sldId="580"/>
            <ac:spMk id="2" creationId="{7C30ABF6-75D5-4BF4-8421-C3D04BBA4895}"/>
          </ac:spMkLst>
        </pc:spChg>
        <pc:spChg chg="mod">
          <ac:chgData name="huw thomas" userId="247bd49e70cd239e" providerId="LiveId" clId="{971C7A3F-D9BF-4CAE-BEC6-6D806FFFF862}" dt="2021-10-17T19:57:10.685" v="40" actId="1076"/>
          <ac:spMkLst>
            <pc:docMk/>
            <pc:sldMk cId="3027167842" sldId="580"/>
            <ac:spMk id="3" creationId="{740FEFF4-FDD2-4666-B45B-2C363ACBC0DA}"/>
          </ac:spMkLst>
        </pc:spChg>
        <pc:spChg chg="mod">
          <ac:chgData name="huw thomas" userId="247bd49e70cd239e" providerId="LiveId" clId="{971C7A3F-D9BF-4CAE-BEC6-6D806FFFF862}" dt="2021-10-17T19:57:14.947" v="41" actId="1076"/>
          <ac:spMkLst>
            <pc:docMk/>
            <pc:sldMk cId="3027167842" sldId="580"/>
            <ac:spMk id="5" creationId="{5EF904A5-B4E1-435D-9457-3E5E2180C5FC}"/>
          </ac:spMkLst>
        </pc:spChg>
        <pc:spChg chg="mod">
          <ac:chgData name="huw thomas" userId="247bd49e70cd239e" providerId="LiveId" clId="{971C7A3F-D9BF-4CAE-BEC6-6D806FFFF862}" dt="2021-10-17T19:57:18.818" v="42" actId="1076"/>
          <ac:spMkLst>
            <pc:docMk/>
            <pc:sldMk cId="3027167842" sldId="580"/>
            <ac:spMk id="7" creationId="{0BF7BDBA-AFB3-4E6A-AC64-ACE56B8B4D60}"/>
          </ac:spMkLst>
        </pc:spChg>
        <pc:spChg chg="add mod">
          <ac:chgData name="huw thomas" userId="247bd49e70cd239e" providerId="LiveId" clId="{971C7A3F-D9BF-4CAE-BEC6-6D806FFFF862}" dt="2021-10-17T19:58:22.129" v="126" actId="1076"/>
          <ac:spMkLst>
            <pc:docMk/>
            <pc:sldMk cId="3027167842" sldId="580"/>
            <ac:spMk id="9" creationId="{7E73A33C-2601-4546-9F81-9740286DF52D}"/>
          </ac:spMkLst>
        </pc:spChg>
      </pc:sldChg>
      <pc:sldChg chg="modSp mod">
        <pc:chgData name="huw thomas" userId="247bd49e70cd239e" providerId="LiveId" clId="{971C7A3F-D9BF-4CAE-BEC6-6D806FFFF862}" dt="2021-10-17T20:22:14.402" v="681" actId="20577"/>
        <pc:sldMkLst>
          <pc:docMk/>
          <pc:sldMk cId="3073084025" sldId="582"/>
        </pc:sldMkLst>
        <pc:spChg chg="mod">
          <ac:chgData name="huw thomas" userId="247bd49e70cd239e" providerId="LiveId" clId="{971C7A3F-D9BF-4CAE-BEC6-6D806FFFF862}" dt="2021-10-17T20:22:14.402" v="681" actId="20577"/>
          <ac:spMkLst>
            <pc:docMk/>
            <pc:sldMk cId="3073084025" sldId="582"/>
            <ac:spMk id="3" creationId="{C900A56E-A43F-4ED0-A9B0-CFFB7982E633}"/>
          </ac:spMkLst>
        </pc:spChg>
      </pc:sldChg>
      <pc:sldChg chg="modSp new mod">
        <pc:chgData name="huw thomas" userId="247bd49e70cd239e" providerId="LiveId" clId="{971C7A3F-D9BF-4CAE-BEC6-6D806FFFF862}" dt="2021-10-17T19:54:55.019" v="29" actId="20577"/>
        <pc:sldMkLst>
          <pc:docMk/>
          <pc:sldMk cId="2733526577" sldId="583"/>
        </pc:sldMkLst>
        <pc:spChg chg="mod">
          <ac:chgData name="huw thomas" userId="247bd49e70cd239e" providerId="LiveId" clId="{971C7A3F-D9BF-4CAE-BEC6-6D806FFFF862}" dt="2021-10-17T19:54:55.019" v="29" actId="20577"/>
          <ac:spMkLst>
            <pc:docMk/>
            <pc:sldMk cId="2733526577" sldId="583"/>
            <ac:spMk id="2" creationId="{804100B8-7288-403C-A17F-E6623ABA6667}"/>
          </ac:spMkLst>
        </pc:spChg>
        <pc:spChg chg="mod">
          <ac:chgData name="huw thomas" userId="247bd49e70cd239e" providerId="LiveId" clId="{971C7A3F-D9BF-4CAE-BEC6-6D806FFFF862}" dt="2021-10-17T19:54:49.844" v="23" actId="255"/>
          <ac:spMkLst>
            <pc:docMk/>
            <pc:sldMk cId="2733526577" sldId="583"/>
            <ac:spMk id="3" creationId="{93B66CD5-E29A-46FE-BE8A-D113C666DF94}"/>
          </ac:spMkLst>
        </pc:spChg>
      </pc:sldChg>
      <pc:sldChg chg="addSp delSp modSp new mod">
        <pc:chgData name="huw thomas" userId="247bd49e70cd239e" providerId="LiveId" clId="{971C7A3F-D9BF-4CAE-BEC6-6D806FFFF862}" dt="2021-10-17T20:05:58.629" v="164" actId="1076"/>
        <pc:sldMkLst>
          <pc:docMk/>
          <pc:sldMk cId="2417879920" sldId="584"/>
        </pc:sldMkLst>
        <pc:spChg chg="mod">
          <ac:chgData name="huw thomas" userId="247bd49e70cd239e" providerId="LiveId" clId="{971C7A3F-D9BF-4CAE-BEC6-6D806FFFF862}" dt="2021-10-17T20:03:25.900" v="151" actId="1076"/>
          <ac:spMkLst>
            <pc:docMk/>
            <pc:sldMk cId="2417879920" sldId="584"/>
            <ac:spMk id="2" creationId="{4AB0AA76-2210-4065-86C4-C695AD807898}"/>
          </ac:spMkLst>
        </pc:spChg>
        <pc:spChg chg="del">
          <ac:chgData name="huw thomas" userId="247bd49e70cd239e" providerId="LiveId" clId="{971C7A3F-D9BF-4CAE-BEC6-6D806FFFF862}" dt="2021-10-17T20:02:31.159" v="144" actId="21"/>
          <ac:spMkLst>
            <pc:docMk/>
            <pc:sldMk cId="2417879920" sldId="584"/>
            <ac:spMk id="3" creationId="{3D2485A1-655E-4A38-A8DB-16488CF0065F}"/>
          </ac:spMkLst>
        </pc:spChg>
        <pc:spChg chg="add mod">
          <ac:chgData name="huw thomas" userId="247bd49e70cd239e" providerId="LiveId" clId="{971C7A3F-D9BF-4CAE-BEC6-6D806FFFF862}" dt="2021-10-17T20:04:49.460" v="158" actId="1076"/>
          <ac:spMkLst>
            <pc:docMk/>
            <pc:sldMk cId="2417879920" sldId="584"/>
            <ac:spMk id="5" creationId="{C6AC1665-95EF-4D82-9AFC-945CACF826EF}"/>
          </ac:spMkLst>
        </pc:spChg>
        <pc:picChg chg="add mod">
          <ac:chgData name="huw thomas" userId="247bd49e70cd239e" providerId="LiveId" clId="{971C7A3F-D9BF-4CAE-BEC6-6D806FFFF862}" dt="2021-10-17T20:05:58.629" v="164" actId="1076"/>
          <ac:picMkLst>
            <pc:docMk/>
            <pc:sldMk cId="2417879920" sldId="584"/>
            <ac:picMk id="1026" creationId="{176E6B87-48A9-464C-B5C2-E62DF986BC71}"/>
          </ac:picMkLst>
        </pc:picChg>
        <pc:picChg chg="add mod">
          <ac:chgData name="huw thomas" userId="247bd49e70cd239e" providerId="LiveId" clId="{971C7A3F-D9BF-4CAE-BEC6-6D806FFFF862}" dt="2021-10-17T20:05:44.709" v="161" actId="1076"/>
          <ac:picMkLst>
            <pc:docMk/>
            <pc:sldMk cId="2417879920" sldId="584"/>
            <ac:picMk id="1028" creationId="{DBD6096A-1739-49D3-ACB8-363FB38743AE}"/>
          </ac:picMkLst>
        </pc:picChg>
        <pc:picChg chg="add mod">
          <ac:chgData name="huw thomas" userId="247bd49e70cd239e" providerId="LiveId" clId="{971C7A3F-D9BF-4CAE-BEC6-6D806FFFF862}" dt="2021-10-17T20:05:54.806" v="163" actId="1076"/>
          <ac:picMkLst>
            <pc:docMk/>
            <pc:sldMk cId="2417879920" sldId="584"/>
            <ac:picMk id="1030" creationId="{FBECCE93-BD9E-40F6-81EA-B6ED152B7B79}"/>
          </ac:picMkLst>
        </pc:picChg>
      </pc:sldChg>
      <pc:sldChg chg="modSp new mod modAnim">
        <pc:chgData name="huw thomas" userId="247bd49e70cd239e" providerId="LiveId" clId="{971C7A3F-D9BF-4CAE-BEC6-6D806FFFF862}" dt="2021-10-17T20:15:34.363" v="309" actId="14100"/>
        <pc:sldMkLst>
          <pc:docMk/>
          <pc:sldMk cId="1098326275" sldId="585"/>
        </pc:sldMkLst>
        <pc:spChg chg="mod">
          <ac:chgData name="huw thomas" userId="247bd49e70cd239e" providerId="LiveId" clId="{971C7A3F-D9BF-4CAE-BEC6-6D806FFFF862}" dt="2021-10-17T20:14:54.081" v="302" actId="14100"/>
          <ac:spMkLst>
            <pc:docMk/>
            <pc:sldMk cId="1098326275" sldId="585"/>
            <ac:spMk id="2" creationId="{850E6977-CD2F-443E-B175-9F3CA0EBA9D6}"/>
          </ac:spMkLst>
        </pc:spChg>
        <pc:spChg chg="mod">
          <ac:chgData name="huw thomas" userId="247bd49e70cd239e" providerId="LiveId" clId="{971C7A3F-D9BF-4CAE-BEC6-6D806FFFF862}" dt="2021-10-17T20:15:34.363" v="309" actId="14100"/>
          <ac:spMkLst>
            <pc:docMk/>
            <pc:sldMk cId="1098326275" sldId="585"/>
            <ac:spMk id="3" creationId="{3A5B2123-9741-41DE-9A98-2BF4D55BDE9C}"/>
          </ac:spMkLst>
        </pc:spChg>
      </pc:sldChg>
      <pc:sldChg chg="addSp delSp modSp new mod modClrScheme chgLayout">
        <pc:chgData name="huw thomas" userId="247bd49e70cd239e" providerId="LiveId" clId="{971C7A3F-D9BF-4CAE-BEC6-6D806FFFF862}" dt="2021-10-17T20:14:28.162" v="300" actId="1076"/>
        <pc:sldMkLst>
          <pc:docMk/>
          <pc:sldMk cId="1259484082" sldId="586"/>
        </pc:sldMkLst>
        <pc:spChg chg="del">
          <ac:chgData name="huw thomas" userId="247bd49e70cd239e" providerId="LiveId" clId="{971C7A3F-D9BF-4CAE-BEC6-6D806FFFF862}" dt="2021-10-17T20:11:15.539" v="238" actId="21"/>
          <ac:spMkLst>
            <pc:docMk/>
            <pc:sldMk cId="1259484082" sldId="586"/>
            <ac:spMk id="2" creationId="{51F06AE2-B7D2-4F54-9F02-9D2E9D87C028}"/>
          </ac:spMkLst>
        </pc:spChg>
        <pc:spChg chg="mod ord">
          <ac:chgData name="huw thomas" userId="247bd49e70cd239e" providerId="LiveId" clId="{971C7A3F-D9BF-4CAE-BEC6-6D806FFFF862}" dt="2021-10-17T20:13:51.280" v="299" actId="14100"/>
          <ac:spMkLst>
            <pc:docMk/>
            <pc:sldMk cId="1259484082" sldId="586"/>
            <ac:spMk id="3" creationId="{2A542EE2-4E2F-4A71-AFAC-19D1467DFC50}"/>
          </ac:spMkLst>
        </pc:spChg>
        <pc:spChg chg="add mod">
          <ac:chgData name="huw thomas" userId="247bd49e70cd239e" providerId="LiveId" clId="{971C7A3F-D9BF-4CAE-BEC6-6D806FFFF862}" dt="2021-10-17T20:14:28.162" v="300" actId="1076"/>
          <ac:spMkLst>
            <pc:docMk/>
            <pc:sldMk cId="1259484082" sldId="586"/>
            <ac:spMk id="71" creationId="{70B8229F-96E0-44A5-BA78-56E565FD363B}"/>
          </ac:spMkLst>
        </pc:spChg>
        <pc:picChg chg="add mod">
          <ac:chgData name="huw thomas" userId="247bd49e70cd239e" providerId="LiveId" clId="{971C7A3F-D9BF-4CAE-BEC6-6D806FFFF862}" dt="2021-10-17T20:13:47.882" v="298" actId="1076"/>
          <ac:picMkLst>
            <pc:docMk/>
            <pc:sldMk cId="1259484082" sldId="586"/>
            <ac:picMk id="2050" creationId="{95E5EF02-4A0C-46D6-B446-6CA6F24EA6C8}"/>
          </ac:picMkLst>
        </pc:picChg>
      </pc:sldChg>
      <pc:sldChg chg="modSp new mod">
        <pc:chgData name="huw thomas" userId="247bd49e70cd239e" providerId="LiveId" clId="{971C7A3F-D9BF-4CAE-BEC6-6D806FFFF862}" dt="2021-10-17T20:19:55.668" v="528" actId="20577"/>
        <pc:sldMkLst>
          <pc:docMk/>
          <pc:sldMk cId="3508479097" sldId="587"/>
        </pc:sldMkLst>
        <pc:spChg chg="mod">
          <ac:chgData name="huw thomas" userId="247bd49e70cd239e" providerId="LiveId" clId="{971C7A3F-D9BF-4CAE-BEC6-6D806FFFF862}" dt="2021-10-17T20:16:15.977" v="347" actId="5793"/>
          <ac:spMkLst>
            <pc:docMk/>
            <pc:sldMk cId="3508479097" sldId="587"/>
            <ac:spMk id="2" creationId="{751D8E9D-DE87-4767-9C44-F72587B7CC89}"/>
          </ac:spMkLst>
        </pc:spChg>
        <pc:spChg chg="mod">
          <ac:chgData name="huw thomas" userId="247bd49e70cd239e" providerId="LiveId" clId="{971C7A3F-D9BF-4CAE-BEC6-6D806FFFF862}" dt="2021-10-17T20:19:55.668" v="528" actId="20577"/>
          <ac:spMkLst>
            <pc:docMk/>
            <pc:sldMk cId="3508479097" sldId="587"/>
            <ac:spMk id="3" creationId="{7759D45A-043C-44F9-8172-E206F74FF595}"/>
          </ac:spMkLst>
        </pc:spChg>
      </pc:sldChg>
      <pc:sldChg chg="delSp modSp new mod">
        <pc:chgData name="huw thomas" userId="247bd49e70cd239e" providerId="LiveId" clId="{971C7A3F-D9BF-4CAE-BEC6-6D806FFFF862}" dt="2021-10-17T20:21:55.909" v="670" actId="20577"/>
        <pc:sldMkLst>
          <pc:docMk/>
          <pc:sldMk cId="3369590216" sldId="588"/>
        </pc:sldMkLst>
        <pc:spChg chg="del">
          <ac:chgData name="huw thomas" userId="247bd49e70cd239e" providerId="LiveId" clId="{971C7A3F-D9BF-4CAE-BEC6-6D806FFFF862}" dt="2021-10-17T20:21:15.631" v="650" actId="21"/>
          <ac:spMkLst>
            <pc:docMk/>
            <pc:sldMk cId="3369590216" sldId="588"/>
            <ac:spMk id="2" creationId="{DA12C658-391D-4AE7-A9DB-A742F8BD71D5}"/>
          </ac:spMkLst>
        </pc:spChg>
        <pc:spChg chg="mod">
          <ac:chgData name="huw thomas" userId="247bd49e70cd239e" providerId="LiveId" clId="{971C7A3F-D9BF-4CAE-BEC6-6D806FFFF862}" dt="2021-10-17T20:21:55.909" v="670" actId="20577"/>
          <ac:spMkLst>
            <pc:docMk/>
            <pc:sldMk cId="3369590216" sldId="588"/>
            <ac:spMk id="3" creationId="{8F190F4E-EDB1-455E-8720-404CFEFA4B73}"/>
          </ac:spMkLst>
        </pc:spChg>
      </pc:sldChg>
      <pc:sldChg chg="addSp delSp modSp new mod setBg modNotesTx">
        <pc:chgData name="huw thomas" userId="247bd49e70cd239e" providerId="LiveId" clId="{971C7A3F-D9BF-4CAE-BEC6-6D806FFFF862}" dt="2021-10-17T20:37:58.337" v="830" actId="20577"/>
        <pc:sldMkLst>
          <pc:docMk/>
          <pc:sldMk cId="388222155" sldId="589"/>
        </pc:sldMkLst>
        <pc:spChg chg="del">
          <ac:chgData name="huw thomas" userId="247bd49e70cd239e" providerId="LiveId" clId="{971C7A3F-D9BF-4CAE-BEC6-6D806FFFF862}" dt="2021-10-17T20:32:26.047" v="685" actId="21"/>
          <ac:spMkLst>
            <pc:docMk/>
            <pc:sldMk cId="388222155" sldId="589"/>
            <ac:spMk id="2" creationId="{78297766-7A10-46AA-99FE-CAABA83CE7AC}"/>
          </ac:spMkLst>
        </pc:spChg>
        <pc:spChg chg="del">
          <ac:chgData name="huw thomas" userId="247bd49e70cd239e" providerId="LiveId" clId="{971C7A3F-D9BF-4CAE-BEC6-6D806FFFF862}" dt="2021-10-17T20:32:22.164" v="684"/>
          <ac:spMkLst>
            <pc:docMk/>
            <pc:sldMk cId="388222155" sldId="589"/>
            <ac:spMk id="3" creationId="{60EF1655-99AB-4A0F-A3E8-1FA211C93A0F}"/>
          </ac:spMkLst>
        </pc:spChg>
        <pc:spChg chg="add del mod">
          <ac:chgData name="huw thomas" userId="247bd49e70cd239e" providerId="LiveId" clId="{971C7A3F-D9BF-4CAE-BEC6-6D806FFFF862}" dt="2021-10-17T20:36:10.682" v="801"/>
          <ac:spMkLst>
            <pc:docMk/>
            <pc:sldMk cId="388222155" sldId="589"/>
            <ac:spMk id="5" creationId="{FC745EB4-810A-4B72-9DAB-D6C71E413C89}"/>
          </ac:spMkLst>
        </pc:spChg>
        <pc:spChg chg="add del">
          <ac:chgData name="huw thomas" userId="247bd49e70cd239e" providerId="LiveId" clId="{971C7A3F-D9BF-4CAE-BEC6-6D806FFFF862}" dt="2021-10-17T20:32:55.008" v="688" actId="22"/>
          <ac:spMkLst>
            <pc:docMk/>
            <pc:sldMk cId="388222155" sldId="589"/>
            <ac:spMk id="6" creationId="{A9E6940B-F414-4B57-9C27-03F849C422F2}"/>
          </ac:spMkLst>
        </pc:spChg>
        <pc:spChg chg="add mod">
          <ac:chgData name="huw thomas" userId="247bd49e70cd239e" providerId="LiveId" clId="{971C7A3F-D9BF-4CAE-BEC6-6D806FFFF862}" dt="2021-10-17T20:37:58.337" v="830" actId="20577"/>
          <ac:spMkLst>
            <pc:docMk/>
            <pc:sldMk cId="388222155" sldId="589"/>
            <ac:spMk id="11" creationId="{9B1454A4-07BA-4AE4-8B54-F49125AA9E1B}"/>
          </ac:spMkLst>
        </pc:spChg>
        <pc:picChg chg="add mod">
          <ac:chgData name="huw thomas" userId="247bd49e70cd239e" providerId="LiveId" clId="{971C7A3F-D9BF-4CAE-BEC6-6D806FFFF862}" dt="2021-10-17T20:34:24.325" v="695" actId="14100"/>
          <ac:picMkLst>
            <pc:docMk/>
            <pc:sldMk cId="388222155" sldId="589"/>
            <ac:picMk id="3074" creationId="{DA5AA1F7-79FC-4295-BDE0-4458DDB1CC34}"/>
          </ac:picMkLst>
        </pc:picChg>
        <pc:picChg chg="add mod">
          <ac:chgData name="huw thomas" userId="247bd49e70cd239e" providerId="LiveId" clId="{971C7A3F-D9BF-4CAE-BEC6-6D806FFFF862}" dt="2021-10-17T20:34:32.941" v="697" actId="1076"/>
          <ac:picMkLst>
            <pc:docMk/>
            <pc:sldMk cId="388222155" sldId="589"/>
            <ac:picMk id="3076" creationId="{BF6AB8C8-4333-499F-A08F-EA402F8A4390}"/>
          </ac:picMkLst>
        </pc:picChg>
        <pc:picChg chg="add mod ord">
          <ac:chgData name="huw thomas" userId="247bd49e70cd239e" providerId="LiveId" clId="{971C7A3F-D9BF-4CAE-BEC6-6D806FFFF862}" dt="2021-10-17T20:34:46.373" v="700" actId="14100"/>
          <ac:picMkLst>
            <pc:docMk/>
            <pc:sldMk cId="388222155" sldId="589"/>
            <ac:picMk id="3078" creationId="{20D2CDD3-0A78-4248-B38B-A59282C0BD0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0142"/>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sz="quarter" idx="1"/>
          </p:nvPr>
        </p:nvSpPr>
        <p:spPr>
          <a:xfrm>
            <a:off x="3894505" y="0"/>
            <a:ext cx="2979367" cy="500142"/>
          </a:xfrm>
          <a:prstGeom prst="rect">
            <a:avLst/>
          </a:prstGeom>
        </p:spPr>
        <p:txBody>
          <a:bodyPr vert="horz" lIns="96442" tIns="48221" rIns="96442" bIns="48221" rtlCol="0"/>
          <a:lstStyle>
            <a:lvl1pPr algn="r">
              <a:defRPr sz="1300"/>
            </a:lvl1pPr>
          </a:lstStyle>
          <a:p>
            <a:fld id="{96D292DE-8B7A-4254-AA83-74C1F4DD4AF0}" type="datetimeFigureOut">
              <a:rPr lang="en-GB" smtClean="0"/>
              <a:t>17/10/2021</a:t>
            </a:fld>
            <a:endParaRPr lang="en-GB"/>
          </a:p>
        </p:txBody>
      </p:sp>
      <p:sp>
        <p:nvSpPr>
          <p:cNvPr id="4" name="Footer Placeholder 3"/>
          <p:cNvSpPr>
            <a:spLocks noGrp="1"/>
          </p:cNvSpPr>
          <p:nvPr>
            <p:ph type="ftr" sz="quarter" idx="2"/>
          </p:nvPr>
        </p:nvSpPr>
        <p:spPr>
          <a:xfrm>
            <a:off x="0" y="9500960"/>
            <a:ext cx="2979367" cy="500142"/>
          </a:xfrm>
          <a:prstGeom prst="rect">
            <a:avLst/>
          </a:prstGeom>
        </p:spPr>
        <p:txBody>
          <a:bodyPr vert="horz" lIns="96442" tIns="48221" rIns="96442" bIns="48221" rtlCol="0" anchor="b"/>
          <a:lstStyle>
            <a:lvl1pPr algn="l">
              <a:defRPr sz="1300"/>
            </a:lvl1pPr>
          </a:lstStyle>
          <a:p>
            <a:endParaRPr lang="en-GB"/>
          </a:p>
        </p:txBody>
      </p:sp>
      <p:sp>
        <p:nvSpPr>
          <p:cNvPr id="5" name="Slide Number Placeholder 4"/>
          <p:cNvSpPr>
            <a:spLocks noGrp="1"/>
          </p:cNvSpPr>
          <p:nvPr>
            <p:ph type="sldNum" sz="quarter" idx="3"/>
          </p:nvPr>
        </p:nvSpPr>
        <p:spPr>
          <a:xfrm>
            <a:off x="3894505" y="9500960"/>
            <a:ext cx="2979367" cy="500142"/>
          </a:xfrm>
          <a:prstGeom prst="rect">
            <a:avLst/>
          </a:prstGeom>
        </p:spPr>
        <p:txBody>
          <a:bodyPr vert="horz" lIns="96442" tIns="48221" rIns="96442" bIns="48221"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lang="en-US"/>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27ACFA33-DD99-D445-BBF2-692ED867A9DB}" type="datetimeFigureOut">
              <a:rPr lang="en-US" smtClean="0"/>
              <a:t>10/17/2021</a:t>
            </a:fld>
            <a:endParaRPr lang="en-US"/>
          </a:p>
        </p:txBody>
      </p:sp>
      <p:sp>
        <p:nvSpPr>
          <p:cNvPr id="4" name="Slide Image Placeholder 3"/>
          <p:cNvSpPr>
            <a:spLocks noGrp="1" noRot="1" noChangeAspect="1"/>
          </p:cNvSpPr>
          <p:nvPr>
            <p:ph type="sldImg" idx="2"/>
          </p:nvPr>
        </p:nvSpPr>
        <p:spPr>
          <a:xfrm>
            <a:off x="1189038" y="1250950"/>
            <a:ext cx="4497387" cy="3375025"/>
          </a:xfrm>
          <a:prstGeom prst="rect">
            <a:avLst/>
          </a:prstGeom>
          <a:noFill/>
          <a:ln w="12700">
            <a:solidFill>
              <a:prstClr val="black"/>
            </a:solidFill>
          </a:ln>
        </p:spPr>
        <p:txBody>
          <a:bodyPr vert="horz" lIns="96442" tIns="48221" rIns="96442" bIns="48221" rtlCol="0" anchor="ctr"/>
          <a:lstStyle/>
          <a:p>
            <a:endParaRPr lang="en-US"/>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lang="en-US"/>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tourismteacher.com/my-love-hate-relationship-with-mount-kilimajaro/"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tourismteacher.com/best-eco-lodges-in-gambia/"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tourismteacher.com/sustainable-touris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tourismteacher.com/wwoofing/"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tourismteacher.com/slow-tourism" TargetMode="External"/><Relationship Id="rId4" Type="http://schemas.openxmlformats.org/officeDocument/2006/relationships/hyperlink" Target="https://tourismteacher.com/types-of-tourism-glossary/"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tourismteacher.com/cultural-tourism/"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s://tourismteacher.com/definition-volunteer-tourism/" TargetMode="External"/><Relationship Id="rId4" Type="http://schemas.openxmlformats.org/officeDocument/2006/relationships/hyperlink" Target="https://tourismteacher.com/slow-touris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tourismteacher.com/types-of-tourism-glossary/"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tourismteacher.com/definition-of-tourism/"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tourismteacher.com/world-tourism-organisatio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tourismteacher.com/sex-tourism-in-thailand-what-where-and-why/"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tourismteacher.com/environmental-impacts-of-tourism/"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tourismteacher.com/sustainable-tourism/" TargetMode="External"/><Relationship Id="rId7" Type="http://schemas.openxmlformats.org/officeDocument/2006/relationships/hyperlink" Target="https://tourismteacher.com/social-impacts-of-tourism/" TargetMode="External"/><Relationship Id="rId2" Type="http://schemas.openxmlformats.org/officeDocument/2006/relationships/slide" Target="../slides/slide25.xml"/><Relationship Id="rId1" Type="http://schemas.openxmlformats.org/officeDocument/2006/relationships/notesMaster" Target="../notesMasters/notesMaster1.xml"/><Relationship Id="rId6" Type="http://schemas.openxmlformats.org/officeDocument/2006/relationships/hyperlink" Target="https://tourismteacher.com/cultural-tourism/" TargetMode="External"/><Relationship Id="rId5" Type="http://schemas.openxmlformats.org/officeDocument/2006/relationships/hyperlink" Target="https://tourismteacher.com/economic-leakage-tourism/" TargetMode="External"/><Relationship Id="rId4" Type="http://schemas.openxmlformats.org/officeDocument/2006/relationships/hyperlink" Target="https://tourismteacher.com/economic-impacts-of-tourism/"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tourismteacher.com/things-to-consider-volunteer-tourism/"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s://tourismteacher.com/wwoofing/"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7.8 billion </a:t>
            </a:r>
          </a:p>
        </p:txBody>
      </p:sp>
      <p:sp>
        <p:nvSpPr>
          <p:cNvPr id="4" name="Slide Number Placeholder 3"/>
          <p:cNvSpPr>
            <a:spLocks noGrp="1"/>
          </p:cNvSpPr>
          <p:nvPr>
            <p:ph type="sldNum" sz="quarter" idx="5"/>
          </p:nvPr>
        </p:nvSpPr>
        <p:spPr/>
        <p:txBody>
          <a:bodyPr/>
          <a:lstStyle/>
          <a:p>
            <a:pPr defTabSz="964418"/>
            <a:fld id="{FE08C8D7-18E8-2C4F-967C-29C09C3D1F6E}" type="slidenum">
              <a:rPr lang="en-US" sz="1400">
                <a:solidFill>
                  <a:prstClr val="black"/>
                </a:solidFill>
                <a:latin typeface="Calibri" panose="020F0502020204030204"/>
              </a:rPr>
              <a:pPr defTabSz="964418"/>
              <a:t>2</a:t>
            </a:fld>
            <a:endParaRPr lang="en-US" sz="1400">
              <a:solidFill>
                <a:prstClr val="black"/>
              </a:solidFill>
              <a:latin typeface="Calibri" panose="020F0502020204030204"/>
            </a:endParaRPr>
          </a:p>
        </p:txBody>
      </p:sp>
    </p:spTree>
    <p:extLst>
      <p:ext uri="{BB962C8B-B14F-4D97-AF65-F5344CB8AC3E}">
        <p14:creationId xmlns:p14="http://schemas.microsoft.com/office/powerpoint/2010/main" val="375591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7.8 billion </a:t>
            </a:r>
          </a:p>
        </p:txBody>
      </p:sp>
      <p:sp>
        <p:nvSpPr>
          <p:cNvPr id="4" name="Slide Number Placeholder 3"/>
          <p:cNvSpPr>
            <a:spLocks noGrp="1"/>
          </p:cNvSpPr>
          <p:nvPr>
            <p:ph type="sldNum" sz="quarter" idx="5"/>
          </p:nvPr>
        </p:nvSpPr>
        <p:spPr/>
        <p:txBody>
          <a:bodyPr/>
          <a:lstStyle/>
          <a:p>
            <a:pPr defTabSz="964418"/>
            <a:fld id="{FE08C8D7-18E8-2C4F-967C-29C09C3D1F6E}" type="slidenum">
              <a:rPr lang="en-US" sz="1400">
                <a:solidFill>
                  <a:prstClr val="black"/>
                </a:solidFill>
                <a:latin typeface="Calibri" panose="020F0502020204030204"/>
              </a:rPr>
              <a:pPr defTabSz="964418"/>
              <a:t>3</a:t>
            </a:fld>
            <a:endParaRPr lang="en-US" sz="1400">
              <a:solidFill>
                <a:prstClr val="black"/>
              </a:solidFill>
              <a:latin typeface="Calibri" panose="020F0502020204030204"/>
            </a:endParaRPr>
          </a:p>
        </p:txBody>
      </p:sp>
    </p:spTree>
    <p:extLst>
      <p:ext uri="{BB962C8B-B14F-4D97-AF65-F5344CB8AC3E}">
        <p14:creationId xmlns:p14="http://schemas.microsoft.com/office/powerpoint/2010/main" val="3768823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Rural tourism is an important part of the tourism industry around the world. From walks in the Brecon Beacons, to climbing </a:t>
            </a:r>
            <a:r>
              <a:rPr lang="en-GB" sz="1300" dirty="0">
                <a:hlinkClick r:id="rId3"/>
              </a:rPr>
              <a:t>Mount Kilimanjaro</a:t>
            </a:r>
            <a:r>
              <a:rPr lang="en-GB" sz="1300" dirty="0"/>
              <a:t> to </a:t>
            </a:r>
            <a:r>
              <a:rPr lang="en-GB" sz="1300" dirty="0">
                <a:hlinkClick r:id="rId4"/>
              </a:rPr>
              <a:t>eco tourism in The Gambia</a:t>
            </a:r>
            <a:r>
              <a:rPr lang="en-GB" sz="1300" dirty="0"/>
              <a:t>, many destinations rely on their rural tourism provision to bring in much needed revenue for the local economy.</a:t>
            </a:r>
          </a:p>
          <a:p>
            <a:endParaRPr lang="en-GB" sz="1300" dirty="0"/>
          </a:p>
          <a:p>
            <a:r>
              <a:rPr lang="en-GB" sz="1300" dirty="0"/>
              <a:t>But what does rural tourism actually mean? What is it all about? Today I will explain what is meant by the term rural tourism, providing a range of academic and industry-based definitions. I will then discuss the importance of rural tourism, activities commonly found in rural tourism destinations and destinations offering rural tourism. I will also assess the positive and negative impacts of rural tourism.</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a:t>
            </a:fld>
            <a:endParaRPr lang="en-US"/>
          </a:p>
        </p:txBody>
      </p:sp>
    </p:spTree>
    <p:extLst>
      <p:ext uri="{BB962C8B-B14F-4D97-AF65-F5344CB8AC3E}">
        <p14:creationId xmlns:p14="http://schemas.microsoft.com/office/powerpoint/2010/main" val="3926284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Rural tourism is closely aligned with the concept of </a:t>
            </a:r>
            <a:r>
              <a:rPr lang="en-GB" sz="1300" dirty="0">
                <a:hlinkClick r:id="rId3"/>
              </a:rPr>
              <a:t>sustainable tourism</a:t>
            </a:r>
            <a:r>
              <a:rPr lang="en-GB" sz="1300" dirty="0"/>
              <a:t>, which we looked at last week, given that it is inherently linked to green spaces and commonly environmentally-friendly forms of tourism, such as hiking or camping.</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5</a:t>
            </a:fld>
            <a:endParaRPr lang="en-US"/>
          </a:p>
        </p:txBody>
      </p:sp>
    </p:spTree>
    <p:extLst>
      <p:ext uri="{BB962C8B-B14F-4D97-AF65-F5344CB8AC3E}">
        <p14:creationId xmlns:p14="http://schemas.microsoft.com/office/powerpoint/2010/main" val="2669591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Rural tourism is an umbrella term. The rural tourism industry includes a number of tourism types, such as golfing tourism, glamping or </a:t>
            </a:r>
            <a:r>
              <a:rPr lang="en-GB" sz="1300" dirty="0">
                <a:hlinkClick r:id="rId3"/>
              </a:rPr>
              <a:t>WOOFING</a:t>
            </a:r>
            <a:r>
              <a:rPr lang="en-GB" sz="1300" dirty="0"/>
              <a:t>. We will come back to Rural Tourism later on, but in the meantime, let’s talk WWOOFING!</a:t>
            </a:r>
          </a:p>
          <a:p>
            <a:endParaRPr lang="en-GB" sz="1300" dirty="0"/>
          </a:p>
          <a:p>
            <a:r>
              <a:rPr lang="en-GB" sz="1300" dirty="0"/>
              <a:t>WWOOFING may not be a term that most people are familiar with, but this </a:t>
            </a:r>
            <a:r>
              <a:rPr lang="en-GB" sz="1300" dirty="0">
                <a:hlinkClick r:id="rId4"/>
              </a:rPr>
              <a:t>type of tourism</a:t>
            </a:r>
            <a:r>
              <a:rPr lang="en-GB" sz="1300" dirty="0"/>
              <a:t> has grown exponentially in recent years. An increased awareness in sustainable practices, a demand for </a:t>
            </a:r>
            <a:r>
              <a:rPr lang="en-GB" sz="1300" dirty="0">
                <a:hlinkClick r:id="rId5"/>
              </a:rPr>
              <a:t>slow tourism</a:t>
            </a:r>
            <a:r>
              <a:rPr lang="en-GB" sz="1300" dirty="0"/>
              <a:t> and a growing interest for unusual and unique experiences has led to the growth of the WWOOFING industry. But what is WOOFING?</a:t>
            </a:r>
          </a:p>
          <a:p>
            <a:endParaRPr lang="en-GB" sz="1300" dirty="0"/>
          </a:p>
          <a:p>
            <a:r>
              <a:rPr lang="en-GB" sz="1300" dirty="0"/>
              <a:t>WWOOFING stands for worldwide opportunities on organic farms. It is a form of homestay tourism, whereby the tourist works on the farm in exchange for free board.</a:t>
            </a:r>
          </a:p>
          <a:p>
            <a:r>
              <a:rPr lang="en-GB" sz="1300" dirty="0"/>
              <a:t>WWOOFING has grown as an industry in recent years and is particularly popular in Australia, where many international tourists undertake agricultural work in order to extend the duration of their working holiday visa. Other popular WWOOFING destinations include the USA, Ireland and various places throughout Europe.</a:t>
            </a:r>
          </a:p>
          <a:p>
            <a:r>
              <a:rPr lang="en-GB" sz="1300" dirty="0"/>
              <a:t>WWOOFING is also popular with budget and long term travellers as it provides the tourist with travel opportunities at a reduced cost.</a:t>
            </a:r>
          </a:p>
          <a:p>
            <a:endParaRPr lang="en-GB" sz="1300" dirty="0"/>
          </a:p>
          <a:p>
            <a:r>
              <a:rPr lang="en-GB" sz="1300" dirty="0"/>
              <a:t>This TED talk by Tomislav </a:t>
            </a:r>
            <a:r>
              <a:rPr lang="en-GB" sz="1300" dirty="0" err="1"/>
              <a:t>Perko</a:t>
            </a:r>
            <a:r>
              <a:rPr lang="en-GB" sz="1300" dirty="0"/>
              <a:t> explains how WWOOFING facilitates travel for those without much money.</a:t>
            </a:r>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3996991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WWOOFING has been framed as an alternative form of tourism, providing a </a:t>
            </a:r>
            <a:r>
              <a:rPr lang="en-GB" sz="1300" dirty="0" err="1"/>
              <a:t>deep</a:t>
            </a:r>
            <a:r>
              <a:rPr lang="en-GB" sz="1300" dirty="0" err="1">
                <a:hlinkClick r:id="rId3"/>
              </a:rPr>
              <a:t>cultural</a:t>
            </a:r>
            <a:r>
              <a:rPr lang="en-GB" sz="1300" dirty="0">
                <a:hlinkClick r:id="rId3"/>
              </a:rPr>
              <a:t> exchange</a:t>
            </a:r>
            <a:r>
              <a:rPr lang="en-GB" sz="1300" dirty="0"/>
              <a:t> and the opportunity for hosts and tourists to learn from each other. It facilitates </a:t>
            </a:r>
            <a:r>
              <a:rPr lang="en-GB" sz="1300" dirty="0">
                <a:hlinkClick r:id="rId4"/>
              </a:rPr>
              <a:t>slow travel </a:t>
            </a:r>
            <a:r>
              <a:rPr lang="en-GB" sz="1300" dirty="0"/>
              <a:t>and is often classified as a form of </a:t>
            </a:r>
            <a:r>
              <a:rPr lang="en-GB" sz="1300" dirty="0">
                <a:hlinkClick r:id="rId5"/>
              </a:rPr>
              <a:t>volunteer tourism</a:t>
            </a:r>
            <a:r>
              <a:rPr lang="en-GB" sz="1300" dirty="0"/>
              <a:t>.</a:t>
            </a:r>
          </a:p>
          <a:p>
            <a:r>
              <a:rPr lang="en-GB" sz="1300" dirty="0"/>
              <a:t>Some organisations are reluctant to define WWOOFING as a type of </a:t>
            </a:r>
            <a:r>
              <a:rPr lang="en-GB" sz="1300" dirty="0" err="1"/>
              <a:t>tourism.This</a:t>
            </a:r>
            <a:r>
              <a:rPr lang="en-GB" sz="1300" dirty="0"/>
              <a:t> is due to its commercial nature and the perception that tourists may not be dedicated and serious workers.</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2038920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WWOOFING originated in the United Kingdom in 1971. Sue </a:t>
            </a:r>
            <a:r>
              <a:rPr lang="en-GB" sz="1300" dirty="0" err="1"/>
              <a:t>Coppard</a:t>
            </a:r>
            <a:r>
              <a:rPr lang="en-GB" sz="1300" dirty="0"/>
              <a:t> founded the idea of farm working in this way by promoting the concept of ‘Working Weekends on Farms’. This was later changed to Worldwide Organic Farming.</a:t>
            </a:r>
          </a:p>
          <a:p>
            <a:endParaRPr lang="en-GB" sz="1300" dirty="0"/>
          </a:p>
          <a:p>
            <a:r>
              <a:rPr lang="en-GB" sz="1300" dirty="0"/>
              <a:t>With a love for the countryside, Sue set up a agreements between farmers and people living in urban areas that allowed people to escape to the countryside on the weekends for free in exchange for their labour on the farms where they would stay.</a:t>
            </a:r>
          </a:p>
          <a:p>
            <a:r>
              <a:rPr lang="en-GB" sz="1300" dirty="0"/>
              <a:t>What started out as a weekend project, turned into something much more over the coming years. Framers realised the business potential that was gained through offering WWOOFING opportunities and many more farmers started to run such projects.</a:t>
            </a:r>
          </a:p>
          <a:p>
            <a:r>
              <a:rPr lang="en-GB" sz="1300" dirty="0"/>
              <a:t>Nowadays there are WWOOFING projects running in 210 countries around the world.</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1306224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Unfortunately, there are also some WWOOFING horror stories.</a:t>
            </a:r>
          </a:p>
          <a:p>
            <a:endParaRPr lang="en-GB" sz="1300" dirty="0"/>
          </a:p>
          <a:p>
            <a:r>
              <a:rPr lang="en-GB" sz="1300" dirty="0"/>
              <a:t>There are many stories of farmers with unrealistic expectations, poor hygiene, unsuitable work requests, exploitative behaviours and so on. It is important, therefore, that tourists do their research as much as possible before committing to a WWOOFING project. However, we can never truly know what will happen during every WWOOFING experience.</a:t>
            </a:r>
          </a:p>
          <a:p>
            <a:endParaRPr lang="en-GB" sz="1300" dirty="0"/>
          </a:p>
          <a:p>
            <a:r>
              <a:rPr lang="en-GB" sz="1300" dirty="0"/>
              <a:t>The problem is that there is no regulation of the WWOOFING industry. Rather, it relies on an implied code of conduct. Therefore, it is liable to abuse by either party (the farmer or the tourist). </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2522754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WWOOF destinations</a:t>
            </a:r>
          </a:p>
          <a:p>
            <a:r>
              <a:rPr lang="en-GB" sz="1300" dirty="0"/>
              <a:t>As I said earlier, WWOOFING occurs the world over. However, it is naturally more prominent in some countries than others.</a:t>
            </a:r>
          </a:p>
          <a:p>
            <a:r>
              <a:rPr lang="en-GB" sz="1300" dirty="0"/>
              <a:t>If you take a look on the WWOOFING database, Australia has more than 2700 hosts. New Zealand has approximately 2400 and the United States has more than 2000 WWOOFING opportunities. The United Kingdom has just short of 1000 WWOOFING hosts.</a:t>
            </a:r>
          </a:p>
          <a:p>
            <a:endParaRPr lang="en-GB" dirty="0"/>
          </a:p>
          <a:p>
            <a:r>
              <a:rPr lang="en-GB" sz="1300" dirty="0"/>
              <a:t>As you can see, WWOOFING is big business! The WWOFING industry worldwide has grown considerably in recent years and this trend is set to </a:t>
            </a:r>
            <a:r>
              <a:rPr lang="en-GB" sz="1300" dirty="0" err="1"/>
              <a:t>continue.However</a:t>
            </a:r>
            <a:r>
              <a:rPr lang="en-GB" sz="1300" dirty="0"/>
              <a:t>, I would caution that there is a need for some kind of regulation to bet in place to help avoid some of the negative WWOOFING stories that were outlined in this post. With some careful tourism planning and management, WWOOFING can bring advantages to both the tourist and the host as well as the wider economy, society and environment.</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24951804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As with many </a:t>
            </a:r>
            <a:r>
              <a:rPr lang="en-GB" sz="1300" dirty="0">
                <a:hlinkClick r:id="rId3"/>
              </a:rPr>
              <a:t>types of tourism</a:t>
            </a:r>
            <a:r>
              <a:rPr lang="en-GB" sz="1300" dirty="0"/>
              <a:t>, there is no universally accepted definition of rural tourism. In fact, the term is actually quite ambiguous.</a:t>
            </a:r>
          </a:p>
          <a:p>
            <a:r>
              <a:rPr lang="en-GB" sz="1300" dirty="0"/>
              <a:t>When defining the term rural tourism it is important first and foremost to understand what is and what isn’t ‘rural’. Read screen.</a:t>
            </a:r>
          </a:p>
          <a:p>
            <a:endParaRPr lang="en-GB" sz="1300" dirty="0"/>
          </a:p>
          <a:p>
            <a:r>
              <a:rPr lang="en-GB" sz="1300" dirty="0"/>
              <a:t>Now that we know a little bit more about the ‘rural’ part, it is also important to understand what is meant by the term ‘tourism’. There are many </a:t>
            </a:r>
            <a:r>
              <a:rPr lang="en-GB" sz="1300" dirty="0">
                <a:hlinkClick r:id="rId4"/>
              </a:rPr>
              <a:t>definitions of tourism</a:t>
            </a:r>
            <a:r>
              <a:rPr lang="en-GB" sz="1300" dirty="0"/>
              <a:t>, but it is generally recognised that a tourist is a person who travels away from their home residence for at least 24 hours for leisure or business purposes.</a:t>
            </a:r>
          </a:p>
          <a:p>
            <a:r>
              <a:rPr lang="en-GB" sz="1300" dirty="0"/>
              <a:t>It appears, therefore, that a person who travels to an area that is sparsely populated for more than 24 hours for leisure or business purposes is likely to qualify as a ‘rural tourist’.</a:t>
            </a:r>
          </a:p>
          <a:p>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11</a:t>
            </a:fld>
            <a:endParaRPr lang="en-US"/>
          </a:p>
        </p:txBody>
      </p:sp>
    </p:spTree>
    <p:extLst>
      <p:ext uri="{BB962C8B-B14F-4D97-AF65-F5344CB8AC3E}">
        <p14:creationId xmlns:p14="http://schemas.microsoft.com/office/powerpoint/2010/main" val="16839553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 </a:t>
            </a:r>
            <a:r>
              <a:rPr lang="en-GB" sz="1300" dirty="0">
                <a:hlinkClick r:id="rId3"/>
              </a:rPr>
              <a:t>World Tourism Organisation</a:t>
            </a:r>
            <a:r>
              <a:rPr lang="en-GB" sz="1300" dirty="0"/>
              <a:t>, provide a little more clarity. They state that rural tourism is ‘a type of tourism activity in which the visitor’s experience is related to a wide range of products generally linked to nature-based activities, agriculture, rural lifestyle / culture, angling and sightseeing’.</a:t>
            </a:r>
          </a:p>
          <a:p>
            <a:endParaRPr lang="en-GB" sz="1300" dirty="0"/>
          </a:p>
          <a:p>
            <a:r>
              <a:rPr lang="en-GB" sz="1300" dirty="0"/>
              <a:t>The OECD prescribes that rural tourism should be:</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31915449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err="1"/>
              <a:t>Gökhan</a:t>
            </a:r>
            <a:r>
              <a:rPr lang="en-GB" sz="1300" dirty="0"/>
              <a:t> </a:t>
            </a:r>
            <a:r>
              <a:rPr lang="en-GB" sz="1300" dirty="0" err="1"/>
              <a:t>Ayazlar</a:t>
            </a:r>
            <a:r>
              <a:rPr lang="en-GB" sz="1300" dirty="0"/>
              <a:t> &amp; </a:t>
            </a:r>
            <a:r>
              <a:rPr lang="en-GB" sz="1300" dirty="0" err="1"/>
              <a:t>Reyhan</a:t>
            </a:r>
            <a:r>
              <a:rPr lang="en-GB" sz="1300" dirty="0"/>
              <a:t> A. </a:t>
            </a:r>
            <a:r>
              <a:rPr lang="en-GB" sz="1300" dirty="0" err="1"/>
              <a:t>Ayazlar</a:t>
            </a:r>
            <a:r>
              <a:rPr lang="en-GB" sz="1300" dirty="0"/>
              <a:t> (2015) have collated a number of academic definitions of rural tourism. You can see a summary of this on the screen.</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38224810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There are many different types of rural areas that are popular tourism destinations. These may be named slightly differently around the world. Here are some examples from the UK:</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37554073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People live and work in the National Parks and the farms, villages and towns are protected along with the landscape and wildlife.</a:t>
            </a:r>
          </a:p>
          <a:p>
            <a:r>
              <a:rPr lang="en-GB" sz="1300" dirty="0"/>
              <a:t>National Parks welcome visitors and provide opportunities for everyone to experience, enjoy and learn about their special qualities.</a:t>
            </a:r>
          </a:p>
          <a:p>
            <a:r>
              <a:rPr lang="en-GB" sz="1300" dirty="0"/>
              <a:t>National Parks were first mentioned in 1931 in a government inquiry, however no action was taken. Public discontent led to a mass trespass on Kinder Scout (in the now known Peak District), where five men were arrested. This led the </a:t>
            </a:r>
            <a:r>
              <a:rPr lang="en-GB" sz="1300" i="1" dirty="0"/>
              <a:t>Council for the protection for Rural England </a:t>
            </a:r>
            <a:r>
              <a:rPr lang="en-GB" sz="1300" dirty="0"/>
              <a:t>making and releasing a film in the cinemas calling for public help. Not a far cry from Greta’s appeal on the public. She wasn’t the first and she won’t be the last.</a:t>
            </a:r>
          </a:p>
          <a:p>
            <a:endParaRPr lang="en-GB" sz="1300" dirty="0"/>
          </a:p>
          <a:p>
            <a:r>
              <a:rPr lang="en-GB" sz="1300" dirty="0"/>
              <a:t>This public pressure culminates in the 1945 white paper on National Parks, leading to the National Parks and Access to the Countryside Act 1949. In 1951 the Peak District became the first National Park.</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13718527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An Area of Outstanding Natural Beauty (AONB) is exactly what it says it is: a precious landscape whose distinctive character and natural beauty are so outstanding that it is in the nation’s interest to safeguard them. READ SCREEN</a:t>
            </a:r>
          </a:p>
          <a:p>
            <a:endParaRPr lang="en-GB" sz="1300" dirty="0"/>
          </a:p>
          <a:p>
            <a:r>
              <a:rPr lang="en-GB" sz="1300" dirty="0"/>
              <a:t>Their care has been entrusted to the local authorities, organisations, community groups and the individuals who live and work within them or who value them. Each AONB has been designated for special attention by reason of their high qualities. These include their flora, fauna, historical and cultural associations as well as scenic views. AONB landscapes range from rugged coastline to water meadows to gentle downland and upland moors.</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8476255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Sites of Special Scientific Interests are the country’s very best wildlife and geological sites.</a:t>
            </a:r>
          </a:p>
          <a:p>
            <a:endParaRPr lang="en-GB" sz="1300" dirty="0"/>
          </a:p>
          <a:p>
            <a:r>
              <a:rPr lang="en-GB" sz="1300" dirty="0"/>
              <a:t>SSSIs include some of the most spectacular and beautiful habitats; wetlands teeming with wading birds, winding chalk rivers, flower-rich meadows, windswept shingle beaches and remote upland peat bogs.</a:t>
            </a:r>
          </a:p>
          <a:p>
            <a:endParaRPr lang="en-GB" sz="1300" dirty="0"/>
          </a:p>
          <a:p>
            <a:r>
              <a:rPr lang="en-GB" sz="1300" dirty="0"/>
              <a:t>There are over 4,100 Sites of Special Scientific Interest (SSSIs) in England, covering around 8%</a:t>
            </a:r>
            <a:br>
              <a:rPr lang="en-GB" dirty="0"/>
            </a:br>
            <a:r>
              <a:rPr lang="en-GB" sz="1300" dirty="0"/>
              <a:t>of the country’s land area. More than 70% of these sites (by area) are internationally important for their wildlife and designated as Special Areas of Conservation (SACs), Special Protection Areas (SPAs) or Ramsar sites.</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2728773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This is an impressive natural resource which makes an important contribution to England’s biodiversity.</a:t>
            </a:r>
          </a:p>
          <a:p>
            <a:br>
              <a:rPr lang="en-GB" dirty="0"/>
            </a:b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21</a:t>
            </a:fld>
            <a:endParaRPr lang="en-US"/>
          </a:p>
        </p:txBody>
      </p:sp>
    </p:spTree>
    <p:extLst>
      <p:ext uri="{BB962C8B-B14F-4D97-AF65-F5344CB8AC3E}">
        <p14:creationId xmlns:p14="http://schemas.microsoft.com/office/powerpoint/2010/main" val="35847838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Let me give you an example- </a:t>
            </a:r>
            <a:br>
              <a:rPr lang="en-GB" sz="1300" dirty="0"/>
            </a:br>
            <a:br>
              <a:rPr lang="en-GB" sz="1300" dirty="0"/>
            </a:br>
            <a:r>
              <a:rPr lang="en-GB" sz="1300" dirty="0"/>
              <a:t>In northern Thailand, many tourists choose to go on hiking tours, staying in homestays and spending their money in the rural communities. This provides local people with work opportunities that they would not otherwise be exposed to. Many women leave their home villages in Thailand to work in the </a:t>
            </a:r>
            <a:r>
              <a:rPr lang="en-GB" sz="1300" dirty="0">
                <a:hlinkClick r:id="rId3"/>
              </a:rPr>
              <a:t>sex tourism industry</a:t>
            </a:r>
            <a:r>
              <a:rPr lang="en-GB" sz="1300" dirty="0"/>
              <a:t>, where they can earn a far higher wage to support their families. But with the growth of rural tourism, many women have been able to avoid moving to the red light districts of Bangkok and Pattaya and have instead been able to make an income in the rural areas in which they live.</a:t>
            </a:r>
          </a:p>
          <a:p>
            <a:r>
              <a:rPr lang="en-GB" sz="1300" dirty="0"/>
              <a:t>Moreover, rural tourism can help to disperse tourism in highly populated countries. This directs tourists away from some of the more well-known, busy areas and provides work opportunities and economic activity in alternative areas. It also helps to combat the challenge of limited carrying capacities in some destinations and the negative </a:t>
            </a:r>
            <a:r>
              <a:rPr lang="en-GB" sz="1300" dirty="0">
                <a:hlinkClick r:id="rId4"/>
              </a:rPr>
              <a:t>environmental impacts of tourism</a:t>
            </a:r>
            <a:r>
              <a:rPr lang="en-GB" sz="1300" dirty="0"/>
              <a:t>.</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1419438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 rural tourism industry interlinks with a range of activity types, thus bringing economic benefit to a variety of areas. This is demonstrated in the figure on the screen.</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9348192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Positive impacts of rural tourism</a:t>
            </a:r>
          </a:p>
          <a:p>
            <a:r>
              <a:rPr lang="en-GB" sz="1300" dirty="0"/>
              <a:t>Rural tourism has many positive economic, social and environmental impacts if it is managed well and adheres to </a:t>
            </a:r>
            <a:r>
              <a:rPr lang="en-GB" sz="1300" dirty="0">
                <a:hlinkClick r:id="rId3"/>
              </a:rPr>
              <a:t>sustainable tourism</a:t>
            </a:r>
            <a:r>
              <a:rPr lang="en-GB" sz="1300" dirty="0"/>
              <a:t> principles. Here are some of the most commonly noted benefits of rural tourism:</a:t>
            </a:r>
          </a:p>
          <a:p>
            <a:endParaRPr lang="en-GB" sz="1300" dirty="0"/>
          </a:p>
          <a:p>
            <a:r>
              <a:rPr lang="en-GB" sz="1300" b="1" dirty="0"/>
              <a:t>Employment generation</a:t>
            </a:r>
          </a:p>
          <a:p>
            <a:r>
              <a:rPr lang="en-GB" sz="1300" dirty="0"/>
              <a:t>Employment generation is a common positive </a:t>
            </a:r>
            <a:r>
              <a:rPr lang="en-GB" sz="1300" dirty="0">
                <a:hlinkClick r:id="rId4"/>
              </a:rPr>
              <a:t>economic impact impact of tourism</a:t>
            </a:r>
            <a:r>
              <a:rPr lang="en-GB" sz="1300" dirty="0"/>
              <a:t>.</a:t>
            </a:r>
          </a:p>
          <a:p>
            <a:r>
              <a:rPr lang="en-GB" sz="1300" dirty="0"/>
              <a:t>Rural tourism can create many jobs in areas where they may otherwise not be many employment opportunities.</a:t>
            </a:r>
          </a:p>
          <a:p>
            <a:r>
              <a:rPr lang="en-GB" sz="1300" dirty="0"/>
              <a:t>These jobs may be directly related to the rural tourism industry, for example hotel workers or taxi drivers.</a:t>
            </a:r>
          </a:p>
          <a:p>
            <a:r>
              <a:rPr lang="en-GB" sz="1300" dirty="0"/>
              <a:t>They may also be </a:t>
            </a:r>
            <a:r>
              <a:rPr lang="en-GB" sz="1300" dirty="0" err="1"/>
              <a:t>indirected</a:t>
            </a:r>
            <a:r>
              <a:rPr lang="en-GB" sz="1300" dirty="0"/>
              <a:t> related to the rural tourism industry, such as builders (who build the hotels) or staff employed to maintain and keep the area clean.</a:t>
            </a:r>
          </a:p>
          <a:p>
            <a:r>
              <a:rPr lang="en-GB" sz="1300" dirty="0"/>
              <a:t>If more people are employed, there is more opportunity for wider economics benefits. This is because employees will likely pay taxes on their income.</a:t>
            </a:r>
          </a:p>
          <a:p>
            <a:endParaRPr lang="en-GB" sz="1300" b="1" dirty="0"/>
          </a:p>
          <a:p>
            <a:r>
              <a:rPr lang="en-GB" sz="1300" b="1" dirty="0"/>
              <a:t>Benefits to wider economy through taxes</a:t>
            </a:r>
          </a:p>
          <a:p>
            <a:r>
              <a:rPr lang="en-GB" sz="1300" dirty="0"/>
              <a:t>Each destination has its own methods of taxation. But one thing that we can be fairly certain about, is that there will be some money made through taxes on tourism products and services.</a:t>
            </a:r>
          </a:p>
          <a:p>
            <a:r>
              <a:rPr lang="en-GB" sz="1300" dirty="0"/>
              <a:t>The money raised through taxes can then be reinvested into other areas, such as healthcare or education. Tourism therefore has the potential to provide a far-reaching positive economic impact.</a:t>
            </a:r>
          </a:p>
          <a:p>
            <a:endParaRPr lang="en-GB" sz="1300" b="1" dirty="0"/>
          </a:p>
          <a:p>
            <a:r>
              <a:rPr lang="en-GB" sz="1300" b="1" dirty="0"/>
              <a:t>Boosts local businesses</a:t>
            </a:r>
          </a:p>
          <a:p>
            <a:r>
              <a:rPr lang="en-GB" sz="1300" dirty="0"/>
              <a:t>Rural tourism enables local people to set up and operate businesses. Rural areas often have less of the known chains and brands (think Costa Coffee, Hilton Hotel etc) and more independent organisations.</a:t>
            </a:r>
          </a:p>
          <a:p>
            <a:r>
              <a:rPr lang="en-GB" sz="1300" dirty="0"/>
              <a:t>Businesses that are owned and managed locally are great because it enables much of the income raised from tourism to stay local and prevents </a:t>
            </a:r>
            <a:r>
              <a:rPr lang="en-GB" sz="1300" dirty="0">
                <a:hlinkClick r:id="rId5"/>
              </a:rPr>
              <a:t>economic leakage in tourism</a:t>
            </a:r>
            <a:r>
              <a:rPr lang="en-GB" sz="1300" dirty="0"/>
              <a:t>.</a:t>
            </a:r>
          </a:p>
          <a:p>
            <a:endParaRPr lang="en-GB" sz="1300" b="1" dirty="0"/>
          </a:p>
          <a:p>
            <a:r>
              <a:rPr lang="en-GB" sz="1300" b="1" dirty="0"/>
              <a:t>Local community can use newly developed infrastructure and services</a:t>
            </a:r>
          </a:p>
          <a:p>
            <a:r>
              <a:rPr lang="en-GB" sz="1300" dirty="0"/>
              <a:t>Rural tourism will often require the development of new infrastructure and facilities.</a:t>
            </a:r>
          </a:p>
          <a:p>
            <a:r>
              <a:rPr lang="en-GB" sz="1300" dirty="0"/>
              <a:t>This is particular prevalent when it comes to transport networks. Inherently, rural areas are not well connected by public transport. Roads are often narrow and windy, meaning that traffic build up is common, particularly during peak times.</a:t>
            </a:r>
          </a:p>
          <a:p>
            <a:r>
              <a:rPr lang="en-GB" sz="1300" dirty="0"/>
              <a:t>Rural tourism often results in the construction of new transport networks and infrastructure, among other public facilities and services. This is beneficial not only to the tourists who travel here, but also to the local community.</a:t>
            </a:r>
          </a:p>
          <a:p>
            <a:endParaRPr lang="en-GB" sz="1300" b="1" dirty="0"/>
          </a:p>
          <a:p>
            <a:r>
              <a:rPr lang="en-GB" sz="1300" b="1" dirty="0"/>
              <a:t>Cultural exchange</a:t>
            </a:r>
          </a:p>
          <a:p>
            <a:r>
              <a:rPr lang="en-GB" sz="1300" dirty="0"/>
              <a:t>Rural tourism encourages </a:t>
            </a:r>
            <a:r>
              <a:rPr lang="en-GB" sz="1300" dirty="0">
                <a:hlinkClick r:id="rId6"/>
              </a:rPr>
              <a:t>cultural tourism</a:t>
            </a:r>
            <a:r>
              <a:rPr lang="en-GB" sz="1300" dirty="0"/>
              <a:t> and cultural exchange.</a:t>
            </a:r>
          </a:p>
          <a:p>
            <a:r>
              <a:rPr lang="en-GB" sz="1300" dirty="0"/>
              <a:t>Many people from a range of destinations will travel to rural areas for </a:t>
            </a:r>
            <a:r>
              <a:rPr lang="en-GB" sz="1300" dirty="0" err="1"/>
              <a:t>tourism.This</a:t>
            </a:r>
            <a:r>
              <a:rPr lang="en-GB" sz="1300" dirty="0"/>
              <a:t> provides opportunities for locals and tourists to get to know each other and to learn more about each other’s cultures.</a:t>
            </a:r>
          </a:p>
          <a:p>
            <a:endParaRPr lang="en-GB" sz="1300" b="1" dirty="0"/>
          </a:p>
          <a:p>
            <a:r>
              <a:rPr lang="en-GB" sz="1300" b="1" dirty="0"/>
              <a:t>Revitalisation of traditions, customs and crafts</a:t>
            </a:r>
          </a:p>
          <a:p>
            <a:r>
              <a:rPr lang="en-GB" sz="1300" dirty="0"/>
              <a:t>There are many positive </a:t>
            </a:r>
            <a:r>
              <a:rPr lang="en-GB" sz="1300" dirty="0">
                <a:hlinkClick r:id="rId7"/>
              </a:rPr>
              <a:t>social impacts of tourism</a:t>
            </a:r>
            <a:r>
              <a:rPr lang="en-GB" sz="1300" dirty="0"/>
              <a:t>. One impact is that rural areas are encouraged to share their traditions and customs with the people who are coming to visit the area.</a:t>
            </a:r>
          </a:p>
          <a:p>
            <a:r>
              <a:rPr lang="en-GB" sz="1300" dirty="0"/>
              <a:t>This encourages the revitalisation and preservation of traditions, customs and crafts.</a:t>
            </a:r>
          </a:p>
          <a:p>
            <a:endParaRPr lang="en-GB" sz="1300" b="1" dirty="0"/>
          </a:p>
          <a:p>
            <a:r>
              <a:rPr lang="en-GB" sz="1300" b="1" dirty="0"/>
              <a:t>Environmental protection and conservation</a:t>
            </a:r>
          </a:p>
          <a:p>
            <a:r>
              <a:rPr lang="en-GB" sz="1300" dirty="0"/>
              <a:t>Because rural tourism usually relies on the environment that is being visited, there are often schemes put in place to protect and conserve areas.</a:t>
            </a:r>
          </a:p>
          <a:p>
            <a:r>
              <a:rPr lang="en-GB" sz="1300" dirty="0"/>
              <a:t>This includes giving an area natural park status or declaring it an area of outstanding natural beauty, for example.</a:t>
            </a:r>
          </a:p>
          <a:p>
            <a:r>
              <a:rPr lang="en-GB" sz="1300" dirty="0"/>
              <a:t>It also includes implementing management processes, such as reducing visitor numbers or condoning off particular areas.</a:t>
            </a:r>
          </a:p>
          <a:p>
            <a:br>
              <a:rPr lang="en-GB" dirty="0"/>
            </a:b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11265264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see some of the benefits in action from a BBC report on China.</a:t>
            </a:r>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40945236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Negative impacts of rural tourism</a:t>
            </a:r>
          </a:p>
          <a:p>
            <a:r>
              <a:rPr lang="en-GB" sz="1300" dirty="0"/>
              <a:t>Whilst rural tourism does have many advantages, there are also disadvantages that must be taken into account. Here are some of the most common examples:</a:t>
            </a:r>
          </a:p>
          <a:p>
            <a:endParaRPr lang="en-GB" sz="1300" b="1" dirty="0"/>
          </a:p>
          <a:p>
            <a:r>
              <a:rPr lang="en-GB" sz="1300" b="1" dirty="0"/>
              <a:t>Pressure on public services </a:t>
            </a:r>
          </a:p>
          <a:p>
            <a:r>
              <a:rPr lang="en-GB" sz="1300" dirty="0"/>
              <a:t>Tourism is often seasonal and comes in peaks and troughs. In the UK, for example, countryside areas are busier on weekends than on weekdays and there are more tourists during the school holidays than there are during term time.</a:t>
            </a:r>
          </a:p>
          <a:p>
            <a:r>
              <a:rPr lang="en-GB" sz="1300" dirty="0"/>
              <a:t>This can place lots of pressure on public services. Hospitals may be overwhelmed during the summer months, when hotel occupancy rates are at their highest. Roads may be gridlocked on bank holiday weekends as city-livers flee to the countryside for some fresh air.</a:t>
            </a:r>
          </a:p>
          <a:p>
            <a:endParaRPr lang="en-GB" sz="1300" b="1" dirty="0"/>
          </a:p>
          <a:p>
            <a:r>
              <a:rPr lang="en-GB" sz="1300" b="1" dirty="0"/>
              <a:t>Increased price of land and real estate</a:t>
            </a:r>
          </a:p>
          <a:p>
            <a:r>
              <a:rPr lang="en-GB" sz="1300" dirty="0"/>
              <a:t>The presence of tourism can result in increases in land and housing prices. This can have a negative effect on the local population.</a:t>
            </a:r>
          </a:p>
          <a:p>
            <a:r>
              <a:rPr lang="en-GB" sz="1300" dirty="0"/>
              <a:t>Some people may feel that they need to relocate because they can no longer afford to live in the area, known as gentrification.</a:t>
            </a:r>
          </a:p>
          <a:p>
            <a:r>
              <a:rPr lang="en-GB" sz="1300" dirty="0"/>
              <a:t>Other people may have a lower quality of life (i.e. have a smaller home, less disposable income) than they would have had if there was no tourism.</a:t>
            </a:r>
          </a:p>
          <a:p>
            <a:endParaRPr lang="en-GB" sz="1300" b="1" dirty="0"/>
          </a:p>
          <a:p>
            <a:r>
              <a:rPr lang="en-GB" sz="1300" b="1" dirty="0"/>
              <a:t>Congestion and overcrowding </a:t>
            </a:r>
          </a:p>
          <a:p>
            <a:r>
              <a:rPr lang="en-GB" sz="1300" dirty="0"/>
              <a:t>As I mentioned before, rural tourism can be subject to overcrowding and congestion. This is particularly prevalent during peak times such as Christmas, the summer holidays and weekends.</a:t>
            </a:r>
          </a:p>
          <a:p>
            <a:endParaRPr lang="en-GB" sz="1300" b="1" dirty="0"/>
          </a:p>
          <a:p>
            <a:r>
              <a:rPr lang="en-GB" sz="1300" b="1" dirty="0"/>
              <a:t>Inappropriate or too much development</a:t>
            </a:r>
          </a:p>
          <a:p>
            <a:r>
              <a:rPr lang="en-GB" sz="1300" dirty="0"/>
              <a:t>Another concern of rural tourism is that there may be too much development in an area. This can impact the appeal of a destination to both tourists and locals.</a:t>
            </a:r>
          </a:p>
          <a:p>
            <a:r>
              <a:rPr lang="en-GB" sz="1300" dirty="0"/>
              <a:t>Some development may not be in keeping with the traditions of the area. If a new theme park is built (because they are often in rural areas), for example, this would likely completely change the area. It would bring with it a different type of tourist and the associated developments (hotels, food outlets etc).</a:t>
            </a:r>
          </a:p>
          <a:p>
            <a:br>
              <a:rPr lang="en-GB" dirty="0"/>
            </a:b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27</a:t>
            </a:fld>
            <a:endParaRPr lang="en-US"/>
          </a:p>
        </p:txBody>
      </p:sp>
    </p:spTree>
    <p:extLst>
      <p:ext uri="{BB962C8B-B14F-4D97-AF65-F5344CB8AC3E}">
        <p14:creationId xmlns:p14="http://schemas.microsoft.com/office/powerpoint/2010/main" val="22624795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developing/offering what people think tourists want to see – amending or changing local customs to make them more suitable for ‘foreigners’</a:t>
            </a:r>
          </a:p>
        </p:txBody>
      </p:sp>
      <p:sp>
        <p:nvSpPr>
          <p:cNvPr id="4" name="Slide Number Placeholder 3"/>
          <p:cNvSpPr>
            <a:spLocks noGrp="1"/>
          </p:cNvSpPr>
          <p:nvPr>
            <p:ph type="sldNum" sz="quarter" idx="5"/>
          </p:nvPr>
        </p:nvSpPr>
        <p:spPr/>
        <p:txBody>
          <a:bodyPr/>
          <a:lstStyle/>
          <a:p>
            <a:pPr defTabSz="964418"/>
            <a:fld id="{FE08C8D7-18E8-2C4F-967C-29C09C3D1F6E}" type="slidenum">
              <a:rPr lang="en-US" sz="1400">
                <a:solidFill>
                  <a:prstClr val="black"/>
                </a:solidFill>
                <a:latin typeface="Calibri" panose="020F0502020204030204"/>
              </a:rPr>
              <a:pPr defTabSz="964418"/>
              <a:t>28</a:t>
            </a:fld>
            <a:endParaRPr lang="en-US" sz="1400">
              <a:solidFill>
                <a:prstClr val="black"/>
              </a:solidFill>
              <a:latin typeface="Calibri" panose="020F0502020204030204"/>
            </a:endParaRPr>
          </a:p>
        </p:txBody>
      </p:sp>
    </p:spTree>
    <p:extLst>
      <p:ext uri="{BB962C8B-B14F-4D97-AF65-F5344CB8AC3E}">
        <p14:creationId xmlns:p14="http://schemas.microsoft.com/office/powerpoint/2010/main" val="2847774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29</a:t>
            </a:fld>
            <a:endParaRPr lang="en-US"/>
          </a:p>
        </p:txBody>
      </p:sp>
    </p:spTree>
    <p:extLst>
      <p:ext uri="{BB962C8B-B14F-4D97-AF65-F5344CB8AC3E}">
        <p14:creationId xmlns:p14="http://schemas.microsoft.com/office/powerpoint/2010/main" val="18482382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 country’s approach…</a:t>
            </a:r>
          </a:p>
          <a:p>
            <a:endParaRPr lang="en-GB" sz="1300" dirty="0"/>
          </a:p>
          <a:p>
            <a:r>
              <a:rPr lang="en-GB" sz="1300" dirty="0"/>
              <a:t>The National Tourism Organization of Ukraine, under support of the USAID Competitive Economy of Ukraine Program, presents a series of promo videos about different types of tourism and different tourist destinations in Ukraine. The first video is dedicated to Rural tourism. The video shows the various locations and attractions that tourists can visit when traveling to the southern part of Ukraine - Bessarabia. Rural tourism is a relatively new type of recreation that allows you to relax in nature, look at the lives of ordinary people, taste natural products and feel the true spirit of freedom, which is so necessary for all who live day in day in big cities and metropolises. The video shows Ukraine as a beautiful, accessible and safe country for tourists from all over the world.</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31</a:t>
            </a:fld>
            <a:endParaRPr lang="en-US"/>
          </a:p>
        </p:txBody>
      </p:sp>
    </p:spTree>
    <p:extLst>
      <p:ext uri="{BB962C8B-B14F-4D97-AF65-F5344CB8AC3E}">
        <p14:creationId xmlns:p14="http://schemas.microsoft.com/office/powerpoint/2010/main" val="3202038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Let’s take a look at some examples within Rural </a:t>
            </a:r>
            <a:r>
              <a:rPr lang="en-GB" sz="1300" dirty="0" err="1"/>
              <a:t>Toursim</a:t>
            </a:r>
            <a:r>
              <a:rPr lang="en-GB" sz="1300" dirty="0"/>
              <a:t>.</a:t>
            </a:r>
          </a:p>
          <a:p>
            <a:endParaRPr lang="en-GB" sz="1300" dirty="0"/>
          </a:p>
          <a:p>
            <a:r>
              <a:rPr lang="en-GB" sz="1300" dirty="0"/>
              <a:t>Rural tourism in Australia is very popular.</a:t>
            </a:r>
          </a:p>
          <a:p>
            <a:endParaRPr lang="en-GB" sz="1300" dirty="0"/>
          </a:p>
          <a:p>
            <a:r>
              <a:rPr lang="en-GB" sz="1300" dirty="0"/>
              <a:t>Some people choose to visit the mountain or countryside areas for recreation. Others commit to </a:t>
            </a:r>
            <a:r>
              <a:rPr lang="en-GB" sz="1300" dirty="0">
                <a:hlinkClick r:id="rId3"/>
              </a:rPr>
              <a:t>volunteer tourism</a:t>
            </a:r>
            <a:r>
              <a:rPr lang="en-GB" sz="1300" dirty="0"/>
              <a:t> projects or undertake working </a:t>
            </a:r>
            <a:r>
              <a:rPr lang="en-GB" sz="1300" dirty="0" err="1"/>
              <a:t>holidays.</a:t>
            </a:r>
            <a:r>
              <a:rPr lang="en-GB" sz="1300" dirty="0" err="1">
                <a:hlinkClick r:id="rId4"/>
              </a:rPr>
              <a:t>WWOOFING</a:t>
            </a:r>
            <a:r>
              <a:rPr lang="en-GB" sz="1300" dirty="0"/>
              <a:t> is also very popular in Australia.</a:t>
            </a:r>
          </a:p>
          <a:p>
            <a:endParaRPr lang="en-GB" sz="1300" dirty="0"/>
          </a:p>
          <a:p>
            <a:r>
              <a:rPr lang="en-GB" sz="1300" dirty="0"/>
              <a:t>Many people choose to visit the ‘outback’, which offers many rural tourism opportunities. Australia is a popular destination for road trips and it is common for tourists to drive around the country using camper vans or other road transport.</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32</a:t>
            </a:fld>
            <a:endParaRPr lang="en-US"/>
          </a:p>
        </p:txBody>
      </p:sp>
    </p:spTree>
    <p:extLst>
      <p:ext uri="{BB962C8B-B14F-4D97-AF65-F5344CB8AC3E}">
        <p14:creationId xmlns:p14="http://schemas.microsoft.com/office/powerpoint/2010/main" val="13691911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An idyllic village at the foothills of the </a:t>
            </a:r>
            <a:r>
              <a:rPr lang="en-GB" sz="1300" dirty="0" err="1"/>
              <a:t>Sahayadris</a:t>
            </a:r>
            <a:r>
              <a:rPr lang="en-GB" sz="1300" dirty="0"/>
              <a:t>, </a:t>
            </a:r>
            <a:r>
              <a:rPr lang="en-GB" sz="1300" dirty="0" err="1"/>
              <a:t>Dehene</a:t>
            </a:r>
            <a:r>
              <a:rPr lang="en-GB" sz="1300" dirty="0"/>
              <a:t> is located a mere 160kms from Pune and around 200 Kms from Mumbai. Lying deep inside a forest in </a:t>
            </a:r>
            <a:r>
              <a:rPr lang="en-GB" sz="1300" dirty="0" err="1"/>
              <a:t>Maharshtra</a:t>
            </a:r>
            <a:r>
              <a:rPr lang="en-GB" sz="1300" dirty="0"/>
              <a:t>, this is one of the places that is still not on the commercial tourism map and can truly be called an offbeat destination of Maharashtra. Because instead of sightseeing tours and star hotels, it offers an experience of living with the villagers and tracing the journey of your food. Staying with a local family not only provides insights into the village life and the concept of rural tourism in India but also a peek into their lifestyle, traditions and struggles. Rural experiences like these, have been made possible by an award winning social enterprise and a responsible travel company called </a:t>
            </a:r>
            <a:r>
              <a:rPr lang="en-GB" sz="1300" dirty="0" err="1"/>
              <a:t>Grassroutes</a:t>
            </a:r>
            <a:r>
              <a:rPr lang="en-GB" sz="1300" dirty="0"/>
              <a:t>. In a way they adopt these villages, train them in hospitality and enable an alternate livelihood opportunity for them. </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33</a:t>
            </a:fld>
            <a:endParaRPr lang="en-US"/>
          </a:p>
        </p:txBody>
      </p:sp>
    </p:spTree>
    <p:extLst>
      <p:ext uri="{BB962C8B-B14F-4D97-AF65-F5344CB8AC3E}">
        <p14:creationId xmlns:p14="http://schemas.microsoft.com/office/powerpoint/2010/main" val="19674685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Rural tourism: Conclusion</a:t>
            </a:r>
          </a:p>
          <a:p>
            <a:r>
              <a:rPr lang="en-GB" sz="1300" dirty="0"/>
              <a:t>It is evident that rural tourism deserves a place in the tourism industry!</a:t>
            </a:r>
          </a:p>
          <a:p>
            <a:r>
              <a:rPr lang="en-GB" sz="1300" dirty="0"/>
              <a:t>Rural tourism is popular the world over and has the potential to have significant economic impacts in rural areas. As I have explained, careful management is important in order to ensure that the positive impacts are maximised and the negative impacts are minimised- there are a number of different stakeholders that play a role in this.</a:t>
            </a:r>
          </a:p>
          <a:p>
            <a:r>
              <a:rPr lang="en-GB" sz="1300" dirty="0"/>
              <a:t>The rural tourism industry has significant value to the tourism industries and economies of countries around the world.</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34</a:t>
            </a:fld>
            <a:endParaRPr lang="en-US"/>
          </a:p>
        </p:txBody>
      </p:sp>
    </p:spTree>
    <p:extLst>
      <p:ext uri="{BB962C8B-B14F-4D97-AF65-F5344CB8AC3E}">
        <p14:creationId xmlns:p14="http://schemas.microsoft.com/office/powerpoint/2010/main" val="15150170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 main conceptual issue of coastal tourism which needs to be solved is the conflict between the benefits tourism provides for the economy as a whole and for the social environment it is operating in, and its heavy impact on the coastal physical environment in terms of urban sprawl, linear urbanisation, pressure on sensitive areas, the production of waste and the fragmentation of habitats, and the social environment, in terms of the loss of social and cultural identity and values. </a:t>
            </a:r>
            <a:endParaRPr lang="en-GB" dirty="0"/>
          </a:p>
          <a:p>
            <a:r>
              <a:rPr lang="en-GB" sz="1300" dirty="0"/>
              <a:t>Usually the development of tourism activities in coastal areas is based on a process where any planning or/and management decision is taken mainly</a:t>
            </a:r>
            <a:br>
              <a:rPr lang="en-GB" sz="1300" dirty="0"/>
            </a:br>
            <a:r>
              <a:rPr lang="en-GB" sz="1300" dirty="0"/>
              <a:t>on the basis of financial criteria, while the environment is taken into account only in a sense that can be described as “trying to minimise effects given</a:t>
            </a:r>
            <a:br>
              <a:rPr lang="en-GB" sz="1300" dirty="0"/>
            </a:br>
            <a:r>
              <a:rPr lang="en-GB" sz="1300" dirty="0"/>
              <a:t>the available budget”. This process leads to the unsustainable development of coastal areas which not only impacts negatively on the environment and society but, in the long term, is also eroding the economic benefits of tourism since it destroys the basis of the tourism activity in coastal areas, namely the variety of the landscape, the biodiversity and the ecosystem services - in the sea and on land. The major challenge in this conflict remains how to develop coastal tourism patterns that will not minimise benefits to tourists and local populations, and the quality of the natural resource base for tourism. </a:t>
            </a:r>
            <a:endParaRPr lang="en-GB" dirty="0"/>
          </a:p>
          <a:p>
            <a:r>
              <a:rPr lang="en-GB" sz="1300" dirty="0"/>
              <a:t>In order to minimise tourism-induced problems and secure both the sustainability of the tourism industry and coastal resources used by other sectors, increased attention must be paid to the integration of coastal tourism into strategic development planning. In planning tourism development, it is of the utmost importance to focus on the appropriate planning of tourism growth with regard to the capacity of local systems. </a:t>
            </a:r>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35</a:t>
            </a:fld>
            <a:endParaRPr lang="en-US"/>
          </a:p>
        </p:txBody>
      </p:sp>
    </p:spTree>
    <p:extLst>
      <p:ext uri="{BB962C8B-B14F-4D97-AF65-F5344CB8AC3E}">
        <p14:creationId xmlns:p14="http://schemas.microsoft.com/office/powerpoint/2010/main" val="34337749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Coastal tourism is strongly dependent upon natural (climate, landscape, ecosystems) and cultural (historic and cultural heritage, arts and crafts, traditions, etc.) resources. It encompasses activities that can only be carried out in particular areas and in specific conditions. Therefore, certain areas are considered to be particularly suited to specific types of tourism activities, for which they became known on a global scale. Examples include sailing in the Gulf of Mexico, surfing on the beaches of Australia and Hawaii, or scuba diving in the Red Sea. </a:t>
            </a:r>
          </a:p>
          <a:p>
            <a:endParaRPr lang="en-GB" dirty="0"/>
          </a:p>
          <a:p>
            <a:r>
              <a:rPr lang="en-GB" sz="1300" dirty="0"/>
              <a:t>Besides physical conditions, the development of tourism in coastal areas is related to socio-economic features of the receiving environment such as local community interests, health and security conditions, political factors including unpredictable crises, exchange rate fluctuations, and traditional models of tourism exploitation or, simply, a successful or less effective marketing-led depiction of a destination. Environmental conditions such as unpredictable climate conditions, algae blooms, winds and the associated risk of forest fires, tsunami, storms and floods, as well as many other constant features or unexpected events, affect tourism development in coastal areas. </a:t>
            </a:r>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36</a:t>
            </a:fld>
            <a:endParaRPr lang="en-US"/>
          </a:p>
        </p:txBody>
      </p:sp>
    </p:spTree>
    <p:extLst>
      <p:ext uri="{BB962C8B-B14F-4D97-AF65-F5344CB8AC3E}">
        <p14:creationId xmlns:p14="http://schemas.microsoft.com/office/powerpoint/2010/main" val="34508849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So what possibilities does coastal tourism bring? What are the job opportunities? Let’s take a look…</a:t>
            </a:r>
            <a:endParaRPr lang="en-GB" dirty="0"/>
          </a:p>
        </p:txBody>
      </p:sp>
      <p:sp>
        <p:nvSpPr>
          <p:cNvPr id="4" name="Slide Number Placeholder 3"/>
          <p:cNvSpPr>
            <a:spLocks noGrp="1"/>
          </p:cNvSpPr>
          <p:nvPr>
            <p:ph type="sldNum" sz="quarter" idx="5"/>
          </p:nvPr>
        </p:nvSpPr>
        <p:spPr/>
        <p:txBody>
          <a:bodyPr/>
          <a:lstStyle/>
          <a:p>
            <a:pPr defTabSz="964418"/>
            <a:fld id="{FE08C8D7-18E8-2C4F-967C-29C09C3D1F6E}" type="slidenum">
              <a:rPr lang="en-US">
                <a:solidFill>
                  <a:prstClr val="black"/>
                </a:solidFill>
                <a:latin typeface="Calibri" panose="020F0502020204030204"/>
              </a:rPr>
              <a:pPr defTabSz="964418"/>
              <a:t>37</a:t>
            </a:fld>
            <a:endParaRPr lang="en-US">
              <a:solidFill>
                <a:prstClr val="black"/>
              </a:solidFill>
              <a:latin typeface="Calibri" panose="020F0502020204030204"/>
            </a:endParaRPr>
          </a:p>
        </p:txBody>
      </p:sp>
    </p:spTree>
    <p:extLst>
      <p:ext uri="{BB962C8B-B14F-4D97-AF65-F5344CB8AC3E}">
        <p14:creationId xmlns:p14="http://schemas.microsoft.com/office/powerpoint/2010/main" val="42195238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418">
              <a:defRPr/>
            </a:pPr>
            <a:r>
              <a:rPr lang="en-GB" sz="1300" dirty="0"/>
              <a:t>Coastal Tourism Sustainability: a matter of finding limits and social dialogue…</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39</a:t>
            </a:fld>
            <a:endParaRPr lang="en-US"/>
          </a:p>
        </p:txBody>
      </p:sp>
    </p:spTree>
    <p:extLst>
      <p:ext uri="{BB962C8B-B14F-4D97-AF65-F5344CB8AC3E}">
        <p14:creationId xmlns:p14="http://schemas.microsoft.com/office/powerpoint/2010/main" val="28558373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better place to start than the activist who has campaigned tirelessly for all things sustainable……</a:t>
            </a:r>
          </a:p>
          <a:p>
            <a:endParaRPr lang="en-GB" dirty="0"/>
          </a:p>
          <a:p>
            <a:r>
              <a:rPr lang="en-GB" dirty="0"/>
              <a:t>Let’s take a look…</a:t>
            </a:r>
          </a:p>
        </p:txBody>
      </p:sp>
      <p:sp>
        <p:nvSpPr>
          <p:cNvPr id="4" name="Slide Number Placeholder 3"/>
          <p:cNvSpPr>
            <a:spLocks noGrp="1"/>
          </p:cNvSpPr>
          <p:nvPr>
            <p:ph type="sldNum" sz="quarter" idx="5"/>
          </p:nvPr>
        </p:nvSpPr>
        <p:spPr/>
        <p:txBody>
          <a:bodyPr/>
          <a:lstStyle/>
          <a:p>
            <a:pPr defTabSz="964418"/>
            <a:fld id="{856E7068-4B80-43E6-8176-1280E07ECC5E}" type="slidenum">
              <a:rPr lang="en-GB" sz="1400">
                <a:solidFill>
                  <a:prstClr val="black"/>
                </a:solidFill>
                <a:latin typeface="Calibri" panose="020F0502020204030204"/>
              </a:rPr>
              <a:pPr defTabSz="964418"/>
              <a:t>45</a:t>
            </a:fld>
            <a:endParaRPr lang="en-GB" sz="1400">
              <a:solidFill>
                <a:prstClr val="black"/>
              </a:solidFill>
              <a:latin typeface="Calibri" panose="020F0502020204030204"/>
            </a:endParaRPr>
          </a:p>
        </p:txBody>
      </p:sp>
    </p:spTree>
    <p:extLst>
      <p:ext uri="{BB962C8B-B14F-4D97-AF65-F5344CB8AC3E}">
        <p14:creationId xmlns:p14="http://schemas.microsoft.com/office/powerpoint/2010/main" val="42842952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904794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147100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46499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042877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44273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617565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23957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6085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340500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727341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642912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644665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754227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5503840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56977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154206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766764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42545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01247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4.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70401195"/>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839846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729824658"/>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europa.eu/youth/es/article/117/31803_no"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R7vmHGAshi8?feature=oembed" TargetMode="External"/><Relationship Id="rId6" Type="http://schemas.openxmlformats.org/officeDocument/2006/relationships/hyperlink" Target="https://www.youtube.com/user/TEDxTalks" TargetMode="External"/><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youtube.com/watch?v=X0tE9pzoojw" TargetMode="Externa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FLRiDWt7iX4?feature=oembed" TargetMode="Externa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hyperlink" Target="https://www.oecd.org/unitedkingdo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coe.int/en/web/porta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tourismteacher.com/world-tourism-organisation/"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oecd.org/unitedkingdom/"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SsXzL3iuU4o?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hyperlink" Target="https://drprem.com/travel/what-is-rural-touris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hyperlink" Target="https://farmguests.com/diary/rural-tourism/" TargetMode="Externa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fd2cCKISBA?feature=oembed" TargetMode="External"/><Relationship Id="rId5" Type="http://schemas.openxmlformats.org/officeDocument/2006/relationships/hyperlink" Target="http://www.ipwatchdog.com/2017/02/12/patent-reform-2017/id=78189/" TargetMode="External"/><Relationship Id="rId4" Type="http://schemas.openxmlformats.org/officeDocument/2006/relationships/image" Target="../media/image20.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adlib.everysite.co.uk/adlib/defra/content.aspx?id=2RRVTHNXTS.8K7Y1VCPHF8A1" TargetMode="External"/><Relationship Id="rId5" Type="http://schemas.openxmlformats.org/officeDocument/2006/relationships/image" Target="../media/image22.jpg"/><Relationship Id="rId4" Type="http://schemas.openxmlformats.org/officeDocument/2006/relationships/hyperlink" Target="http://adlib.everysite.co.uk/adlib/defra/content.aspx?id=2RRVTHNXTS.8K7XZ3S2CZPD6"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logaster.com/blog/tips/animals/create-deer-logo/" TargetMode="External"/><Relationship Id="rId5" Type="http://schemas.openxmlformats.org/officeDocument/2006/relationships/image" Target="../media/image24.png"/><Relationship Id="rId4" Type="http://schemas.openxmlformats.org/officeDocument/2006/relationships/hyperlink" Target="https://en.wikipedia.org/wiki/Wensum_Local_Nature_Reserve"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tourismteacher.com/economic-leakage-tourism/"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kayentis.com/six-reasons-to-work-at-kayentis-2/positive-impact-kayentis/" TargetMode="Externa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B7mEaOn2STk?feature=oembed" TargetMode="External"/><Relationship Id="rId4" Type="http://schemas.openxmlformats.org/officeDocument/2006/relationships/image" Target="../media/image27.jpe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www.paxhealthcare.com/effect-of-gst-on-pharma-industry"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theguardian.com/technology/airbnb" TargetMode="External"/><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hyperlink" Target="https://www.theguardian.com/cities/2018/sep/13/occupy-venice-alternative-to-death-of-city-activists-tourism"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4.xml"/><Relationship Id="rId1" Type="http://schemas.openxmlformats.org/officeDocument/2006/relationships/slideLayout" Target="../slideLayouts/slideLayout14.xml"/><Relationship Id="rId5" Type="http://schemas.openxmlformats.org/officeDocument/2006/relationships/image" Target="../media/image31.jpeg"/><Relationship Id="rId4" Type="http://schemas.openxmlformats.org/officeDocument/2006/relationships/image" Target="../media/image30.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BJQ8izSGkXY?feature=oembed" TargetMode="External"/><Relationship Id="rId4" Type="http://schemas.openxmlformats.org/officeDocument/2006/relationships/image" Target="../media/image32.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jawsaBjPvog?feature=oembed" TargetMode="External"/><Relationship Id="rId4" Type="http://schemas.openxmlformats.org/officeDocument/2006/relationships/image" Target="../media/image33.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video" Target="https://www.youtube.com/embed/Us6JbGm3m7g?feature=oembed" TargetMode="External"/><Relationship Id="rId4" Type="http://schemas.openxmlformats.org/officeDocument/2006/relationships/image" Target="../media/image34.jpeg"/></Relationships>
</file>

<file path=ppt/slides/_rels/slide34.xml.rels><?xml version="1.0" encoding="UTF-8" standalone="yes"?>
<Relationships xmlns="http://schemas.openxmlformats.org/package/2006/relationships"><Relationship Id="rId3" Type="http://schemas.openxmlformats.org/officeDocument/2006/relationships/hyperlink" Target="https://www.hotelsonjaumell.com/en/blog/rural-hotel/"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discovery.cathaypacific.com/4-hotels-rural-village-experience/"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www.goodfreephotos.com/maldives/coastal-landscape-in-the-maldives.jpg.php"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ideo" Target="https://www.youtube.com/embed/r_WaKKbeQ1I?feature=oembed" TargetMode="External"/><Relationship Id="rId4" Type="http://schemas.openxmlformats.org/officeDocument/2006/relationships/image" Target="../media/image36.jpeg"/></Relationships>
</file>

<file path=ppt/slides/_rels/slide3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LRTQOvz4kts?feature=oembed" TargetMode="Externa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video" Target="https://www.youtube.com/embed/Fx0oizh4zqA?feature=oembed" TargetMode="External"/><Relationship Id="rId4" Type="http://schemas.openxmlformats.org/officeDocument/2006/relationships/image" Target="../media/image38.jpeg"/></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4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hyperlink" Target="https://www.unwto.org/urban-tourism"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mailto:h.h.thomas@uwtsd.ac.uk" TargetMode="Externa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5844294-6D52-4137-BD16-FEC9BA66DBAB}"/>
              </a:ext>
            </a:extLst>
          </p:cNvPr>
          <p:cNvSpPr txBox="1"/>
          <p:nvPr/>
        </p:nvSpPr>
        <p:spPr>
          <a:xfrm>
            <a:off x="395536" y="1556792"/>
            <a:ext cx="4572000" cy="403187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Sustainable Hospitality &amp; </a:t>
            </a:r>
            <a:b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Tourism Management</a:t>
            </a:r>
            <a:b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3200" b="0" i="1" u="none" strike="noStrike" kern="1200" cap="none" spc="0" normalizeH="0" baseline="0" noProof="0" dirty="0">
                <a:ln>
                  <a:noFill/>
                </a:ln>
                <a:solidFill>
                  <a:prstClr val="white"/>
                </a:solidFill>
                <a:effectLst/>
                <a:uLnTx/>
                <a:uFillTx/>
                <a:latin typeface="Calibri" panose="020F0502020204030204"/>
                <a:ea typeface="+mn-ea"/>
                <a:cs typeface="+mn-cs"/>
              </a:rPr>
              <a:t>BMIH5006</a:t>
            </a:r>
            <a:b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Week 5: </a:t>
            </a:r>
            <a:b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br>
            <a:r>
              <a:rPr lang="en-GB" sz="3200" dirty="0">
                <a:solidFill>
                  <a:prstClr val="white"/>
                </a:solidFill>
                <a:latin typeface="Calibri" panose="020F0502020204030204"/>
              </a:rPr>
              <a:t>Rural, Coastal and Urban Tourism</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3680CCF7-F048-4273-9082-A803DA5606AF}"/>
              </a:ext>
            </a:extLst>
          </p:cNvPr>
          <p:cNvSpPr txBox="1">
            <a:spLocks/>
          </p:cNvSpPr>
          <p:nvPr/>
        </p:nvSpPr>
        <p:spPr>
          <a:xfrm>
            <a:off x="492756" y="1417638"/>
            <a:ext cx="8194044" cy="453164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sysClr val="windowText" lastClr="000000"/>
                </a:solidFill>
                <a:effectLst/>
                <a:uLnTx/>
                <a:uFillTx/>
                <a:latin typeface="Myriad Pro"/>
                <a:ea typeface="+mn-ea"/>
                <a:cs typeface="+mn-cs"/>
              </a:rPr>
              <a:t>Demonstrate a critical understanding of the term “sustainability” and apply it within the context of tourism and hospitality;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sysClr val="windowText" lastClr="000000"/>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sysClr val="windowText" lastClr="000000"/>
                </a:solidFill>
                <a:effectLst/>
                <a:uLnTx/>
                <a:uFillTx/>
                <a:latin typeface="Myriad Pro"/>
                <a:ea typeface="+mn-ea"/>
                <a:cs typeface="+mn-cs"/>
              </a:rPr>
              <a:t>Analyse concepts of “sustainable good practice” within the tourism and hospitality industry (rural, coastal and urban areas) and within the transport sector. </a:t>
            </a:r>
          </a:p>
        </p:txBody>
      </p:sp>
      <p:pic>
        <p:nvPicPr>
          <p:cNvPr id="10" name="Picture 9">
            <a:extLst>
              <a:ext uri="{FF2B5EF4-FFF2-40B4-BE49-F238E27FC236}">
                <a16:creationId xmlns:a16="http://schemas.microsoft.com/office/drawing/2014/main" id="{C418EEB8-4DA4-4003-BCDF-066AB314C580}"/>
              </a:ext>
            </a:extLst>
          </p:cNvPr>
          <p:cNvPicPr>
            <a:picLocks noChangeAspect="1"/>
          </p:cNvPicPr>
          <p:nvPr/>
        </p:nvPicPr>
        <p:blipFill>
          <a:blip r:embed="rId3"/>
          <a:stretch>
            <a:fillRect/>
          </a:stretch>
        </p:blipFill>
        <p:spPr>
          <a:xfrm>
            <a:off x="177070" y="286874"/>
            <a:ext cx="8474174" cy="1243692"/>
          </a:xfrm>
          <a:prstGeom prst="rect">
            <a:avLst/>
          </a:prstGeom>
        </p:spPr>
      </p:pic>
    </p:spTree>
    <p:extLst>
      <p:ext uri="{BB962C8B-B14F-4D97-AF65-F5344CB8AC3E}">
        <p14:creationId xmlns:p14="http://schemas.microsoft.com/office/powerpoint/2010/main" val="4224586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0ABF6-75D5-4BF4-8421-C3D04BBA4895}"/>
              </a:ext>
            </a:extLst>
          </p:cNvPr>
          <p:cNvSpPr>
            <a:spLocks noGrp="1"/>
          </p:cNvSpPr>
          <p:nvPr>
            <p:ph type="title"/>
          </p:nvPr>
        </p:nvSpPr>
        <p:spPr>
          <a:xfrm>
            <a:off x="355226" y="836712"/>
            <a:ext cx="8784975" cy="831627"/>
          </a:xfrm>
        </p:spPr>
        <p:txBody>
          <a:bodyPr/>
          <a:lstStyle/>
          <a:p>
            <a:r>
              <a:rPr lang="en-GB" sz="3200" b="1" dirty="0">
                <a:latin typeface="Arial" panose="020B0604020202020204" pitchFamily="34" charset="0"/>
                <a:cs typeface="Arial" panose="020B0604020202020204" pitchFamily="34" charset="0"/>
              </a:rPr>
              <a:t>Where would you like to go on holiday…?</a:t>
            </a:r>
          </a:p>
        </p:txBody>
      </p:sp>
      <p:sp>
        <p:nvSpPr>
          <p:cNvPr id="3" name="Content Placeholder 2">
            <a:extLst>
              <a:ext uri="{FF2B5EF4-FFF2-40B4-BE49-F238E27FC236}">
                <a16:creationId xmlns:a16="http://schemas.microsoft.com/office/drawing/2014/main" id="{740FEFF4-FDD2-4666-B45B-2C363ACBC0DA}"/>
              </a:ext>
            </a:extLst>
          </p:cNvPr>
          <p:cNvSpPr>
            <a:spLocks noGrp="1"/>
          </p:cNvSpPr>
          <p:nvPr>
            <p:ph idx="1"/>
          </p:nvPr>
        </p:nvSpPr>
        <p:spPr>
          <a:xfrm>
            <a:off x="628650" y="1668339"/>
            <a:ext cx="7886700" cy="4351338"/>
          </a:xfrm>
        </p:spPr>
        <p:txBody>
          <a:bodyPr/>
          <a:lstStyle/>
          <a:p>
            <a:r>
              <a:rPr lang="en-GB" dirty="0">
                <a:latin typeface="Arial" panose="020B0604020202020204" pitchFamily="34" charset="0"/>
                <a:cs typeface="Arial" panose="020B0604020202020204" pitchFamily="34" charset="0"/>
              </a:rPr>
              <a:t>What factors do you need to consider:</a:t>
            </a:r>
          </a:p>
          <a:p>
            <a:r>
              <a:rPr lang="en-GB" b="0" i="0" dirty="0">
                <a:effectLst/>
                <a:latin typeface="arial" panose="020B0604020202020204" pitchFamily="34" charset="0"/>
              </a:rPr>
              <a:t>Who is going? </a:t>
            </a:r>
            <a:r>
              <a:rPr lang="en-GB" dirty="0" err="1">
                <a:latin typeface="arial" panose="020B0604020202020204" pitchFamily="34" charset="0"/>
              </a:rPr>
              <a:t>eg</a:t>
            </a:r>
            <a:r>
              <a:rPr lang="en-GB" dirty="0">
                <a:latin typeface="arial" panose="020B0604020202020204" pitchFamily="34" charset="0"/>
              </a:rPr>
              <a:t> couple, family, young children</a:t>
            </a:r>
          </a:p>
          <a:p>
            <a:r>
              <a:rPr lang="en-GB" b="0" i="0" dirty="0">
                <a:effectLst/>
                <a:latin typeface="arial" panose="020B0604020202020204" pitchFamily="34" charset="0"/>
              </a:rPr>
              <a:t>What time of year?</a:t>
            </a:r>
          </a:p>
          <a:p>
            <a:r>
              <a:rPr lang="en-GB" dirty="0">
                <a:latin typeface="arial" panose="020B0604020202020204" pitchFamily="34" charset="0"/>
              </a:rPr>
              <a:t>What will the weather be like?</a:t>
            </a:r>
          </a:p>
          <a:p>
            <a:r>
              <a:rPr lang="en-GB" b="0" i="0" dirty="0">
                <a:effectLst/>
                <a:latin typeface="arial" panose="020B0604020202020204" pitchFamily="34" charset="0"/>
              </a:rPr>
              <a:t>What is the budget?</a:t>
            </a:r>
          </a:p>
          <a:p>
            <a:r>
              <a:rPr lang="en-GB" dirty="0">
                <a:latin typeface="arial" panose="020B0604020202020204" pitchFamily="34" charset="0"/>
              </a:rPr>
              <a:t>Rural / Coastal / Urban?</a:t>
            </a:r>
            <a:endParaRPr lang="en-GB" b="0" i="0" dirty="0">
              <a:effectLst/>
              <a:latin typeface="arial" panose="020B0604020202020204" pitchFamily="34" charset="0"/>
            </a:endParaRPr>
          </a:p>
        </p:txBody>
      </p:sp>
    </p:spTree>
    <p:extLst>
      <p:ext uri="{BB962C8B-B14F-4D97-AF65-F5344CB8AC3E}">
        <p14:creationId xmlns:p14="http://schemas.microsoft.com/office/powerpoint/2010/main" val="3036104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Building Bridges for Sustainable Tourism in Africa with Ghana Tourism  Authority | Responsible Futures">
            <a:extLst>
              <a:ext uri="{FF2B5EF4-FFF2-40B4-BE49-F238E27FC236}">
                <a16:creationId xmlns:a16="http://schemas.microsoft.com/office/drawing/2014/main" id="{0BD4EA85-22C5-484F-9828-E8997BDBCD99}"/>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t="454" r="9939" b="15276"/>
          <a:stretch/>
        </p:blipFill>
        <p:spPr bwMode="auto">
          <a:xfrm>
            <a:off x="12782" y="0"/>
            <a:ext cx="9122375" cy="5697654"/>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1143000" y="1628800"/>
            <a:ext cx="685800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US" sz="9600" b="1" dirty="0">
                <a:solidFill>
                  <a:srgbClr val="002060"/>
                </a:solidFill>
              </a:rPr>
              <a:t>Rural Tourism </a:t>
            </a:r>
            <a:endParaRPr lang="en-GB" sz="9600" b="1" dirty="0">
              <a:solidFill>
                <a:srgbClr val="002060"/>
              </a:solidFill>
              <a:cs typeface="Arial" panose="020B0604020202020204" pitchFamily="34" charset="0"/>
            </a:endParaRPr>
          </a:p>
          <a:p>
            <a:pPr marL="0" indent="0" algn="ctr">
              <a:lnSpc>
                <a:spcPct val="90000"/>
              </a:lnSpc>
              <a:buNone/>
            </a:pPr>
            <a:endParaRPr lang="en-GB" sz="9600" dirty="0">
              <a:solidFill>
                <a:srgbClr val="002060"/>
              </a:solidFill>
            </a:endParaRPr>
          </a:p>
        </p:txBody>
      </p:sp>
    </p:spTree>
    <p:extLst>
      <p:ext uri="{BB962C8B-B14F-4D97-AF65-F5344CB8AC3E}">
        <p14:creationId xmlns:p14="http://schemas.microsoft.com/office/powerpoint/2010/main" val="3893167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ss, outdoor, field&#10;&#10;Description automatically generated">
            <a:extLst>
              <a:ext uri="{FF2B5EF4-FFF2-40B4-BE49-F238E27FC236}">
                <a16:creationId xmlns:a16="http://schemas.microsoft.com/office/drawing/2014/main" id="{BBFEE267-6674-3A45-8E72-16942DA444AC}"/>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755"/>
          <a:stretch/>
        </p:blipFill>
        <p:spPr>
          <a:xfrm>
            <a:off x="-1" y="0"/>
            <a:ext cx="9144001" cy="5724262"/>
          </a:xfrm>
          <a:prstGeom prst="rect">
            <a:avLst/>
          </a:prstGeom>
        </p:spPr>
      </p:pic>
      <p:sp>
        <p:nvSpPr>
          <p:cNvPr id="2" name="Title 1">
            <a:extLst>
              <a:ext uri="{FF2B5EF4-FFF2-40B4-BE49-F238E27FC236}">
                <a16:creationId xmlns:a16="http://schemas.microsoft.com/office/drawing/2014/main" id="{3C850A13-A232-8A43-8D54-A7AF3517EBCC}"/>
              </a:ext>
            </a:extLst>
          </p:cNvPr>
          <p:cNvSpPr>
            <a:spLocks noGrp="1"/>
          </p:cNvSpPr>
          <p:nvPr>
            <p:ph type="title"/>
          </p:nvPr>
        </p:nvSpPr>
        <p:spPr/>
        <p:txBody>
          <a:bodyPr/>
          <a:lstStyle/>
          <a:p>
            <a:pPr algn="l"/>
            <a:r>
              <a:rPr lang="en-GB" b="1" dirty="0"/>
              <a:t>What is rural tourism?</a:t>
            </a:r>
          </a:p>
        </p:txBody>
      </p:sp>
      <p:sp>
        <p:nvSpPr>
          <p:cNvPr id="3" name="Content Placeholder 2">
            <a:extLst>
              <a:ext uri="{FF2B5EF4-FFF2-40B4-BE49-F238E27FC236}">
                <a16:creationId xmlns:a16="http://schemas.microsoft.com/office/drawing/2014/main" id="{EB835D8B-15A3-0E4B-B3ED-4B32C6DFA7F6}"/>
              </a:ext>
            </a:extLst>
          </p:cNvPr>
          <p:cNvSpPr>
            <a:spLocks noGrp="1"/>
          </p:cNvSpPr>
          <p:nvPr>
            <p:ph idx="1"/>
          </p:nvPr>
        </p:nvSpPr>
        <p:spPr/>
        <p:txBody>
          <a:bodyPr/>
          <a:lstStyle/>
          <a:p>
            <a:r>
              <a:rPr lang="en-GB" dirty="0"/>
              <a:t>Rural tourism is tourism which takes place in non-urbanised areas. These areas typically include (but are not limited to) national parks, forests, countryside areas and mountain areas.</a:t>
            </a:r>
          </a:p>
        </p:txBody>
      </p:sp>
    </p:spTree>
    <p:extLst>
      <p:ext uri="{BB962C8B-B14F-4D97-AF65-F5344CB8AC3E}">
        <p14:creationId xmlns:p14="http://schemas.microsoft.com/office/powerpoint/2010/main" val="285158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ural tourism">
            <a:extLst>
              <a:ext uri="{FF2B5EF4-FFF2-40B4-BE49-F238E27FC236}">
                <a16:creationId xmlns:a16="http://schemas.microsoft.com/office/drawing/2014/main" id="{6E10AA78-717E-CE49-B350-378357107B1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533"/>
          <a:stretch/>
        </p:blipFill>
        <p:spPr bwMode="auto">
          <a:xfrm>
            <a:off x="0" y="1102432"/>
            <a:ext cx="9144000" cy="46531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A9BA07-7E50-254A-8EA0-DFB0E0505940}"/>
              </a:ext>
            </a:extLst>
          </p:cNvPr>
          <p:cNvSpPr txBox="1"/>
          <p:nvPr/>
        </p:nvSpPr>
        <p:spPr>
          <a:xfrm>
            <a:off x="1034421" y="260648"/>
            <a:ext cx="7075158" cy="923330"/>
          </a:xfrm>
          <a:prstGeom prst="rect">
            <a:avLst/>
          </a:prstGeom>
          <a:noFill/>
        </p:spPr>
        <p:txBody>
          <a:bodyPr wrap="square" rtlCol="0">
            <a:spAutoFit/>
          </a:bodyPr>
          <a:lstStyle/>
          <a:p>
            <a:pPr algn="ctr"/>
            <a:r>
              <a:rPr lang="en-GB" dirty="0"/>
              <a:t>Rural tourism is distinguished from urban tourism in that it typically requires the use of natural resources.</a:t>
            </a:r>
          </a:p>
          <a:p>
            <a:pPr algn="ctr"/>
            <a:endParaRPr lang="en-GB" dirty="0"/>
          </a:p>
        </p:txBody>
      </p:sp>
    </p:spTree>
    <p:extLst>
      <p:ext uri="{BB962C8B-B14F-4D97-AF65-F5344CB8AC3E}">
        <p14:creationId xmlns:p14="http://schemas.microsoft.com/office/powerpoint/2010/main" val="3366128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How to travel the world with almost no money | Tomislav Perko | TEDxTUHH">
            <a:hlinkClick r:id="" action="ppaction://media"/>
            <a:extLst>
              <a:ext uri="{FF2B5EF4-FFF2-40B4-BE49-F238E27FC236}">
                <a16:creationId xmlns:a16="http://schemas.microsoft.com/office/drawing/2014/main" id="{F95553B7-DEA2-AA4E-B9E2-1B1F4B1BE28D}"/>
              </a:ext>
            </a:extLst>
          </p:cNvPr>
          <p:cNvPicPr>
            <a:picLocks noGrp="1" noRot="1" noChangeAspect="1"/>
          </p:cNvPicPr>
          <p:nvPr>
            <p:ph idx="1"/>
            <a:videoFile r:link="rId1"/>
          </p:nvPr>
        </p:nvPicPr>
        <p:blipFill>
          <a:blip r:embed="rId4"/>
          <a:stretch>
            <a:fillRect/>
          </a:stretch>
        </p:blipFill>
        <p:spPr>
          <a:xfrm>
            <a:off x="899592" y="1001688"/>
            <a:ext cx="8077957" cy="4564435"/>
          </a:xfrm>
          <a:prstGeom prst="rect">
            <a:avLst/>
          </a:prstGeom>
        </p:spPr>
      </p:pic>
      <p:pic>
        <p:nvPicPr>
          <p:cNvPr id="6" name="Picture 5" descr="Logo&#10;&#10;Description automatically generated">
            <a:extLst>
              <a:ext uri="{FF2B5EF4-FFF2-40B4-BE49-F238E27FC236}">
                <a16:creationId xmlns:a16="http://schemas.microsoft.com/office/drawing/2014/main" id="{E0E14EC6-97EF-654D-BD7B-B9C820D079D0}"/>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8463" b="33586"/>
          <a:stretch/>
        </p:blipFill>
        <p:spPr>
          <a:xfrm>
            <a:off x="107504" y="116632"/>
            <a:ext cx="2276872" cy="864096"/>
          </a:xfrm>
          <a:prstGeom prst="rect">
            <a:avLst/>
          </a:prstGeom>
        </p:spPr>
      </p:pic>
    </p:spTree>
    <p:extLst>
      <p:ext uri="{BB962C8B-B14F-4D97-AF65-F5344CB8AC3E}">
        <p14:creationId xmlns:p14="http://schemas.microsoft.com/office/powerpoint/2010/main" val="1948223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4235-4F1D-B34B-9BD5-0AB3DC4A7AF1}"/>
              </a:ext>
            </a:extLst>
          </p:cNvPr>
          <p:cNvSpPr>
            <a:spLocks noGrp="1"/>
          </p:cNvSpPr>
          <p:nvPr>
            <p:ph type="title"/>
          </p:nvPr>
        </p:nvSpPr>
        <p:spPr/>
        <p:txBody>
          <a:bodyPr/>
          <a:lstStyle/>
          <a:p>
            <a:r>
              <a:rPr lang="en-GB" b="1" dirty="0"/>
              <a:t>WWOOFING</a:t>
            </a:r>
          </a:p>
        </p:txBody>
      </p:sp>
      <p:sp>
        <p:nvSpPr>
          <p:cNvPr id="3" name="Content Placeholder 2">
            <a:extLst>
              <a:ext uri="{FF2B5EF4-FFF2-40B4-BE49-F238E27FC236}">
                <a16:creationId xmlns:a16="http://schemas.microsoft.com/office/drawing/2014/main" id="{4EF474C4-0A9F-5D44-A1A2-FC0FE80DBBC9}"/>
              </a:ext>
            </a:extLst>
          </p:cNvPr>
          <p:cNvSpPr>
            <a:spLocks noGrp="1"/>
          </p:cNvSpPr>
          <p:nvPr>
            <p:ph idx="1"/>
          </p:nvPr>
        </p:nvSpPr>
        <p:spPr/>
        <p:txBody>
          <a:bodyPr>
            <a:normAutofit fontScale="92500" lnSpcReduction="20000"/>
          </a:bodyPr>
          <a:lstStyle/>
          <a:p>
            <a:pPr marL="0" indent="0" algn="ctr">
              <a:buNone/>
            </a:pPr>
            <a:r>
              <a:rPr lang="en-GB" dirty="0"/>
              <a:t>‘</a:t>
            </a:r>
            <a:r>
              <a:rPr lang="en-GB" i="1" dirty="0"/>
              <a:t>Worldwide Opportunities on Organic Farms (WWOOFING) facilitates a deep cultural exchange between farmer and tourist in the form of a working relationship within the context of the tourism industry. The benefits of WWOOFING are reciprocal: the tourist has an authentic cultural and meaningful experience; facilitating slow tourism or a working holiday and the farmer is provided with free labour to undertake his agricultural work.</a:t>
            </a:r>
            <a:r>
              <a:rPr lang="en-GB" dirty="0"/>
              <a:t>‘</a:t>
            </a:r>
          </a:p>
        </p:txBody>
      </p:sp>
    </p:spTree>
    <p:extLst>
      <p:ext uri="{BB962C8B-B14F-4D97-AF65-F5344CB8AC3E}">
        <p14:creationId xmlns:p14="http://schemas.microsoft.com/office/powerpoint/2010/main" val="612073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8CC0F0-043D-7F4D-BEA7-B748C5F5074D}"/>
              </a:ext>
            </a:extLst>
          </p:cNvPr>
          <p:cNvSpPr>
            <a:spLocks noGrp="1"/>
          </p:cNvSpPr>
          <p:nvPr>
            <p:ph idx="1"/>
          </p:nvPr>
        </p:nvSpPr>
        <p:spPr/>
        <p:txBody>
          <a:bodyPr>
            <a:normAutofit fontScale="55000" lnSpcReduction="20000"/>
          </a:bodyPr>
          <a:lstStyle/>
          <a:p>
            <a:pPr marL="0" indent="0">
              <a:buNone/>
            </a:pPr>
            <a:r>
              <a:rPr lang="en-GB" dirty="0"/>
              <a:t>WWOOFING can have many advantages to both the tourist and the host. Here is a list of some of the main benefits:</a:t>
            </a:r>
          </a:p>
          <a:p>
            <a:r>
              <a:rPr lang="en-GB" dirty="0"/>
              <a:t>A deep cultural exchange is facilitated</a:t>
            </a:r>
          </a:p>
          <a:p>
            <a:r>
              <a:rPr lang="en-GB" dirty="0"/>
              <a:t>Tourist has an authentic experience</a:t>
            </a:r>
          </a:p>
          <a:p>
            <a:r>
              <a:rPr lang="en-GB" dirty="0"/>
              <a:t>The tourist can develop new skills</a:t>
            </a:r>
          </a:p>
          <a:p>
            <a:r>
              <a:rPr lang="en-GB" dirty="0"/>
              <a:t>Opportunities for camaraderie</a:t>
            </a:r>
          </a:p>
          <a:p>
            <a:r>
              <a:rPr lang="en-GB" dirty="0"/>
              <a:t>Chance to make new friends</a:t>
            </a:r>
          </a:p>
          <a:p>
            <a:r>
              <a:rPr lang="en-GB" dirty="0"/>
              <a:t>It looks good on a tourist’s CV</a:t>
            </a:r>
          </a:p>
          <a:p>
            <a:r>
              <a:rPr lang="en-GB" dirty="0"/>
              <a:t>It can help to secure a relevant visa</a:t>
            </a:r>
          </a:p>
          <a:p>
            <a:r>
              <a:rPr lang="en-GB" dirty="0"/>
              <a:t>It saves the tourist money</a:t>
            </a:r>
          </a:p>
          <a:p>
            <a:r>
              <a:rPr lang="en-GB" dirty="0"/>
              <a:t>It facilitates a slow tourism experience</a:t>
            </a:r>
          </a:p>
          <a:p>
            <a:pPr marL="0" indent="0">
              <a:buNone/>
            </a:pPr>
            <a:endParaRPr lang="en-GB" dirty="0"/>
          </a:p>
          <a:p>
            <a:pPr marL="0" indent="0">
              <a:buNone/>
            </a:pPr>
            <a:r>
              <a:rPr lang="en-GB" dirty="0"/>
              <a:t>There are, of course, also the obvious benefits to the farmer, whereby they save money on labour.</a:t>
            </a:r>
          </a:p>
          <a:p>
            <a:pPr marL="0" indent="0">
              <a:buNone/>
            </a:pPr>
            <a:endParaRPr lang="en-GB" dirty="0"/>
          </a:p>
        </p:txBody>
      </p:sp>
      <p:sp>
        <p:nvSpPr>
          <p:cNvPr id="4" name="Title 1">
            <a:extLst>
              <a:ext uri="{FF2B5EF4-FFF2-40B4-BE49-F238E27FC236}">
                <a16:creationId xmlns:a16="http://schemas.microsoft.com/office/drawing/2014/main" id="{D89FE4FB-2AE9-7641-925A-A480A1C51835}"/>
              </a:ext>
            </a:extLst>
          </p:cNvPr>
          <p:cNvSpPr txBox="1">
            <a:spLocks/>
          </p:cNvSpPr>
          <p:nvPr/>
        </p:nvSpPr>
        <p:spPr>
          <a:xfrm>
            <a:off x="457200" y="22316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WWOOFING</a:t>
            </a:r>
          </a:p>
        </p:txBody>
      </p:sp>
      <p:pic>
        <p:nvPicPr>
          <p:cNvPr id="6" name="Picture 5" descr="A picture containing text, grass, sky, outdoor&#10;&#10;Description automatically generated">
            <a:extLst>
              <a:ext uri="{FF2B5EF4-FFF2-40B4-BE49-F238E27FC236}">
                <a16:creationId xmlns:a16="http://schemas.microsoft.com/office/drawing/2014/main" id="{F37D48A2-B602-4D47-966F-F076ADD3DD3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88024" y="2204864"/>
            <a:ext cx="4052778" cy="2279688"/>
          </a:xfrm>
          <a:prstGeom prst="rect">
            <a:avLst/>
          </a:prstGeom>
        </p:spPr>
      </p:pic>
    </p:spTree>
    <p:extLst>
      <p:ext uri="{BB962C8B-B14F-4D97-AF65-F5344CB8AC3E}">
        <p14:creationId xmlns:p14="http://schemas.microsoft.com/office/powerpoint/2010/main" val="1356686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WWOOF - 2 minute &quot;What is WWOOFing&quot;">
            <a:hlinkClick r:id="" action="ppaction://media"/>
            <a:extLst>
              <a:ext uri="{FF2B5EF4-FFF2-40B4-BE49-F238E27FC236}">
                <a16:creationId xmlns:a16="http://schemas.microsoft.com/office/drawing/2014/main" id="{D5FBE8CB-BB58-364A-AC77-A953EBE76B6D}"/>
              </a:ext>
            </a:extLst>
          </p:cNvPr>
          <p:cNvPicPr>
            <a:picLocks noGrp="1" noRot="1" noChangeAspect="1"/>
          </p:cNvPicPr>
          <p:nvPr>
            <p:ph idx="1"/>
            <a:videoFile r:link="rId1"/>
          </p:nvPr>
        </p:nvPicPr>
        <p:blipFill>
          <a:blip r:embed="rId4"/>
          <a:stretch>
            <a:fillRect/>
          </a:stretch>
        </p:blipFill>
        <p:spPr>
          <a:xfrm>
            <a:off x="215516" y="404664"/>
            <a:ext cx="8712968" cy="4923247"/>
          </a:xfrm>
          <a:prstGeom prst="rect">
            <a:avLst/>
          </a:prstGeom>
        </p:spPr>
      </p:pic>
    </p:spTree>
    <p:extLst>
      <p:ext uri="{BB962C8B-B14F-4D97-AF65-F5344CB8AC3E}">
        <p14:creationId xmlns:p14="http://schemas.microsoft.com/office/powerpoint/2010/main" val="232100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2B1CB-F600-E448-A0D1-F72A6D0C05D0}"/>
              </a:ext>
            </a:extLst>
          </p:cNvPr>
          <p:cNvSpPr>
            <a:spLocks noGrp="1"/>
          </p:cNvSpPr>
          <p:nvPr>
            <p:ph type="title"/>
          </p:nvPr>
        </p:nvSpPr>
        <p:spPr/>
        <p:txBody>
          <a:bodyPr>
            <a:normAutofit fontScale="90000"/>
          </a:bodyPr>
          <a:lstStyle/>
          <a:p>
            <a:pPr algn="l"/>
            <a:r>
              <a:rPr lang="en-GB" b="1" dirty="0"/>
              <a:t>Rural tourism definitions</a:t>
            </a:r>
            <a:br>
              <a:rPr lang="en-GB" b="1" dirty="0"/>
            </a:br>
            <a:endParaRPr lang="en-GB" dirty="0"/>
          </a:p>
        </p:txBody>
      </p:sp>
      <p:sp>
        <p:nvSpPr>
          <p:cNvPr id="3" name="Content Placeholder 2">
            <a:extLst>
              <a:ext uri="{FF2B5EF4-FFF2-40B4-BE49-F238E27FC236}">
                <a16:creationId xmlns:a16="http://schemas.microsoft.com/office/drawing/2014/main" id="{27ABC463-B760-8F49-9C8F-A8781211E517}"/>
              </a:ext>
            </a:extLst>
          </p:cNvPr>
          <p:cNvSpPr>
            <a:spLocks noGrp="1"/>
          </p:cNvSpPr>
          <p:nvPr>
            <p:ph idx="1"/>
          </p:nvPr>
        </p:nvSpPr>
        <p:spPr/>
        <p:txBody>
          <a:bodyPr>
            <a:normAutofit fontScale="62500" lnSpcReduction="20000"/>
          </a:bodyPr>
          <a:lstStyle/>
          <a:p>
            <a:pPr marL="0" indent="0" algn="just">
              <a:buNone/>
            </a:pPr>
            <a:r>
              <a:rPr lang="en-GB" dirty="0"/>
              <a:t>The</a:t>
            </a:r>
            <a:r>
              <a:rPr lang="en-GB" dirty="0">
                <a:hlinkClick r:id="rId3"/>
              </a:rPr>
              <a:t> OECD</a:t>
            </a:r>
            <a:r>
              <a:rPr lang="en-GB" dirty="0"/>
              <a:t> defines a rural area as, ‘at the local level, a population density of 150 persons per square kilometre. At the regional level, geographic units are grouped by the share of their population that is rural into the following three types: predominantly rural (50%), significantly rural (15-50%) and predominantly urbanised regions (15%).’</a:t>
            </a:r>
          </a:p>
          <a:p>
            <a:pPr marL="0" indent="0" algn="just">
              <a:buNone/>
            </a:pPr>
            <a:endParaRPr lang="en-GB" dirty="0"/>
          </a:p>
          <a:p>
            <a:pPr marL="0" indent="0" algn="just">
              <a:buNone/>
            </a:pPr>
            <a:r>
              <a:rPr lang="en-GB" dirty="0"/>
              <a:t>The </a:t>
            </a:r>
            <a:r>
              <a:rPr lang="en-GB" dirty="0">
                <a:hlinkClick r:id="rId4"/>
              </a:rPr>
              <a:t>Council of Europe</a:t>
            </a:r>
            <a:r>
              <a:rPr lang="en-GB" dirty="0"/>
              <a:t> further state that a ‘rural area’ is an area of inland or coastal countryside, including small towns and villages, where the main part of the area is used for:</a:t>
            </a:r>
          </a:p>
          <a:p>
            <a:pPr algn="just"/>
            <a:r>
              <a:rPr lang="en-GB" dirty="0"/>
              <a:t>Agriculture, forestry, aquaculture, and fisheries.</a:t>
            </a:r>
          </a:p>
          <a:p>
            <a:pPr algn="just"/>
            <a:r>
              <a:rPr lang="en-GB" dirty="0"/>
              <a:t>Economic and cultural activities of country-dwellers.</a:t>
            </a:r>
          </a:p>
          <a:p>
            <a:pPr algn="just"/>
            <a:r>
              <a:rPr lang="en-GB" dirty="0"/>
              <a:t>Non-urban recreation and leisure areas or nature reserves.</a:t>
            </a:r>
          </a:p>
          <a:p>
            <a:pPr algn="just"/>
            <a:r>
              <a:rPr lang="en-GB" dirty="0"/>
              <a:t>Other purposes such as housing.</a:t>
            </a:r>
          </a:p>
          <a:p>
            <a:pPr marL="0" indent="0" algn="just">
              <a:buNone/>
            </a:pPr>
            <a:endParaRPr lang="en-GB" dirty="0"/>
          </a:p>
        </p:txBody>
      </p:sp>
    </p:spTree>
    <p:extLst>
      <p:ext uri="{BB962C8B-B14F-4D97-AF65-F5344CB8AC3E}">
        <p14:creationId xmlns:p14="http://schemas.microsoft.com/office/powerpoint/2010/main" val="3012464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6E1801-E97A-164F-9848-578411CCA21B}"/>
              </a:ext>
            </a:extLst>
          </p:cNvPr>
          <p:cNvSpPr>
            <a:spLocks noGrp="1"/>
          </p:cNvSpPr>
          <p:nvPr>
            <p:ph idx="1"/>
          </p:nvPr>
        </p:nvSpPr>
        <p:spPr>
          <a:xfrm>
            <a:off x="457200" y="188640"/>
            <a:ext cx="8229600" cy="1684783"/>
          </a:xfrm>
        </p:spPr>
        <p:txBody>
          <a:bodyPr>
            <a:normAutofit fontScale="77500" lnSpcReduction="20000"/>
          </a:bodyPr>
          <a:lstStyle/>
          <a:p>
            <a:pPr marL="0" indent="0" algn="ctr">
              <a:buNone/>
            </a:pPr>
            <a:r>
              <a:rPr lang="en-GB" dirty="0"/>
              <a:t>‘a type of tourism activity in which the visitors experience is related to a wide range of products generally linked to nature-based activities, agriculture, rural lifestyle / culture, angling and sightseeing’</a:t>
            </a:r>
          </a:p>
        </p:txBody>
      </p:sp>
      <p:sp>
        <p:nvSpPr>
          <p:cNvPr id="4" name="TextBox 3">
            <a:extLst>
              <a:ext uri="{FF2B5EF4-FFF2-40B4-BE49-F238E27FC236}">
                <a16:creationId xmlns:a16="http://schemas.microsoft.com/office/drawing/2014/main" id="{A1881FB4-830B-DD47-959F-CA34E4537B8C}"/>
              </a:ext>
            </a:extLst>
          </p:cNvPr>
          <p:cNvSpPr txBox="1"/>
          <p:nvPr/>
        </p:nvSpPr>
        <p:spPr>
          <a:xfrm>
            <a:off x="251520" y="2030900"/>
            <a:ext cx="8640960" cy="3416320"/>
          </a:xfrm>
          <a:prstGeom prst="rect">
            <a:avLst/>
          </a:prstGeom>
          <a:noFill/>
        </p:spPr>
        <p:txBody>
          <a:bodyPr wrap="square" rtlCol="0">
            <a:spAutoFit/>
          </a:bodyPr>
          <a:lstStyle/>
          <a:p>
            <a:pPr marL="285750" indent="-285750">
              <a:buFont typeface="Arial" panose="020B0604020202020204" pitchFamily="34" charset="0"/>
              <a:buChar char="•"/>
            </a:pPr>
            <a:r>
              <a:rPr lang="en-GB" dirty="0"/>
              <a:t>Located in rural areas.</a:t>
            </a:r>
          </a:p>
          <a:p>
            <a:pPr marL="285750" indent="-285750">
              <a:buFont typeface="Arial" panose="020B0604020202020204" pitchFamily="34" charset="0"/>
              <a:buChar char="•"/>
            </a:pPr>
            <a:r>
              <a:rPr lang="en-GB" dirty="0"/>
              <a:t>Functionally rural, built upon the rural world’s special features; small-scale enterprises, open space, contact with nature and the natural world, heritage, traditional societies, and traditional practices.</a:t>
            </a:r>
          </a:p>
          <a:p>
            <a:pPr marL="285750" indent="-285750">
              <a:buFont typeface="Arial" panose="020B0604020202020204" pitchFamily="34" charset="0"/>
              <a:buChar char="•"/>
            </a:pPr>
            <a:r>
              <a:rPr lang="en-GB" dirty="0"/>
              <a:t>Rural in scale – both in terms of building and settlements – and therefore, small scale.</a:t>
            </a:r>
          </a:p>
          <a:p>
            <a:pPr marL="285750" indent="-285750">
              <a:buFont typeface="Arial" panose="020B0604020202020204" pitchFamily="34" charset="0"/>
              <a:buChar char="•"/>
            </a:pPr>
            <a:r>
              <a:rPr lang="en-GB" dirty="0"/>
              <a:t>Traditional in character, growing slowly and organically, and connected with local families.</a:t>
            </a:r>
          </a:p>
          <a:p>
            <a:pPr marL="285750" indent="-285750">
              <a:buFont typeface="Arial" panose="020B0604020202020204" pitchFamily="34" charset="0"/>
              <a:buChar char="•"/>
            </a:pPr>
            <a:r>
              <a:rPr lang="en-GB" dirty="0"/>
              <a:t>Sustainable – in the sense that its development should help sustain the special rural character of an area, and in the sense that its development should be sustainability in its use of resources.</a:t>
            </a:r>
          </a:p>
          <a:p>
            <a:pPr marL="285750" indent="-285750">
              <a:buFont typeface="Arial" panose="020B0604020202020204" pitchFamily="34" charset="0"/>
              <a:buChar char="•"/>
            </a:pPr>
            <a:r>
              <a:rPr lang="en-GB" dirty="0"/>
              <a:t>Of many different kinds, representing the complex pattern of the rural environment, economy, and history.</a:t>
            </a:r>
          </a:p>
        </p:txBody>
      </p:sp>
      <p:sp>
        <p:nvSpPr>
          <p:cNvPr id="5" name="Rectangle 4">
            <a:extLst>
              <a:ext uri="{FF2B5EF4-FFF2-40B4-BE49-F238E27FC236}">
                <a16:creationId xmlns:a16="http://schemas.microsoft.com/office/drawing/2014/main" id="{EED42F44-F467-5B4F-9D96-E8551DBF1202}"/>
              </a:ext>
            </a:extLst>
          </p:cNvPr>
          <p:cNvSpPr/>
          <p:nvPr/>
        </p:nvSpPr>
        <p:spPr>
          <a:xfrm>
            <a:off x="6228184" y="1688757"/>
            <a:ext cx="2796278" cy="369332"/>
          </a:xfrm>
          <a:prstGeom prst="rect">
            <a:avLst/>
          </a:prstGeom>
        </p:spPr>
        <p:txBody>
          <a:bodyPr wrap="none">
            <a:spAutoFit/>
          </a:bodyPr>
          <a:lstStyle/>
          <a:p>
            <a:r>
              <a:rPr lang="en-GB" dirty="0">
                <a:solidFill>
                  <a:srgbClr val="416ED2"/>
                </a:solidFill>
                <a:latin typeface="-apple-system-font"/>
                <a:hlinkClick r:id="rId3"/>
              </a:rPr>
              <a:t>World Tourism Organisation</a:t>
            </a:r>
            <a:endParaRPr lang="en-GB" dirty="0"/>
          </a:p>
        </p:txBody>
      </p:sp>
      <p:sp>
        <p:nvSpPr>
          <p:cNvPr id="6" name="Rectangle 5">
            <a:extLst>
              <a:ext uri="{FF2B5EF4-FFF2-40B4-BE49-F238E27FC236}">
                <a16:creationId xmlns:a16="http://schemas.microsoft.com/office/drawing/2014/main" id="{05766E51-6446-D84E-B60D-C8A892C32396}"/>
              </a:ext>
            </a:extLst>
          </p:cNvPr>
          <p:cNvSpPr/>
          <p:nvPr/>
        </p:nvSpPr>
        <p:spPr>
          <a:xfrm>
            <a:off x="8179913" y="5179844"/>
            <a:ext cx="712567" cy="369332"/>
          </a:xfrm>
          <a:prstGeom prst="rect">
            <a:avLst/>
          </a:prstGeom>
        </p:spPr>
        <p:txBody>
          <a:bodyPr wrap="none">
            <a:spAutoFit/>
          </a:bodyPr>
          <a:lstStyle/>
          <a:p>
            <a:r>
              <a:rPr lang="en-GB" dirty="0">
                <a:solidFill>
                  <a:srgbClr val="416ED2"/>
                </a:solidFill>
                <a:latin typeface="-apple-system-font"/>
                <a:hlinkClick r:id="rId4"/>
              </a:rPr>
              <a:t>OECD</a:t>
            </a:r>
            <a:endParaRPr lang="en-GB" dirty="0"/>
          </a:p>
        </p:txBody>
      </p:sp>
    </p:spTree>
    <p:extLst>
      <p:ext uri="{BB962C8B-B14F-4D97-AF65-F5344CB8AC3E}">
        <p14:creationId xmlns:p14="http://schemas.microsoft.com/office/powerpoint/2010/main" val="7775669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Nepal Rural Tourism: Experience Rural Homestay Ecotourism in Nepal">
            <a:hlinkClick r:id="" action="ppaction://media"/>
            <a:extLst>
              <a:ext uri="{FF2B5EF4-FFF2-40B4-BE49-F238E27FC236}">
                <a16:creationId xmlns:a16="http://schemas.microsoft.com/office/drawing/2014/main" id="{FD8FC2B7-557C-BD46-B1CC-E878A87AF199}"/>
              </a:ext>
            </a:extLst>
          </p:cNvPr>
          <p:cNvPicPr>
            <a:picLocks noGrp="1" noRot="1" noChangeAspect="1"/>
          </p:cNvPicPr>
          <p:nvPr>
            <p:ph idx="1"/>
            <a:videoFile r:link="rId1"/>
          </p:nvPr>
        </p:nvPicPr>
        <p:blipFill>
          <a:blip r:embed="rId3"/>
          <a:stretch>
            <a:fillRect/>
          </a:stretch>
        </p:blipFill>
        <p:spPr>
          <a:xfrm>
            <a:off x="265460" y="476672"/>
            <a:ext cx="8613080" cy="4866805"/>
          </a:xfrm>
          <a:prstGeom prst="rect">
            <a:avLst/>
          </a:prstGeom>
        </p:spPr>
      </p:pic>
    </p:spTree>
    <p:extLst>
      <p:ext uri="{BB962C8B-B14F-4D97-AF65-F5344CB8AC3E}">
        <p14:creationId xmlns:p14="http://schemas.microsoft.com/office/powerpoint/2010/main" val="2632972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ural tourism">
            <a:extLst>
              <a:ext uri="{FF2B5EF4-FFF2-40B4-BE49-F238E27FC236}">
                <a16:creationId xmlns:a16="http://schemas.microsoft.com/office/drawing/2014/main" id="{64F33A81-092E-3947-B672-5D88E0ADA92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0"/>
            <a:ext cx="5508104" cy="565160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grass, outdoor, sky, mountain&#10;&#10;Description automatically generated">
            <a:extLst>
              <a:ext uri="{FF2B5EF4-FFF2-40B4-BE49-F238E27FC236}">
                <a16:creationId xmlns:a16="http://schemas.microsoft.com/office/drawing/2014/main" id="{38FE2B70-FE06-C645-A6E9-BA45E157962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522044" y="3246170"/>
            <a:ext cx="3431456" cy="2280488"/>
          </a:xfrm>
          <a:prstGeom prst="rect">
            <a:avLst/>
          </a:prstGeom>
        </p:spPr>
      </p:pic>
      <p:pic>
        <p:nvPicPr>
          <p:cNvPr id="7" name="Picture 6" descr="A person standing in a field of tall grass&#10;&#10;Description automatically generated with low confidence">
            <a:extLst>
              <a:ext uri="{FF2B5EF4-FFF2-40B4-BE49-F238E27FC236}">
                <a16:creationId xmlns:a16="http://schemas.microsoft.com/office/drawing/2014/main" id="{8A02CE54-5C53-A94E-8365-0751AE1F9932}"/>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523904" y="764704"/>
            <a:ext cx="3416462" cy="2280488"/>
          </a:xfrm>
          <a:prstGeom prst="rect">
            <a:avLst/>
          </a:prstGeom>
        </p:spPr>
      </p:pic>
    </p:spTree>
    <p:extLst>
      <p:ext uri="{BB962C8B-B14F-4D97-AF65-F5344CB8AC3E}">
        <p14:creationId xmlns:p14="http://schemas.microsoft.com/office/powerpoint/2010/main" val="1320618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1A3A7-75E7-7148-BA89-EE8047DFA8BD}"/>
              </a:ext>
            </a:extLst>
          </p:cNvPr>
          <p:cNvSpPr>
            <a:spLocks noGrp="1"/>
          </p:cNvSpPr>
          <p:nvPr>
            <p:ph type="title"/>
          </p:nvPr>
        </p:nvSpPr>
        <p:spPr>
          <a:xfrm>
            <a:off x="457200" y="476672"/>
            <a:ext cx="8507288" cy="1143000"/>
          </a:xfrm>
        </p:spPr>
        <p:txBody>
          <a:bodyPr>
            <a:noAutofit/>
          </a:bodyPr>
          <a:lstStyle/>
          <a:p>
            <a:pPr algn="l"/>
            <a:r>
              <a:rPr lang="en-GB" sz="3600" b="1" dirty="0"/>
              <a:t>Formal designations and structures: </a:t>
            </a:r>
            <a:r>
              <a:rPr lang="en-GB" sz="3600" b="1" dirty="0" err="1"/>
              <a:t>eg’s</a:t>
            </a:r>
            <a:r>
              <a:rPr lang="en-GB" sz="3600" b="1" dirty="0"/>
              <a:t> of rural tourism areas in the UK</a:t>
            </a:r>
          </a:p>
        </p:txBody>
      </p:sp>
      <p:sp>
        <p:nvSpPr>
          <p:cNvPr id="3" name="Content Placeholder 2">
            <a:extLst>
              <a:ext uri="{FF2B5EF4-FFF2-40B4-BE49-F238E27FC236}">
                <a16:creationId xmlns:a16="http://schemas.microsoft.com/office/drawing/2014/main" id="{EDABE15A-9D63-F94C-B8D6-37D49B7D5005}"/>
              </a:ext>
            </a:extLst>
          </p:cNvPr>
          <p:cNvSpPr>
            <a:spLocks noGrp="1"/>
          </p:cNvSpPr>
          <p:nvPr>
            <p:ph idx="1"/>
          </p:nvPr>
        </p:nvSpPr>
        <p:spPr>
          <a:xfrm>
            <a:off x="457200" y="1772816"/>
            <a:ext cx="8229600" cy="3917032"/>
          </a:xfrm>
        </p:spPr>
        <p:txBody>
          <a:bodyPr>
            <a:normAutofit lnSpcReduction="10000"/>
          </a:bodyPr>
          <a:lstStyle/>
          <a:p>
            <a:r>
              <a:rPr lang="en-GB" dirty="0"/>
              <a:t>National Parks</a:t>
            </a:r>
          </a:p>
          <a:p>
            <a:r>
              <a:rPr lang="en-GB" dirty="0"/>
              <a:t>Areas of Outstanding Natural Beauty (AONBs)</a:t>
            </a:r>
          </a:p>
          <a:p>
            <a:r>
              <a:rPr lang="en-GB" dirty="0"/>
              <a:t>Sites of Special Scientific Interest</a:t>
            </a:r>
          </a:p>
          <a:p>
            <a:r>
              <a:rPr lang="en-GB" dirty="0"/>
              <a:t>SACs, SPAs and Ramsar Sites</a:t>
            </a:r>
          </a:p>
          <a:p>
            <a:r>
              <a:rPr lang="en-GB" dirty="0"/>
              <a:t>National and Local Nature Reserves</a:t>
            </a:r>
          </a:p>
          <a:p>
            <a:r>
              <a:rPr lang="en-GB" dirty="0"/>
              <a:t>Heritage Coasts and European Geoparks</a:t>
            </a:r>
          </a:p>
        </p:txBody>
      </p:sp>
    </p:spTree>
    <p:extLst>
      <p:ext uri="{BB962C8B-B14F-4D97-AF65-F5344CB8AC3E}">
        <p14:creationId xmlns:p14="http://schemas.microsoft.com/office/powerpoint/2010/main" val="172611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ural tourism">
            <a:extLst>
              <a:ext uri="{FF2B5EF4-FFF2-40B4-BE49-F238E27FC236}">
                <a16:creationId xmlns:a16="http://schemas.microsoft.com/office/drawing/2014/main" id="{584D2AF4-9FE8-8E43-B7B1-FAF390021A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1380" y="60826"/>
            <a:ext cx="4723108" cy="547900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973023C-570A-CC4C-B6C8-56731BCED20B}"/>
              </a:ext>
            </a:extLst>
          </p:cNvPr>
          <p:cNvSpPr>
            <a:spLocks noGrp="1"/>
          </p:cNvSpPr>
          <p:nvPr>
            <p:ph type="title"/>
          </p:nvPr>
        </p:nvSpPr>
        <p:spPr/>
        <p:txBody>
          <a:bodyPr/>
          <a:lstStyle/>
          <a:p>
            <a:pPr algn="l"/>
            <a:r>
              <a:rPr lang="en-GB" b="1" dirty="0"/>
              <a:t>National Parks</a:t>
            </a:r>
          </a:p>
        </p:txBody>
      </p:sp>
      <p:sp>
        <p:nvSpPr>
          <p:cNvPr id="4" name="TextBox 3">
            <a:extLst>
              <a:ext uri="{FF2B5EF4-FFF2-40B4-BE49-F238E27FC236}">
                <a16:creationId xmlns:a16="http://schemas.microsoft.com/office/drawing/2014/main" id="{26E5B4FC-9C68-E64F-832F-E003CB92F7A9}"/>
              </a:ext>
            </a:extLst>
          </p:cNvPr>
          <p:cNvSpPr txBox="1"/>
          <p:nvPr/>
        </p:nvSpPr>
        <p:spPr>
          <a:xfrm>
            <a:off x="457200" y="1582340"/>
            <a:ext cx="3682752" cy="3970318"/>
          </a:xfrm>
          <a:prstGeom prst="rect">
            <a:avLst/>
          </a:prstGeom>
          <a:noFill/>
        </p:spPr>
        <p:txBody>
          <a:bodyPr wrap="square" rtlCol="0">
            <a:spAutoFit/>
          </a:bodyPr>
          <a:lstStyle/>
          <a:p>
            <a:pPr algn="just"/>
            <a:r>
              <a:rPr lang="en-GB" dirty="0"/>
              <a:t>There are 15 National Parks in the UK which are protected areas because of their beautiful countryside, wildlife and cultural heritage.</a:t>
            </a:r>
          </a:p>
          <a:p>
            <a:pPr algn="just"/>
            <a:endParaRPr lang="en-GB" dirty="0"/>
          </a:p>
          <a:p>
            <a:pPr algn="just"/>
            <a:r>
              <a:rPr lang="en-GB" dirty="0"/>
              <a:t>A national park is a protected area. It is a location which has a clear boundary. It has people and laws that make sure that nature and wildlife are protected, and that people can continue to benefit from nature without destroying it.</a:t>
            </a:r>
          </a:p>
          <a:p>
            <a:pPr algn="just"/>
            <a:endParaRPr lang="en-GB" dirty="0"/>
          </a:p>
        </p:txBody>
      </p:sp>
    </p:spTree>
    <p:extLst>
      <p:ext uri="{BB962C8B-B14F-4D97-AF65-F5344CB8AC3E}">
        <p14:creationId xmlns:p14="http://schemas.microsoft.com/office/powerpoint/2010/main" val="767019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CPRE National Parks Film 1938">
            <a:hlinkClick r:id="" action="ppaction://media"/>
            <a:extLst>
              <a:ext uri="{FF2B5EF4-FFF2-40B4-BE49-F238E27FC236}">
                <a16:creationId xmlns:a16="http://schemas.microsoft.com/office/drawing/2014/main" id="{1F70DD4C-78AB-8D47-A3FB-641D9046E9C5}"/>
              </a:ext>
            </a:extLst>
          </p:cNvPr>
          <p:cNvPicPr>
            <a:picLocks noGrp="1" noRot="1" noChangeAspect="1"/>
          </p:cNvPicPr>
          <p:nvPr>
            <p:ph idx="1"/>
            <a:videoFile r:link="rId1"/>
          </p:nvPr>
        </p:nvPicPr>
        <p:blipFill>
          <a:blip r:embed="rId3"/>
          <a:stretch>
            <a:fillRect/>
          </a:stretch>
        </p:blipFill>
        <p:spPr>
          <a:xfrm>
            <a:off x="1763688" y="188640"/>
            <a:ext cx="7200800" cy="5401148"/>
          </a:xfrm>
          <a:prstGeom prst="rect">
            <a:avLst/>
          </a:prstGeom>
        </p:spPr>
      </p:pic>
      <p:pic>
        <p:nvPicPr>
          <p:cNvPr id="6" name="Picture 5" descr="Logo&#10;&#10;Description automatically generated with medium confidence">
            <a:extLst>
              <a:ext uri="{FF2B5EF4-FFF2-40B4-BE49-F238E27FC236}">
                <a16:creationId xmlns:a16="http://schemas.microsoft.com/office/drawing/2014/main" id="{63D013C6-3538-6D4F-8A82-AAA27925BBF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7504" y="188640"/>
            <a:ext cx="1584176" cy="1584176"/>
          </a:xfrm>
          <a:prstGeom prst="rect">
            <a:avLst/>
          </a:prstGeom>
        </p:spPr>
      </p:pic>
    </p:spTree>
    <p:extLst>
      <p:ext uri="{BB962C8B-B14F-4D97-AF65-F5344CB8AC3E}">
        <p14:creationId xmlns:p14="http://schemas.microsoft.com/office/powerpoint/2010/main" val="4245653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CE962-11D5-D44E-B246-174209AD2612}"/>
              </a:ext>
            </a:extLst>
          </p:cNvPr>
          <p:cNvSpPr>
            <a:spLocks noGrp="1"/>
          </p:cNvSpPr>
          <p:nvPr>
            <p:ph type="title"/>
          </p:nvPr>
        </p:nvSpPr>
        <p:spPr>
          <a:xfrm>
            <a:off x="457200" y="457201"/>
            <a:ext cx="8229600" cy="1143000"/>
          </a:xfrm>
        </p:spPr>
        <p:txBody>
          <a:bodyPr>
            <a:normAutofit fontScale="90000"/>
          </a:bodyPr>
          <a:lstStyle/>
          <a:p>
            <a:pPr algn="l"/>
            <a:r>
              <a:rPr lang="en-GB" b="1" dirty="0"/>
              <a:t>Areas of Outstanding Natural Beauty (AONBs)</a:t>
            </a:r>
            <a:br>
              <a:rPr lang="en-GB" b="1" dirty="0"/>
            </a:br>
            <a:endParaRPr lang="en-GB" dirty="0"/>
          </a:p>
        </p:txBody>
      </p:sp>
      <p:sp>
        <p:nvSpPr>
          <p:cNvPr id="3" name="Content Placeholder 2">
            <a:extLst>
              <a:ext uri="{FF2B5EF4-FFF2-40B4-BE49-F238E27FC236}">
                <a16:creationId xmlns:a16="http://schemas.microsoft.com/office/drawing/2014/main" id="{EC4991FA-177A-C74C-A58F-F2200523CF52}"/>
              </a:ext>
            </a:extLst>
          </p:cNvPr>
          <p:cNvSpPr>
            <a:spLocks noGrp="1"/>
          </p:cNvSpPr>
          <p:nvPr>
            <p:ph idx="1"/>
          </p:nvPr>
        </p:nvSpPr>
        <p:spPr/>
        <p:txBody>
          <a:bodyPr>
            <a:normAutofit lnSpcReduction="10000"/>
          </a:bodyPr>
          <a:lstStyle/>
          <a:p>
            <a:pPr algn="just"/>
            <a:r>
              <a:rPr lang="en-GB" dirty="0"/>
              <a:t>There are 38 AONBs in England and Wales. Created by the legislation of the </a:t>
            </a:r>
            <a:r>
              <a:rPr lang="en-GB" i="1" dirty="0"/>
              <a:t>National Parks and Access to the Countryside Act of 1949</a:t>
            </a:r>
            <a:r>
              <a:rPr lang="en-GB" dirty="0"/>
              <a:t>, AONBs represent 18% of the Finest Countryside in England and Wales. There are also 8 AONBs in Northern Ireland. Gower in Wales, was the first AONB established in 1956.</a:t>
            </a:r>
          </a:p>
        </p:txBody>
      </p:sp>
    </p:spTree>
    <p:extLst>
      <p:ext uri="{BB962C8B-B14F-4D97-AF65-F5344CB8AC3E}">
        <p14:creationId xmlns:p14="http://schemas.microsoft.com/office/powerpoint/2010/main" val="2644054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120EF-9122-044D-BFF0-41E2C9439A0F}"/>
              </a:ext>
            </a:extLst>
          </p:cNvPr>
          <p:cNvSpPr>
            <a:spLocks noGrp="1"/>
          </p:cNvSpPr>
          <p:nvPr>
            <p:ph type="title"/>
          </p:nvPr>
        </p:nvSpPr>
        <p:spPr/>
        <p:txBody>
          <a:bodyPr>
            <a:normAutofit fontScale="90000"/>
          </a:bodyPr>
          <a:lstStyle/>
          <a:p>
            <a:pPr algn="l"/>
            <a:r>
              <a:rPr lang="en-GB" b="1" dirty="0"/>
              <a:t>Sites of Special Scientific Interest</a:t>
            </a:r>
            <a:br>
              <a:rPr lang="en-GB" b="1" dirty="0"/>
            </a:br>
            <a:endParaRPr lang="en-GB" dirty="0"/>
          </a:p>
        </p:txBody>
      </p:sp>
      <p:pic>
        <p:nvPicPr>
          <p:cNvPr id="7" name="Picture 6" descr="Map&#10;&#10;Description automatically generated">
            <a:extLst>
              <a:ext uri="{FF2B5EF4-FFF2-40B4-BE49-F238E27FC236}">
                <a16:creationId xmlns:a16="http://schemas.microsoft.com/office/drawing/2014/main" id="{E5DD250D-E234-4743-9D27-4EB27119BDF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746"/>
          <a:stretch/>
        </p:blipFill>
        <p:spPr>
          <a:xfrm>
            <a:off x="4932040" y="836712"/>
            <a:ext cx="4211960" cy="4736792"/>
          </a:xfrm>
          <a:prstGeom prst="rect">
            <a:avLst/>
          </a:prstGeom>
        </p:spPr>
      </p:pic>
      <p:pic>
        <p:nvPicPr>
          <p:cNvPr id="9" name="Picture 8" descr="Chart, pie chart&#10;&#10;Description automatically generated">
            <a:extLst>
              <a:ext uri="{FF2B5EF4-FFF2-40B4-BE49-F238E27FC236}">
                <a16:creationId xmlns:a16="http://schemas.microsoft.com/office/drawing/2014/main" id="{8A1D9C1F-B1C0-4B44-AED1-D387C7C36B9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4078" y="1620240"/>
            <a:ext cx="5274414" cy="3464944"/>
          </a:xfrm>
          <a:prstGeom prst="rect">
            <a:avLst/>
          </a:prstGeom>
        </p:spPr>
      </p:pic>
    </p:spTree>
    <p:extLst>
      <p:ext uri="{BB962C8B-B14F-4D97-AF65-F5344CB8AC3E}">
        <p14:creationId xmlns:p14="http://schemas.microsoft.com/office/powerpoint/2010/main" val="679110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30730-3E8E-704A-BADC-6A69F437058A}"/>
              </a:ext>
            </a:extLst>
          </p:cNvPr>
          <p:cNvSpPr>
            <a:spLocks noGrp="1"/>
          </p:cNvSpPr>
          <p:nvPr>
            <p:ph type="title"/>
          </p:nvPr>
        </p:nvSpPr>
        <p:spPr/>
        <p:txBody>
          <a:bodyPr>
            <a:normAutofit fontScale="90000"/>
          </a:bodyPr>
          <a:lstStyle/>
          <a:p>
            <a:pPr algn="l"/>
            <a:r>
              <a:rPr lang="en-GB" b="1" dirty="0"/>
              <a:t>SACs, SPAs and Ramsar Sites</a:t>
            </a:r>
            <a:br>
              <a:rPr lang="en-GB" b="1" dirty="0"/>
            </a:br>
            <a:endParaRPr lang="en-GB" dirty="0"/>
          </a:p>
        </p:txBody>
      </p:sp>
      <p:sp>
        <p:nvSpPr>
          <p:cNvPr id="3" name="Content Placeholder 2">
            <a:extLst>
              <a:ext uri="{FF2B5EF4-FFF2-40B4-BE49-F238E27FC236}">
                <a16:creationId xmlns:a16="http://schemas.microsoft.com/office/drawing/2014/main" id="{B6D77C70-23A9-B846-A777-3C1490C68206}"/>
              </a:ext>
            </a:extLst>
          </p:cNvPr>
          <p:cNvSpPr>
            <a:spLocks noGrp="1"/>
          </p:cNvSpPr>
          <p:nvPr>
            <p:ph idx="1"/>
          </p:nvPr>
        </p:nvSpPr>
        <p:spPr>
          <a:xfrm>
            <a:off x="251520" y="1417638"/>
            <a:ext cx="8435280" cy="4061047"/>
          </a:xfrm>
        </p:spPr>
        <p:txBody>
          <a:bodyPr>
            <a:normAutofit fontScale="55000" lnSpcReduction="20000"/>
          </a:bodyPr>
          <a:lstStyle/>
          <a:p>
            <a:pPr algn="just"/>
            <a:r>
              <a:rPr lang="en-GB" dirty="0"/>
              <a:t>Special Areas of Conservation are areas which have been given special protection under the European Union’s Habitats Directive. They provide increased protection to a variety of wild animals, plants and habitats and are a vital part of global efforts to conserve the world’s biodiversity.</a:t>
            </a:r>
          </a:p>
          <a:p>
            <a:pPr marL="0" indent="0" algn="just">
              <a:buNone/>
            </a:pPr>
            <a:endParaRPr lang="en-GB" dirty="0"/>
          </a:p>
          <a:p>
            <a:pPr algn="just"/>
            <a:r>
              <a:rPr lang="en-GB" dirty="0"/>
              <a:t>Special Protection Areas are areas which have been identified as being of international importance for the breeding, feeding, wintering or the migration of rare and vulnerable species of birds found within European Union countries.</a:t>
            </a:r>
          </a:p>
          <a:p>
            <a:pPr marL="0" indent="0" algn="just">
              <a:buNone/>
            </a:pPr>
            <a:endParaRPr lang="en-GB" dirty="0"/>
          </a:p>
          <a:p>
            <a:pPr algn="just"/>
            <a:r>
              <a:rPr lang="en-GB" dirty="0"/>
              <a:t>Ramsar sites are wetlands of international importance, designated under the Ramsar Convention. Wetlands are defined as areas of marsh, fen, peatland or water, whether natural or artificial, permanent or temporary, with water that is static or flowing, fresh, brackish or salt, including areas of marine water the depth of which at low tide does not exceed six metres.</a:t>
            </a:r>
          </a:p>
        </p:txBody>
      </p:sp>
    </p:spTree>
    <p:extLst>
      <p:ext uri="{BB962C8B-B14F-4D97-AF65-F5344CB8AC3E}">
        <p14:creationId xmlns:p14="http://schemas.microsoft.com/office/powerpoint/2010/main" val="2677402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C3A9F-2E77-2547-B74C-762DCCBA8ED6}"/>
              </a:ext>
            </a:extLst>
          </p:cNvPr>
          <p:cNvSpPr>
            <a:spLocks noGrp="1"/>
          </p:cNvSpPr>
          <p:nvPr>
            <p:ph type="title"/>
          </p:nvPr>
        </p:nvSpPr>
        <p:spPr/>
        <p:txBody>
          <a:bodyPr>
            <a:normAutofit fontScale="90000"/>
          </a:bodyPr>
          <a:lstStyle/>
          <a:p>
            <a:pPr algn="l"/>
            <a:r>
              <a:rPr lang="en-GB" b="1" dirty="0"/>
              <a:t>National and Local Nature Reserves</a:t>
            </a:r>
            <a:br>
              <a:rPr lang="en-GB" b="1" dirty="0"/>
            </a:br>
            <a:endParaRPr lang="en-GB" dirty="0"/>
          </a:p>
        </p:txBody>
      </p:sp>
      <p:sp>
        <p:nvSpPr>
          <p:cNvPr id="3" name="Content Placeholder 2">
            <a:extLst>
              <a:ext uri="{FF2B5EF4-FFF2-40B4-BE49-F238E27FC236}">
                <a16:creationId xmlns:a16="http://schemas.microsoft.com/office/drawing/2014/main" id="{F528031A-D8B1-F744-B43E-C505147C60F8}"/>
              </a:ext>
            </a:extLst>
          </p:cNvPr>
          <p:cNvSpPr>
            <a:spLocks noGrp="1"/>
          </p:cNvSpPr>
          <p:nvPr>
            <p:ph idx="1"/>
          </p:nvPr>
        </p:nvSpPr>
        <p:spPr>
          <a:xfrm>
            <a:off x="185440" y="1124744"/>
            <a:ext cx="4402832" cy="3917032"/>
          </a:xfrm>
        </p:spPr>
        <p:txBody>
          <a:bodyPr>
            <a:normAutofit fontScale="62500" lnSpcReduction="20000"/>
          </a:bodyPr>
          <a:lstStyle/>
          <a:p>
            <a:pPr algn="just"/>
            <a:r>
              <a:rPr lang="en-GB" dirty="0"/>
              <a:t>Local Nature Reserves are for both people and wildlife. They offer people special opportunities to study or learn about nature or simply to enjoy it.</a:t>
            </a:r>
          </a:p>
          <a:p>
            <a:pPr marL="0" indent="0" algn="just">
              <a:buNone/>
            </a:pPr>
            <a:endParaRPr lang="en-GB" dirty="0"/>
          </a:p>
          <a:p>
            <a:pPr algn="just"/>
            <a:r>
              <a:rPr lang="en-GB" dirty="0"/>
              <a:t>There are now more than 1400 LNRs in England. They range from windswept coastal headlands, ancient woodlands and flower-rich meadows to former inner city railways, abandoned landfill sites and industrial areas now re-colonised by wildlife.</a:t>
            </a:r>
          </a:p>
          <a:p>
            <a:pPr algn="just"/>
            <a:endParaRPr lang="en-GB" dirty="0"/>
          </a:p>
        </p:txBody>
      </p:sp>
      <p:pic>
        <p:nvPicPr>
          <p:cNvPr id="7" name="Picture 6" descr="A picture containing text, newspaper&#10;&#10;Description automatically generated">
            <a:extLst>
              <a:ext uri="{FF2B5EF4-FFF2-40B4-BE49-F238E27FC236}">
                <a16:creationId xmlns:a16="http://schemas.microsoft.com/office/drawing/2014/main" id="{09062337-47EA-484A-AFA5-209B67E1B51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80166" y="1124744"/>
            <a:ext cx="3682970" cy="2762228"/>
          </a:xfrm>
          <a:prstGeom prst="rect">
            <a:avLst/>
          </a:prstGeom>
        </p:spPr>
      </p:pic>
      <p:pic>
        <p:nvPicPr>
          <p:cNvPr id="10" name="Picture 9" descr="A picture containing logo&#10;&#10;Description automatically generated">
            <a:extLst>
              <a:ext uri="{FF2B5EF4-FFF2-40B4-BE49-F238E27FC236}">
                <a16:creationId xmlns:a16="http://schemas.microsoft.com/office/drawing/2014/main" id="{B220B914-571D-8343-91DC-2466078D07A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115079" y="3904608"/>
            <a:ext cx="3413144" cy="1706572"/>
          </a:xfrm>
          <a:prstGeom prst="rect">
            <a:avLst/>
          </a:prstGeom>
        </p:spPr>
      </p:pic>
    </p:spTree>
    <p:extLst>
      <p:ext uri="{BB962C8B-B14F-4D97-AF65-F5344CB8AC3E}">
        <p14:creationId xmlns:p14="http://schemas.microsoft.com/office/powerpoint/2010/main" val="18507855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4330-CE2D-0941-99B5-F2B9A6C49D20}"/>
              </a:ext>
            </a:extLst>
          </p:cNvPr>
          <p:cNvSpPr>
            <a:spLocks noGrp="1"/>
          </p:cNvSpPr>
          <p:nvPr>
            <p:ph type="title"/>
          </p:nvPr>
        </p:nvSpPr>
        <p:spPr>
          <a:xfrm>
            <a:off x="452264" y="548680"/>
            <a:ext cx="8229600" cy="1143000"/>
          </a:xfrm>
        </p:spPr>
        <p:txBody>
          <a:bodyPr>
            <a:normAutofit fontScale="90000"/>
          </a:bodyPr>
          <a:lstStyle/>
          <a:p>
            <a:pPr algn="l"/>
            <a:r>
              <a:rPr lang="en-GB" b="1" dirty="0"/>
              <a:t>Heritage Coasts and European Geoparks</a:t>
            </a:r>
            <a:br>
              <a:rPr lang="en-GB" b="1" dirty="0"/>
            </a:br>
            <a:endParaRPr lang="en-GB" dirty="0"/>
          </a:p>
        </p:txBody>
      </p:sp>
      <p:sp>
        <p:nvSpPr>
          <p:cNvPr id="3" name="Content Placeholder 2">
            <a:extLst>
              <a:ext uri="{FF2B5EF4-FFF2-40B4-BE49-F238E27FC236}">
                <a16:creationId xmlns:a16="http://schemas.microsoft.com/office/drawing/2014/main" id="{23128899-2C66-BD42-9356-A96CD9973D72}"/>
              </a:ext>
            </a:extLst>
          </p:cNvPr>
          <p:cNvSpPr>
            <a:spLocks noGrp="1"/>
          </p:cNvSpPr>
          <p:nvPr>
            <p:ph idx="1"/>
          </p:nvPr>
        </p:nvSpPr>
        <p:spPr/>
        <p:txBody>
          <a:bodyPr>
            <a:normAutofit fontScale="55000" lnSpcReduction="20000"/>
          </a:bodyPr>
          <a:lstStyle/>
          <a:p>
            <a:pPr algn="just"/>
            <a:r>
              <a:rPr lang="en-GB" dirty="0"/>
              <a:t>Heritage Coasts represent stretches of our most beautiful, undeveloped coastline, which are managed to conserve their natural beauty and, where appropriate, to improve accessibility for visitors.</a:t>
            </a:r>
          </a:p>
          <a:p>
            <a:pPr marL="0" indent="0" algn="just">
              <a:buNone/>
            </a:pPr>
            <a:endParaRPr lang="en-GB" dirty="0"/>
          </a:p>
          <a:p>
            <a:pPr algn="just"/>
            <a:r>
              <a:rPr lang="en-GB" dirty="0"/>
              <a:t>Thirty-three per cent (1,057km) of scenic English coastline is conserved as Heritage Coasts. The first Heritage Coast to be defined was the famous white chalk cliffs of Beachy Head in Sussex and the latest is the Durham Coast. Now much of England’s coastline, such as the sheer cliffs of Flamborough Head, is protected as part of its coastal heritage.</a:t>
            </a:r>
          </a:p>
          <a:p>
            <a:pPr marL="0" indent="0" algn="just">
              <a:buNone/>
            </a:pPr>
            <a:endParaRPr lang="en-GB" dirty="0"/>
          </a:p>
          <a:p>
            <a:pPr algn="just"/>
            <a:r>
              <a:rPr lang="en-GB" dirty="0"/>
              <a:t>European Geoparks are areas in Europe with an outstanding geological heritage. There are two in England, the North Pennines Area of Outstanding Natural Beauty and the English Riviera in Devon.</a:t>
            </a:r>
          </a:p>
          <a:p>
            <a:pPr algn="just"/>
            <a:endParaRPr lang="en-GB" dirty="0"/>
          </a:p>
        </p:txBody>
      </p:sp>
    </p:spTree>
    <p:extLst>
      <p:ext uri="{BB962C8B-B14F-4D97-AF65-F5344CB8AC3E}">
        <p14:creationId xmlns:p14="http://schemas.microsoft.com/office/powerpoint/2010/main" val="269432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8EBA-1953-7D4A-9262-3F031388DA23}"/>
              </a:ext>
            </a:extLst>
          </p:cNvPr>
          <p:cNvSpPr>
            <a:spLocks noGrp="1"/>
          </p:cNvSpPr>
          <p:nvPr>
            <p:ph type="title"/>
          </p:nvPr>
        </p:nvSpPr>
        <p:spPr/>
        <p:txBody>
          <a:bodyPr>
            <a:normAutofit fontScale="90000"/>
          </a:bodyPr>
          <a:lstStyle/>
          <a:p>
            <a:pPr algn="l"/>
            <a:r>
              <a:rPr lang="en-GB" b="1" dirty="0"/>
              <a:t>Why is rural tourism important?</a:t>
            </a:r>
            <a:br>
              <a:rPr lang="en-GB" b="1" dirty="0"/>
            </a:br>
            <a:endParaRPr lang="en-GB" dirty="0"/>
          </a:p>
        </p:txBody>
      </p:sp>
      <p:sp>
        <p:nvSpPr>
          <p:cNvPr id="3" name="Content Placeholder 2">
            <a:extLst>
              <a:ext uri="{FF2B5EF4-FFF2-40B4-BE49-F238E27FC236}">
                <a16:creationId xmlns:a16="http://schemas.microsoft.com/office/drawing/2014/main" id="{BDA5A3B1-3AE1-BC43-A1CD-BE7E58C3AEC6}"/>
              </a:ext>
            </a:extLst>
          </p:cNvPr>
          <p:cNvSpPr>
            <a:spLocks noGrp="1"/>
          </p:cNvSpPr>
          <p:nvPr>
            <p:ph idx="1"/>
          </p:nvPr>
        </p:nvSpPr>
        <p:spPr>
          <a:xfrm>
            <a:off x="457200" y="1399630"/>
            <a:ext cx="8229600" cy="3917032"/>
          </a:xfrm>
        </p:spPr>
        <p:txBody>
          <a:bodyPr>
            <a:normAutofit fontScale="70000" lnSpcReduction="20000"/>
          </a:bodyPr>
          <a:lstStyle/>
          <a:p>
            <a:pPr marL="0" indent="0">
              <a:buNone/>
            </a:pPr>
            <a:r>
              <a:rPr lang="en-GB" dirty="0"/>
              <a:t>Tourism makes up just one (important) part of the rural economy.</a:t>
            </a:r>
          </a:p>
          <a:p>
            <a:pPr marL="0" indent="0">
              <a:buNone/>
            </a:pPr>
            <a:endParaRPr lang="en-GB" dirty="0"/>
          </a:p>
          <a:p>
            <a:pPr marL="0" indent="0">
              <a:buNone/>
            </a:pPr>
            <a:r>
              <a:rPr lang="en-GB" dirty="0"/>
              <a:t>Rural tourism provides valuable commercial and employment opportunities for communities that are confronted with the growing challenge of offering viable livelihoods for their local populations.</a:t>
            </a:r>
          </a:p>
          <a:p>
            <a:pPr marL="0" indent="0">
              <a:buNone/>
            </a:pPr>
            <a:endParaRPr lang="en-GB" dirty="0"/>
          </a:p>
          <a:p>
            <a:pPr marL="0" indent="0">
              <a:buNone/>
            </a:pPr>
            <a:r>
              <a:rPr lang="en-GB" dirty="0"/>
              <a:t>Without these opportunities, people may be forced to relocate to more populous areas, often resulting in separated families and </a:t>
            </a:r>
            <a:r>
              <a:rPr lang="en-GB" dirty="0">
                <a:hlinkClick r:id="rId3"/>
              </a:rPr>
              <a:t>economic leakage</a:t>
            </a:r>
            <a:r>
              <a:rPr lang="en-GB" dirty="0"/>
              <a:t> in the local community.</a:t>
            </a:r>
          </a:p>
          <a:p>
            <a:pPr marL="0" indent="0">
              <a:buNone/>
            </a:pPr>
            <a:endParaRPr lang="en-GB" dirty="0"/>
          </a:p>
        </p:txBody>
      </p:sp>
    </p:spTree>
    <p:extLst>
      <p:ext uri="{BB962C8B-B14F-4D97-AF65-F5344CB8AC3E}">
        <p14:creationId xmlns:p14="http://schemas.microsoft.com/office/powerpoint/2010/main" val="31079042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Rural tourism">
            <a:extLst>
              <a:ext uri="{FF2B5EF4-FFF2-40B4-BE49-F238E27FC236}">
                <a16:creationId xmlns:a16="http://schemas.microsoft.com/office/drawing/2014/main" id="{8DAE20AC-43B5-EE4F-8419-8E4B25D50E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119"/>
          <a:stretch/>
        </p:blipFill>
        <p:spPr bwMode="auto">
          <a:xfrm>
            <a:off x="1295636" y="188640"/>
            <a:ext cx="6552728" cy="5234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3682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047C-D97B-7A42-A0E4-BCD597AF7CAC}"/>
              </a:ext>
            </a:extLst>
          </p:cNvPr>
          <p:cNvSpPr>
            <a:spLocks noGrp="1"/>
          </p:cNvSpPr>
          <p:nvPr>
            <p:ph type="title"/>
          </p:nvPr>
        </p:nvSpPr>
        <p:spPr/>
        <p:txBody>
          <a:bodyPr>
            <a:normAutofit fontScale="90000"/>
          </a:bodyPr>
          <a:lstStyle/>
          <a:p>
            <a:pPr algn="l"/>
            <a:r>
              <a:rPr lang="en-GB" b="1" dirty="0"/>
              <a:t>Positive impacts of rural tourism</a:t>
            </a:r>
            <a:br>
              <a:rPr lang="en-GB" b="1" dirty="0"/>
            </a:br>
            <a:endParaRPr lang="en-GB" dirty="0"/>
          </a:p>
        </p:txBody>
      </p:sp>
      <p:sp>
        <p:nvSpPr>
          <p:cNvPr id="3" name="Content Placeholder 2">
            <a:extLst>
              <a:ext uri="{FF2B5EF4-FFF2-40B4-BE49-F238E27FC236}">
                <a16:creationId xmlns:a16="http://schemas.microsoft.com/office/drawing/2014/main" id="{3EF9E803-34E5-B448-8839-C8588AFA3CE6}"/>
              </a:ext>
            </a:extLst>
          </p:cNvPr>
          <p:cNvSpPr>
            <a:spLocks noGrp="1"/>
          </p:cNvSpPr>
          <p:nvPr>
            <p:ph idx="1"/>
          </p:nvPr>
        </p:nvSpPr>
        <p:spPr>
          <a:xfrm>
            <a:off x="457200" y="1417638"/>
            <a:ext cx="7931224" cy="3917032"/>
          </a:xfrm>
        </p:spPr>
        <p:txBody>
          <a:bodyPr>
            <a:normAutofit fontScale="85000" lnSpcReduction="20000"/>
          </a:bodyPr>
          <a:lstStyle/>
          <a:p>
            <a:r>
              <a:rPr lang="en-GB" dirty="0"/>
              <a:t>Employment generation</a:t>
            </a:r>
          </a:p>
          <a:p>
            <a:r>
              <a:rPr lang="en-GB" dirty="0"/>
              <a:t>Benefits to wider economy through taxes</a:t>
            </a:r>
          </a:p>
          <a:p>
            <a:r>
              <a:rPr lang="en-GB" dirty="0"/>
              <a:t>Boosts local businesses</a:t>
            </a:r>
          </a:p>
          <a:p>
            <a:r>
              <a:rPr lang="en-GB" dirty="0"/>
              <a:t>Local community can use newly developed infrastructure and services</a:t>
            </a:r>
          </a:p>
          <a:p>
            <a:r>
              <a:rPr lang="en-GB" dirty="0"/>
              <a:t>Cultural exchange</a:t>
            </a:r>
          </a:p>
          <a:p>
            <a:r>
              <a:rPr lang="en-GB" dirty="0"/>
              <a:t>Revitalisation of traditions, customs and crafts</a:t>
            </a:r>
          </a:p>
          <a:p>
            <a:r>
              <a:rPr lang="en-GB" dirty="0"/>
              <a:t>Environmental protection and conservation</a:t>
            </a:r>
            <a:br>
              <a:rPr lang="en-GB" dirty="0"/>
            </a:br>
            <a:endParaRPr lang="en-GB" dirty="0"/>
          </a:p>
        </p:txBody>
      </p:sp>
      <p:pic>
        <p:nvPicPr>
          <p:cNvPr id="7" name="Picture 6" descr="Logo&#10;&#10;Description automatically generated">
            <a:extLst>
              <a:ext uri="{FF2B5EF4-FFF2-40B4-BE49-F238E27FC236}">
                <a16:creationId xmlns:a16="http://schemas.microsoft.com/office/drawing/2014/main" id="{3BC6383B-8375-C344-A47A-07A148394FD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20272" y="4005064"/>
            <a:ext cx="1989197" cy="1584176"/>
          </a:xfrm>
          <a:prstGeom prst="rect">
            <a:avLst/>
          </a:prstGeom>
        </p:spPr>
      </p:pic>
    </p:spTree>
    <p:extLst>
      <p:ext uri="{BB962C8B-B14F-4D97-AF65-F5344CB8AC3E}">
        <p14:creationId xmlns:p14="http://schemas.microsoft.com/office/powerpoint/2010/main" val="2476869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BBC World News Chinese Rural Tourism">
            <a:hlinkClick r:id="" action="ppaction://media"/>
            <a:extLst>
              <a:ext uri="{FF2B5EF4-FFF2-40B4-BE49-F238E27FC236}">
                <a16:creationId xmlns:a16="http://schemas.microsoft.com/office/drawing/2014/main" id="{D1F894F5-699F-2C41-8E52-5F19517104FE}"/>
              </a:ext>
            </a:extLst>
          </p:cNvPr>
          <p:cNvPicPr>
            <a:picLocks noGrp="1" noRot="1" noChangeAspect="1"/>
          </p:cNvPicPr>
          <p:nvPr>
            <p:ph idx="1"/>
            <a:videoFile r:link="rId1"/>
          </p:nvPr>
        </p:nvPicPr>
        <p:blipFill>
          <a:blip r:embed="rId4"/>
          <a:stretch>
            <a:fillRect/>
          </a:stretch>
        </p:blipFill>
        <p:spPr>
          <a:xfrm>
            <a:off x="166812" y="450036"/>
            <a:ext cx="8784976" cy="4963935"/>
          </a:xfrm>
          <a:prstGeom prst="rect">
            <a:avLst/>
          </a:prstGeom>
        </p:spPr>
      </p:pic>
    </p:spTree>
    <p:extLst>
      <p:ext uri="{BB962C8B-B14F-4D97-AF65-F5344CB8AC3E}">
        <p14:creationId xmlns:p14="http://schemas.microsoft.com/office/powerpoint/2010/main" val="286341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047C-D97B-7A42-A0E4-BCD597AF7CAC}"/>
              </a:ext>
            </a:extLst>
          </p:cNvPr>
          <p:cNvSpPr>
            <a:spLocks noGrp="1"/>
          </p:cNvSpPr>
          <p:nvPr>
            <p:ph type="title"/>
          </p:nvPr>
        </p:nvSpPr>
        <p:spPr>
          <a:xfrm>
            <a:off x="457200" y="381763"/>
            <a:ext cx="8476704" cy="1143000"/>
          </a:xfrm>
        </p:spPr>
        <p:txBody>
          <a:bodyPr>
            <a:normAutofit fontScale="90000"/>
          </a:bodyPr>
          <a:lstStyle/>
          <a:p>
            <a:pPr algn="l"/>
            <a:r>
              <a:rPr lang="en-GB" b="1" dirty="0"/>
              <a:t>Negative impacts of rural tourism</a:t>
            </a:r>
            <a:br>
              <a:rPr lang="en-GB" b="1" dirty="0"/>
            </a:br>
            <a:endParaRPr lang="en-GB" dirty="0"/>
          </a:p>
        </p:txBody>
      </p:sp>
      <p:sp>
        <p:nvSpPr>
          <p:cNvPr id="3" name="Content Placeholder 2">
            <a:extLst>
              <a:ext uri="{FF2B5EF4-FFF2-40B4-BE49-F238E27FC236}">
                <a16:creationId xmlns:a16="http://schemas.microsoft.com/office/drawing/2014/main" id="{3EF9E803-34E5-B448-8839-C8588AFA3CE6}"/>
              </a:ext>
            </a:extLst>
          </p:cNvPr>
          <p:cNvSpPr>
            <a:spLocks noGrp="1"/>
          </p:cNvSpPr>
          <p:nvPr>
            <p:ph idx="1"/>
          </p:nvPr>
        </p:nvSpPr>
        <p:spPr>
          <a:xfrm>
            <a:off x="457200" y="1417638"/>
            <a:ext cx="7931224" cy="3917032"/>
          </a:xfrm>
        </p:spPr>
        <p:txBody>
          <a:bodyPr>
            <a:normAutofit/>
          </a:bodyPr>
          <a:lstStyle/>
          <a:p>
            <a:r>
              <a:rPr lang="en-GB" dirty="0"/>
              <a:t>Pressure on public services</a:t>
            </a:r>
          </a:p>
          <a:p>
            <a:r>
              <a:rPr lang="en-GB" dirty="0"/>
              <a:t>Increased price of land and real estate</a:t>
            </a:r>
          </a:p>
          <a:p>
            <a:r>
              <a:rPr lang="en-GB" dirty="0"/>
              <a:t>Congestion and overcrowding </a:t>
            </a:r>
          </a:p>
          <a:p>
            <a:r>
              <a:rPr lang="en-GB" dirty="0"/>
              <a:t>Inappropriate or too much development</a:t>
            </a:r>
          </a:p>
          <a:p>
            <a:pPr marL="0" indent="0">
              <a:buNone/>
            </a:pPr>
            <a:br>
              <a:rPr lang="en-GB" dirty="0"/>
            </a:br>
            <a:endParaRPr lang="en-GB" dirty="0"/>
          </a:p>
        </p:txBody>
      </p:sp>
      <p:pic>
        <p:nvPicPr>
          <p:cNvPr id="8" name="Picture 7" descr="Icon&#10;&#10;Description automatically generated">
            <a:extLst>
              <a:ext uri="{FF2B5EF4-FFF2-40B4-BE49-F238E27FC236}">
                <a16:creationId xmlns:a16="http://schemas.microsoft.com/office/drawing/2014/main" id="{F1628540-BCC5-4340-A355-996E115AA8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48264" y="3645024"/>
            <a:ext cx="1985640" cy="1985640"/>
          </a:xfrm>
          <a:prstGeom prst="rect">
            <a:avLst/>
          </a:prstGeom>
        </p:spPr>
      </p:pic>
    </p:spTree>
    <p:extLst>
      <p:ext uri="{BB962C8B-B14F-4D97-AF65-F5344CB8AC3E}">
        <p14:creationId xmlns:p14="http://schemas.microsoft.com/office/powerpoint/2010/main" val="23881106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0ABF6-75D5-4BF4-8421-C3D04BBA4895}"/>
              </a:ext>
            </a:extLst>
          </p:cNvPr>
          <p:cNvSpPr>
            <a:spLocks noGrp="1"/>
          </p:cNvSpPr>
          <p:nvPr>
            <p:ph type="title"/>
          </p:nvPr>
        </p:nvSpPr>
        <p:spPr>
          <a:xfrm>
            <a:off x="355226" y="836712"/>
            <a:ext cx="8784975" cy="831627"/>
          </a:xfrm>
        </p:spPr>
        <p:txBody>
          <a:bodyPr/>
          <a:lstStyle/>
          <a:p>
            <a:r>
              <a:rPr lang="en-GB" sz="3200" b="1" dirty="0">
                <a:latin typeface="Arial" panose="020B0604020202020204" pitchFamily="34" charset="0"/>
                <a:cs typeface="Arial" panose="020B0604020202020204" pitchFamily="34" charset="0"/>
              </a:rPr>
              <a:t>Negative impacts of rural tourism..</a:t>
            </a:r>
          </a:p>
        </p:txBody>
      </p:sp>
      <p:sp>
        <p:nvSpPr>
          <p:cNvPr id="3" name="Content Placeholder 2">
            <a:extLst>
              <a:ext uri="{FF2B5EF4-FFF2-40B4-BE49-F238E27FC236}">
                <a16:creationId xmlns:a16="http://schemas.microsoft.com/office/drawing/2014/main" id="{740FEFF4-FDD2-4666-B45B-2C363ACBC0DA}"/>
              </a:ext>
            </a:extLst>
          </p:cNvPr>
          <p:cNvSpPr>
            <a:spLocks noGrp="1"/>
          </p:cNvSpPr>
          <p:nvPr>
            <p:ph idx="1"/>
          </p:nvPr>
        </p:nvSpPr>
        <p:spPr>
          <a:xfrm>
            <a:off x="628650" y="1421110"/>
            <a:ext cx="7886700" cy="4351338"/>
          </a:xfrm>
        </p:spPr>
        <p:txBody>
          <a:bodyPr/>
          <a:lstStyle/>
          <a:p>
            <a:r>
              <a:rPr lang="en-GB" dirty="0">
                <a:latin typeface="Arial" panose="020B0604020202020204" pitchFamily="34" charset="0"/>
                <a:cs typeface="Arial" panose="020B0604020202020204" pitchFamily="34" charset="0"/>
              </a:rPr>
              <a:t>Displacement of local population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Venice</a:t>
            </a:r>
            <a:endParaRPr lang="en-GB" b="0" i="0" dirty="0">
              <a:effectLst/>
              <a:latin typeface="arial" panose="020B0604020202020204" pitchFamily="34" charset="0"/>
            </a:endParaRPr>
          </a:p>
        </p:txBody>
      </p:sp>
      <p:sp>
        <p:nvSpPr>
          <p:cNvPr id="5" name="TextBox 4">
            <a:extLst>
              <a:ext uri="{FF2B5EF4-FFF2-40B4-BE49-F238E27FC236}">
                <a16:creationId xmlns:a16="http://schemas.microsoft.com/office/drawing/2014/main" id="{5EF904A5-B4E1-435D-9457-3E5E2180C5FC}"/>
              </a:ext>
            </a:extLst>
          </p:cNvPr>
          <p:cNvSpPr txBox="1"/>
          <p:nvPr/>
        </p:nvSpPr>
        <p:spPr>
          <a:xfrm>
            <a:off x="628650" y="1919585"/>
            <a:ext cx="8280920" cy="1200329"/>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121212"/>
                </a:solidFill>
                <a:effectLst/>
                <a:latin typeface="GuardianTextEgyptian"/>
              </a:rPr>
              <a:t>One of the main problems is landlords renting their apartments to tourists via </a:t>
            </a:r>
            <a:r>
              <a:rPr lang="en-GB" b="0" i="0" u="none" strike="noStrike" dirty="0">
                <a:solidFill>
                  <a:srgbClr val="C70000"/>
                </a:solidFill>
                <a:effectLst/>
                <a:latin typeface="GuardianTextEgyptian"/>
                <a:hlinkClick r:id="rId3"/>
              </a:rPr>
              <a:t>Airbnb</a:t>
            </a:r>
            <a:r>
              <a:rPr lang="en-GB" b="0" i="0" dirty="0">
                <a:solidFill>
                  <a:srgbClr val="121212"/>
                </a:solidFill>
                <a:effectLst/>
                <a:latin typeface="GuardianTextEgyptian"/>
              </a:rPr>
              <a:t> or turning them into hostels and B&amp;Bs. Every year Venice is visited by 20million tourists – and loses about 1,000 residents. Resident population down from 175k to less than 40k in 50 years</a:t>
            </a:r>
            <a:endParaRPr lang="en-GB" dirty="0"/>
          </a:p>
        </p:txBody>
      </p:sp>
      <p:sp>
        <p:nvSpPr>
          <p:cNvPr id="7" name="TextBox 6">
            <a:extLst>
              <a:ext uri="{FF2B5EF4-FFF2-40B4-BE49-F238E27FC236}">
                <a16:creationId xmlns:a16="http://schemas.microsoft.com/office/drawing/2014/main" id="{0BF7BDBA-AFB3-4E6A-AC64-ACE56B8B4D60}"/>
              </a:ext>
            </a:extLst>
          </p:cNvPr>
          <p:cNvSpPr txBox="1"/>
          <p:nvPr/>
        </p:nvSpPr>
        <p:spPr>
          <a:xfrm>
            <a:off x="355226" y="3119914"/>
            <a:ext cx="8266312" cy="369332"/>
          </a:xfrm>
          <a:prstGeom prst="rect">
            <a:avLst/>
          </a:prstGeom>
          <a:noFill/>
        </p:spPr>
        <p:txBody>
          <a:bodyPr wrap="square">
            <a:spAutoFit/>
          </a:bodyPr>
          <a:lstStyle/>
          <a:p>
            <a:r>
              <a:rPr lang="en-GB" dirty="0">
                <a:hlinkClick r:id="rId4"/>
              </a:rPr>
              <a:t>Occupy Venice: 'We are the alternative to the death of the city' | Cities | The Guardian</a:t>
            </a:r>
            <a:endParaRPr lang="en-GB" dirty="0"/>
          </a:p>
        </p:txBody>
      </p:sp>
      <p:sp>
        <p:nvSpPr>
          <p:cNvPr id="9" name="TextBox 8">
            <a:extLst>
              <a:ext uri="{FF2B5EF4-FFF2-40B4-BE49-F238E27FC236}">
                <a16:creationId xmlns:a16="http://schemas.microsoft.com/office/drawing/2014/main" id="{7E73A33C-2601-4546-9F81-9740286DF52D}"/>
              </a:ext>
            </a:extLst>
          </p:cNvPr>
          <p:cNvSpPr txBox="1"/>
          <p:nvPr/>
        </p:nvSpPr>
        <p:spPr>
          <a:xfrm>
            <a:off x="666757" y="3674700"/>
            <a:ext cx="8266312" cy="2159566"/>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 closer to home…increase in second home ownership in Cornwall, Wales and other parts of UK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Cultural and socio-economic impacts – traditions, language, employment</a:t>
            </a:r>
          </a:p>
        </p:txBody>
      </p:sp>
    </p:spTree>
    <p:extLst>
      <p:ext uri="{BB962C8B-B14F-4D97-AF65-F5344CB8AC3E}">
        <p14:creationId xmlns:p14="http://schemas.microsoft.com/office/powerpoint/2010/main" val="302716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8" name="Picture 6" descr="Queues On Everest">
            <a:extLst>
              <a:ext uri="{FF2B5EF4-FFF2-40B4-BE49-F238E27FC236}">
                <a16:creationId xmlns:a16="http://schemas.microsoft.com/office/drawing/2014/main" id="{20D2CDD3-0A78-4248-B38B-A59282C0BD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4"/>
          <a:stretch/>
        </p:blipFill>
        <p:spPr bwMode="auto">
          <a:xfrm>
            <a:off x="5436096" y="3402775"/>
            <a:ext cx="2746316" cy="2443168"/>
          </a:xfrm>
          <a:custGeom>
            <a:avLst/>
            <a:gdLst/>
            <a:ahLst/>
            <a:cxnLst/>
            <a:rect l="l" t="t" r="r" b="b"/>
            <a:pathLst>
              <a:path w="4397481" h="3351888">
                <a:moveTo>
                  <a:pt x="0" y="0"/>
                </a:moveTo>
                <a:lnTo>
                  <a:pt x="4397481" y="0"/>
                </a:lnTo>
                <a:lnTo>
                  <a:pt x="4397481" y="3351888"/>
                </a:lnTo>
                <a:lnTo>
                  <a:pt x="1552363" y="3351888"/>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Image result for queues on snowdon">
            <a:extLst>
              <a:ext uri="{FF2B5EF4-FFF2-40B4-BE49-F238E27FC236}">
                <a16:creationId xmlns:a16="http://schemas.microsoft.com/office/drawing/2014/main" id="{DA5AA1F7-79FC-4295-BDE0-4458DDB1CC34}"/>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27344" r="9783" b="-1"/>
          <a:stretch/>
        </p:blipFill>
        <p:spPr bwMode="auto">
          <a:xfrm>
            <a:off x="539552" y="476672"/>
            <a:ext cx="4538172" cy="4536504"/>
          </a:xfrm>
          <a:custGeom>
            <a:avLst/>
            <a:gdLst/>
            <a:ahLst/>
            <a:cxnLst/>
            <a:rect l="l" t="t" r="r" b="b"/>
            <a:pathLst>
              <a:path w="9154693" h="6863485">
                <a:moveTo>
                  <a:pt x="0" y="0"/>
                </a:moveTo>
                <a:lnTo>
                  <a:pt x="5976000" y="0"/>
                </a:lnTo>
                <a:lnTo>
                  <a:pt x="9154693" y="6863485"/>
                </a:lnTo>
                <a:lnTo>
                  <a:pt x="0" y="6863485"/>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3076" name="Picture 4" descr="Image result for queues on snowdon">
            <a:extLst>
              <a:ext uri="{FF2B5EF4-FFF2-40B4-BE49-F238E27FC236}">
                <a16:creationId xmlns:a16="http://schemas.microsoft.com/office/drawing/2014/main" id="{BF6AB8C8-4333-499F-A08F-EA402F8A439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71" r="13879" b="1"/>
          <a:stretch/>
        </p:blipFill>
        <p:spPr bwMode="auto">
          <a:xfrm>
            <a:off x="4427984" y="476672"/>
            <a:ext cx="3754428" cy="2780918"/>
          </a:xfrm>
          <a:custGeom>
            <a:avLst/>
            <a:gdLst/>
            <a:ahLst/>
            <a:cxnLst/>
            <a:rect l="l" t="t" r="r" b="b"/>
            <a:pathLst>
              <a:path w="6023811" h="3346404">
                <a:moveTo>
                  <a:pt x="0" y="0"/>
                </a:moveTo>
                <a:lnTo>
                  <a:pt x="6023811" y="0"/>
                </a:lnTo>
                <a:lnTo>
                  <a:pt x="6023811" y="3346404"/>
                </a:lnTo>
                <a:lnTo>
                  <a:pt x="1549824" y="3346404"/>
                </a:lnTo>
                <a:close/>
              </a:path>
            </a:pathLst>
          </a:cu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B1454A4-07BA-4AE4-8B54-F49125AA9E1B}"/>
              </a:ext>
            </a:extLst>
          </p:cNvPr>
          <p:cNvSpPr txBox="1"/>
          <p:nvPr/>
        </p:nvSpPr>
        <p:spPr>
          <a:xfrm>
            <a:off x="616566" y="5158361"/>
            <a:ext cx="5688632" cy="646331"/>
          </a:xfrm>
          <a:prstGeom prst="rect">
            <a:avLst/>
          </a:prstGeom>
          <a:noFill/>
        </p:spPr>
        <p:txBody>
          <a:bodyPr wrap="square">
            <a:spAutoFit/>
          </a:bodyPr>
          <a:lstStyle/>
          <a:p>
            <a:r>
              <a:rPr lang="en-GB" b="1" dirty="0"/>
              <a:t>Queues to get to the summit of </a:t>
            </a:r>
            <a:r>
              <a:rPr lang="en-GB" b="1" dirty="0" err="1"/>
              <a:t>Yr</a:t>
            </a:r>
            <a:r>
              <a:rPr lang="en-GB" b="1" dirty="0"/>
              <a:t> Wyddfa - Snowdon Summer 2021, but also queues on Everest!</a:t>
            </a:r>
          </a:p>
        </p:txBody>
      </p:sp>
    </p:spTree>
    <p:extLst>
      <p:ext uri="{BB962C8B-B14F-4D97-AF65-F5344CB8AC3E}">
        <p14:creationId xmlns:p14="http://schemas.microsoft.com/office/powerpoint/2010/main" val="3882221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100B8-7288-403C-A17F-E6623ABA6667}"/>
              </a:ext>
            </a:extLst>
          </p:cNvPr>
          <p:cNvSpPr>
            <a:spLocks noGrp="1"/>
          </p:cNvSpPr>
          <p:nvPr>
            <p:ph type="title"/>
          </p:nvPr>
        </p:nvSpPr>
        <p:spPr>
          <a:xfrm>
            <a:off x="628650" y="365125"/>
            <a:ext cx="7886700" cy="687611"/>
          </a:xfrm>
        </p:spPr>
        <p:txBody>
          <a:bodyPr/>
          <a:lstStyle/>
          <a:p>
            <a:r>
              <a:rPr lang="en-GB" dirty="0"/>
              <a:t>Cultural impacts…</a:t>
            </a:r>
          </a:p>
        </p:txBody>
      </p:sp>
      <p:sp>
        <p:nvSpPr>
          <p:cNvPr id="3" name="Content Placeholder 2">
            <a:extLst>
              <a:ext uri="{FF2B5EF4-FFF2-40B4-BE49-F238E27FC236}">
                <a16:creationId xmlns:a16="http://schemas.microsoft.com/office/drawing/2014/main" id="{93B66CD5-E29A-46FE-BE8A-D113C666DF94}"/>
              </a:ext>
            </a:extLst>
          </p:cNvPr>
          <p:cNvSpPr>
            <a:spLocks noGrp="1"/>
          </p:cNvSpPr>
          <p:nvPr>
            <p:ph idx="1"/>
          </p:nvPr>
        </p:nvSpPr>
        <p:spPr>
          <a:xfrm>
            <a:off x="395536" y="980728"/>
            <a:ext cx="8640960" cy="4351338"/>
          </a:xfrm>
        </p:spPr>
        <p:txBody>
          <a:bodyPr/>
          <a:lstStyle/>
          <a:p>
            <a:r>
              <a:rPr lang="en-GB" sz="2400" dirty="0">
                <a:latin typeface="Arial" panose="020B0604020202020204" pitchFamily="34" charset="0"/>
                <a:cs typeface="Arial" panose="020B0604020202020204" pitchFamily="34" charset="0"/>
              </a:rPr>
              <a:t>Tourism provides a means of improving quality of life… employment.. Improved infrastructure</a:t>
            </a:r>
          </a:p>
          <a:p>
            <a:r>
              <a:rPr lang="en-GB" sz="2400" dirty="0">
                <a:latin typeface="Arial" panose="020B0604020202020204" pitchFamily="34" charset="0"/>
                <a:cs typeface="Arial" panose="020B0604020202020204" pitchFamily="34" charset="0"/>
              </a:rPr>
              <a:t>On the other hand.. Tourism can cause a rise in cost of living and increased crime rate</a:t>
            </a:r>
          </a:p>
          <a:p>
            <a:r>
              <a:rPr lang="en-GB" sz="2400" dirty="0">
                <a:latin typeface="Arial" panose="020B0604020202020204" pitchFamily="34" charset="0"/>
                <a:cs typeface="Arial" panose="020B0604020202020204" pitchFamily="34" charset="0"/>
              </a:rPr>
              <a:t>Impacts on socio-cultural environment</a:t>
            </a:r>
          </a:p>
          <a:p>
            <a:r>
              <a:rPr lang="en-GB" sz="2400" dirty="0">
                <a:latin typeface="Arial" panose="020B0604020202020204" pitchFamily="34" charset="0"/>
                <a:cs typeface="Arial" panose="020B0604020202020204" pitchFamily="34" charset="0"/>
              </a:rPr>
              <a:t>Copying tourist behaviour</a:t>
            </a:r>
          </a:p>
          <a:p>
            <a:r>
              <a:rPr lang="en-GB" sz="2400" dirty="0">
                <a:latin typeface="Arial" panose="020B0604020202020204" pitchFamily="34" charset="0"/>
                <a:cs typeface="Arial" panose="020B0604020202020204" pitchFamily="34" charset="0"/>
              </a:rPr>
              <a:t>Spending patterns</a:t>
            </a:r>
          </a:p>
          <a:p>
            <a:r>
              <a:rPr lang="en-GB" sz="2400" dirty="0">
                <a:latin typeface="Arial" panose="020B0604020202020204" pitchFamily="34" charset="0"/>
                <a:cs typeface="Arial" panose="020B0604020202020204" pitchFamily="34" charset="0"/>
              </a:rPr>
              <a:t>Changing their own cultural behaviour?</a:t>
            </a:r>
          </a:p>
          <a:p>
            <a:r>
              <a:rPr lang="en-GB" sz="2400" dirty="0">
                <a:latin typeface="Arial" panose="020B0604020202020204" pitchFamily="34" charset="0"/>
                <a:cs typeface="Arial" panose="020B0604020202020204" pitchFamily="34" charset="0"/>
              </a:rPr>
              <a:t>Dress / language – likely to challenge tradition?</a:t>
            </a:r>
          </a:p>
          <a:p>
            <a:r>
              <a:rPr lang="en-GB" sz="2400" dirty="0">
                <a:latin typeface="Arial" panose="020B0604020202020204" pitchFamily="34" charset="0"/>
                <a:cs typeface="Arial" panose="020B0604020202020204" pitchFamily="34" charset="0"/>
              </a:rPr>
              <a:t>Value systems – leading to conflicts?</a:t>
            </a:r>
          </a:p>
          <a:p>
            <a:r>
              <a:rPr lang="en-GB" sz="2400" dirty="0">
                <a:latin typeface="Arial" panose="020B0604020202020204" pitchFamily="34" charset="0"/>
                <a:cs typeface="Arial" panose="020B0604020202020204" pitchFamily="34" charset="0"/>
              </a:rPr>
              <a:t>All contributing to a negative socio cultural impact.. </a:t>
            </a:r>
            <a:r>
              <a:rPr lang="en-GB" sz="28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27335265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Rural tourism in Ukraine. Сільский туризм в Україні.">
            <a:hlinkClick r:id="" action="ppaction://media"/>
            <a:extLst>
              <a:ext uri="{FF2B5EF4-FFF2-40B4-BE49-F238E27FC236}">
                <a16:creationId xmlns:a16="http://schemas.microsoft.com/office/drawing/2014/main" id="{33E76720-7C09-614E-84F6-B2CDDF5FB84C}"/>
              </a:ext>
            </a:extLst>
          </p:cNvPr>
          <p:cNvPicPr>
            <a:picLocks noGrp="1" noRot="1" noChangeAspect="1"/>
          </p:cNvPicPr>
          <p:nvPr>
            <p:ph idx="1"/>
            <a:videoFile r:link="rId1"/>
          </p:nvPr>
        </p:nvPicPr>
        <p:blipFill>
          <a:blip r:embed="rId4"/>
          <a:stretch>
            <a:fillRect/>
          </a:stretch>
        </p:blipFill>
        <p:spPr>
          <a:xfrm>
            <a:off x="251520" y="621916"/>
            <a:ext cx="8712968" cy="4923247"/>
          </a:xfrm>
          <a:prstGeom prst="rect">
            <a:avLst/>
          </a:prstGeom>
        </p:spPr>
      </p:pic>
    </p:spTree>
    <p:extLst>
      <p:ext uri="{BB962C8B-B14F-4D97-AF65-F5344CB8AC3E}">
        <p14:creationId xmlns:p14="http://schemas.microsoft.com/office/powerpoint/2010/main" val="2266036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Driving Outback Australia 1">
            <a:hlinkClick r:id="" action="ppaction://media"/>
            <a:extLst>
              <a:ext uri="{FF2B5EF4-FFF2-40B4-BE49-F238E27FC236}">
                <a16:creationId xmlns:a16="http://schemas.microsoft.com/office/drawing/2014/main" id="{0E9364A4-79FC-1543-865F-A675AA2066F8}"/>
              </a:ext>
            </a:extLst>
          </p:cNvPr>
          <p:cNvPicPr>
            <a:picLocks noGrp="1" noRot="1" noChangeAspect="1"/>
          </p:cNvPicPr>
          <p:nvPr>
            <p:ph idx="1"/>
            <a:videoFile r:link="rId1"/>
          </p:nvPr>
        </p:nvPicPr>
        <p:blipFill>
          <a:blip r:embed="rId4"/>
          <a:stretch>
            <a:fillRect/>
          </a:stretch>
        </p:blipFill>
        <p:spPr>
          <a:xfrm>
            <a:off x="179512" y="653236"/>
            <a:ext cx="8784976" cy="4963935"/>
          </a:xfrm>
          <a:prstGeom prst="rect">
            <a:avLst/>
          </a:prstGeom>
        </p:spPr>
      </p:pic>
    </p:spTree>
    <p:extLst>
      <p:ext uri="{BB962C8B-B14F-4D97-AF65-F5344CB8AC3E}">
        <p14:creationId xmlns:p14="http://schemas.microsoft.com/office/powerpoint/2010/main" val="366026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Dehene - Hidden Village To Truly Experience INCREDIBLE INDIA">
            <a:hlinkClick r:id="" action="ppaction://media"/>
            <a:extLst>
              <a:ext uri="{FF2B5EF4-FFF2-40B4-BE49-F238E27FC236}">
                <a16:creationId xmlns:a16="http://schemas.microsoft.com/office/drawing/2014/main" id="{9BBF62C6-18DB-764F-97CF-651D65A79805}"/>
              </a:ext>
            </a:extLst>
          </p:cNvPr>
          <p:cNvPicPr>
            <a:picLocks noGrp="1" noRot="1" noChangeAspect="1"/>
          </p:cNvPicPr>
          <p:nvPr>
            <p:ph idx="1"/>
            <a:videoFile r:link="rId1"/>
          </p:nvPr>
        </p:nvPicPr>
        <p:blipFill>
          <a:blip r:embed="rId4"/>
          <a:stretch>
            <a:fillRect/>
          </a:stretch>
        </p:blipFill>
        <p:spPr>
          <a:xfrm>
            <a:off x="251520" y="476672"/>
            <a:ext cx="8640960" cy="4882559"/>
          </a:xfrm>
          <a:prstGeom prst="rect">
            <a:avLst/>
          </a:prstGeom>
        </p:spPr>
      </p:pic>
    </p:spTree>
    <p:extLst>
      <p:ext uri="{BB962C8B-B14F-4D97-AF65-F5344CB8AC3E}">
        <p14:creationId xmlns:p14="http://schemas.microsoft.com/office/powerpoint/2010/main" val="319584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ED76B-103A-1040-A426-F1CE8309B468}"/>
              </a:ext>
            </a:extLst>
          </p:cNvPr>
          <p:cNvSpPr>
            <a:spLocks noGrp="1"/>
          </p:cNvSpPr>
          <p:nvPr>
            <p:ph type="title"/>
          </p:nvPr>
        </p:nvSpPr>
        <p:spPr/>
        <p:txBody>
          <a:bodyPr/>
          <a:lstStyle/>
          <a:p>
            <a:pPr algn="l"/>
            <a:r>
              <a:rPr lang="en-GB" b="1" dirty="0"/>
              <a:t>Rural Hotel Examples</a:t>
            </a:r>
          </a:p>
        </p:txBody>
      </p:sp>
      <p:sp>
        <p:nvSpPr>
          <p:cNvPr id="3" name="Content Placeholder 2">
            <a:extLst>
              <a:ext uri="{FF2B5EF4-FFF2-40B4-BE49-F238E27FC236}">
                <a16:creationId xmlns:a16="http://schemas.microsoft.com/office/drawing/2014/main" id="{73F70154-BF9D-8640-A98C-66718D51064A}"/>
              </a:ext>
            </a:extLst>
          </p:cNvPr>
          <p:cNvSpPr>
            <a:spLocks noGrp="1"/>
          </p:cNvSpPr>
          <p:nvPr>
            <p:ph idx="1"/>
          </p:nvPr>
        </p:nvSpPr>
        <p:spPr/>
        <p:txBody>
          <a:bodyPr/>
          <a:lstStyle/>
          <a:p>
            <a:r>
              <a:rPr lang="en-GB" dirty="0">
                <a:hlinkClick r:id="rId3"/>
              </a:rPr>
              <a:t>https://www.hotelsonjaumell.com/en/blog/rural-hotel/</a:t>
            </a:r>
            <a:r>
              <a:rPr lang="en-GB" dirty="0"/>
              <a:t> </a:t>
            </a:r>
          </a:p>
          <a:p>
            <a:r>
              <a:rPr lang="en-GB" dirty="0">
                <a:hlinkClick r:id="rId4"/>
              </a:rPr>
              <a:t>https://discovery.cathaypacific.com/4-hotels-rural-village-experience/</a:t>
            </a:r>
            <a:r>
              <a:rPr lang="en-GB" dirty="0"/>
              <a:t> </a:t>
            </a:r>
          </a:p>
          <a:p>
            <a:pPr marL="0" indent="0">
              <a:buNone/>
            </a:pPr>
            <a:endParaRPr lang="en-GB" dirty="0"/>
          </a:p>
        </p:txBody>
      </p:sp>
    </p:spTree>
    <p:extLst>
      <p:ext uri="{BB962C8B-B14F-4D97-AF65-F5344CB8AC3E}">
        <p14:creationId xmlns:p14="http://schemas.microsoft.com/office/powerpoint/2010/main" val="14561403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ter, sky, outdoor, nature&#10;&#10;Description automatically generated">
            <a:extLst>
              <a:ext uri="{FF2B5EF4-FFF2-40B4-BE49-F238E27FC236}">
                <a16:creationId xmlns:a16="http://schemas.microsoft.com/office/drawing/2014/main" id="{707E771D-54CB-744C-A766-5C66105A7F1D}"/>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355"/>
          <a:stretch/>
        </p:blipFill>
        <p:spPr>
          <a:xfrm>
            <a:off x="-2849" y="0"/>
            <a:ext cx="9144000" cy="5708576"/>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1143000" y="1628800"/>
            <a:ext cx="685800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US" sz="9600" b="1" dirty="0">
                <a:solidFill>
                  <a:srgbClr val="002060"/>
                </a:solidFill>
              </a:rPr>
              <a:t>Coastal Tourism </a:t>
            </a:r>
            <a:endParaRPr lang="en-GB" sz="9600" b="1" dirty="0">
              <a:solidFill>
                <a:srgbClr val="002060"/>
              </a:solidFill>
              <a:cs typeface="Arial" panose="020B0604020202020204" pitchFamily="34" charset="0"/>
            </a:endParaRPr>
          </a:p>
          <a:p>
            <a:pPr marL="0" indent="0" algn="ctr">
              <a:lnSpc>
                <a:spcPct val="90000"/>
              </a:lnSpc>
              <a:buNone/>
            </a:pPr>
            <a:endParaRPr lang="en-GB" sz="9600" dirty="0">
              <a:solidFill>
                <a:srgbClr val="002060"/>
              </a:solidFill>
            </a:endParaRPr>
          </a:p>
        </p:txBody>
      </p:sp>
    </p:spTree>
    <p:extLst>
      <p:ext uri="{BB962C8B-B14F-4D97-AF65-F5344CB8AC3E}">
        <p14:creationId xmlns:p14="http://schemas.microsoft.com/office/powerpoint/2010/main" val="31142330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BB799-DDAF-284F-8702-E6862221BACE}"/>
              </a:ext>
            </a:extLst>
          </p:cNvPr>
          <p:cNvSpPr>
            <a:spLocks noGrp="1"/>
          </p:cNvSpPr>
          <p:nvPr>
            <p:ph type="title"/>
          </p:nvPr>
        </p:nvSpPr>
        <p:spPr>
          <a:xfrm>
            <a:off x="251520" y="180316"/>
            <a:ext cx="8229600" cy="1143000"/>
          </a:xfrm>
        </p:spPr>
        <p:txBody>
          <a:bodyPr/>
          <a:lstStyle/>
          <a:p>
            <a:pPr algn="l"/>
            <a:r>
              <a:rPr lang="en-GB" b="1" dirty="0"/>
              <a:t>Overview of coastal tourism</a:t>
            </a:r>
          </a:p>
        </p:txBody>
      </p:sp>
      <p:sp>
        <p:nvSpPr>
          <p:cNvPr id="3" name="Content Placeholder 2">
            <a:extLst>
              <a:ext uri="{FF2B5EF4-FFF2-40B4-BE49-F238E27FC236}">
                <a16:creationId xmlns:a16="http://schemas.microsoft.com/office/drawing/2014/main" id="{C82060E8-6995-A24C-AB91-6A6696581F50}"/>
              </a:ext>
            </a:extLst>
          </p:cNvPr>
          <p:cNvSpPr>
            <a:spLocks noGrp="1"/>
          </p:cNvSpPr>
          <p:nvPr>
            <p:ph idx="1"/>
          </p:nvPr>
        </p:nvSpPr>
        <p:spPr>
          <a:xfrm>
            <a:off x="457200" y="1323316"/>
            <a:ext cx="8229600" cy="3917032"/>
          </a:xfrm>
        </p:spPr>
        <p:txBody>
          <a:bodyPr>
            <a:normAutofit fontScale="55000" lnSpcReduction="20000"/>
          </a:bodyPr>
          <a:lstStyle/>
          <a:p>
            <a:pPr marL="0" indent="0" algn="just">
              <a:buNone/>
            </a:pPr>
            <a:r>
              <a:rPr lang="en-GB" dirty="0"/>
              <a:t>The origins of tourism in coastal areas go back to Roman times, when the first villas were constructed in the Southern part of the Apennine peninsula. In the centuries that followed, especially from the mid-18th century onwards, coastal tourism was generally related to the therapeutic properties of sea and sun. Sun, sea and sand have continued to provide the main ingredients for coastal tourism until today, especially in the second half of the 20th century, which was marked by the development of mass tourism. </a:t>
            </a:r>
          </a:p>
          <a:p>
            <a:pPr marL="0" indent="0" algn="just">
              <a:buNone/>
            </a:pPr>
            <a:endParaRPr lang="en-GB" dirty="0"/>
          </a:p>
          <a:p>
            <a:pPr marL="0" indent="0" algn="just">
              <a:buNone/>
            </a:pPr>
            <a:r>
              <a:rPr lang="en-GB" dirty="0"/>
              <a:t>Coastal tourism is based on a unique resource combination at the interface of land and sea offering amenities such as water, beaches, scenic beauty, rich terrestrial and marine biodiversity, diversified cultural and historic heritage, healthy food and good infrastructure. It includes a diversity of activities that take place in both coastal zone and coastal waters, which involve the development of tourism capacities (hotels, resorts, second homes, restaurants, etc.) and support infrastructure (ports, marinas, fishing and diving shops, and other facilities). </a:t>
            </a:r>
          </a:p>
          <a:p>
            <a:pPr marL="0" indent="0" algn="just">
              <a:buNone/>
            </a:pPr>
            <a:endParaRPr lang="en-GB" dirty="0"/>
          </a:p>
        </p:txBody>
      </p:sp>
    </p:spTree>
    <p:extLst>
      <p:ext uri="{BB962C8B-B14F-4D97-AF65-F5344CB8AC3E}">
        <p14:creationId xmlns:p14="http://schemas.microsoft.com/office/powerpoint/2010/main" val="16617880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MODULE 2 - Coastal Tourism">
            <a:hlinkClick r:id="" action="ppaction://media"/>
            <a:extLst>
              <a:ext uri="{FF2B5EF4-FFF2-40B4-BE49-F238E27FC236}">
                <a16:creationId xmlns:a16="http://schemas.microsoft.com/office/drawing/2014/main" id="{51F569AE-A2F0-4F49-9BE3-936725B901AA}"/>
              </a:ext>
            </a:extLst>
          </p:cNvPr>
          <p:cNvPicPr>
            <a:picLocks noGrp="1" noRot="1" noChangeAspect="1"/>
          </p:cNvPicPr>
          <p:nvPr>
            <p:ph idx="1"/>
            <a:videoFile r:link="rId1"/>
          </p:nvPr>
        </p:nvPicPr>
        <p:blipFill>
          <a:blip r:embed="rId4"/>
          <a:stretch>
            <a:fillRect/>
          </a:stretch>
        </p:blipFill>
        <p:spPr>
          <a:xfrm>
            <a:off x="215516" y="476672"/>
            <a:ext cx="8712968" cy="4923247"/>
          </a:xfrm>
          <a:prstGeom prst="rect">
            <a:avLst/>
          </a:prstGeom>
        </p:spPr>
      </p:pic>
    </p:spTree>
    <p:extLst>
      <p:ext uri="{BB962C8B-B14F-4D97-AF65-F5344CB8AC3E}">
        <p14:creationId xmlns:p14="http://schemas.microsoft.com/office/powerpoint/2010/main" val="935326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B86D8-668A-F04E-A24C-E037169EF750}"/>
              </a:ext>
            </a:extLst>
          </p:cNvPr>
          <p:cNvSpPr>
            <a:spLocks noGrp="1"/>
          </p:cNvSpPr>
          <p:nvPr>
            <p:ph type="title"/>
          </p:nvPr>
        </p:nvSpPr>
        <p:spPr>
          <a:xfrm>
            <a:off x="72167" y="-67638"/>
            <a:ext cx="8229600" cy="1143000"/>
          </a:xfrm>
        </p:spPr>
        <p:txBody>
          <a:bodyPr>
            <a:normAutofit fontScale="90000"/>
          </a:bodyPr>
          <a:lstStyle/>
          <a:p>
            <a:pPr algn="l"/>
            <a:r>
              <a:rPr lang="en-GB" b="1" dirty="0"/>
              <a:t>Coastal Tourism: </a:t>
            </a:r>
            <a:r>
              <a:rPr lang="en-GB" b="1" dirty="0" err="1"/>
              <a:t>ResponSEAble</a:t>
            </a:r>
            <a:endParaRPr lang="en-GB" b="1" dirty="0"/>
          </a:p>
        </p:txBody>
      </p:sp>
      <p:pic>
        <p:nvPicPr>
          <p:cNvPr id="4" name="Online Media 3" descr="Coastal Tourism: ResponSEAble European project">
            <a:hlinkClick r:id="" action="ppaction://media"/>
            <a:extLst>
              <a:ext uri="{FF2B5EF4-FFF2-40B4-BE49-F238E27FC236}">
                <a16:creationId xmlns:a16="http://schemas.microsoft.com/office/drawing/2014/main" id="{9C24DABB-5A19-F943-81BB-392207ABC22A}"/>
              </a:ext>
            </a:extLst>
          </p:cNvPr>
          <p:cNvPicPr>
            <a:picLocks noGrp="1" noRot="1" noChangeAspect="1"/>
          </p:cNvPicPr>
          <p:nvPr>
            <p:ph idx="1"/>
            <a:videoFile r:link="rId1"/>
          </p:nvPr>
        </p:nvPicPr>
        <p:blipFill>
          <a:blip r:embed="rId3"/>
          <a:stretch>
            <a:fillRect/>
          </a:stretch>
        </p:blipFill>
        <p:spPr>
          <a:xfrm>
            <a:off x="649914" y="836712"/>
            <a:ext cx="8332831" cy="4708451"/>
          </a:xfrm>
          <a:prstGeom prst="rect">
            <a:avLst/>
          </a:prstGeom>
        </p:spPr>
      </p:pic>
    </p:spTree>
    <p:extLst>
      <p:ext uri="{BB962C8B-B14F-4D97-AF65-F5344CB8AC3E}">
        <p14:creationId xmlns:p14="http://schemas.microsoft.com/office/powerpoint/2010/main" val="1613170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Maritime and Coastal Tourism Sustainability: a matter of finding limits and social dialogue">
            <a:hlinkClick r:id="" action="ppaction://media"/>
            <a:extLst>
              <a:ext uri="{FF2B5EF4-FFF2-40B4-BE49-F238E27FC236}">
                <a16:creationId xmlns:a16="http://schemas.microsoft.com/office/drawing/2014/main" id="{EEE42719-3407-8842-A2CA-9963F5ADD1F0}"/>
              </a:ext>
            </a:extLst>
          </p:cNvPr>
          <p:cNvPicPr>
            <a:picLocks noGrp="1" noRot="1" noChangeAspect="1"/>
          </p:cNvPicPr>
          <p:nvPr>
            <p:ph idx="1"/>
            <a:videoFile r:link="rId1"/>
          </p:nvPr>
        </p:nvPicPr>
        <p:blipFill>
          <a:blip r:embed="rId4"/>
          <a:stretch>
            <a:fillRect/>
          </a:stretch>
        </p:blipFill>
        <p:spPr>
          <a:xfrm>
            <a:off x="214429" y="404664"/>
            <a:ext cx="8715142" cy="4924475"/>
          </a:xfrm>
          <a:prstGeom prst="rect">
            <a:avLst/>
          </a:prstGeom>
        </p:spPr>
      </p:pic>
    </p:spTree>
    <p:extLst>
      <p:ext uri="{BB962C8B-B14F-4D97-AF65-F5344CB8AC3E}">
        <p14:creationId xmlns:p14="http://schemas.microsoft.com/office/powerpoint/2010/main" val="269106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0AA76-2210-4065-86C4-C695AD807898}"/>
              </a:ext>
            </a:extLst>
          </p:cNvPr>
          <p:cNvSpPr>
            <a:spLocks noGrp="1"/>
          </p:cNvSpPr>
          <p:nvPr>
            <p:ph type="title"/>
          </p:nvPr>
        </p:nvSpPr>
        <p:spPr>
          <a:xfrm>
            <a:off x="395536" y="-4477"/>
            <a:ext cx="8229600" cy="1143000"/>
          </a:xfrm>
        </p:spPr>
        <p:txBody>
          <a:bodyPr/>
          <a:lstStyle/>
          <a:p>
            <a:r>
              <a:rPr lang="en-GB" dirty="0"/>
              <a:t>Urban Tourism</a:t>
            </a:r>
          </a:p>
        </p:txBody>
      </p:sp>
      <p:sp>
        <p:nvSpPr>
          <p:cNvPr id="5" name="TextBox 4">
            <a:extLst>
              <a:ext uri="{FF2B5EF4-FFF2-40B4-BE49-F238E27FC236}">
                <a16:creationId xmlns:a16="http://schemas.microsoft.com/office/drawing/2014/main" id="{C6AC1665-95EF-4D82-9AFC-945CACF826EF}"/>
              </a:ext>
            </a:extLst>
          </p:cNvPr>
          <p:cNvSpPr txBox="1"/>
          <p:nvPr/>
        </p:nvSpPr>
        <p:spPr>
          <a:xfrm>
            <a:off x="364333" y="2853615"/>
            <a:ext cx="8640960" cy="2677656"/>
          </a:xfrm>
          <a:prstGeom prst="rect">
            <a:avLst/>
          </a:prstGeom>
          <a:noFill/>
        </p:spPr>
        <p:txBody>
          <a:bodyPr wrap="square">
            <a:spAutoFit/>
          </a:bodyPr>
          <a:lstStyle/>
          <a:p>
            <a:r>
              <a:rPr lang="en-GB" sz="2800" b="0" i="0" dirty="0">
                <a:solidFill>
                  <a:srgbClr val="202124"/>
                </a:solidFill>
                <a:effectLst/>
                <a:latin typeface="arial" panose="020B0604020202020204" pitchFamily="34" charset="0"/>
              </a:rPr>
              <a:t>Urban tourism is a term describing </a:t>
            </a:r>
            <a:r>
              <a:rPr lang="en-GB" sz="2800" b="1" i="0" dirty="0">
                <a:solidFill>
                  <a:srgbClr val="202124"/>
                </a:solidFill>
                <a:effectLst/>
                <a:latin typeface="arial" panose="020B0604020202020204" pitchFamily="34" charset="0"/>
              </a:rPr>
              <a:t>multiple tourist activities in which city is main destination and place of interest</a:t>
            </a:r>
            <a:r>
              <a:rPr lang="en-GB" sz="2800" b="0" i="0" dirty="0">
                <a:solidFill>
                  <a:srgbClr val="202124"/>
                </a:solidFill>
                <a:effectLst/>
                <a:latin typeface="arial" panose="020B0604020202020204" pitchFamily="34" charset="0"/>
              </a:rPr>
              <a:t>. This form of tourism is relatively old and very complex. ... Tourism within cities is strongly connected with their growth and technology development as well (roads, transportation, railway).</a:t>
            </a:r>
            <a:endParaRPr lang="en-GB" sz="2800" dirty="0"/>
          </a:p>
        </p:txBody>
      </p:sp>
      <p:pic>
        <p:nvPicPr>
          <p:cNvPr id="1026" name="Picture 2" descr="World Cities Day: Sustainable Urban Tourism Issues and Solutions |  TrainingAid">
            <a:extLst>
              <a:ext uri="{FF2B5EF4-FFF2-40B4-BE49-F238E27FC236}">
                <a16:creationId xmlns:a16="http://schemas.microsoft.com/office/drawing/2014/main" id="{176E6B87-48A9-464C-B5C2-E62DF986BC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827" y="1096298"/>
            <a:ext cx="3276600" cy="13906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rban Tourism | UNWTO">
            <a:extLst>
              <a:ext uri="{FF2B5EF4-FFF2-40B4-BE49-F238E27FC236}">
                <a16:creationId xmlns:a16="http://schemas.microsoft.com/office/drawing/2014/main" id="{DBD6096A-1739-49D3-ACB8-363FB38743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8120" y="882949"/>
            <a:ext cx="2257425" cy="20193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sian mayors forum &gt; Committees &gt; Asian Urban Tourism">
            <a:extLst>
              <a:ext uri="{FF2B5EF4-FFF2-40B4-BE49-F238E27FC236}">
                <a16:creationId xmlns:a16="http://schemas.microsoft.com/office/drawing/2014/main" id="{FBECCE93-BD9E-40F6-81EA-B6ED152B7B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60931" y="981998"/>
            <a:ext cx="2819400" cy="1619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78799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70B8229F-96E0-44A5-BA78-56E565FD363B}"/>
              </a:ext>
            </a:extLst>
          </p:cNvPr>
          <p:cNvSpPr>
            <a:spLocks noGrp="1"/>
          </p:cNvSpPr>
          <p:nvPr>
            <p:ph type="title"/>
          </p:nvPr>
        </p:nvSpPr>
        <p:spPr>
          <a:xfrm>
            <a:off x="480699" y="443675"/>
            <a:ext cx="8507288" cy="1143000"/>
          </a:xfrm>
        </p:spPr>
        <p:txBody>
          <a:bodyPr>
            <a:normAutofit/>
          </a:bodyPr>
          <a:lstStyle/>
          <a:p>
            <a:r>
              <a:rPr lang="en-US" sz="3200" dirty="0"/>
              <a:t>UNWTO Recommendations on Urban Tourism</a:t>
            </a:r>
          </a:p>
        </p:txBody>
      </p:sp>
      <p:pic>
        <p:nvPicPr>
          <p:cNvPr id="2050" name="Picture 2" descr="UNWTO Recommendations on Urban Tourism">
            <a:extLst>
              <a:ext uri="{FF2B5EF4-FFF2-40B4-BE49-F238E27FC236}">
                <a16:creationId xmlns:a16="http://schemas.microsoft.com/office/drawing/2014/main" id="{95E5EF02-4A0C-46D6-B446-6CA6F24EA6C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0699" y="1586675"/>
            <a:ext cx="2822245"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A542EE2-4E2F-4A71-AFAC-19D1467DFC50}"/>
              </a:ext>
            </a:extLst>
          </p:cNvPr>
          <p:cNvSpPr>
            <a:spLocks noGrp="1"/>
          </p:cNvSpPr>
          <p:nvPr>
            <p:ph sz="half" idx="2"/>
          </p:nvPr>
        </p:nvSpPr>
        <p:spPr>
          <a:xfrm>
            <a:off x="3419872" y="1600201"/>
            <a:ext cx="5266928" cy="3989040"/>
          </a:xfrm>
        </p:spPr>
        <p:txBody>
          <a:bodyPr>
            <a:normAutofit/>
          </a:bodyPr>
          <a:lstStyle/>
          <a:p>
            <a:pPr>
              <a:lnSpc>
                <a:spcPct val="90000"/>
              </a:lnSpc>
            </a:pPr>
            <a:r>
              <a:rPr lang="en-GB" sz="2200" b="0" i="0" dirty="0">
                <a:effectLst/>
              </a:rPr>
              <a:t>These recommendations stem from the series of UNWTO Urban Tourism Summits held since 2012, and the Lisbon Declaration on Sustainable Urban tourism, adopted at the First UNWTO Mayors Forum for Sustainable Urban Tourism, held in Portugal on 5 April 2019. </a:t>
            </a:r>
          </a:p>
          <a:p>
            <a:pPr>
              <a:lnSpc>
                <a:spcPct val="90000"/>
              </a:lnSpc>
            </a:pPr>
            <a:r>
              <a:rPr lang="en-GB" sz="2200" b="0" i="0" dirty="0">
                <a:effectLst/>
              </a:rPr>
              <a:t>They also draw on the research conducted by the UNWTO Secretariat in the field of urban tourism.</a:t>
            </a:r>
            <a:endParaRPr lang="en-GB" sz="2200" dirty="0"/>
          </a:p>
        </p:txBody>
      </p:sp>
    </p:spTree>
    <p:extLst>
      <p:ext uri="{BB962C8B-B14F-4D97-AF65-F5344CB8AC3E}">
        <p14:creationId xmlns:p14="http://schemas.microsoft.com/office/powerpoint/2010/main" val="12594840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E6977-CD2F-443E-B175-9F3CA0EBA9D6}"/>
              </a:ext>
            </a:extLst>
          </p:cNvPr>
          <p:cNvSpPr>
            <a:spLocks noGrp="1"/>
          </p:cNvSpPr>
          <p:nvPr>
            <p:ph type="title"/>
          </p:nvPr>
        </p:nvSpPr>
        <p:spPr>
          <a:xfrm>
            <a:off x="0" y="197767"/>
            <a:ext cx="8964488" cy="926977"/>
          </a:xfrm>
        </p:spPr>
        <p:txBody>
          <a:bodyPr>
            <a:normAutofit/>
          </a:bodyPr>
          <a:lstStyle/>
          <a:p>
            <a:r>
              <a:rPr lang="en-GB" sz="2800" dirty="0"/>
              <a:t>Issues – </a:t>
            </a:r>
            <a:r>
              <a:rPr lang="en-GB" sz="2800" dirty="0" err="1"/>
              <a:t>overtourism</a:t>
            </a:r>
            <a:r>
              <a:rPr lang="en-GB" sz="2800" dirty="0"/>
              <a:t> and destination </a:t>
            </a:r>
            <a:r>
              <a:rPr lang="en-GB" sz="2800" dirty="0" err="1"/>
              <a:t>managment</a:t>
            </a:r>
            <a:endParaRPr lang="en-GB" sz="2800" dirty="0"/>
          </a:p>
        </p:txBody>
      </p:sp>
      <p:sp>
        <p:nvSpPr>
          <p:cNvPr id="3" name="Content Placeholder 2">
            <a:extLst>
              <a:ext uri="{FF2B5EF4-FFF2-40B4-BE49-F238E27FC236}">
                <a16:creationId xmlns:a16="http://schemas.microsoft.com/office/drawing/2014/main" id="{3A5B2123-9741-41DE-9A98-2BF4D55BDE9C}"/>
              </a:ext>
            </a:extLst>
          </p:cNvPr>
          <p:cNvSpPr>
            <a:spLocks noGrp="1"/>
          </p:cNvSpPr>
          <p:nvPr>
            <p:ph idx="1"/>
          </p:nvPr>
        </p:nvSpPr>
        <p:spPr>
          <a:xfrm>
            <a:off x="323528" y="1196752"/>
            <a:ext cx="8363272" cy="4536504"/>
          </a:xfrm>
        </p:spPr>
        <p:txBody>
          <a:bodyPr>
            <a:normAutofit fontScale="62500" lnSpcReduction="20000"/>
          </a:bodyPr>
          <a:lstStyle/>
          <a:p>
            <a:r>
              <a:rPr lang="en-GB" b="0" i="0" dirty="0">
                <a:solidFill>
                  <a:srgbClr val="222222"/>
                </a:solidFill>
                <a:effectLst/>
                <a:latin typeface="Open Sans" panose="020B0606030504020204" pitchFamily="34" charset="0"/>
              </a:rPr>
              <a:t>The management of tourism flows in cities to the benefit of visitors and residents alike is a fundamental issue for the tourism sector. </a:t>
            </a:r>
          </a:p>
          <a:p>
            <a:r>
              <a:rPr lang="en-GB" b="0" i="0" dirty="0">
                <a:solidFill>
                  <a:srgbClr val="222222"/>
                </a:solidFill>
                <a:effectLst/>
                <a:latin typeface="Open Sans" panose="020B0606030504020204" pitchFamily="34" charset="0"/>
              </a:rPr>
              <a:t>It is critical to understand residents’ attitude towards tourism to ensure the development of successful sustainable tourism strategies. </a:t>
            </a:r>
          </a:p>
          <a:p>
            <a:r>
              <a:rPr lang="en-GB" b="0" i="0" dirty="0">
                <a:solidFill>
                  <a:srgbClr val="222222"/>
                </a:solidFill>
                <a:effectLst/>
                <a:latin typeface="Open Sans" panose="020B0606030504020204" pitchFamily="34" charset="0"/>
              </a:rPr>
              <a:t>The report </a:t>
            </a:r>
            <a:r>
              <a:rPr lang="en-GB" b="0" i="0" dirty="0" err="1">
                <a:solidFill>
                  <a:srgbClr val="222222"/>
                </a:solidFill>
                <a:effectLst/>
                <a:latin typeface="Open Sans" panose="020B0606030504020204" pitchFamily="34" charset="0"/>
              </a:rPr>
              <a:t>analyzes</a:t>
            </a:r>
            <a:r>
              <a:rPr lang="en-GB" b="0" i="0" dirty="0">
                <a:solidFill>
                  <a:srgbClr val="222222"/>
                </a:solidFill>
                <a:effectLst/>
                <a:latin typeface="Open Sans" panose="020B0606030504020204" pitchFamily="34" charset="0"/>
              </a:rPr>
              <a:t> the perception of residents towards tourism in eight European cities – Amsterdam, Barcelona, Berlin, Copenhagen, Lisbon, Munich, Salzburg and Tallinn – and proposes 11 strategies and 68 measures to help understand and manage visitor’s growth in urban destinations. </a:t>
            </a:r>
          </a:p>
          <a:p>
            <a:r>
              <a:rPr lang="en-GB" b="0" i="0" dirty="0">
                <a:solidFill>
                  <a:srgbClr val="222222"/>
                </a:solidFill>
                <a:effectLst/>
                <a:latin typeface="Open Sans" panose="020B0606030504020204" pitchFamily="34" charset="0"/>
              </a:rPr>
              <a:t>The implementation of the policy recommendations proposed in the report can advance inclusive and sustainable urban tourism that can contribute to the New Urban Agenda and the Sustainable Development Goals.</a:t>
            </a:r>
          </a:p>
          <a:p>
            <a:r>
              <a:rPr lang="en-GB" dirty="0">
                <a:hlinkClick r:id="rId2"/>
              </a:rPr>
              <a:t>https://www.unwto.org/urban-tourism</a:t>
            </a:r>
            <a:r>
              <a:rPr lang="en-GB" dirty="0"/>
              <a:t> </a:t>
            </a:r>
          </a:p>
        </p:txBody>
      </p:sp>
    </p:spTree>
    <p:extLst>
      <p:ext uri="{BB962C8B-B14F-4D97-AF65-F5344CB8AC3E}">
        <p14:creationId xmlns:p14="http://schemas.microsoft.com/office/powerpoint/2010/main" val="1098326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D8E9D-DE87-4767-9C44-F72587B7CC89}"/>
              </a:ext>
            </a:extLst>
          </p:cNvPr>
          <p:cNvSpPr>
            <a:spLocks noGrp="1"/>
          </p:cNvSpPr>
          <p:nvPr>
            <p:ph type="title"/>
          </p:nvPr>
        </p:nvSpPr>
        <p:spPr/>
        <p:txBody>
          <a:bodyPr/>
          <a:lstStyle/>
          <a:p>
            <a:r>
              <a:rPr lang="en-GB" dirty="0"/>
              <a:t>Other Urban tourism issues</a:t>
            </a:r>
          </a:p>
        </p:txBody>
      </p:sp>
      <p:sp>
        <p:nvSpPr>
          <p:cNvPr id="3" name="Content Placeholder 2">
            <a:extLst>
              <a:ext uri="{FF2B5EF4-FFF2-40B4-BE49-F238E27FC236}">
                <a16:creationId xmlns:a16="http://schemas.microsoft.com/office/drawing/2014/main" id="{7759D45A-043C-44F9-8172-E206F74FF595}"/>
              </a:ext>
            </a:extLst>
          </p:cNvPr>
          <p:cNvSpPr>
            <a:spLocks noGrp="1"/>
          </p:cNvSpPr>
          <p:nvPr>
            <p:ph idx="1"/>
          </p:nvPr>
        </p:nvSpPr>
        <p:spPr>
          <a:xfrm>
            <a:off x="457200" y="1600201"/>
            <a:ext cx="8229600" cy="3773015"/>
          </a:xfrm>
        </p:spPr>
        <p:txBody>
          <a:bodyPr/>
          <a:lstStyle/>
          <a:p>
            <a:r>
              <a:rPr lang="en-GB" dirty="0"/>
              <a:t>Transportation </a:t>
            </a:r>
          </a:p>
          <a:p>
            <a:r>
              <a:rPr lang="en-GB" dirty="0"/>
              <a:t>Facilities and infrastructure</a:t>
            </a:r>
          </a:p>
          <a:p>
            <a:r>
              <a:rPr lang="en-GB" dirty="0"/>
              <a:t>Socio-economic impacts</a:t>
            </a:r>
          </a:p>
          <a:p>
            <a:endParaRPr lang="en-GB" dirty="0"/>
          </a:p>
          <a:p>
            <a:r>
              <a:rPr lang="en-GB" dirty="0"/>
              <a:t>Many of these will be explored further in the session on Destination Management </a:t>
            </a:r>
          </a:p>
        </p:txBody>
      </p:sp>
    </p:spTree>
    <p:extLst>
      <p:ext uri="{BB962C8B-B14F-4D97-AF65-F5344CB8AC3E}">
        <p14:creationId xmlns:p14="http://schemas.microsoft.com/office/powerpoint/2010/main" val="35084790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190F4E-EDB1-455E-8720-404CFEFA4B73}"/>
              </a:ext>
            </a:extLst>
          </p:cNvPr>
          <p:cNvSpPr>
            <a:spLocks noGrp="1"/>
          </p:cNvSpPr>
          <p:nvPr>
            <p:ph idx="1"/>
          </p:nvPr>
        </p:nvSpPr>
        <p:spPr>
          <a:xfrm>
            <a:off x="539552" y="1772816"/>
            <a:ext cx="8229600" cy="1972815"/>
          </a:xfrm>
        </p:spPr>
        <p:txBody>
          <a:bodyPr>
            <a:normAutofit lnSpcReduction="10000"/>
          </a:bodyPr>
          <a:lstStyle/>
          <a:p>
            <a:r>
              <a:rPr lang="en-GB" b="1" dirty="0"/>
              <a:t>There is NO lecture next week </a:t>
            </a:r>
            <a:r>
              <a:rPr lang="en-GB" dirty="0"/>
              <a:t>– it is Reading Week for you to reflect on the first part of the module, and work on your assignment!</a:t>
            </a:r>
          </a:p>
        </p:txBody>
      </p:sp>
    </p:spTree>
    <p:extLst>
      <p:ext uri="{BB962C8B-B14F-4D97-AF65-F5344CB8AC3E}">
        <p14:creationId xmlns:p14="http://schemas.microsoft.com/office/powerpoint/2010/main" val="33695902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5313B-046B-5D47-AAF1-96B1EE7392D3}"/>
              </a:ext>
            </a:extLst>
          </p:cNvPr>
          <p:cNvSpPr>
            <a:spLocks noGrp="1"/>
          </p:cNvSpPr>
          <p:nvPr>
            <p:ph type="title"/>
          </p:nvPr>
        </p:nvSpPr>
        <p:spPr>
          <a:xfrm>
            <a:off x="179512" y="125760"/>
            <a:ext cx="7776864" cy="566936"/>
          </a:xfrm>
        </p:spPr>
        <p:txBody>
          <a:bodyPr>
            <a:normAutofit fontScale="90000"/>
          </a:bodyPr>
          <a:lstStyle/>
          <a:p>
            <a:pPr algn="l"/>
            <a:r>
              <a:rPr lang="en-GB" sz="3200" b="1" dirty="0"/>
              <a:t>Assignment 1 : 28</a:t>
            </a:r>
            <a:r>
              <a:rPr lang="en-GB" sz="3200" b="1" baseline="30000" dirty="0"/>
              <a:t>th</a:t>
            </a:r>
            <a:r>
              <a:rPr lang="en-GB" sz="3200" b="1" dirty="0"/>
              <a:t> Oct 2021 (4pm)</a:t>
            </a:r>
          </a:p>
        </p:txBody>
      </p:sp>
      <p:sp>
        <p:nvSpPr>
          <p:cNvPr id="3" name="Content Placeholder 2">
            <a:extLst>
              <a:ext uri="{FF2B5EF4-FFF2-40B4-BE49-F238E27FC236}">
                <a16:creationId xmlns:a16="http://schemas.microsoft.com/office/drawing/2014/main" id="{59414A4E-68E1-7142-8535-705739E9173A}"/>
              </a:ext>
            </a:extLst>
          </p:cNvPr>
          <p:cNvSpPr>
            <a:spLocks noGrp="1"/>
          </p:cNvSpPr>
          <p:nvPr>
            <p:ph idx="1"/>
          </p:nvPr>
        </p:nvSpPr>
        <p:spPr>
          <a:xfrm>
            <a:off x="282352" y="836712"/>
            <a:ext cx="8579296" cy="4752528"/>
          </a:xfrm>
        </p:spPr>
        <p:txBody>
          <a:bodyPr>
            <a:normAutofit fontScale="47500" lnSpcReduction="20000"/>
          </a:bodyPr>
          <a:lstStyle/>
          <a:p>
            <a:pPr marL="0" indent="0">
              <a:buNone/>
            </a:pPr>
            <a:r>
              <a:rPr lang="en-GB" b="1" dirty="0"/>
              <a:t>Essay - 2000 words (+/- 10%)</a:t>
            </a:r>
            <a:br>
              <a:rPr lang="en-GB" b="1" dirty="0"/>
            </a:br>
            <a:r>
              <a:rPr lang="en-GB" b="1" dirty="0"/>
              <a:t>A Vision of Change: Sustainability in the hotel industry. </a:t>
            </a:r>
          </a:p>
          <a:p>
            <a:pPr marL="0" indent="0">
              <a:buNone/>
            </a:pPr>
            <a:endParaRPr lang="en-GB" dirty="0"/>
          </a:p>
          <a:p>
            <a:r>
              <a:rPr lang="en-GB" sz="3800" dirty="0"/>
              <a:t>The hospitality industry has historically had a dramatic environmental impact on the environment, through energy and water consumption and use of consumable goods. With sustainability now being the issue on everyone’s mind, </a:t>
            </a:r>
            <a:r>
              <a:rPr lang="en-GB" sz="3800" b="1" dirty="0"/>
              <a:t>discuss how the hotel industry is responding and adapting, and why sustainability is a key focus.</a:t>
            </a:r>
          </a:p>
          <a:p>
            <a:r>
              <a:rPr lang="en-GB" sz="3800" dirty="0"/>
              <a:t>Sustainability is widely regarded as the key to a successful business in the 21st century. Sustainability or social responsibility is fast becoming a prime concern for public and private sectors alike and the hotel industry is no exception. </a:t>
            </a:r>
          </a:p>
          <a:p>
            <a:r>
              <a:rPr lang="en-GB" sz="3800" b="1" dirty="0"/>
              <a:t>Define sustainability, its pillars and the relationship with the hotel industry.</a:t>
            </a:r>
            <a:r>
              <a:rPr lang="en-GB" sz="3800" dirty="0"/>
              <a:t> </a:t>
            </a:r>
          </a:p>
          <a:p>
            <a:r>
              <a:rPr lang="en-GB" sz="3800" b="1" dirty="0"/>
              <a:t>Critically evaluate business concerns</a:t>
            </a:r>
            <a:r>
              <a:rPr lang="en-GB" sz="3800" dirty="0"/>
              <a:t>, such as increased government pressures and competitors’ actions that have motivated hoteliers to embrace sustainability and make it an integral part of the corporate agenda. </a:t>
            </a:r>
          </a:p>
          <a:p>
            <a:r>
              <a:rPr lang="en-GB" sz="3800" b="1" dirty="0"/>
              <a:t>Discuss the circular economy and the relationship with CSR</a:t>
            </a:r>
            <a:r>
              <a:rPr lang="en-GB" sz="3800" dirty="0"/>
              <a:t>. Consider examples of CSR strategies / policies in detail, ensuring that you relate your writing to the fundamental pillars of sustainability.</a:t>
            </a:r>
          </a:p>
        </p:txBody>
      </p:sp>
    </p:spTree>
    <p:extLst>
      <p:ext uri="{BB962C8B-B14F-4D97-AF65-F5344CB8AC3E}">
        <p14:creationId xmlns:p14="http://schemas.microsoft.com/office/powerpoint/2010/main" val="320165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00A56E-A43F-4ED0-A9B0-CFFB7982E633}"/>
              </a:ext>
            </a:extLst>
          </p:cNvPr>
          <p:cNvSpPr>
            <a:spLocks noGrp="1"/>
          </p:cNvSpPr>
          <p:nvPr>
            <p:ph idx="1"/>
          </p:nvPr>
        </p:nvSpPr>
        <p:spPr>
          <a:xfrm>
            <a:off x="628650" y="1916832"/>
            <a:ext cx="7886700" cy="1891407"/>
          </a:xfrm>
        </p:spPr>
        <p:txBody>
          <a:bodyPr/>
          <a:lstStyle/>
          <a:p>
            <a:r>
              <a:rPr lang="en-GB" sz="4400" b="1" dirty="0">
                <a:solidFill>
                  <a:schemeClr val="bg1"/>
                </a:solidFill>
              </a:rPr>
              <a:t>Any questions?</a:t>
            </a:r>
          </a:p>
          <a:p>
            <a:endParaRPr lang="en-GB" sz="4400" b="1" dirty="0">
              <a:solidFill>
                <a:schemeClr val="bg1"/>
              </a:solidFill>
            </a:endParaRPr>
          </a:p>
          <a:p>
            <a:r>
              <a:rPr lang="en-GB" dirty="0">
                <a:solidFill>
                  <a:schemeClr val="bg1"/>
                </a:solidFill>
                <a:hlinkClick r:id="rId2">
                  <a:extLst>
                    <a:ext uri="{A12FA001-AC4F-418D-AE19-62706E023703}">
                      <ahyp:hlinkClr xmlns:ahyp="http://schemas.microsoft.com/office/drawing/2018/hyperlinkcolor" val="tx"/>
                    </a:ext>
                  </a:extLst>
                </a:hlinkClick>
              </a:rPr>
              <a:t>h.h.thomas@uwtsd.ac.uk</a:t>
            </a:r>
            <a:endParaRPr lang="en-GB" dirty="0">
              <a:solidFill>
                <a:schemeClr val="bg1"/>
              </a:solidFill>
            </a:endParaRPr>
          </a:p>
          <a:p>
            <a:endParaRPr lang="en-GB" dirty="0">
              <a:solidFill>
                <a:schemeClr val="bg1"/>
              </a:solidFill>
            </a:endParaRPr>
          </a:p>
          <a:p>
            <a:r>
              <a:rPr lang="en-GB" dirty="0">
                <a:solidFill>
                  <a:schemeClr val="bg1"/>
                </a:solidFill>
              </a:rPr>
              <a:t>See you in 2 weeks! </a:t>
            </a:r>
            <a:r>
              <a:rPr lang="en-GB" dirty="0">
                <a:solidFill>
                  <a:schemeClr val="bg1"/>
                </a:solidFill>
                <a:sym typeface="Wingdings" panose="05000000000000000000" pitchFamily="2" charset="2"/>
              </a:rPr>
              <a:t></a:t>
            </a:r>
            <a:endParaRPr lang="en-GB" dirty="0">
              <a:solidFill>
                <a:schemeClr val="bg1"/>
              </a:solidFill>
            </a:endParaRPr>
          </a:p>
        </p:txBody>
      </p:sp>
    </p:spTree>
    <p:extLst>
      <p:ext uri="{BB962C8B-B14F-4D97-AF65-F5344CB8AC3E}">
        <p14:creationId xmlns:p14="http://schemas.microsoft.com/office/powerpoint/2010/main" val="30730840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dcmitype/"/>
    <ds:schemaRef ds:uri="303dbf9b-b85b-46a0-94f1-894078c07ecd"/>
    <ds:schemaRef ds:uri="http://schemas.microsoft.com/office/2006/metadata/properties"/>
    <ds:schemaRef ds:uri="http://schemas.microsoft.com/office/infopath/2007/PartnerControls"/>
    <ds:schemaRef ds:uri="http://www.w3.org/XML/1998/namespace"/>
    <ds:schemaRef ds:uri="http://schemas.microsoft.com/office/2006/documentManagement/types"/>
    <ds:schemaRef ds:uri="http://purl.org/dc/elements/1.1/"/>
    <ds:schemaRef ds:uri="http://purl.org/dc/terms/"/>
    <ds:schemaRef ds:uri="http://schemas.openxmlformats.org/package/2006/metadata/core-properties"/>
    <ds:schemaRef ds:uri="211f9404-bca0-4bcf-9c1d-965ccb6f8d2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1087</TotalTime>
  <Words>6185</Words>
  <Application>Microsoft Office PowerPoint</Application>
  <PresentationFormat>On-screen Show (4:3)</PresentationFormat>
  <Paragraphs>330</Paragraphs>
  <Slides>46</Slides>
  <Notes>33</Notes>
  <HiddenSlides>0</HiddenSlides>
  <MMClips>11</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46</vt:i4>
      </vt:variant>
    </vt:vector>
  </HeadingPairs>
  <TitlesOfParts>
    <vt:vector size="58" baseType="lpstr">
      <vt:lpstr>-apple-system-font</vt:lpstr>
      <vt:lpstr>Arial</vt:lpstr>
      <vt:lpstr>Arial</vt:lpstr>
      <vt:lpstr>Calibri</vt:lpstr>
      <vt:lpstr>Calibri Light</vt:lpstr>
      <vt:lpstr>GuardianTextEgyptian</vt:lpstr>
      <vt:lpstr>Myriad Pro</vt:lpstr>
      <vt:lpstr>Open Sans</vt:lpstr>
      <vt:lpstr>20140311PresentationUWTSDTemplate</vt:lpstr>
      <vt:lpstr>Title Slide 1</vt:lpstr>
      <vt:lpstr>Text 1</vt:lpstr>
      <vt:lpstr>Sub Title 1</vt:lpstr>
      <vt:lpstr>PowerPoint Presentation</vt:lpstr>
      <vt:lpstr>PowerPoint Presentation</vt:lpstr>
      <vt:lpstr>Where would you like to go on holiday…?</vt:lpstr>
      <vt:lpstr>PowerPoint Presentation</vt:lpstr>
      <vt:lpstr>What is rural tourism?</vt:lpstr>
      <vt:lpstr>PowerPoint Presentation</vt:lpstr>
      <vt:lpstr>PowerPoint Presentation</vt:lpstr>
      <vt:lpstr>WWOOFING</vt:lpstr>
      <vt:lpstr>PowerPoint Presentation</vt:lpstr>
      <vt:lpstr>PowerPoint Presentation</vt:lpstr>
      <vt:lpstr>Rural tourism definitions </vt:lpstr>
      <vt:lpstr>PowerPoint Presentation</vt:lpstr>
      <vt:lpstr>PowerPoint Presentation</vt:lpstr>
      <vt:lpstr>PowerPoint Presentation</vt:lpstr>
      <vt:lpstr>Formal designations and structures: eg’s of rural tourism areas in the UK</vt:lpstr>
      <vt:lpstr>National Parks</vt:lpstr>
      <vt:lpstr>PowerPoint Presentation</vt:lpstr>
      <vt:lpstr>Areas of Outstanding Natural Beauty (AONBs) </vt:lpstr>
      <vt:lpstr>Sites of Special Scientific Interest </vt:lpstr>
      <vt:lpstr>SACs, SPAs and Ramsar Sites </vt:lpstr>
      <vt:lpstr>National and Local Nature Reserves </vt:lpstr>
      <vt:lpstr>Heritage Coasts and European Geoparks </vt:lpstr>
      <vt:lpstr>Why is rural tourism important? </vt:lpstr>
      <vt:lpstr>PowerPoint Presentation</vt:lpstr>
      <vt:lpstr>Positive impacts of rural tourism </vt:lpstr>
      <vt:lpstr>PowerPoint Presentation</vt:lpstr>
      <vt:lpstr>Negative impacts of rural tourism </vt:lpstr>
      <vt:lpstr>Negative impacts of rural tourism..</vt:lpstr>
      <vt:lpstr>PowerPoint Presentation</vt:lpstr>
      <vt:lpstr>Cultural impacts…</vt:lpstr>
      <vt:lpstr>PowerPoint Presentation</vt:lpstr>
      <vt:lpstr>PowerPoint Presentation</vt:lpstr>
      <vt:lpstr>PowerPoint Presentation</vt:lpstr>
      <vt:lpstr>Rural Hotel Examples</vt:lpstr>
      <vt:lpstr>PowerPoint Presentation</vt:lpstr>
      <vt:lpstr>Overview of coastal tourism</vt:lpstr>
      <vt:lpstr>PowerPoint Presentation</vt:lpstr>
      <vt:lpstr>Coastal Tourism: ResponSEAble</vt:lpstr>
      <vt:lpstr>PowerPoint Presentation</vt:lpstr>
      <vt:lpstr>Urban Tourism</vt:lpstr>
      <vt:lpstr>UNWTO Recommendations on Urban Tourism</vt:lpstr>
      <vt:lpstr>Issues – overtourism and destination managment</vt:lpstr>
      <vt:lpstr>Other Urban tourism issues</vt:lpstr>
      <vt:lpstr>PowerPoint Presentation</vt:lpstr>
      <vt:lpstr>Assignment 1 : 28th Oct 2021 (4pm)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huw thomas</cp:lastModifiedBy>
  <cp:revision>7</cp:revision>
  <cp:lastPrinted>2021-10-17T20:24:16Z</cp:lastPrinted>
  <dcterms:created xsi:type="dcterms:W3CDTF">2015-04-14T15:21:28Z</dcterms:created>
  <dcterms:modified xsi:type="dcterms:W3CDTF">2021-10-17T20:38:07Z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