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1"/>
  </p:notesMasterIdLst>
  <p:handoutMasterIdLst>
    <p:handoutMasterId r:id="rId22"/>
  </p:handoutMasterIdLst>
  <p:sldIdLst>
    <p:sldId id="332" r:id="rId5"/>
    <p:sldId id="380" r:id="rId6"/>
    <p:sldId id="394" r:id="rId7"/>
    <p:sldId id="395" r:id="rId8"/>
    <p:sldId id="396" r:id="rId9"/>
    <p:sldId id="397" r:id="rId10"/>
    <p:sldId id="398" r:id="rId11"/>
    <p:sldId id="421" r:id="rId12"/>
    <p:sldId id="399" r:id="rId13"/>
    <p:sldId id="400" r:id="rId14"/>
    <p:sldId id="401" r:id="rId15"/>
    <p:sldId id="423" r:id="rId16"/>
    <p:sldId id="402" r:id="rId17"/>
    <p:sldId id="415" r:id="rId18"/>
    <p:sldId id="419" r:id="rId19"/>
    <p:sldId id="420" r:id="rId2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82" autoAdjust="0"/>
    <p:restoredTop sz="94576" autoAdjust="0"/>
  </p:normalViewPr>
  <p:slideViewPr>
    <p:cSldViewPr>
      <p:cViewPr varScale="1">
        <p:scale>
          <a:sx n="70" d="100"/>
          <a:sy n="70"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09F6C21-E255-9CB9-B308-623B4FA5D40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FA22DD95-9F41-2FDF-54D7-A016F6DB8F7D}"/>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78658C5-9FD4-8236-4219-205E10C3A96A}"/>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02E28262-FD0C-F902-BDA0-931D5D3A3E5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DE60278-4B17-4AE6-80BB-0FEAD25A2B8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E969C1AE-35EB-7276-5B14-1F25C173D0B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E68F41B-5309-C858-0918-92A26E56BDC8}"/>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F93ACB5F-187D-1F5D-0EC9-27A64381B2D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AE14F37-68CA-733E-629E-5F9E5495F2B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444DF636-B668-5D8C-0558-2CA5F352131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BA18080-1143-0CE3-5CAB-B71173B9977A}"/>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D5EEE29-C40E-4E28-9310-25D69600143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621663-AD65-17C4-2F0A-2530FBF16E16}"/>
              </a:ext>
            </a:extLst>
          </p:cNvPr>
          <p:cNvSpPr>
            <a:spLocks noGrp="1"/>
          </p:cNvSpPr>
          <p:nvPr>
            <p:ph type="dt" sz="half" idx="10"/>
          </p:nvPr>
        </p:nvSpPr>
        <p:spPr>
          <a:xfrm>
            <a:off x="395288" y="6524625"/>
            <a:ext cx="971550" cy="219075"/>
          </a:xfrm>
        </p:spPr>
        <p:txBody>
          <a:bodyPr/>
          <a:lstStyle>
            <a:lvl1pPr>
              <a:defRPr/>
            </a:lvl1pPr>
          </a:lstStyle>
          <a:p>
            <a:pPr>
              <a:defRPr/>
            </a:pPr>
            <a:fld id="{EA65A97F-2D94-4EFC-9FAC-EA2166157B8D}" type="datetime1">
              <a:rPr lang="en-GB" altLang="en-US"/>
              <a:pPr>
                <a:defRPr/>
              </a:pPr>
              <a:t>16/07/2024</a:t>
            </a:fld>
            <a:endParaRPr lang="en-GB" altLang="en-US"/>
          </a:p>
        </p:txBody>
      </p:sp>
      <p:sp>
        <p:nvSpPr>
          <p:cNvPr id="5" name="Footer Placeholder 4">
            <a:extLst>
              <a:ext uri="{FF2B5EF4-FFF2-40B4-BE49-F238E27FC236}">
                <a16:creationId xmlns:a16="http://schemas.microsoft.com/office/drawing/2014/main" id="{505D60BC-1424-43CE-85D2-AA1EDFB60FB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0EA59BB-C6BD-7F4C-3323-70E3D02E5189}"/>
              </a:ext>
            </a:extLst>
          </p:cNvPr>
          <p:cNvSpPr>
            <a:spLocks noGrp="1"/>
          </p:cNvSpPr>
          <p:nvPr>
            <p:ph type="sldNum" sz="quarter" idx="12"/>
          </p:nvPr>
        </p:nvSpPr>
        <p:spPr/>
        <p:txBody>
          <a:bodyPr/>
          <a:lstStyle>
            <a:lvl1pPr>
              <a:defRPr/>
            </a:lvl1pPr>
          </a:lstStyle>
          <a:p>
            <a:pPr>
              <a:defRPr/>
            </a:pPr>
            <a:fld id="{745AFBB3-F4AC-438A-A477-20B672CDB25E}" type="slidenum">
              <a:rPr lang="en-GB" altLang="en-US"/>
              <a:pPr>
                <a:defRPr/>
              </a:pPr>
              <a:t>‹#›</a:t>
            </a:fld>
            <a:endParaRPr lang="en-GB" altLang="en-US"/>
          </a:p>
        </p:txBody>
      </p:sp>
    </p:spTree>
    <p:extLst>
      <p:ext uri="{BB962C8B-B14F-4D97-AF65-F5344CB8AC3E}">
        <p14:creationId xmlns:p14="http://schemas.microsoft.com/office/powerpoint/2010/main" val="723844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EED224-47E1-0AD0-8473-B3C47E672F47}"/>
              </a:ext>
            </a:extLst>
          </p:cNvPr>
          <p:cNvSpPr>
            <a:spLocks noGrp="1"/>
          </p:cNvSpPr>
          <p:nvPr>
            <p:ph type="dt" sz="half" idx="10"/>
          </p:nvPr>
        </p:nvSpPr>
        <p:spPr/>
        <p:txBody>
          <a:bodyPr/>
          <a:lstStyle>
            <a:lvl1pPr>
              <a:defRPr/>
            </a:lvl1pPr>
          </a:lstStyle>
          <a:p>
            <a:pPr>
              <a:defRPr/>
            </a:pPr>
            <a:fld id="{4F399441-DF5E-43A1-907C-EEE51D832205}" type="datetime1">
              <a:rPr lang="en-GB" altLang="en-US"/>
              <a:pPr>
                <a:defRPr/>
              </a:pPr>
              <a:t>16/07/2024</a:t>
            </a:fld>
            <a:endParaRPr lang="en-GB" altLang="en-US"/>
          </a:p>
        </p:txBody>
      </p:sp>
      <p:sp>
        <p:nvSpPr>
          <p:cNvPr id="5" name="Footer Placeholder 4">
            <a:extLst>
              <a:ext uri="{FF2B5EF4-FFF2-40B4-BE49-F238E27FC236}">
                <a16:creationId xmlns:a16="http://schemas.microsoft.com/office/drawing/2014/main" id="{AC8B7238-25CD-2599-5AE2-642492A46CE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E3474B6-F110-C204-AF2E-D402F956F99F}"/>
              </a:ext>
            </a:extLst>
          </p:cNvPr>
          <p:cNvSpPr>
            <a:spLocks noGrp="1"/>
          </p:cNvSpPr>
          <p:nvPr>
            <p:ph type="sldNum" sz="quarter" idx="12"/>
          </p:nvPr>
        </p:nvSpPr>
        <p:spPr/>
        <p:txBody>
          <a:bodyPr/>
          <a:lstStyle>
            <a:lvl1pPr>
              <a:defRPr/>
            </a:lvl1pPr>
          </a:lstStyle>
          <a:p>
            <a:pPr>
              <a:defRPr/>
            </a:pPr>
            <a:fld id="{5AAC4B12-5E10-4C8D-B2EB-240193E429A4}" type="slidenum">
              <a:rPr lang="en-GB" altLang="en-US"/>
              <a:pPr>
                <a:defRPr/>
              </a:pPr>
              <a:t>‹#›</a:t>
            </a:fld>
            <a:endParaRPr lang="en-GB" altLang="en-US"/>
          </a:p>
        </p:txBody>
      </p:sp>
    </p:spTree>
    <p:extLst>
      <p:ext uri="{BB962C8B-B14F-4D97-AF65-F5344CB8AC3E}">
        <p14:creationId xmlns:p14="http://schemas.microsoft.com/office/powerpoint/2010/main" val="2829246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5CAD4C0-EFD4-CD50-BFD9-9BC741611720}"/>
              </a:ext>
            </a:extLst>
          </p:cNvPr>
          <p:cNvSpPr>
            <a:spLocks noGrp="1"/>
          </p:cNvSpPr>
          <p:nvPr>
            <p:ph type="dt" sz="half" idx="10"/>
          </p:nvPr>
        </p:nvSpPr>
        <p:spPr/>
        <p:txBody>
          <a:bodyPr/>
          <a:lstStyle>
            <a:lvl1pPr>
              <a:defRPr/>
            </a:lvl1pPr>
          </a:lstStyle>
          <a:p>
            <a:pPr>
              <a:defRPr/>
            </a:pPr>
            <a:fld id="{46EA467E-A594-427E-B071-09A3392DEE35}" type="datetime1">
              <a:rPr lang="en-GB" altLang="en-US"/>
              <a:pPr>
                <a:defRPr/>
              </a:pPr>
              <a:t>16/07/2024</a:t>
            </a:fld>
            <a:endParaRPr lang="en-GB" altLang="en-US"/>
          </a:p>
        </p:txBody>
      </p:sp>
      <p:sp>
        <p:nvSpPr>
          <p:cNvPr id="5" name="Slide Number Placeholder 5">
            <a:extLst>
              <a:ext uri="{FF2B5EF4-FFF2-40B4-BE49-F238E27FC236}">
                <a16:creationId xmlns:a16="http://schemas.microsoft.com/office/drawing/2014/main" id="{E919AF4E-BBDD-C1B1-5DE4-2190F3A240B5}"/>
              </a:ext>
            </a:extLst>
          </p:cNvPr>
          <p:cNvSpPr>
            <a:spLocks noGrp="1"/>
          </p:cNvSpPr>
          <p:nvPr>
            <p:ph type="sldNum" sz="quarter" idx="11"/>
          </p:nvPr>
        </p:nvSpPr>
        <p:spPr/>
        <p:txBody>
          <a:bodyPr/>
          <a:lstStyle>
            <a:lvl1pPr>
              <a:defRPr/>
            </a:lvl1pPr>
          </a:lstStyle>
          <a:p>
            <a:pPr>
              <a:defRPr/>
            </a:pPr>
            <a:fld id="{47CE6176-229A-4AA5-9B81-E29B8391F299}" type="slidenum">
              <a:rPr lang="en-GB" altLang="en-US"/>
              <a:pPr>
                <a:defRPr/>
              </a:pPr>
              <a:t>‹#›</a:t>
            </a:fld>
            <a:endParaRPr lang="en-GB" altLang="en-US"/>
          </a:p>
        </p:txBody>
      </p:sp>
    </p:spTree>
    <p:extLst>
      <p:ext uri="{BB962C8B-B14F-4D97-AF65-F5344CB8AC3E}">
        <p14:creationId xmlns:p14="http://schemas.microsoft.com/office/powerpoint/2010/main" val="805203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F8045D2-F955-273F-083C-8FCF6E3BF4CB}"/>
              </a:ext>
            </a:extLst>
          </p:cNvPr>
          <p:cNvSpPr>
            <a:spLocks noGrp="1"/>
          </p:cNvSpPr>
          <p:nvPr>
            <p:ph type="dt" sz="half" idx="10"/>
          </p:nvPr>
        </p:nvSpPr>
        <p:spPr/>
        <p:txBody>
          <a:bodyPr/>
          <a:lstStyle>
            <a:lvl1pPr>
              <a:defRPr/>
            </a:lvl1pPr>
          </a:lstStyle>
          <a:p>
            <a:pPr>
              <a:defRPr/>
            </a:pPr>
            <a:fld id="{C8D8AECB-F398-429C-A4CF-3BAE95DCEED6}"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1BD1E3A0-AD87-61D0-921A-4EC5368A7340}"/>
              </a:ext>
            </a:extLst>
          </p:cNvPr>
          <p:cNvSpPr>
            <a:spLocks noGrp="1"/>
          </p:cNvSpPr>
          <p:nvPr>
            <p:ph type="sldNum" sz="quarter" idx="11"/>
          </p:nvPr>
        </p:nvSpPr>
        <p:spPr/>
        <p:txBody>
          <a:bodyPr/>
          <a:lstStyle>
            <a:lvl1pPr>
              <a:defRPr/>
            </a:lvl1pPr>
          </a:lstStyle>
          <a:p>
            <a:pPr>
              <a:defRPr/>
            </a:pPr>
            <a:fld id="{8260341E-2E85-42BD-95F3-4BDBF4E8B29C}" type="slidenum">
              <a:rPr lang="en-GB" altLang="en-US"/>
              <a:pPr>
                <a:defRPr/>
              </a:pPr>
              <a:t>‹#›</a:t>
            </a:fld>
            <a:endParaRPr lang="en-GB" altLang="en-US"/>
          </a:p>
        </p:txBody>
      </p:sp>
    </p:spTree>
    <p:extLst>
      <p:ext uri="{BB962C8B-B14F-4D97-AF65-F5344CB8AC3E}">
        <p14:creationId xmlns:p14="http://schemas.microsoft.com/office/powerpoint/2010/main" val="51936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0B6E0F-01EA-7DF4-02DE-255A5BCF6DE9}"/>
              </a:ext>
            </a:extLst>
          </p:cNvPr>
          <p:cNvSpPr>
            <a:spLocks noGrp="1"/>
          </p:cNvSpPr>
          <p:nvPr>
            <p:ph type="dt" sz="half" idx="10"/>
          </p:nvPr>
        </p:nvSpPr>
        <p:spPr/>
        <p:txBody>
          <a:bodyPr/>
          <a:lstStyle>
            <a:lvl1pPr>
              <a:defRPr/>
            </a:lvl1pPr>
          </a:lstStyle>
          <a:p>
            <a:pPr>
              <a:defRPr/>
            </a:pPr>
            <a:fld id="{E9374A80-C0C7-430E-BE0C-D11AE11F50DA}" type="datetime1">
              <a:rPr lang="en-GB" altLang="en-US"/>
              <a:pPr>
                <a:defRPr/>
              </a:pPr>
              <a:t>16/07/2024</a:t>
            </a:fld>
            <a:endParaRPr lang="en-GB" altLang="en-US"/>
          </a:p>
        </p:txBody>
      </p:sp>
      <p:sp>
        <p:nvSpPr>
          <p:cNvPr id="8" name="Slide Number Placeholder 5">
            <a:extLst>
              <a:ext uri="{FF2B5EF4-FFF2-40B4-BE49-F238E27FC236}">
                <a16:creationId xmlns:a16="http://schemas.microsoft.com/office/drawing/2014/main" id="{57B10610-E653-0BC7-7A9D-8DE41B3C6D96}"/>
              </a:ext>
            </a:extLst>
          </p:cNvPr>
          <p:cNvSpPr>
            <a:spLocks noGrp="1"/>
          </p:cNvSpPr>
          <p:nvPr>
            <p:ph type="sldNum" sz="quarter" idx="11"/>
          </p:nvPr>
        </p:nvSpPr>
        <p:spPr/>
        <p:txBody>
          <a:bodyPr/>
          <a:lstStyle>
            <a:lvl1pPr>
              <a:defRPr/>
            </a:lvl1pPr>
          </a:lstStyle>
          <a:p>
            <a:pPr>
              <a:defRPr/>
            </a:pPr>
            <a:fld id="{94E8FCF2-658B-4D82-93B2-47F728B696E2}" type="slidenum">
              <a:rPr lang="en-GB" altLang="en-US"/>
              <a:pPr>
                <a:defRPr/>
              </a:pPr>
              <a:t>‹#›</a:t>
            </a:fld>
            <a:endParaRPr lang="en-GB" altLang="en-US"/>
          </a:p>
        </p:txBody>
      </p:sp>
    </p:spTree>
    <p:extLst>
      <p:ext uri="{BB962C8B-B14F-4D97-AF65-F5344CB8AC3E}">
        <p14:creationId xmlns:p14="http://schemas.microsoft.com/office/powerpoint/2010/main" val="109310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697533-C75A-73FD-C252-7E6B7E8AA8F4}"/>
              </a:ext>
            </a:extLst>
          </p:cNvPr>
          <p:cNvSpPr>
            <a:spLocks noGrp="1"/>
          </p:cNvSpPr>
          <p:nvPr>
            <p:ph type="dt" sz="half" idx="10"/>
          </p:nvPr>
        </p:nvSpPr>
        <p:spPr/>
        <p:txBody>
          <a:bodyPr/>
          <a:lstStyle>
            <a:lvl1pPr>
              <a:defRPr/>
            </a:lvl1pPr>
          </a:lstStyle>
          <a:p>
            <a:pPr>
              <a:defRPr/>
            </a:pPr>
            <a:fld id="{A3981781-AF2C-4753-87B4-16AC08585EC1}" type="datetime1">
              <a:rPr lang="en-GB" altLang="en-US"/>
              <a:pPr>
                <a:defRPr/>
              </a:pPr>
              <a:t>16/07/2024</a:t>
            </a:fld>
            <a:endParaRPr lang="en-GB" altLang="en-US"/>
          </a:p>
        </p:txBody>
      </p:sp>
      <p:sp>
        <p:nvSpPr>
          <p:cNvPr id="4" name="Slide Number Placeholder 5">
            <a:extLst>
              <a:ext uri="{FF2B5EF4-FFF2-40B4-BE49-F238E27FC236}">
                <a16:creationId xmlns:a16="http://schemas.microsoft.com/office/drawing/2014/main" id="{4FA67B53-EB3B-9784-4196-3EF9D6831D85}"/>
              </a:ext>
            </a:extLst>
          </p:cNvPr>
          <p:cNvSpPr>
            <a:spLocks noGrp="1"/>
          </p:cNvSpPr>
          <p:nvPr>
            <p:ph type="sldNum" sz="quarter" idx="11"/>
          </p:nvPr>
        </p:nvSpPr>
        <p:spPr/>
        <p:txBody>
          <a:bodyPr/>
          <a:lstStyle>
            <a:lvl1pPr>
              <a:defRPr/>
            </a:lvl1pPr>
          </a:lstStyle>
          <a:p>
            <a:pPr>
              <a:defRPr/>
            </a:pPr>
            <a:fld id="{AEC89ABF-54AF-42C1-A924-F87490FB3984}" type="slidenum">
              <a:rPr lang="en-GB" altLang="en-US"/>
              <a:pPr>
                <a:defRPr/>
              </a:pPr>
              <a:t>‹#›</a:t>
            </a:fld>
            <a:endParaRPr lang="en-GB" altLang="en-US"/>
          </a:p>
        </p:txBody>
      </p:sp>
    </p:spTree>
    <p:extLst>
      <p:ext uri="{BB962C8B-B14F-4D97-AF65-F5344CB8AC3E}">
        <p14:creationId xmlns:p14="http://schemas.microsoft.com/office/powerpoint/2010/main" val="922295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61F13D8-49D8-04FC-0BF8-760042907302}"/>
              </a:ext>
            </a:extLst>
          </p:cNvPr>
          <p:cNvSpPr>
            <a:spLocks noGrp="1"/>
          </p:cNvSpPr>
          <p:nvPr>
            <p:ph type="dt" sz="half" idx="10"/>
          </p:nvPr>
        </p:nvSpPr>
        <p:spPr/>
        <p:txBody>
          <a:bodyPr/>
          <a:lstStyle>
            <a:lvl1pPr>
              <a:defRPr/>
            </a:lvl1pPr>
          </a:lstStyle>
          <a:p>
            <a:pPr>
              <a:defRPr/>
            </a:pPr>
            <a:fld id="{5C9D417A-EAE3-4F9C-9D90-F5FBD26F8196}" type="datetime1">
              <a:rPr lang="en-GB" altLang="en-US"/>
              <a:pPr>
                <a:defRPr/>
              </a:pPr>
              <a:t>16/07/2024</a:t>
            </a:fld>
            <a:endParaRPr lang="en-GB" altLang="en-US"/>
          </a:p>
        </p:txBody>
      </p:sp>
      <p:sp>
        <p:nvSpPr>
          <p:cNvPr id="3" name="Slide Number Placeholder 5">
            <a:extLst>
              <a:ext uri="{FF2B5EF4-FFF2-40B4-BE49-F238E27FC236}">
                <a16:creationId xmlns:a16="http://schemas.microsoft.com/office/drawing/2014/main" id="{369A5357-1592-4B20-513E-EC34E1A8E418}"/>
              </a:ext>
            </a:extLst>
          </p:cNvPr>
          <p:cNvSpPr>
            <a:spLocks noGrp="1"/>
          </p:cNvSpPr>
          <p:nvPr>
            <p:ph type="sldNum" sz="quarter" idx="11"/>
          </p:nvPr>
        </p:nvSpPr>
        <p:spPr/>
        <p:txBody>
          <a:bodyPr/>
          <a:lstStyle>
            <a:lvl1pPr>
              <a:defRPr/>
            </a:lvl1pPr>
          </a:lstStyle>
          <a:p>
            <a:pPr>
              <a:defRPr/>
            </a:pPr>
            <a:fld id="{0E9498DF-9F5D-49A3-AAFB-C4E494BB4D79}" type="slidenum">
              <a:rPr lang="en-GB" altLang="en-US"/>
              <a:pPr>
                <a:defRPr/>
              </a:pPr>
              <a:t>‹#›</a:t>
            </a:fld>
            <a:endParaRPr lang="en-GB" altLang="en-US"/>
          </a:p>
        </p:txBody>
      </p:sp>
    </p:spTree>
    <p:extLst>
      <p:ext uri="{BB962C8B-B14F-4D97-AF65-F5344CB8AC3E}">
        <p14:creationId xmlns:p14="http://schemas.microsoft.com/office/powerpoint/2010/main" val="139961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BB1A8F2-9580-528D-8930-7B4AB6BDC491}"/>
              </a:ext>
            </a:extLst>
          </p:cNvPr>
          <p:cNvSpPr>
            <a:spLocks noGrp="1"/>
          </p:cNvSpPr>
          <p:nvPr>
            <p:ph type="dt" sz="half" idx="10"/>
          </p:nvPr>
        </p:nvSpPr>
        <p:spPr/>
        <p:txBody>
          <a:bodyPr/>
          <a:lstStyle>
            <a:lvl1pPr>
              <a:defRPr/>
            </a:lvl1pPr>
          </a:lstStyle>
          <a:p>
            <a:pPr>
              <a:defRPr/>
            </a:pPr>
            <a:fld id="{2BBD6CCE-AE3B-4A54-9B6C-E75B2390B616}"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963F1A7F-8B80-564E-7809-CFCDAD88CD1E}"/>
              </a:ext>
            </a:extLst>
          </p:cNvPr>
          <p:cNvSpPr>
            <a:spLocks noGrp="1"/>
          </p:cNvSpPr>
          <p:nvPr>
            <p:ph type="sldNum" sz="quarter" idx="11"/>
          </p:nvPr>
        </p:nvSpPr>
        <p:spPr/>
        <p:txBody>
          <a:bodyPr/>
          <a:lstStyle>
            <a:lvl1pPr>
              <a:defRPr/>
            </a:lvl1pPr>
          </a:lstStyle>
          <a:p>
            <a:pPr>
              <a:defRPr/>
            </a:pPr>
            <a:fld id="{9B0C7E63-8044-48C4-AD07-A7F0BB868399}" type="slidenum">
              <a:rPr lang="en-GB" altLang="en-US"/>
              <a:pPr>
                <a:defRPr/>
              </a:pPr>
              <a:t>‹#›</a:t>
            </a:fld>
            <a:endParaRPr lang="en-GB" altLang="en-US"/>
          </a:p>
        </p:txBody>
      </p:sp>
    </p:spTree>
    <p:extLst>
      <p:ext uri="{BB962C8B-B14F-4D97-AF65-F5344CB8AC3E}">
        <p14:creationId xmlns:p14="http://schemas.microsoft.com/office/powerpoint/2010/main" val="1720568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AA91E0F-0BE0-53D5-AE0D-5433C4F27240}"/>
              </a:ext>
            </a:extLst>
          </p:cNvPr>
          <p:cNvSpPr>
            <a:spLocks noGrp="1"/>
          </p:cNvSpPr>
          <p:nvPr>
            <p:ph type="dt" sz="half" idx="10"/>
          </p:nvPr>
        </p:nvSpPr>
        <p:spPr/>
        <p:txBody>
          <a:bodyPr/>
          <a:lstStyle>
            <a:lvl1pPr>
              <a:defRPr/>
            </a:lvl1pPr>
          </a:lstStyle>
          <a:p>
            <a:pPr>
              <a:defRPr/>
            </a:pPr>
            <a:fld id="{A762B1E4-F8E9-467B-80DD-D2AD093FC409}"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FB343FAB-843B-B565-73A7-201492E06384}"/>
              </a:ext>
            </a:extLst>
          </p:cNvPr>
          <p:cNvSpPr>
            <a:spLocks noGrp="1"/>
          </p:cNvSpPr>
          <p:nvPr>
            <p:ph type="sldNum" sz="quarter" idx="11"/>
          </p:nvPr>
        </p:nvSpPr>
        <p:spPr/>
        <p:txBody>
          <a:bodyPr/>
          <a:lstStyle>
            <a:lvl1pPr>
              <a:defRPr/>
            </a:lvl1pPr>
          </a:lstStyle>
          <a:p>
            <a:pPr>
              <a:defRPr/>
            </a:pPr>
            <a:fld id="{69758B78-137E-4B8C-8DDD-448580649A36}" type="slidenum">
              <a:rPr lang="en-GB" altLang="en-US"/>
              <a:pPr>
                <a:defRPr/>
              </a:pPr>
              <a:t>‹#›</a:t>
            </a:fld>
            <a:endParaRPr lang="en-GB" altLang="en-US"/>
          </a:p>
        </p:txBody>
      </p:sp>
    </p:spTree>
    <p:extLst>
      <p:ext uri="{BB962C8B-B14F-4D97-AF65-F5344CB8AC3E}">
        <p14:creationId xmlns:p14="http://schemas.microsoft.com/office/powerpoint/2010/main" val="242908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3BD31-723D-2C77-CA6D-4772DF5FEE61}"/>
              </a:ext>
            </a:extLst>
          </p:cNvPr>
          <p:cNvSpPr>
            <a:spLocks noGrp="1"/>
          </p:cNvSpPr>
          <p:nvPr>
            <p:ph type="dt" sz="half" idx="10"/>
          </p:nvPr>
        </p:nvSpPr>
        <p:spPr/>
        <p:txBody>
          <a:bodyPr/>
          <a:lstStyle>
            <a:lvl1pPr>
              <a:defRPr/>
            </a:lvl1pPr>
          </a:lstStyle>
          <a:p>
            <a:pPr>
              <a:defRPr/>
            </a:pPr>
            <a:fld id="{060158E5-5D48-4560-A9F5-D223D996C4EA}" type="datetime1">
              <a:rPr lang="en-GB" altLang="en-US"/>
              <a:pPr>
                <a:defRPr/>
              </a:pPr>
              <a:t>16/07/2024</a:t>
            </a:fld>
            <a:endParaRPr lang="en-GB" altLang="en-US"/>
          </a:p>
        </p:txBody>
      </p:sp>
      <p:sp>
        <p:nvSpPr>
          <p:cNvPr id="5" name="Slide Number Placeholder 5">
            <a:extLst>
              <a:ext uri="{FF2B5EF4-FFF2-40B4-BE49-F238E27FC236}">
                <a16:creationId xmlns:a16="http://schemas.microsoft.com/office/drawing/2014/main" id="{0C005BE1-613D-012E-AB8B-DAC02424A149}"/>
              </a:ext>
            </a:extLst>
          </p:cNvPr>
          <p:cNvSpPr>
            <a:spLocks noGrp="1"/>
          </p:cNvSpPr>
          <p:nvPr>
            <p:ph type="sldNum" sz="quarter" idx="11"/>
          </p:nvPr>
        </p:nvSpPr>
        <p:spPr/>
        <p:txBody>
          <a:bodyPr/>
          <a:lstStyle>
            <a:lvl1pPr>
              <a:defRPr/>
            </a:lvl1pPr>
          </a:lstStyle>
          <a:p>
            <a:pPr>
              <a:defRPr/>
            </a:pPr>
            <a:fld id="{F3A9D726-0F92-4704-807B-C4B44AAA89EB}" type="slidenum">
              <a:rPr lang="en-GB" altLang="en-US"/>
              <a:pPr>
                <a:defRPr/>
              </a:pPr>
              <a:t>‹#›</a:t>
            </a:fld>
            <a:endParaRPr lang="en-GB" altLang="en-US"/>
          </a:p>
        </p:txBody>
      </p:sp>
    </p:spTree>
    <p:extLst>
      <p:ext uri="{BB962C8B-B14F-4D97-AF65-F5344CB8AC3E}">
        <p14:creationId xmlns:p14="http://schemas.microsoft.com/office/powerpoint/2010/main" val="328958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6949EA-DF7D-CDAB-F685-2999D84F343B}"/>
              </a:ext>
            </a:extLst>
          </p:cNvPr>
          <p:cNvSpPr>
            <a:spLocks noGrp="1"/>
          </p:cNvSpPr>
          <p:nvPr>
            <p:ph type="dt" sz="half" idx="10"/>
          </p:nvPr>
        </p:nvSpPr>
        <p:spPr/>
        <p:txBody>
          <a:bodyPr/>
          <a:lstStyle>
            <a:lvl1pPr>
              <a:defRPr/>
            </a:lvl1pPr>
          </a:lstStyle>
          <a:p>
            <a:pPr>
              <a:defRPr/>
            </a:pPr>
            <a:fld id="{CE368E7A-8E5C-4327-9ADD-0EFA67E5AF65}" type="datetime1">
              <a:rPr lang="en-GB" altLang="en-US"/>
              <a:pPr>
                <a:defRPr/>
              </a:pPr>
              <a:t>16/07/2024</a:t>
            </a:fld>
            <a:endParaRPr lang="en-GB" altLang="en-US"/>
          </a:p>
        </p:txBody>
      </p:sp>
      <p:sp>
        <p:nvSpPr>
          <p:cNvPr id="5" name="Slide Number Placeholder 5">
            <a:extLst>
              <a:ext uri="{FF2B5EF4-FFF2-40B4-BE49-F238E27FC236}">
                <a16:creationId xmlns:a16="http://schemas.microsoft.com/office/drawing/2014/main" id="{34CFA945-9637-3A5C-ACC1-CF9B233493C3}"/>
              </a:ext>
            </a:extLst>
          </p:cNvPr>
          <p:cNvSpPr>
            <a:spLocks noGrp="1"/>
          </p:cNvSpPr>
          <p:nvPr>
            <p:ph type="sldNum" sz="quarter" idx="11"/>
          </p:nvPr>
        </p:nvSpPr>
        <p:spPr/>
        <p:txBody>
          <a:bodyPr/>
          <a:lstStyle>
            <a:lvl1pPr>
              <a:defRPr/>
            </a:lvl1pPr>
          </a:lstStyle>
          <a:p>
            <a:pPr>
              <a:defRPr/>
            </a:pPr>
            <a:fld id="{CBB6BB3A-EA38-4BB1-8497-381B0ECC933C}" type="slidenum">
              <a:rPr lang="en-GB" altLang="en-US"/>
              <a:pPr>
                <a:defRPr/>
              </a:pPr>
              <a:t>‹#›</a:t>
            </a:fld>
            <a:endParaRPr lang="en-GB" altLang="en-US"/>
          </a:p>
        </p:txBody>
      </p:sp>
    </p:spTree>
    <p:extLst>
      <p:ext uri="{BB962C8B-B14F-4D97-AF65-F5344CB8AC3E}">
        <p14:creationId xmlns:p14="http://schemas.microsoft.com/office/powerpoint/2010/main" val="121847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0285964-728A-48B3-E011-D4E61FB21F4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9C4E4D0-4B33-C15D-4499-5180885C9F1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EC8E654-BA72-28CF-A622-FCFF9DD9981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1BBD288-516C-4D17-900A-A68BE8FAF3C4}" type="datetime1">
              <a:rPr lang="en-GB" altLang="en-US"/>
              <a:pPr>
                <a:defRPr/>
              </a:pPr>
              <a:t>16/07/2024</a:t>
            </a:fld>
            <a:endParaRPr lang="en-GB" altLang="en-US"/>
          </a:p>
        </p:txBody>
      </p:sp>
      <p:sp>
        <p:nvSpPr>
          <p:cNvPr id="6" name="Slide Number Placeholder 5">
            <a:extLst>
              <a:ext uri="{FF2B5EF4-FFF2-40B4-BE49-F238E27FC236}">
                <a16:creationId xmlns:a16="http://schemas.microsoft.com/office/drawing/2014/main" id="{87B6AFEF-930D-30B5-182E-B2CB87E3562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E377C3B-3794-403E-BD30-68A18D1C9F8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hrm.org/topics-tools/news/employee-relations/a-storm-is-coming-for-hr--shrm-ceo-johnny-c--taylor--jr--says-hr"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hbr.org/2020/03/a-guide-to-managing-your-newly-remote-worker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ibm.com/topics/training-developmen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linkedin.com/in/johnnyctaylorj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79A5DF9-E697-3916-1DDD-A1201E5B02D5}"/>
              </a:ext>
            </a:extLst>
          </p:cNvPr>
          <p:cNvSpPr>
            <a:spLocks noGrp="1"/>
          </p:cNvSpPr>
          <p:nvPr>
            <p:ph type="ctrTitle"/>
          </p:nvPr>
        </p:nvSpPr>
        <p:spPr>
          <a:xfrm>
            <a:off x="1547813" y="830263"/>
            <a:ext cx="7772400" cy="1512887"/>
          </a:xfrm>
        </p:spPr>
        <p:txBody>
          <a:bodyPr/>
          <a:lstStyle/>
          <a:p>
            <a:pPr eaLnBrk="1" hangingPunct="1"/>
            <a:r>
              <a:rPr lang="en-GB" altLang="en-US"/>
              <a:t>LCBB5004 </a:t>
            </a:r>
            <a:br>
              <a:rPr lang="en-GB" altLang="en-US"/>
            </a:br>
            <a:endParaRPr lang="en-GB" altLang="en-US"/>
          </a:p>
        </p:txBody>
      </p:sp>
      <p:sp>
        <p:nvSpPr>
          <p:cNvPr id="6147" name="Subtitle 4">
            <a:extLst>
              <a:ext uri="{FF2B5EF4-FFF2-40B4-BE49-F238E27FC236}">
                <a16:creationId xmlns:a16="http://schemas.microsoft.com/office/drawing/2014/main" id="{647EDD85-4E08-5459-F80F-8E16EAF6A786}"/>
              </a:ext>
            </a:extLst>
          </p:cNvPr>
          <p:cNvSpPr>
            <a:spLocks noGrp="1"/>
          </p:cNvSpPr>
          <p:nvPr>
            <p:ph type="subTitle" idx="1"/>
          </p:nvPr>
        </p:nvSpPr>
        <p:spPr>
          <a:xfrm>
            <a:off x="2411413" y="2081213"/>
            <a:ext cx="6400800" cy="3363912"/>
          </a:xfrm>
        </p:spPr>
        <p:txBody>
          <a:bodyPr/>
          <a:lstStyle/>
          <a:p>
            <a:pPr eaLnBrk="1" hangingPunct="1"/>
            <a:r>
              <a:rPr lang="en-GB" altLang="en-US" b="1" dirty="0">
                <a:solidFill>
                  <a:schemeClr val="tx1"/>
                </a:solidFill>
              </a:rPr>
              <a:t>Ma</a:t>
            </a:r>
            <a:r>
              <a:rPr lang="en-US" altLang="en-US" b="1" dirty="0" err="1">
                <a:solidFill>
                  <a:schemeClr val="tx1"/>
                </a:solidFill>
              </a:rPr>
              <a:t>naging</a:t>
            </a:r>
            <a:r>
              <a:rPr lang="en-US" altLang="en-US" b="1" dirty="0">
                <a:solidFill>
                  <a:schemeClr val="tx1"/>
                </a:solidFill>
              </a:rPr>
              <a:t> People</a:t>
            </a:r>
          </a:p>
          <a:p>
            <a:pPr eaLnBrk="1" hangingPunct="1"/>
            <a:r>
              <a:rPr lang="en-US" altLang="en-US" b="1" dirty="0">
                <a:solidFill>
                  <a:schemeClr val="tx1"/>
                </a:solidFill>
              </a:rPr>
              <a:t>Week 6 :Session 1</a:t>
            </a:r>
          </a:p>
          <a:p>
            <a:pPr eaLnBrk="1" hangingPunct="1"/>
            <a:r>
              <a:rPr lang="en-US" altLang="en-US" b="1" dirty="0">
                <a:solidFill>
                  <a:schemeClr val="tx1"/>
                </a:solidFill>
              </a:rPr>
              <a:t>The pros and cons of technology enabled learning</a:t>
            </a:r>
          </a:p>
        </p:txBody>
      </p:sp>
      <p:sp>
        <p:nvSpPr>
          <p:cNvPr id="3" name="Date Placeholder 2">
            <a:extLst>
              <a:ext uri="{FF2B5EF4-FFF2-40B4-BE49-F238E27FC236}">
                <a16:creationId xmlns:a16="http://schemas.microsoft.com/office/drawing/2014/main" id="{EB412A32-A48A-2708-25C7-ED7937DDDD84}"/>
              </a:ext>
            </a:extLst>
          </p:cNvPr>
          <p:cNvSpPr>
            <a:spLocks noGrp="1"/>
          </p:cNvSpPr>
          <p:nvPr>
            <p:ph type="dt" sz="quarter" idx="10"/>
          </p:nvPr>
        </p:nvSpPr>
        <p:spPr/>
        <p:txBody>
          <a:bodyPr/>
          <a:lstStyle/>
          <a:p>
            <a:pPr>
              <a:defRPr/>
            </a:pPr>
            <a:fld id="{5EC0FA7E-6D3B-48D7-9F80-6C4D37659D9C}" type="datetime1">
              <a:rPr lang="en-GB" altLang="en-US"/>
              <a:pPr>
                <a:defRPr/>
              </a:pPr>
              <a:t>16/07/2024</a:t>
            </a:fld>
            <a:endParaRPr lang="en-GB" altLang="en-US"/>
          </a:p>
        </p:txBody>
      </p:sp>
      <p:sp>
        <p:nvSpPr>
          <p:cNvPr id="6149" name="Slide Number Placeholder 5">
            <a:extLst>
              <a:ext uri="{FF2B5EF4-FFF2-40B4-BE49-F238E27FC236}">
                <a16:creationId xmlns:a16="http://schemas.microsoft.com/office/drawing/2014/main" id="{A9D9EC1C-BB1C-28B5-4884-266F6F1038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56FEEC-B08F-485A-BCDC-94B3FB21CF91}"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2A7B41CA-C754-BF8E-A051-79702222B8FD}"/>
              </a:ext>
            </a:extLst>
          </p:cNvPr>
          <p:cNvSpPr>
            <a:spLocks noGrp="1"/>
          </p:cNvSpPr>
          <p:nvPr>
            <p:ph type="title"/>
          </p:nvPr>
        </p:nvSpPr>
        <p:spPr/>
        <p:txBody>
          <a:bodyPr/>
          <a:lstStyle/>
          <a:p>
            <a:r>
              <a:rPr lang="en-GB" altLang="en-US"/>
              <a:t>Learning outcomes</a:t>
            </a:r>
          </a:p>
        </p:txBody>
      </p:sp>
      <p:sp>
        <p:nvSpPr>
          <p:cNvPr id="7171" name="Content Placeholder 2">
            <a:extLst>
              <a:ext uri="{FF2B5EF4-FFF2-40B4-BE49-F238E27FC236}">
                <a16:creationId xmlns:a16="http://schemas.microsoft.com/office/drawing/2014/main" id="{726DB4CF-99C7-8138-5759-FFEB74D798D2}"/>
              </a:ext>
            </a:extLst>
          </p:cNvPr>
          <p:cNvSpPr>
            <a:spLocks noGrp="1"/>
          </p:cNvSpPr>
          <p:nvPr>
            <p:ph idx="1"/>
          </p:nvPr>
        </p:nvSpPr>
        <p:spPr>
          <a:xfrm>
            <a:off x="457200" y="1600200"/>
            <a:ext cx="8229600" cy="3916363"/>
          </a:xfrm>
        </p:spPr>
        <p:txBody>
          <a:bodyPr/>
          <a:lstStyle/>
          <a:p>
            <a:r>
              <a:rPr lang="en-GB" sz="2400" i="0" dirty="0">
                <a:solidFill>
                  <a:srgbClr val="222222"/>
                </a:solidFill>
                <a:effectLst/>
                <a:highlight>
                  <a:srgbClr val="FFFFFF"/>
                </a:highlight>
                <a:latin typeface="ProximaNova"/>
              </a:rPr>
              <a:t>Understand The Pros and Cons of Technology Enabled Learning for the Employees and Employers</a:t>
            </a:r>
          </a:p>
          <a:p>
            <a:r>
              <a:rPr lang="en-GB" sz="2400" dirty="0">
                <a:solidFill>
                  <a:srgbClr val="222222"/>
                </a:solidFill>
                <a:highlight>
                  <a:srgbClr val="FFFFFF"/>
                </a:highlight>
                <a:latin typeface="ProximaNova"/>
              </a:rPr>
              <a:t>Explore the challenges HR Professionals face when using technology-based training programmes </a:t>
            </a:r>
            <a:endParaRPr lang="en-GB" sz="2400" i="0" dirty="0">
              <a:solidFill>
                <a:srgbClr val="222222"/>
              </a:solidFill>
              <a:effectLst/>
              <a:highlight>
                <a:srgbClr val="FFFFFF"/>
              </a:highlight>
              <a:latin typeface="ProximaNova"/>
            </a:endParaRPr>
          </a:p>
          <a:p>
            <a:r>
              <a:rPr lang="en-GB" altLang="en-US" sz="2400" dirty="0">
                <a:solidFill>
                  <a:srgbClr val="222222"/>
                </a:solidFill>
                <a:highlight>
                  <a:srgbClr val="FFFFFF"/>
                </a:highlight>
                <a:latin typeface="ProximaNova"/>
              </a:rPr>
              <a:t>Analyse how IBM employees adopt technology-based training methods</a:t>
            </a:r>
          </a:p>
          <a:p>
            <a:endParaRPr lang="en-GB" altLang="en-US" sz="2400" dirty="0">
              <a:solidFill>
                <a:srgbClr val="000000"/>
              </a:solidFill>
              <a:latin typeface="SabonLTStd-Roman"/>
            </a:endParaRPr>
          </a:p>
        </p:txBody>
      </p:sp>
      <p:sp>
        <p:nvSpPr>
          <p:cNvPr id="4" name="Date Placeholder 3">
            <a:extLst>
              <a:ext uri="{FF2B5EF4-FFF2-40B4-BE49-F238E27FC236}">
                <a16:creationId xmlns:a16="http://schemas.microsoft.com/office/drawing/2014/main" id="{A4C3BB50-68C1-CCBC-70E6-8E438DAECE09}"/>
              </a:ext>
            </a:extLst>
          </p:cNvPr>
          <p:cNvSpPr>
            <a:spLocks noGrp="1"/>
          </p:cNvSpPr>
          <p:nvPr>
            <p:ph type="dt" sz="quarter" idx="10"/>
          </p:nvPr>
        </p:nvSpPr>
        <p:spPr/>
        <p:txBody>
          <a:bodyPr/>
          <a:lstStyle/>
          <a:p>
            <a:pPr>
              <a:defRPr/>
            </a:pPr>
            <a:fld id="{15268DF8-2FE3-43EC-BD75-3FF36714AA41}" type="datetime1">
              <a:rPr lang="en-GB" altLang="en-US" smtClean="0"/>
              <a:pPr>
                <a:defRPr/>
              </a:pPr>
              <a:t>16/07/2024</a:t>
            </a:fld>
            <a:endParaRPr lang="en-GB" altLang="en-US"/>
          </a:p>
        </p:txBody>
      </p:sp>
      <p:sp>
        <p:nvSpPr>
          <p:cNvPr id="7173" name="Slide Number Placeholder 4">
            <a:extLst>
              <a:ext uri="{FF2B5EF4-FFF2-40B4-BE49-F238E27FC236}">
                <a16:creationId xmlns:a16="http://schemas.microsoft.com/office/drawing/2014/main" id="{BF4F0C27-AF9E-3FFB-F84B-99473D962B6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3A81C8-6A17-4121-B514-3EC55CA20287}" type="slidenum">
              <a:rPr lang="en-GB" altLang="en-US" smtClean="0">
                <a:solidFill>
                  <a:srgbClr val="898989"/>
                </a:solidFill>
                <a:latin typeface="Myriad Pro"/>
              </a:rPr>
              <a:pPr/>
              <a:t>2</a:t>
            </a:fld>
            <a:endParaRPr lang="en-GB" altLang="en-US">
              <a:solidFill>
                <a:srgbClr val="898989"/>
              </a:solidFill>
              <a:latin typeface="Myriad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2EA0C-391E-6D83-0630-AEFA4AEA30B1}"/>
              </a:ext>
            </a:extLst>
          </p:cNvPr>
          <p:cNvSpPr>
            <a:spLocks noGrp="1"/>
          </p:cNvSpPr>
          <p:nvPr>
            <p:ph type="title"/>
          </p:nvPr>
        </p:nvSpPr>
        <p:spPr>
          <a:xfrm>
            <a:off x="162115" y="476671"/>
            <a:ext cx="8229600" cy="864095"/>
          </a:xfrm>
        </p:spPr>
        <p:txBody>
          <a:bodyPr/>
          <a:lstStyle/>
          <a:p>
            <a:r>
              <a:rPr lang="en-GB" sz="2800" b="1" i="0" dirty="0">
                <a:solidFill>
                  <a:srgbClr val="222222"/>
                </a:solidFill>
                <a:effectLst/>
                <a:highlight>
                  <a:srgbClr val="FFFFFF"/>
                </a:highlight>
                <a:latin typeface="ProximaNova"/>
              </a:rPr>
              <a:t>The Pros and Cons of Technology Enabled Learning for Employees</a:t>
            </a:r>
            <a:br>
              <a:rPr lang="en-GB" sz="2800" b="1" i="0" dirty="0">
                <a:solidFill>
                  <a:srgbClr val="222222"/>
                </a:solidFill>
                <a:effectLst/>
                <a:highlight>
                  <a:srgbClr val="FFFFFF"/>
                </a:highlight>
                <a:latin typeface="ProximaNova"/>
              </a:rPr>
            </a:br>
            <a:endParaRPr lang="en-GB" sz="2800" dirty="0"/>
          </a:p>
        </p:txBody>
      </p:sp>
      <p:sp>
        <p:nvSpPr>
          <p:cNvPr id="3" name="Content Placeholder 2">
            <a:extLst>
              <a:ext uri="{FF2B5EF4-FFF2-40B4-BE49-F238E27FC236}">
                <a16:creationId xmlns:a16="http://schemas.microsoft.com/office/drawing/2014/main" id="{74EA2CE8-04FF-5AD7-A902-79E6130D8B60}"/>
              </a:ext>
            </a:extLst>
          </p:cNvPr>
          <p:cNvSpPr>
            <a:spLocks noGrp="1"/>
          </p:cNvSpPr>
          <p:nvPr>
            <p:ph idx="1"/>
          </p:nvPr>
        </p:nvSpPr>
        <p:spPr>
          <a:xfrm>
            <a:off x="457200" y="1124744"/>
            <a:ext cx="8229600" cy="4392488"/>
          </a:xfrm>
        </p:spPr>
        <p:txBody>
          <a:bodyPr/>
          <a:lstStyle/>
          <a:p>
            <a:pPr algn="l"/>
            <a:endParaRPr lang="en-GB" sz="2400" b="0" i="0" dirty="0">
              <a:solidFill>
                <a:srgbClr val="222222"/>
              </a:solidFill>
              <a:effectLst/>
              <a:highlight>
                <a:srgbClr val="FFFFFF"/>
              </a:highlight>
              <a:latin typeface="ProximaNova"/>
            </a:endParaRPr>
          </a:p>
          <a:p>
            <a:pPr algn="l"/>
            <a:r>
              <a:rPr lang="en-GB" sz="2400" b="0" i="0" dirty="0">
                <a:solidFill>
                  <a:srgbClr val="222222"/>
                </a:solidFill>
                <a:effectLst/>
                <a:highlight>
                  <a:srgbClr val="FFFFFF"/>
                </a:highlight>
                <a:latin typeface="ProximaNova"/>
              </a:rPr>
              <a:t>Technology-enabled learning is the use of any technology that aids in the acquisition and development of knowledge and understanding</a:t>
            </a:r>
            <a:r>
              <a:rPr lang="en-GB" b="0" i="0" dirty="0">
                <a:solidFill>
                  <a:srgbClr val="222222"/>
                </a:solidFill>
                <a:effectLst/>
                <a:highlight>
                  <a:srgbClr val="FFFFFF"/>
                </a:highlight>
                <a:latin typeface="ProximaNova"/>
              </a:rPr>
              <a:t>. </a:t>
            </a:r>
          </a:p>
          <a:p>
            <a:pPr algn="l"/>
            <a:endParaRPr lang="en-GB" b="0" i="0" dirty="0">
              <a:solidFill>
                <a:srgbClr val="222222"/>
              </a:solidFill>
              <a:effectLst/>
              <a:highlight>
                <a:srgbClr val="FFFFFF"/>
              </a:highlight>
              <a:latin typeface="ProximaNova"/>
            </a:endParaRPr>
          </a:p>
          <a:p>
            <a:pPr algn="l"/>
            <a:endParaRPr lang="en-GB" dirty="0"/>
          </a:p>
        </p:txBody>
      </p:sp>
      <p:sp>
        <p:nvSpPr>
          <p:cNvPr id="4" name="Date Placeholder 3">
            <a:extLst>
              <a:ext uri="{FF2B5EF4-FFF2-40B4-BE49-F238E27FC236}">
                <a16:creationId xmlns:a16="http://schemas.microsoft.com/office/drawing/2014/main" id="{03A684C1-6D7D-D9F8-9D79-4456499BD4AA}"/>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C6707FE0-CFE4-3249-5679-F2DBE90D338E}"/>
              </a:ext>
            </a:extLst>
          </p:cNvPr>
          <p:cNvSpPr>
            <a:spLocks noGrp="1"/>
          </p:cNvSpPr>
          <p:nvPr>
            <p:ph type="sldNum" sz="quarter" idx="12"/>
          </p:nvPr>
        </p:nvSpPr>
        <p:spPr/>
        <p:txBody>
          <a:bodyPr/>
          <a:lstStyle/>
          <a:p>
            <a:pPr>
              <a:defRPr/>
            </a:pPr>
            <a:fld id="{5AAC4B12-5E10-4C8D-B2EB-240193E429A4}" type="slidenum">
              <a:rPr lang="en-GB" altLang="en-US" smtClean="0"/>
              <a:pPr>
                <a:defRPr/>
              </a:pPr>
              <a:t>3</a:t>
            </a:fld>
            <a:endParaRPr lang="en-GB" altLang="en-US"/>
          </a:p>
        </p:txBody>
      </p:sp>
      <p:pic>
        <p:nvPicPr>
          <p:cNvPr id="2050" name="Picture 2" descr="Photo trainning concept businessman pressing on touch screen interface inscription">
            <a:extLst>
              <a:ext uri="{FF2B5EF4-FFF2-40B4-BE49-F238E27FC236}">
                <a16:creationId xmlns:a16="http://schemas.microsoft.com/office/drawing/2014/main" id="{54992F11-C23F-933C-5A96-5A3B7476B4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2616797"/>
            <a:ext cx="4680521" cy="2808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593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F78C7-0F2C-9956-030D-7D9850EBABA1}"/>
              </a:ext>
            </a:extLst>
          </p:cNvPr>
          <p:cNvSpPr>
            <a:spLocks noGrp="1"/>
          </p:cNvSpPr>
          <p:nvPr>
            <p:ph type="title"/>
          </p:nvPr>
        </p:nvSpPr>
        <p:spPr>
          <a:xfrm>
            <a:off x="457200" y="274638"/>
            <a:ext cx="8229600" cy="634082"/>
          </a:xfrm>
        </p:spPr>
        <p:txBody>
          <a:bodyPr/>
          <a:lstStyle/>
          <a:p>
            <a:r>
              <a:rPr lang="en-GB" dirty="0"/>
              <a:t>Introduction</a:t>
            </a:r>
          </a:p>
        </p:txBody>
      </p:sp>
      <p:sp>
        <p:nvSpPr>
          <p:cNvPr id="3" name="Content Placeholder 2">
            <a:extLst>
              <a:ext uri="{FF2B5EF4-FFF2-40B4-BE49-F238E27FC236}">
                <a16:creationId xmlns:a16="http://schemas.microsoft.com/office/drawing/2014/main" id="{015E66CF-1264-516D-31EB-6C88C5B86F05}"/>
              </a:ext>
            </a:extLst>
          </p:cNvPr>
          <p:cNvSpPr>
            <a:spLocks noGrp="1"/>
          </p:cNvSpPr>
          <p:nvPr>
            <p:ph idx="1"/>
          </p:nvPr>
        </p:nvSpPr>
        <p:spPr>
          <a:xfrm>
            <a:off x="457200" y="908720"/>
            <a:ext cx="8229600" cy="4608513"/>
          </a:xfrm>
        </p:spPr>
        <p:txBody>
          <a:bodyPr/>
          <a:lstStyle/>
          <a:p>
            <a:pPr algn="l"/>
            <a:r>
              <a:rPr lang="en-GB" sz="2400" b="0" i="0" dirty="0">
                <a:solidFill>
                  <a:srgbClr val="222222"/>
                </a:solidFill>
                <a:effectLst/>
                <a:highlight>
                  <a:srgbClr val="FFFFFF"/>
                </a:highlight>
                <a:latin typeface="ProximaNova"/>
              </a:rPr>
              <a:t>Digital learning is becoming increasingly popular with organizations and working professionals irrespective of the fact whether it’s a part of the organization’s learning and development program or whether employees want to upgrade their skills as a part of their career goal.</a:t>
            </a:r>
          </a:p>
          <a:p>
            <a:pPr algn="l"/>
            <a:r>
              <a:rPr lang="en-GB" sz="2400" b="0" i="0" dirty="0">
                <a:solidFill>
                  <a:srgbClr val="222222"/>
                </a:solidFill>
                <a:effectLst/>
                <a:highlight>
                  <a:srgbClr val="FFFFFF"/>
                </a:highlight>
                <a:latin typeface="ProximaNova"/>
              </a:rPr>
              <a:t>However, this form of learning comes with a few pros and cons that learners should take into consideration to draw maximum benefits</a:t>
            </a:r>
            <a:endParaRPr lang="en-GB" sz="2400" dirty="0"/>
          </a:p>
        </p:txBody>
      </p:sp>
      <p:sp>
        <p:nvSpPr>
          <p:cNvPr id="4" name="Date Placeholder 3">
            <a:extLst>
              <a:ext uri="{FF2B5EF4-FFF2-40B4-BE49-F238E27FC236}">
                <a16:creationId xmlns:a16="http://schemas.microsoft.com/office/drawing/2014/main" id="{92DEF90B-7CEB-B0EC-226E-31ABF2C9FAF3}"/>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F7B274F8-DCA5-D782-C442-6013C53E2587}"/>
              </a:ext>
            </a:extLst>
          </p:cNvPr>
          <p:cNvSpPr>
            <a:spLocks noGrp="1"/>
          </p:cNvSpPr>
          <p:nvPr>
            <p:ph type="sldNum" sz="quarter" idx="12"/>
          </p:nvPr>
        </p:nvSpPr>
        <p:spPr/>
        <p:txBody>
          <a:bodyPr/>
          <a:lstStyle/>
          <a:p>
            <a:pPr>
              <a:defRPr/>
            </a:pPr>
            <a:fld id="{5AAC4B12-5E10-4C8D-B2EB-240193E429A4}" type="slidenum">
              <a:rPr lang="en-GB" altLang="en-US" smtClean="0"/>
              <a:pPr>
                <a:defRPr/>
              </a:pPr>
              <a:t>4</a:t>
            </a:fld>
            <a:endParaRPr lang="en-GB" altLang="en-US"/>
          </a:p>
        </p:txBody>
      </p:sp>
      <p:pic>
        <p:nvPicPr>
          <p:cNvPr id="3074" name="Picture 2" descr="Free vector marketing students create corporate identity">
            <a:extLst>
              <a:ext uri="{FF2B5EF4-FFF2-40B4-BE49-F238E27FC236}">
                <a16:creationId xmlns:a16="http://schemas.microsoft.com/office/drawing/2014/main" id="{B6F53E2B-7C39-3FFB-0C06-55EB45BDF5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1" y="3789040"/>
            <a:ext cx="4176639" cy="1625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474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507D7-3EEE-C62A-1788-227A264AA148}"/>
              </a:ext>
            </a:extLst>
          </p:cNvPr>
          <p:cNvSpPr>
            <a:spLocks noGrp="1"/>
          </p:cNvSpPr>
          <p:nvPr>
            <p:ph type="title"/>
          </p:nvPr>
        </p:nvSpPr>
        <p:spPr/>
        <p:txBody>
          <a:bodyPr/>
          <a:lstStyle/>
          <a:p>
            <a:r>
              <a:rPr lang="en-GB" dirty="0"/>
              <a:t>Pros-Flexibility</a:t>
            </a:r>
          </a:p>
        </p:txBody>
      </p:sp>
      <p:sp>
        <p:nvSpPr>
          <p:cNvPr id="3" name="Content Placeholder 2">
            <a:extLst>
              <a:ext uri="{FF2B5EF4-FFF2-40B4-BE49-F238E27FC236}">
                <a16:creationId xmlns:a16="http://schemas.microsoft.com/office/drawing/2014/main" id="{7373C965-8C61-E7C3-1B61-DF27114566F8}"/>
              </a:ext>
            </a:extLst>
          </p:cNvPr>
          <p:cNvSpPr>
            <a:spLocks noGrp="1"/>
          </p:cNvSpPr>
          <p:nvPr>
            <p:ph idx="1"/>
          </p:nvPr>
        </p:nvSpPr>
        <p:spPr/>
        <p:txBody>
          <a:bodyPr/>
          <a:lstStyle/>
          <a:p>
            <a:r>
              <a:rPr lang="en-GB" sz="2400" b="1" i="0" dirty="0">
                <a:solidFill>
                  <a:srgbClr val="222222"/>
                </a:solidFill>
                <a:effectLst/>
                <a:highlight>
                  <a:srgbClr val="FFFFFF"/>
                </a:highlight>
                <a:latin typeface="ProximaNova"/>
              </a:rPr>
              <a:t>1. Flexibility</a:t>
            </a:r>
            <a:br>
              <a:rPr lang="en-GB" sz="2400" dirty="0"/>
            </a:br>
            <a:r>
              <a:rPr lang="en-GB" sz="2400" b="0" i="0" dirty="0">
                <a:solidFill>
                  <a:srgbClr val="222222"/>
                </a:solidFill>
                <a:effectLst/>
                <a:highlight>
                  <a:srgbClr val="FFFFFF"/>
                </a:highlight>
                <a:latin typeface="ProximaNova"/>
              </a:rPr>
              <a:t>Employees can access digital classrooms and learning modules from anywhere, at any time. </a:t>
            </a:r>
          </a:p>
          <a:p>
            <a:r>
              <a:rPr lang="en-GB" sz="2400" b="0" i="0" dirty="0">
                <a:solidFill>
                  <a:srgbClr val="222222"/>
                </a:solidFill>
                <a:effectLst/>
                <a:highlight>
                  <a:srgbClr val="FFFFFF"/>
                </a:highlight>
                <a:latin typeface="ProximaNova"/>
              </a:rPr>
              <a:t>They aren’t required to sit in a traditional classroom at a fixed time of the day.</a:t>
            </a:r>
          </a:p>
          <a:p>
            <a:r>
              <a:rPr lang="en-GB" sz="2400" b="0" i="0" dirty="0">
                <a:solidFill>
                  <a:srgbClr val="222222"/>
                </a:solidFill>
                <a:effectLst/>
                <a:highlight>
                  <a:srgbClr val="FFFFFF"/>
                </a:highlight>
                <a:latin typeface="ProximaNova"/>
              </a:rPr>
              <a:t> They can study on the go; learn during everyday commute, airport layover, or even from the comfort of their home. As a result, they can use their free time constructively and ensure their education doesn’t come in the way of achieving their KRAs and department goals.</a:t>
            </a:r>
            <a:endParaRPr lang="en-GB" sz="2400" dirty="0"/>
          </a:p>
        </p:txBody>
      </p:sp>
      <p:sp>
        <p:nvSpPr>
          <p:cNvPr id="4" name="Date Placeholder 3">
            <a:extLst>
              <a:ext uri="{FF2B5EF4-FFF2-40B4-BE49-F238E27FC236}">
                <a16:creationId xmlns:a16="http://schemas.microsoft.com/office/drawing/2014/main" id="{31A97763-B4EF-4462-432F-8159B1BCCA89}"/>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B76002EC-CEAC-A366-9653-204FCA5A47D0}"/>
              </a:ext>
            </a:extLst>
          </p:cNvPr>
          <p:cNvSpPr>
            <a:spLocks noGrp="1"/>
          </p:cNvSpPr>
          <p:nvPr>
            <p:ph type="sldNum" sz="quarter" idx="12"/>
          </p:nvPr>
        </p:nvSpPr>
        <p:spPr/>
        <p:txBody>
          <a:bodyPr/>
          <a:lstStyle/>
          <a:p>
            <a:pPr>
              <a:defRPr/>
            </a:pPr>
            <a:fld id="{5AAC4B12-5E10-4C8D-B2EB-240193E429A4}" type="slidenum">
              <a:rPr lang="en-GB" altLang="en-US" smtClean="0"/>
              <a:pPr>
                <a:defRPr/>
              </a:pPr>
              <a:t>5</a:t>
            </a:fld>
            <a:endParaRPr lang="en-GB" altLang="en-US"/>
          </a:p>
        </p:txBody>
      </p:sp>
    </p:spTree>
    <p:extLst>
      <p:ext uri="{BB962C8B-B14F-4D97-AF65-F5344CB8AC3E}">
        <p14:creationId xmlns:p14="http://schemas.microsoft.com/office/powerpoint/2010/main" val="681549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E5072-968F-ABC9-86B5-113136374389}"/>
              </a:ext>
            </a:extLst>
          </p:cNvPr>
          <p:cNvSpPr>
            <a:spLocks noGrp="1"/>
          </p:cNvSpPr>
          <p:nvPr>
            <p:ph type="title"/>
          </p:nvPr>
        </p:nvSpPr>
        <p:spPr>
          <a:xfrm>
            <a:off x="457200" y="274638"/>
            <a:ext cx="8229600" cy="634082"/>
          </a:xfrm>
        </p:spPr>
        <p:txBody>
          <a:bodyPr/>
          <a:lstStyle/>
          <a:p>
            <a:r>
              <a:rPr lang="en-GB" b="1" i="0" dirty="0">
                <a:solidFill>
                  <a:srgbClr val="222222"/>
                </a:solidFill>
                <a:effectLst/>
                <a:highlight>
                  <a:srgbClr val="FFFFFF"/>
                </a:highlight>
                <a:latin typeface="ProximaNova"/>
              </a:rPr>
              <a:t>2. Cost-effective</a:t>
            </a:r>
            <a:endParaRPr lang="en-GB" dirty="0"/>
          </a:p>
        </p:txBody>
      </p:sp>
      <p:sp>
        <p:nvSpPr>
          <p:cNvPr id="3" name="Content Placeholder 2">
            <a:extLst>
              <a:ext uri="{FF2B5EF4-FFF2-40B4-BE49-F238E27FC236}">
                <a16:creationId xmlns:a16="http://schemas.microsoft.com/office/drawing/2014/main" id="{08928AFF-6BA0-F3C9-E284-8ADC97458259}"/>
              </a:ext>
            </a:extLst>
          </p:cNvPr>
          <p:cNvSpPr>
            <a:spLocks noGrp="1"/>
          </p:cNvSpPr>
          <p:nvPr>
            <p:ph idx="1"/>
          </p:nvPr>
        </p:nvSpPr>
        <p:spPr>
          <a:xfrm>
            <a:off x="457200" y="1052736"/>
            <a:ext cx="8229600" cy="4464497"/>
          </a:xfrm>
        </p:spPr>
        <p:txBody>
          <a:bodyPr/>
          <a:lstStyle/>
          <a:p>
            <a:r>
              <a:rPr lang="en-GB" sz="2800" b="0" i="0" dirty="0">
                <a:solidFill>
                  <a:srgbClr val="222222"/>
                </a:solidFill>
                <a:effectLst/>
                <a:highlight>
                  <a:srgbClr val="FFFFFF"/>
                </a:highlight>
                <a:latin typeface="ProximaNova"/>
              </a:rPr>
              <a:t>This form of learning doesn’t make use of the trainer’s equipment or time.</a:t>
            </a:r>
          </a:p>
          <a:p>
            <a:r>
              <a:rPr lang="en-GB" sz="2800" b="0" i="0" dirty="0">
                <a:solidFill>
                  <a:srgbClr val="222222"/>
                </a:solidFill>
                <a:effectLst/>
                <a:highlight>
                  <a:srgbClr val="FFFFFF"/>
                </a:highlight>
                <a:latin typeface="ProximaNova"/>
              </a:rPr>
              <a:t> All the necessary information and study materials are available in digital format, which greatly reduces the overheads involved in engaging classrooms, conducting courses and classes, and travel.</a:t>
            </a:r>
          </a:p>
          <a:p>
            <a:r>
              <a:rPr lang="en-GB" sz="2800" b="0" i="0" dirty="0">
                <a:solidFill>
                  <a:srgbClr val="222222"/>
                </a:solidFill>
                <a:effectLst/>
                <a:highlight>
                  <a:srgbClr val="FFFFFF"/>
                </a:highlight>
                <a:latin typeface="ProximaNova"/>
              </a:rPr>
              <a:t> Employees only need a smartphone or a handheld device and Internet connectivity to enable their learning.</a:t>
            </a:r>
            <a:endParaRPr lang="en-GB" sz="2800" dirty="0"/>
          </a:p>
        </p:txBody>
      </p:sp>
      <p:sp>
        <p:nvSpPr>
          <p:cNvPr id="4" name="Date Placeholder 3">
            <a:extLst>
              <a:ext uri="{FF2B5EF4-FFF2-40B4-BE49-F238E27FC236}">
                <a16:creationId xmlns:a16="http://schemas.microsoft.com/office/drawing/2014/main" id="{6E8B0030-5C13-CC0B-2A01-703FBCD76932}"/>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9EC1A389-9D6C-3D78-98D4-126DEAF5E5E5}"/>
              </a:ext>
            </a:extLst>
          </p:cNvPr>
          <p:cNvSpPr>
            <a:spLocks noGrp="1"/>
          </p:cNvSpPr>
          <p:nvPr>
            <p:ph type="sldNum" sz="quarter" idx="12"/>
          </p:nvPr>
        </p:nvSpPr>
        <p:spPr/>
        <p:txBody>
          <a:bodyPr/>
          <a:lstStyle/>
          <a:p>
            <a:pPr>
              <a:defRPr/>
            </a:pPr>
            <a:fld id="{5AAC4B12-5E10-4C8D-B2EB-240193E429A4}" type="slidenum">
              <a:rPr lang="en-GB" altLang="en-US" smtClean="0"/>
              <a:pPr>
                <a:defRPr/>
              </a:pPr>
              <a:t>6</a:t>
            </a:fld>
            <a:endParaRPr lang="en-GB" altLang="en-US"/>
          </a:p>
        </p:txBody>
      </p:sp>
    </p:spTree>
    <p:extLst>
      <p:ext uri="{BB962C8B-B14F-4D97-AF65-F5344CB8AC3E}">
        <p14:creationId xmlns:p14="http://schemas.microsoft.com/office/powerpoint/2010/main" val="225153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3F3E8-F068-E022-BEF7-F4E4D0636B12}"/>
              </a:ext>
            </a:extLst>
          </p:cNvPr>
          <p:cNvSpPr>
            <a:spLocks noGrp="1"/>
          </p:cNvSpPr>
          <p:nvPr>
            <p:ph type="title"/>
          </p:nvPr>
        </p:nvSpPr>
        <p:spPr/>
        <p:txBody>
          <a:bodyPr/>
          <a:lstStyle/>
          <a:p>
            <a:r>
              <a:rPr lang="en-GB" b="1" i="0" dirty="0">
                <a:solidFill>
                  <a:srgbClr val="222222"/>
                </a:solidFill>
                <a:effectLst/>
                <a:highlight>
                  <a:srgbClr val="FFFFFF"/>
                </a:highlight>
                <a:latin typeface="ProximaNova"/>
              </a:rPr>
              <a:t> 3.Self-paced learning</a:t>
            </a:r>
            <a:endParaRPr lang="en-GB" dirty="0"/>
          </a:p>
        </p:txBody>
      </p:sp>
      <p:sp>
        <p:nvSpPr>
          <p:cNvPr id="3" name="Content Placeholder 2">
            <a:extLst>
              <a:ext uri="{FF2B5EF4-FFF2-40B4-BE49-F238E27FC236}">
                <a16:creationId xmlns:a16="http://schemas.microsoft.com/office/drawing/2014/main" id="{05BF9E26-8667-1112-62F5-71DD5A75989F}"/>
              </a:ext>
            </a:extLst>
          </p:cNvPr>
          <p:cNvSpPr>
            <a:spLocks noGrp="1"/>
          </p:cNvSpPr>
          <p:nvPr>
            <p:ph idx="1"/>
          </p:nvPr>
        </p:nvSpPr>
        <p:spPr/>
        <p:txBody>
          <a:bodyPr/>
          <a:lstStyle/>
          <a:p>
            <a:r>
              <a:rPr lang="en-GB" b="0" i="0" dirty="0">
                <a:solidFill>
                  <a:srgbClr val="222222"/>
                </a:solidFill>
                <a:effectLst/>
                <a:highlight>
                  <a:srgbClr val="FFFFFF"/>
                </a:highlight>
                <a:latin typeface="ProximaNova"/>
              </a:rPr>
              <a:t>Course modules are always recorded and available on the web. </a:t>
            </a:r>
          </a:p>
          <a:p>
            <a:r>
              <a:rPr lang="en-GB" b="0" i="0" dirty="0">
                <a:solidFill>
                  <a:srgbClr val="222222"/>
                </a:solidFill>
                <a:effectLst/>
                <a:highlight>
                  <a:srgbClr val="FFFFFF"/>
                </a:highlight>
                <a:latin typeface="ProximaNova"/>
              </a:rPr>
              <a:t>The employees need not hurry or slow down their learning as it is usually seen in traditional classrooms.</a:t>
            </a:r>
          </a:p>
          <a:p>
            <a:r>
              <a:rPr lang="en-GB" b="0" i="0" dirty="0">
                <a:solidFill>
                  <a:srgbClr val="222222"/>
                </a:solidFill>
                <a:effectLst/>
                <a:highlight>
                  <a:srgbClr val="FFFFFF"/>
                </a:highlight>
                <a:latin typeface="ProximaNova"/>
              </a:rPr>
              <a:t> They can chart out a learning path as per their comfort and pace.</a:t>
            </a:r>
            <a:endParaRPr lang="en-GB" dirty="0"/>
          </a:p>
        </p:txBody>
      </p:sp>
      <p:sp>
        <p:nvSpPr>
          <p:cNvPr id="4" name="Date Placeholder 3">
            <a:extLst>
              <a:ext uri="{FF2B5EF4-FFF2-40B4-BE49-F238E27FC236}">
                <a16:creationId xmlns:a16="http://schemas.microsoft.com/office/drawing/2014/main" id="{290E8A12-FA63-4525-8EBA-CE63BE554C98}"/>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437D0F5A-E5D7-5017-808B-998F4E3415C0}"/>
              </a:ext>
            </a:extLst>
          </p:cNvPr>
          <p:cNvSpPr>
            <a:spLocks noGrp="1"/>
          </p:cNvSpPr>
          <p:nvPr>
            <p:ph type="sldNum" sz="quarter" idx="12"/>
          </p:nvPr>
        </p:nvSpPr>
        <p:spPr/>
        <p:txBody>
          <a:bodyPr/>
          <a:lstStyle/>
          <a:p>
            <a:pPr>
              <a:defRPr/>
            </a:pPr>
            <a:fld id="{5AAC4B12-5E10-4C8D-B2EB-240193E429A4}" type="slidenum">
              <a:rPr lang="en-GB" altLang="en-US" smtClean="0"/>
              <a:pPr>
                <a:defRPr/>
              </a:pPr>
              <a:t>7</a:t>
            </a:fld>
            <a:endParaRPr lang="en-GB" altLang="en-US"/>
          </a:p>
        </p:txBody>
      </p:sp>
    </p:spTree>
    <p:extLst>
      <p:ext uri="{BB962C8B-B14F-4D97-AF65-F5344CB8AC3E}">
        <p14:creationId xmlns:p14="http://schemas.microsoft.com/office/powerpoint/2010/main" val="4239502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102-079A-44E0-CB6E-688FF835F0EF}"/>
              </a:ext>
            </a:extLst>
          </p:cNvPr>
          <p:cNvSpPr>
            <a:spLocks noGrp="1"/>
          </p:cNvSpPr>
          <p:nvPr>
            <p:ph type="title"/>
          </p:nvPr>
        </p:nvSpPr>
        <p:spPr/>
        <p:txBody>
          <a:bodyPr/>
          <a:lstStyle/>
          <a:p>
            <a:r>
              <a:rPr lang="en-GB" dirty="0"/>
              <a:t>A storm is coming for HR -Article</a:t>
            </a:r>
          </a:p>
        </p:txBody>
      </p:sp>
      <p:sp>
        <p:nvSpPr>
          <p:cNvPr id="3" name="Content Placeholder 2">
            <a:extLst>
              <a:ext uri="{FF2B5EF4-FFF2-40B4-BE49-F238E27FC236}">
                <a16:creationId xmlns:a16="http://schemas.microsoft.com/office/drawing/2014/main" id="{44ECB067-B9A5-FCB4-67D1-17268EB96635}"/>
              </a:ext>
            </a:extLst>
          </p:cNvPr>
          <p:cNvSpPr>
            <a:spLocks noGrp="1"/>
          </p:cNvSpPr>
          <p:nvPr>
            <p:ph idx="1"/>
          </p:nvPr>
        </p:nvSpPr>
        <p:spPr/>
        <p:txBody>
          <a:bodyPr/>
          <a:lstStyle/>
          <a:p>
            <a:r>
              <a:rPr lang="en-GB" dirty="0">
                <a:hlinkClick r:id="rId2"/>
              </a:rPr>
              <a:t>https://www.shrm.org/topics-tools/news/employee-relations/a-storm-is-coming-for-hr--shrm-ceo-johnny-c--taylor--jr--says-hr</a:t>
            </a:r>
            <a:endParaRPr lang="en-GB" dirty="0"/>
          </a:p>
          <a:p>
            <a:r>
              <a:rPr lang="en-GB" sz="2800" dirty="0"/>
              <a:t>Analyse and discuss in your small groups the above article and highlight how technology can disrupt traditional training practices</a:t>
            </a:r>
          </a:p>
        </p:txBody>
      </p:sp>
      <p:sp>
        <p:nvSpPr>
          <p:cNvPr id="4" name="Date Placeholder 3">
            <a:extLst>
              <a:ext uri="{FF2B5EF4-FFF2-40B4-BE49-F238E27FC236}">
                <a16:creationId xmlns:a16="http://schemas.microsoft.com/office/drawing/2014/main" id="{BB8501C8-9A44-BD3C-5CDB-0FF6536DB66D}"/>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E117352A-74E5-08BF-B6D0-C1E51B6D4245}"/>
              </a:ext>
            </a:extLst>
          </p:cNvPr>
          <p:cNvSpPr>
            <a:spLocks noGrp="1"/>
          </p:cNvSpPr>
          <p:nvPr>
            <p:ph type="sldNum" sz="quarter" idx="12"/>
          </p:nvPr>
        </p:nvSpPr>
        <p:spPr/>
        <p:txBody>
          <a:bodyPr/>
          <a:lstStyle/>
          <a:p>
            <a:pPr>
              <a:defRPr/>
            </a:pPr>
            <a:fld id="{5AAC4B12-5E10-4C8D-B2EB-240193E429A4}" type="slidenum">
              <a:rPr lang="en-GB" altLang="en-US" smtClean="0"/>
              <a:pPr>
                <a:defRPr/>
              </a:pPr>
              <a:t>8</a:t>
            </a:fld>
            <a:endParaRPr lang="en-GB" altLang="en-US"/>
          </a:p>
        </p:txBody>
      </p:sp>
    </p:spTree>
    <p:extLst>
      <p:ext uri="{BB962C8B-B14F-4D97-AF65-F5344CB8AC3E}">
        <p14:creationId xmlns:p14="http://schemas.microsoft.com/office/powerpoint/2010/main" val="2553761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BB113-3ACE-EFF6-8CAB-CEA72106C57F}"/>
              </a:ext>
            </a:extLst>
          </p:cNvPr>
          <p:cNvSpPr>
            <a:spLocks noGrp="1"/>
          </p:cNvSpPr>
          <p:nvPr>
            <p:ph type="title"/>
          </p:nvPr>
        </p:nvSpPr>
        <p:spPr>
          <a:xfrm>
            <a:off x="457200" y="274637"/>
            <a:ext cx="8229600" cy="1066129"/>
          </a:xfrm>
        </p:spPr>
        <p:txBody>
          <a:bodyPr/>
          <a:lstStyle/>
          <a:p>
            <a:r>
              <a:rPr lang="en-GB" b="1" i="0" dirty="0">
                <a:solidFill>
                  <a:srgbClr val="222222"/>
                </a:solidFill>
                <a:effectLst/>
                <a:highlight>
                  <a:srgbClr val="FFFFFF"/>
                </a:highlight>
                <a:latin typeface="ProximaNova"/>
              </a:rPr>
              <a:t>Cons: 1.Lack of Human Connect</a:t>
            </a:r>
            <a:endParaRPr lang="en-GB" dirty="0"/>
          </a:p>
        </p:txBody>
      </p:sp>
      <p:sp>
        <p:nvSpPr>
          <p:cNvPr id="3" name="Content Placeholder 2">
            <a:extLst>
              <a:ext uri="{FF2B5EF4-FFF2-40B4-BE49-F238E27FC236}">
                <a16:creationId xmlns:a16="http://schemas.microsoft.com/office/drawing/2014/main" id="{5DD17647-FA60-25EC-8914-5876064579A9}"/>
              </a:ext>
            </a:extLst>
          </p:cNvPr>
          <p:cNvSpPr>
            <a:spLocks noGrp="1"/>
          </p:cNvSpPr>
          <p:nvPr>
            <p:ph idx="1"/>
          </p:nvPr>
        </p:nvSpPr>
        <p:spPr>
          <a:xfrm>
            <a:off x="457200" y="1600200"/>
            <a:ext cx="8229600" cy="4133055"/>
          </a:xfrm>
        </p:spPr>
        <p:txBody>
          <a:bodyPr/>
          <a:lstStyle/>
          <a:p>
            <a:r>
              <a:rPr lang="en-GB" sz="2800" b="0" i="0" dirty="0">
                <a:solidFill>
                  <a:srgbClr val="222222"/>
                </a:solidFill>
                <a:effectLst/>
                <a:highlight>
                  <a:srgbClr val="FFFFFF"/>
                </a:highlight>
                <a:latin typeface="ProximaNova"/>
              </a:rPr>
              <a:t>Technology-enabled learning does not offer social interaction with either instructors or other learners. Thus, employees cannot participate in debates and discussions to get their viewpoint across.</a:t>
            </a:r>
          </a:p>
          <a:p>
            <a:r>
              <a:rPr lang="en-GB" sz="2800" b="0" i="0" dirty="0">
                <a:solidFill>
                  <a:srgbClr val="222222"/>
                </a:solidFill>
                <a:effectLst/>
                <a:highlight>
                  <a:srgbClr val="FFFFFF"/>
                </a:highlight>
                <a:latin typeface="ProximaNova"/>
              </a:rPr>
              <a:t> Also, employees miss out on peer learning which is a crucial element of any learning process. </a:t>
            </a:r>
          </a:p>
          <a:p>
            <a:r>
              <a:rPr lang="en-GB" sz="2800" b="0" i="0" dirty="0">
                <a:solidFill>
                  <a:srgbClr val="222222"/>
                </a:solidFill>
                <a:effectLst/>
                <a:highlight>
                  <a:srgbClr val="FFFFFF"/>
                </a:highlight>
                <a:latin typeface="ProximaNova"/>
              </a:rPr>
              <a:t>Hence, they can feel isolated which can, sometimes, be frustrating and de-motivating, as humans by nature are social.</a:t>
            </a:r>
            <a:endParaRPr lang="en-GB" sz="2800" dirty="0"/>
          </a:p>
        </p:txBody>
      </p:sp>
      <p:sp>
        <p:nvSpPr>
          <p:cNvPr id="4" name="Date Placeholder 3">
            <a:extLst>
              <a:ext uri="{FF2B5EF4-FFF2-40B4-BE49-F238E27FC236}">
                <a16:creationId xmlns:a16="http://schemas.microsoft.com/office/drawing/2014/main" id="{2BEBE14F-8540-6A4C-116B-85DCE7E4D0A7}"/>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BAE14054-6A3C-C5F2-3E2F-4D526E622581}"/>
              </a:ext>
            </a:extLst>
          </p:cNvPr>
          <p:cNvSpPr>
            <a:spLocks noGrp="1"/>
          </p:cNvSpPr>
          <p:nvPr>
            <p:ph type="sldNum" sz="quarter" idx="12"/>
          </p:nvPr>
        </p:nvSpPr>
        <p:spPr/>
        <p:txBody>
          <a:bodyPr/>
          <a:lstStyle/>
          <a:p>
            <a:pPr>
              <a:defRPr/>
            </a:pPr>
            <a:fld id="{5AAC4B12-5E10-4C8D-B2EB-240193E429A4}" type="slidenum">
              <a:rPr lang="en-GB" altLang="en-US" smtClean="0"/>
              <a:pPr>
                <a:defRPr/>
              </a:pPr>
              <a:t>9</a:t>
            </a:fld>
            <a:endParaRPr lang="en-GB" altLang="en-US"/>
          </a:p>
        </p:txBody>
      </p:sp>
    </p:spTree>
    <p:extLst>
      <p:ext uri="{BB962C8B-B14F-4D97-AF65-F5344CB8AC3E}">
        <p14:creationId xmlns:p14="http://schemas.microsoft.com/office/powerpoint/2010/main" val="3143140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19682-8051-3BB8-6867-BF2984C7F82E}"/>
              </a:ext>
            </a:extLst>
          </p:cNvPr>
          <p:cNvSpPr>
            <a:spLocks noGrp="1"/>
          </p:cNvSpPr>
          <p:nvPr>
            <p:ph type="title"/>
          </p:nvPr>
        </p:nvSpPr>
        <p:spPr/>
        <p:txBody>
          <a:bodyPr/>
          <a:lstStyle/>
          <a:p>
            <a:r>
              <a:rPr lang="en-GB" b="1" i="0" dirty="0">
                <a:solidFill>
                  <a:srgbClr val="222222"/>
                </a:solidFill>
                <a:effectLst/>
                <a:highlight>
                  <a:srgbClr val="FFFFFF"/>
                </a:highlight>
                <a:latin typeface="ProximaNova"/>
              </a:rPr>
              <a:t>2.Unstructured learning</a:t>
            </a:r>
            <a:endParaRPr lang="en-GB" dirty="0"/>
          </a:p>
        </p:txBody>
      </p:sp>
      <p:sp>
        <p:nvSpPr>
          <p:cNvPr id="3" name="Content Placeholder 2">
            <a:extLst>
              <a:ext uri="{FF2B5EF4-FFF2-40B4-BE49-F238E27FC236}">
                <a16:creationId xmlns:a16="http://schemas.microsoft.com/office/drawing/2014/main" id="{82CB761A-450D-7A6A-5FA8-0CCFE2D5796C}"/>
              </a:ext>
            </a:extLst>
          </p:cNvPr>
          <p:cNvSpPr>
            <a:spLocks noGrp="1"/>
          </p:cNvSpPr>
          <p:nvPr>
            <p:ph idx="1"/>
          </p:nvPr>
        </p:nvSpPr>
        <p:spPr/>
        <p:txBody>
          <a:bodyPr/>
          <a:lstStyle/>
          <a:p>
            <a:r>
              <a:rPr lang="en-GB" sz="2800" b="0" i="0" dirty="0">
                <a:solidFill>
                  <a:srgbClr val="222222"/>
                </a:solidFill>
                <a:effectLst/>
                <a:highlight>
                  <a:srgbClr val="FFFFFF"/>
                </a:highlight>
                <a:latin typeface="ProximaNova"/>
              </a:rPr>
              <a:t>Learning does not take place in a structured manner as there are no routine or fixed schedules.</a:t>
            </a:r>
          </a:p>
          <a:p>
            <a:r>
              <a:rPr lang="en-GB" sz="2800" b="0" i="0" dirty="0">
                <a:solidFill>
                  <a:srgbClr val="222222"/>
                </a:solidFill>
                <a:effectLst/>
                <a:highlight>
                  <a:srgbClr val="FFFFFF"/>
                </a:highlight>
                <a:latin typeface="ProximaNova"/>
              </a:rPr>
              <a:t>Hence, it is very easy to put off learning which could cause learners to fall behind without even realizing it.</a:t>
            </a:r>
          </a:p>
          <a:p>
            <a:r>
              <a:rPr lang="en-GB" sz="2800" b="0" i="0" dirty="0">
                <a:solidFill>
                  <a:srgbClr val="222222"/>
                </a:solidFill>
                <a:effectLst/>
                <a:highlight>
                  <a:srgbClr val="FFFFFF"/>
                </a:highlight>
                <a:latin typeface="ProximaNova"/>
              </a:rPr>
              <a:t> The lack of structure can also pose a problem when it comes to motivation and meeting course-related deadlines and goals</a:t>
            </a:r>
            <a:r>
              <a:rPr lang="en-GB" b="0" i="0" dirty="0">
                <a:solidFill>
                  <a:srgbClr val="222222"/>
                </a:solidFill>
                <a:effectLst/>
                <a:highlight>
                  <a:srgbClr val="FFFFFF"/>
                </a:highlight>
                <a:latin typeface="ProximaNova"/>
              </a:rPr>
              <a:t>.</a:t>
            </a:r>
            <a:endParaRPr lang="en-GB" dirty="0"/>
          </a:p>
        </p:txBody>
      </p:sp>
      <p:sp>
        <p:nvSpPr>
          <p:cNvPr id="4" name="Date Placeholder 3">
            <a:extLst>
              <a:ext uri="{FF2B5EF4-FFF2-40B4-BE49-F238E27FC236}">
                <a16:creationId xmlns:a16="http://schemas.microsoft.com/office/drawing/2014/main" id="{8014FE37-47F8-3E70-E05D-58CBEE617506}"/>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F36D1EEB-E3BA-7BD3-C0A3-B51AF9F4A17A}"/>
              </a:ext>
            </a:extLst>
          </p:cNvPr>
          <p:cNvSpPr>
            <a:spLocks noGrp="1"/>
          </p:cNvSpPr>
          <p:nvPr>
            <p:ph type="sldNum" sz="quarter" idx="12"/>
          </p:nvPr>
        </p:nvSpPr>
        <p:spPr/>
        <p:txBody>
          <a:bodyPr/>
          <a:lstStyle/>
          <a:p>
            <a:pPr>
              <a:defRPr/>
            </a:pPr>
            <a:fld id="{5AAC4B12-5E10-4C8D-B2EB-240193E429A4}" type="slidenum">
              <a:rPr lang="en-GB" altLang="en-US" smtClean="0"/>
              <a:pPr>
                <a:defRPr/>
              </a:pPr>
              <a:t>10</a:t>
            </a:fld>
            <a:endParaRPr lang="en-GB" altLang="en-US"/>
          </a:p>
        </p:txBody>
      </p:sp>
    </p:spTree>
    <p:extLst>
      <p:ext uri="{BB962C8B-B14F-4D97-AF65-F5344CB8AC3E}">
        <p14:creationId xmlns:p14="http://schemas.microsoft.com/office/powerpoint/2010/main" val="665896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13CDB-9BE2-038E-DCAA-7426D910DFF1}"/>
              </a:ext>
            </a:extLst>
          </p:cNvPr>
          <p:cNvSpPr>
            <a:spLocks noGrp="1"/>
          </p:cNvSpPr>
          <p:nvPr>
            <p:ph type="title"/>
          </p:nvPr>
        </p:nvSpPr>
        <p:spPr>
          <a:xfrm>
            <a:off x="457200" y="171231"/>
            <a:ext cx="8229600" cy="562074"/>
          </a:xfrm>
        </p:spPr>
        <p:txBody>
          <a:bodyPr/>
          <a:lstStyle/>
          <a:p>
            <a:r>
              <a:rPr lang="en-GB" b="1" i="0" dirty="0">
                <a:solidFill>
                  <a:srgbClr val="222222"/>
                </a:solidFill>
                <a:effectLst/>
                <a:highlight>
                  <a:srgbClr val="FFFFFF"/>
                </a:highlight>
                <a:latin typeface="ProximaNova"/>
              </a:rPr>
              <a:t> 3.Technology meltdown</a:t>
            </a:r>
            <a:endParaRPr lang="en-GB" dirty="0"/>
          </a:p>
        </p:txBody>
      </p:sp>
      <p:sp>
        <p:nvSpPr>
          <p:cNvPr id="3" name="Content Placeholder 2">
            <a:extLst>
              <a:ext uri="{FF2B5EF4-FFF2-40B4-BE49-F238E27FC236}">
                <a16:creationId xmlns:a16="http://schemas.microsoft.com/office/drawing/2014/main" id="{FADE8E5D-FE77-157F-8B0A-8734B365DE08}"/>
              </a:ext>
            </a:extLst>
          </p:cNvPr>
          <p:cNvSpPr>
            <a:spLocks noGrp="1"/>
          </p:cNvSpPr>
          <p:nvPr>
            <p:ph idx="1"/>
          </p:nvPr>
        </p:nvSpPr>
        <p:spPr>
          <a:xfrm>
            <a:off x="457200" y="1052736"/>
            <a:ext cx="8229600" cy="4464497"/>
          </a:xfrm>
        </p:spPr>
        <p:txBody>
          <a:bodyPr/>
          <a:lstStyle/>
          <a:p>
            <a:r>
              <a:rPr lang="en-GB" sz="2800" b="0" i="0" dirty="0">
                <a:solidFill>
                  <a:srgbClr val="222222"/>
                </a:solidFill>
                <a:effectLst/>
                <a:highlight>
                  <a:srgbClr val="FFFFFF"/>
                </a:highlight>
                <a:latin typeface="ProximaNova"/>
              </a:rPr>
              <a:t>Online learning requires software, which may be browser-based or downloadable. If the learners’ computer technology is incompatible with the e-learning software, they will not be able to access the lessons. </a:t>
            </a:r>
          </a:p>
          <a:p>
            <a:r>
              <a:rPr lang="en-GB" sz="2800" b="0" i="0" dirty="0">
                <a:solidFill>
                  <a:srgbClr val="222222"/>
                </a:solidFill>
                <a:effectLst/>
                <a:highlight>
                  <a:srgbClr val="FFFFFF"/>
                </a:highlight>
                <a:latin typeface="ProximaNova"/>
              </a:rPr>
              <a:t>Furthermore, this form of employee education requires reliable power and Internet connectivity.</a:t>
            </a:r>
          </a:p>
          <a:p>
            <a:r>
              <a:rPr lang="en-GB" sz="2800" b="0" i="0" dirty="0">
                <a:solidFill>
                  <a:srgbClr val="222222"/>
                </a:solidFill>
                <a:effectLst/>
                <a:highlight>
                  <a:srgbClr val="FFFFFF"/>
                </a:highlight>
                <a:latin typeface="ProximaNova"/>
              </a:rPr>
              <a:t> A slow or unreliable internet connection can be frustrating, and won’t allow access to the virtual classroom</a:t>
            </a:r>
            <a:endParaRPr lang="en-GB" sz="2800" dirty="0"/>
          </a:p>
        </p:txBody>
      </p:sp>
      <p:sp>
        <p:nvSpPr>
          <p:cNvPr id="4" name="Date Placeholder 3">
            <a:extLst>
              <a:ext uri="{FF2B5EF4-FFF2-40B4-BE49-F238E27FC236}">
                <a16:creationId xmlns:a16="http://schemas.microsoft.com/office/drawing/2014/main" id="{4E8D6E24-86ED-8705-B5AC-8AC42236ED31}"/>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6554946E-6297-D999-26E0-BAF838A6A738}"/>
              </a:ext>
            </a:extLst>
          </p:cNvPr>
          <p:cNvSpPr>
            <a:spLocks noGrp="1"/>
          </p:cNvSpPr>
          <p:nvPr>
            <p:ph type="sldNum" sz="quarter" idx="12"/>
          </p:nvPr>
        </p:nvSpPr>
        <p:spPr/>
        <p:txBody>
          <a:bodyPr/>
          <a:lstStyle/>
          <a:p>
            <a:pPr>
              <a:defRPr/>
            </a:pPr>
            <a:fld id="{5AAC4B12-5E10-4C8D-B2EB-240193E429A4}" type="slidenum">
              <a:rPr lang="en-GB" altLang="en-US" smtClean="0"/>
              <a:pPr>
                <a:defRPr/>
              </a:pPr>
              <a:t>11</a:t>
            </a:fld>
            <a:endParaRPr lang="en-GB" altLang="en-US"/>
          </a:p>
        </p:txBody>
      </p:sp>
    </p:spTree>
    <p:extLst>
      <p:ext uri="{BB962C8B-B14F-4D97-AF65-F5344CB8AC3E}">
        <p14:creationId xmlns:p14="http://schemas.microsoft.com/office/powerpoint/2010/main" val="1620660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613D-4FC6-63C7-C8C6-442B5517E1FC}"/>
              </a:ext>
            </a:extLst>
          </p:cNvPr>
          <p:cNvSpPr>
            <a:spLocks noGrp="1"/>
          </p:cNvSpPr>
          <p:nvPr>
            <p:ph type="title"/>
          </p:nvPr>
        </p:nvSpPr>
        <p:spPr/>
        <p:txBody>
          <a:bodyPr/>
          <a:lstStyle/>
          <a:p>
            <a:r>
              <a:rPr lang="en-GB" dirty="0"/>
              <a:t>Seminar Activity</a:t>
            </a:r>
          </a:p>
        </p:txBody>
      </p:sp>
      <p:sp>
        <p:nvSpPr>
          <p:cNvPr id="3" name="Content Placeholder 2">
            <a:extLst>
              <a:ext uri="{FF2B5EF4-FFF2-40B4-BE49-F238E27FC236}">
                <a16:creationId xmlns:a16="http://schemas.microsoft.com/office/drawing/2014/main" id="{9FB5285F-4501-BFE0-4A9B-674DCB9D1DCC}"/>
              </a:ext>
            </a:extLst>
          </p:cNvPr>
          <p:cNvSpPr>
            <a:spLocks noGrp="1"/>
          </p:cNvSpPr>
          <p:nvPr>
            <p:ph idx="1"/>
          </p:nvPr>
        </p:nvSpPr>
        <p:spPr/>
        <p:txBody>
          <a:bodyPr/>
          <a:lstStyle/>
          <a:p>
            <a:r>
              <a:rPr lang="en-GB" dirty="0">
                <a:hlinkClick r:id="rId2"/>
              </a:rPr>
              <a:t>https://hbr.org/2020/03/a-guide-to-managing-your-newly-remote-workers</a:t>
            </a:r>
            <a:endParaRPr lang="en-GB" dirty="0"/>
          </a:p>
          <a:p>
            <a:endParaRPr lang="en-GB" dirty="0"/>
          </a:p>
          <a:p>
            <a:r>
              <a:rPr lang="en-GB" dirty="0"/>
              <a:t>Discuss in your small groups the article and debate the idea.</a:t>
            </a:r>
          </a:p>
        </p:txBody>
      </p:sp>
      <p:sp>
        <p:nvSpPr>
          <p:cNvPr id="4" name="Date Placeholder 3">
            <a:extLst>
              <a:ext uri="{FF2B5EF4-FFF2-40B4-BE49-F238E27FC236}">
                <a16:creationId xmlns:a16="http://schemas.microsoft.com/office/drawing/2014/main" id="{5459B8DD-3BB9-A7D1-2FCB-D4236A281DC9}"/>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24AC3B67-D7CC-4656-D891-CCCE3E2CB0E5}"/>
              </a:ext>
            </a:extLst>
          </p:cNvPr>
          <p:cNvSpPr>
            <a:spLocks noGrp="1"/>
          </p:cNvSpPr>
          <p:nvPr>
            <p:ph type="sldNum" sz="quarter" idx="12"/>
          </p:nvPr>
        </p:nvSpPr>
        <p:spPr/>
        <p:txBody>
          <a:bodyPr/>
          <a:lstStyle/>
          <a:p>
            <a:pPr>
              <a:defRPr/>
            </a:pPr>
            <a:fld id="{5AAC4B12-5E10-4C8D-B2EB-240193E429A4}" type="slidenum">
              <a:rPr lang="en-GB" altLang="en-US" smtClean="0"/>
              <a:pPr>
                <a:defRPr/>
              </a:pPr>
              <a:t>12</a:t>
            </a:fld>
            <a:endParaRPr lang="en-GB" altLang="en-US"/>
          </a:p>
        </p:txBody>
      </p:sp>
    </p:spTree>
    <p:extLst>
      <p:ext uri="{BB962C8B-B14F-4D97-AF65-F5344CB8AC3E}">
        <p14:creationId xmlns:p14="http://schemas.microsoft.com/office/powerpoint/2010/main" val="3971304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4CC6A-D160-E6A4-53B2-81263FDEC71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11F1815-89FC-C160-1F04-6134422C3049}"/>
              </a:ext>
            </a:extLst>
          </p:cNvPr>
          <p:cNvSpPr>
            <a:spLocks noGrp="1"/>
          </p:cNvSpPr>
          <p:nvPr>
            <p:ph idx="1"/>
          </p:nvPr>
        </p:nvSpPr>
        <p:spPr/>
        <p:txBody>
          <a:bodyPr/>
          <a:lstStyle/>
          <a:p>
            <a:r>
              <a:rPr lang="en-GB" b="0" i="0" dirty="0">
                <a:solidFill>
                  <a:srgbClr val="222222"/>
                </a:solidFill>
                <a:effectLst/>
                <a:highlight>
                  <a:srgbClr val="FFFFFF"/>
                </a:highlight>
                <a:latin typeface="ProximaNova"/>
              </a:rPr>
              <a:t>It is evident that technology-enabled learning has its advantages and drawbacks, however the right approach towards learning can help employees derive the maximum benefits of this form of learning without being troubled by its limitations.</a:t>
            </a:r>
            <a:endParaRPr lang="en-GB" dirty="0"/>
          </a:p>
        </p:txBody>
      </p:sp>
      <p:sp>
        <p:nvSpPr>
          <p:cNvPr id="4" name="Date Placeholder 3">
            <a:extLst>
              <a:ext uri="{FF2B5EF4-FFF2-40B4-BE49-F238E27FC236}">
                <a16:creationId xmlns:a16="http://schemas.microsoft.com/office/drawing/2014/main" id="{1033B674-3491-4E4C-506C-EE0BC947FEED}"/>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549AC276-BC18-8447-24CF-93A6A108ACDB}"/>
              </a:ext>
            </a:extLst>
          </p:cNvPr>
          <p:cNvSpPr>
            <a:spLocks noGrp="1"/>
          </p:cNvSpPr>
          <p:nvPr>
            <p:ph type="sldNum" sz="quarter" idx="12"/>
          </p:nvPr>
        </p:nvSpPr>
        <p:spPr/>
        <p:txBody>
          <a:bodyPr/>
          <a:lstStyle/>
          <a:p>
            <a:pPr>
              <a:defRPr/>
            </a:pPr>
            <a:fld id="{5AAC4B12-5E10-4C8D-B2EB-240193E429A4}" type="slidenum">
              <a:rPr lang="en-GB" altLang="en-US" smtClean="0"/>
              <a:pPr>
                <a:defRPr/>
              </a:pPr>
              <a:t>13</a:t>
            </a:fld>
            <a:endParaRPr lang="en-GB" altLang="en-US"/>
          </a:p>
        </p:txBody>
      </p:sp>
    </p:spTree>
    <p:extLst>
      <p:ext uri="{BB962C8B-B14F-4D97-AF65-F5344CB8AC3E}">
        <p14:creationId xmlns:p14="http://schemas.microsoft.com/office/powerpoint/2010/main" val="4054468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8E3E4-CE23-A496-2E87-305741FD27B5}"/>
              </a:ext>
            </a:extLst>
          </p:cNvPr>
          <p:cNvSpPr>
            <a:spLocks noGrp="1"/>
          </p:cNvSpPr>
          <p:nvPr>
            <p:ph type="title"/>
          </p:nvPr>
        </p:nvSpPr>
        <p:spPr>
          <a:xfrm>
            <a:off x="457200" y="274638"/>
            <a:ext cx="8229600" cy="850106"/>
          </a:xfrm>
        </p:spPr>
        <p:txBody>
          <a:bodyPr/>
          <a:lstStyle/>
          <a:p>
            <a:r>
              <a:rPr lang="en-GB" dirty="0"/>
              <a:t>Seminar Activity</a:t>
            </a:r>
          </a:p>
        </p:txBody>
      </p:sp>
      <p:sp>
        <p:nvSpPr>
          <p:cNvPr id="3" name="Content Placeholder 2">
            <a:extLst>
              <a:ext uri="{FF2B5EF4-FFF2-40B4-BE49-F238E27FC236}">
                <a16:creationId xmlns:a16="http://schemas.microsoft.com/office/drawing/2014/main" id="{BA53C1CA-67BD-0EB9-FC69-D3C992EF26BD}"/>
              </a:ext>
            </a:extLst>
          </p:cNvPr>
          <p:cNvSpPr>
            <a:spLocks noGrp="1"/>
          </p:cNvSpPr>
          <p:nvPr>
            <p:ph idx="1"/>
          </p:nvPr>
        </p:nvSpPr>
        <p:spPr>
          <a:xfrm>
            <a:off x="457200" y="1124744"/>
            <a:ext cx="8229600" cy="4392489"/>
          </a:xfrm>
        </p:spPr>
        <p:txBody>
          <a:bodyPr/>
          <a:lstStyle/>
          <a:p>
            <a:endParaRPr lang="en-GB" sz="2400" dirty="0"/>
          </a:p>
          <a:p>
            <a:r>
              <a:rPr lang="en-GB" sz="2400" dirty="0">
                <a:hlinkClick r:id="rId2"/>
              </a:rPr>
              <a:t>https://www.ibm.com/topics/training-development</a:t>
            </a:r>
            <a:endParaRPr lang="en-GB" sz="2400" dirty="0"/>
          </a:p>
          <a:p>
            <a:endParaRPr lang="en-GB" sz="2400" dirty="0"/>
          </a:p>
          <a:p>
            <a:r>
              <a:rPr lang="en-GB" sz="2400" dirty="0"/>
              <a:t>IBM is an example of how </a:t>
            </a:r>
            <a:r>
              <a:rPr lang="en-GB" sz="2400" b="0" i="0" dirty="0">
                <a:solidFill>
                  <a:srgbClr val="161616"/>
                </a:solidFill>
                <a:effectLst/>
                <a:highlight>
                  <a:srgbClr val="FFFFFF"/>
                </a:highlight>
                <a:latin typeface="IBM Plex Sans" panose="020F0502020204030204" pitchFamily="34" charset="0"/>
              </a:rPr>
              <a:t>HR and talent transformation happens at Modern Workplaces.</a:t>
            </a:r>
          </a:p>
          <a:p>
            <a:r>
              <a:rPr lang="en-GB" sz="2400" dirty="0">
                <a:solidFill>
                  <a:srgbClr val="161616"/>
                </a:solidFill>
                <a:highlight>
                  <a:srgbClr val="FFFFFF"/>
                </a:highlight>
                <a:latin typeface="IBM Plex Sans" panose="020F0502020204030204" pitchFamily="34" charset="0"/>
              </a:rPr>
              <a:t>Identify the 4 different ways IBM incorporates technology for its training practices.</a:t>
            </a:r>
          </a:p>
          <a:p>
            <a:r>
              <a:rPr lang="en-GB" sz="2400" dirty="0">
                <a:solidFill>
                  <a:srgbClr val="161616"/>
                </a:solidFill>
                <a:highlight>
                  <a:srgbClr val="FFFFFF"/>
                </a:highlight>
                <a:latin typeface="IBM Plex Sans" panose="020F0502020204030204" pitchFamily="34" charset="0"/>
              </a:rPr>
              <a:t>This activity will support you for your own Presentation which is Assessment 1 next week.</a:t>
            </a:r>
          </a:p>
          <a:p>
            <a:endParaRPr lang="en-GB" sz="2400" dirty="0"/>
          </a:p>
        </p:txBody>
      </p:sp>
      <p:sp>
        <p:nvSpPr>
          <p:cNvPr id="4" name="Date Placeholder 3">
            <a:extLst>
              <a:ext uri="{FF2B5EF4-FFF2-40B4-BE49-F238E27FC236}">
                <a16:creationId xmlns:a16="http://schemas.microsoft.com/office/drawing/2014/main" id="{B93F9242-8BB2-27A5-99F1-FFE7A31AFD5A}"/>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C84DE194-D17E-7BD4-C3C6-CCB947098FE8}"/>
              </a:ext>
            </a:extLst>
          </p:cNvPr>
          <p:cNvSpPr>
            <a:spLocks noGrp="1"/>
          </p:cNvSpPr>
          <p:nvPr>
            <p:ph type="sldNum" sz="quarter" idx="12"/>
          </p:nvPr>
        </p:nvSpPr>
        <p:spPr/>
        <p:txBody>
          <a:bodyPr/>
          <a:lstStyle/>
          <a:p>
            <a:pPr>
              <a:defRPr/>
            </a:pPr>
            <a:fld id="{5AAC4B12-5E10-4C8D-B2EB-240193E429A4}" type="slidenum">
              <a:rPr lang="en-GB" altLang="en-US" smtClean="0"/>
              <a:pPr>
                <a:defRPr/>
              </a:pPr>
              <a:t>14</a:t>
            </a:fld>
            <a:endParaRPr lang="en-GB" altLang="en-US"/>
          </a:p>
        </p:txBody>
      </p:sp>
    </p:spTree>
    <p:extLst>
      <p:ext uri="{BB962C8B-B14F-4D97-AF65-F5344CB8AC3E}">
        <p14:creationId xmlns:p14="http://schemas.microsoft.com/office/powerpoint/2010/main" val="820455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F0CAB-3EE8-2964-ACD6-5F50FEB324F8}"/>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F2BC5EB6-E610-6C69-8AC3-A5C51EF980F3}"/>
              </a:ext>
            </a:extLst>
          </p:cNvPr>
          <p:cNvSpPr>
            <a:spLocks noGrp="1"/>
          </p:cNvSpPr>
          <p:nvPr>
            <p:ph idx="1"/>
          </p:nvPr>
        </p:nvSpPr>
        <p:spPr/>
        <p:txBody>
          <a:bodyPr/>
          <a:lstStyle/>
          <a:p>
            <a:r>
              <a:rPr lang="en-GB" dirty="0">
                <a:hlinkClick r:id="rId2"/>
              </a:rPr>
              <a:t>https://www.linkedin.com/in/johnnyctaylorjr/</a:t>
            </a:r>
            <a:endParaRPr lang="en-GB" dirty="0"/>
          </a:p>
          <a:p>
            <a:pPr algn="just"/>
            <a:r>
              <a:rPr lang="en-GB" sz="2000" b="0" i="0" u="none" strike="noStrike" baseline="0" dirty="0">
                <a:solidFill>
                  <a:srgbClr val="000000"/>
                </a:solidFill>
                <a:latin typeface="Arial" panose="020B0604020202020204" pitchFamily="34" charset="0"/>
              </a:rPr>
              <a:t>Armstrong, M., Taylor, S., (2017) Armstrong's Handbook of Human Resource Management Practice, 14th Edition, Kogan Page 	</a:t>
            </a:r>
          </a:p>
          <a:p>
            <a:pPr algn="just"/>
            <a:r>
              <a:rPr lang="en-GB" sz="2000" b="0" i="0" u="none" strike="noStrike" baseline="0" dirty="0">
                <a:solidFill>
                  <a:srgbClr val="000000"/>
                </a:solidFill>
                <a:latin typeface="Arial" panose="020B0604020202020204" pitchFamily="34" charset="0"/>
              </a:rPr>
              <a:t>Torrington, D., Hall, L., Taylor, S., Atkinson, C., (2014) Human Resource Management 9th Edition, Pearson 	</a:t>
            </a:r>
          </a:p>
          <a:p>
            <a:pPr algn="just"/>
            <a:r>
              <a:rPr lang="en-GB" sz="2000" b="0" i="0" u="none" strike="noStrike" baseline="0" dirty="0">
                <a:solidFill>
                  <a:srgbClr val="000000"/>
                </a:solidFill>
                <a:latin typeface="Arial" panose="020B0604020202020204" pitchFamily="34" charset="0"/>
              </a:rPr>
              <a:t>Taylor, S. ,(2010) Resourcing and talent management. 5th ed. London: Chartered Institute of Personnel and Development. 	</a:t>
            </a:r>
          </a:p>
          <a:p>
            <a:endParaRPr lang="en-GB" dirty="0"/>
          </a:p>
        </p:txBody>
      </p:sp>
      <p:sp>
        <p:nvSpPr>
          <p:cNvPr id="4" name="Date Placeholder 3">
            <a:extLst>
              <a:ext uri="{FF2B5EF4-FFF2-40B4-BE49-F238E27FC236}">
                <a16:creationId xmlns:a16="http://schemas.microsoft.com/office/drawing/2014/main" id="{9055448D-4157-BC82-0A38-7173C695809A}"/>
              </a:ext>
            </a:extLst>
          </p:cNvPr>
          <p:cNvSpPr>
            <a:spLocks noGrp="1"/>
          </p:cNvSpPr>
          <p:nvPr>
            <p:ph type="dt" sz="half" idx="10"/>
          </p:nvPr>
        </p:nvSpPr>
        <p:spPr/>
        <p:txBody>
          <a:bodyPr/>
          <a:lstStyle/>
          <a:p>
            <a:pPr>
              <a:defRPr/>
            </a:pPr>
            <a:fld id="{4F399441-DF5E-43A1-907C-EEE51D832205}" type="datetime1">
              <a:rPr lang="en-GB" altLang="en-US" smtClean="0"/>
              <a:pPr>
                <a:defRPr/>
              </a:pPr>
              <a:t>16/07/2024</a:t>
            </a:fld>
            <a:endParaRPr lang="en-GB" altLang="en-US"/>
          </a:p>
        </p:txBody>
      </p:sp>
      <p:sp>
        <p:nvSpPr>
          <p:cNvPr id="5" name="Slide Number Placeholder 4">
            <a:extLst>
              <a:ext uri="{FF2B5EF4-FFF2-40B4-BE49-F238E27FC236}">
                <a16:creationId xmlns:a16="http://schemas.microsoft.com/office/drawing/2014/main" id="{548455B2-21E0-A3BA-21BD-2DF8DE1D474A}"/>
              </a:ext>
            </a:extLst>
          </p:cNvPr>
          <p:cNvSpPr>
            <a:spLocks noGrp="1"/>
          </p:cNvSpPr>
          <p:nvPr>
            <p:ph type="sldNum" sz="quarter" idx="12"/>
          </p:nvPr>
        </p:nvSpPr>
        <p:spPr/>
        <p:txBody>
          <a:bodyPr/>
          <a:lstStyle/>
          <a:p>
            <a:pPr>
              <a:defRPr/>
            </a:pPr>
            <a:fld id="{5AAC4B12-5E10-4C8D-B2EB-240193E429A4}" type="slidenum">
              <a:rPr lang="en-GB" altLang="en-US" smtClean="0"/>
              <a:pPr>
                <a:defRPr/>
              </a:pPr>
              <a:t>15</a:t>
            </a:fld>
            <a:endParaRPr lang="en-GB" altLang="en-US"/>
          </a:p>
        </p:txBody>
      </p:sp>
    </p:spTree>
    <p:extLst>
      <p:ext uri="{BB962C8B-B14F-4D97-AF65-F5344CB8AC3E}">
        <p14:creationId xmlns:p14="http://schemas.microsoft.com/office/powerpoint/2010/main" val="3911630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6186" y="2377678"/>
            <a:ext cx="1930004" cy="2102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223629" y="3073003"/>
            <a:ext cx="3165872" cy="71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3300" dirty="0">
                <a:solidFill>
                  <a:schemeClr val="tx1"/>
                </a:solidFill>
              </a:rPr>
              <a:t>Thank You </a:t>
            </a:r>
            <a:r>
              <a:rPr lang="en-GB" altLang="en-US" sz="33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dirty="0"/>
          </a:p>
          <a:p>
            <a:pPr algn="just" eaLnBrk="1" hangingPunct="1">
              <a:buFont typeface="Symbol" panose="05050102010706020507" pitchFamily="18" charset="2"/>
              <a:buNone/>
            </a:pPr>
            <a:endParaRPr lang="en-GB" altLang="en-US" b="1" dirty="0"/>
          </a:p>
          <a:p>
            <a:pPr algn="just" eaLnBrk="1" hangingPunct="1">
              <a:buFont typeface="Symbol" panose="05050102010706020507" pitchFamily="18" charset="2"/>
              <a:buNone/>
            </a:pPr>
            <a:endParaRPr lang="en-US" altLang="en-US" sz="2100" b="1" dirty="0"/>
          </a:p>
        </p:txBody>
      </p:sp>
    </p:spTree>
    <p:extLst>
      <p:ext uri="{BB962C8B-B14F-4D97-AF65-F5344CB8AC3E}">
        <p14:creationId xmlns:p14="http://schemas.microsoft.com/office/powerpoint/2010/main" val="118872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4c913a3fd121b6e11f2f6a36e75cbd76">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6273b08091400b8b276fe06c71163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9F44DE51-5A69-46BC-B459-7EC49F1FB838}">
  <ds:schemaRefs>
    <ds:schemaRef ds:uri="http://schemas.microsoft.com/sharepoint/v3/contenttype/forms"/>
  </ds:schemaRefs>
</ds:datastoreItem>
</file>

<file path=customXml/itemProps2.xml><?xml version="1.0" encoding="utf-8"?>
<ds:datastoreItem xmlns:ds="http://schemas.openxmlformats.org/officeDocument/2006/customXml" ds:itemID="{EB649BE4-2228-4608-A0E5-B4EE872B2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4786044-B4C8-4AD3-BE4A-7333246F9D1A}">
  <ds:schemaRefs>
    <ds:schemaRef ds:uri="0d4f6ffa-9f28-4e2a-a23f-4264c91c95c3"/>
    <ds:schemaRef ds:uri="http://schemas.microsoft.com/office/2006/documentManagement/types"/>
    <ds:schemaRef ds:uri="a5bd8bae-d77b-4579-b242-1f3afbf66184"/>
    <ds:schemaRef ds:uri="http://schemas.microsoft.com/office/2006/metadata/properties"/>
    <ds:schemaRef ds:uri="http://schemas.openxmlformats.org/package/2006/metadata/core-properties"/>
    <ds:schemaRef ds:uri="http://purl.org/dc/dcmitype/"/>
    <ds:schemaRef ds:uri="http://www.w3.org/XML/1998/namespace"/>
    <ds:schemaRef ds:uri="http://purl.org/dc/elements/1.1/"/>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PPT template</Template>
  <TotalTime>1396</TotalTime>
  <Words>870</Words>
  <Application>Microsoft Office PowerPoint</Application>
  <PresentationFormat>On-screen Show (4:3)</PresentationFormat>
  <Paragraphs>93</Paragraphs>
  <Slides>16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IBM Plex Sans</vt:lpstr>
      <vt:lpstr>Myriad Pro</vt:lpstr>
      <vt:lpstr>ProximaNova</vt:lpstr>
      <vt:lpstr>SabonLTStd-Roman</vt:lpstr>
      <vt:lpstr>Symbol</vt:lpstr>
      <vt:lpstr>Verdana</vt:lpstr>
      <vt:lpstr>Wingdings</vt:lpstr>
      <vt:lpstr>20140311PresentationUWTSDTemplate</vt:lpstr>
      <vt:lpstr>LCBB5004  </vt:lpstr>
      <vt:lpstr>Learning outcomes</vt:lpstr>
      <vt:lpstr>The Pros and Cons of Technology Enabled Learning for Employees </vt:lpstr>
      <vt:lpstr>Introduction</vt:lpstr>
      <vt:lpstr>Pros-Flexibility</vt:lpstr>
      <vt:lpstr>2. Cost-effective</vt:lpstr>
      <vt:lpstr> 3.Self-paced learning</vt:lpstr>
      <vt:lpstr>A storm is coming for HR -Article</vt:lpstr>
      <vt:lpstr>Cons: 1.Lack of Human Connect</vt:lpstr>
      <vt:lpstr>2.Unstructured learning</vt:lpstr>
      <vt:lpstr> 3.Technology meltdown</vt:lpstr>
      <vt:lpstr>Seminar Activity</vt:lpstr>
      <vt:lpstr>Summary</vt:lpstr>
      <vt:lpstr>Seminar Activity</vt:lpstr>
      <vt:lpstr>Sources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76</cp:revision>
  <cp:lastPrinted>1601-01-01T00:00:00Z</cp:lastPrinted>
  <dcterms:created xsi:type="dcterms:W3CDTF">2002-10-07T19:43:58Z</dcterms:created>
  <dcterms:modified xsi:type="dcterms:W3CDTF">2024-07-16T19:21:09Z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