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1"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NULL" TargetMode="External"/><Relationship Id="rId13" Type="http://schemas.openxmlformats.org/officeDocument/2006/relationships/hyperlink" Target="NULL" TargetMode="External"/><Relationship Id="rId3" Type="http://schemas.openxmlformats.org/officeDocument/2006/relationships/hyperlink" Target="NULL" TargetMode="External"/><Relationship Id="rId7" Type="http://schemas.openxmlformats.org/officeDocument/2006/relationships/hyperlink" Target="http://www.legislation.gov.uk/mwa/2011/2/section/2" TargetMode="External"/><Relationship Id="rId12" Type="http://schemas.openxmlformats.org/officeDocument/2006/relationships/hyperlink" Target="NULL" TargetMode="External"/><Relationship Id="rId2" Type="http://schemas.openxmlformats.org/officeDocument/2006/relationships/hyperlink" Target="https://www.legislation.gov.uk/ukpga/2000/14/part/V" TargetMode="External"/><Relationship Id="rId1" Type="http://schemas.openxmlformats.org/officeDocument/2006/relationships/slideLayout" Target="../slideLayouts/slideLayout2.xml"/><Relationship Id="rId6" Type="http://schemas.openxmlformats.org/officeDocument/2006/relationships/hyperlink" Target="NULL" TargetMode="External"/><Relationship Id="rId11" Type="http://schemas.openxmlformats.org/officeDocument/2006/relationships/hyperlink" Target="NULL" TargetMode="External"/><Relationship Id="rId5" Type="http://schemas.openxmlformats.org/officeDocument/2006/relationships/hyperlink" Target="NULL" TargetMode="External"/><Relationship Id="rId10" Type="http://schemas.openxmlformats.org/officeDocument/2006/relationships/hyperlink" Target="NULL" TargetMode="External"/><Relationship Id="rId4" Type="http://schemas.openxmlformats.org/officeDocument/2006/relationships/hyperlink" Target="NULL" TargetMode="External"/><Relationship Id="rId9" Type="http://schemas.openxmlformats.org/officeDocument/2006/relationships/hyperlink" Target="NUL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NULL" TargetMode="External"/><Relationship Id="rId3" Type="http://schemas.openxmlformats.org/officeDocument/2006/relationships/hyperlink" Target="NULL" TargetMode="External"/><Relationship Id="rId7"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6" Type="http://schemas.openxmlformats.org/officeDocument/2006/relationships/hyperlink" Target="NULL" TargetMode="External"/><Relationship Id="rId5" Type="http://schemas.openxmlformats.org/officeDocument/2006/relationships/hyperlink" Target="NULL" TargetMode="External"/><Relationship Id="rId10" Type="http://schemas.openxmlformats.org/officeDocument/2006/relationships/hyperlink" Target="NULL" TargetMode="External"/><Relationship Id="rId4" Type="http://schemas.openxmlformats.org/officeDocument/2006/relationships/hyperlink" Target="http://convention-child-rights/" TargetMode="External"/><Relationship Id="rId9" Type="http://schemas.openxmlformats.org/officeDocument/2006/relationships/hyperlink" Target="NUL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11097/guide-to-the-general-data-protection-regulation-gdpr-1-0.pdf" TargetMode="External"/><Relationship Id="rId2" Type="http://schemas.openxmlformats.org/officeDocument/2006/relationships/hyperlink" Target="https://www.legislation.gov.uk/ukpga/1998/29/contents" TargetMode="External"/><Relationship Id="rId1" Type="http://schemas.openxmlformats.org/officeDocument/2006/relationships/slideLayout" Target="../slideLayouts/slideLayout2.xml"/><Relationship Id="rId6" Type="http://schemas.openxmlformats.org/officeDocument/2006/relationships/hyperlink" Target="http://learning.gov.wales/docs/learningwales/publications/140327-minority-ethnic-achievement-in-wales-policy-statement-en.pdf" TargetMode="External"/><Relationship Id="rId5" Type="http://schemas.openxmlformats.org/officeDocument/2006/relationships/hyperlink" Target="https://downloads.unicef.org.uk/wp-content/uploads/2010/05/UNCRC_united_nations_convention_on_the_rights_of_the_child.pdf" TargetMode="External"/><Relationship Id="rId4" Type="http://schemas.openxmlformats.org/officeDocument/2006/relationships/hyperlink" Target="http://www.signalong.org.uk/"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937387" y="13264"/>
            <a:ext cx="6243483" cy="414441"/>
          </a:xfrm>
        </p:spPr>
        <p:txBody>
          <a:bodyPr vert="horz" lIns="91440" tIns="45720" rIns="91440" bIns="45720" rtlCol="0" anchor="t">
            <a:noAutofit/>
          </a:bodyPr>
          <a:lstStyle/>
          <a:p>
            <a:r>
              <a:rPr lang="en-GB" sz="1800">
                <a:cs typeface="Calibri"/>
              </a:rPr>
              <a:t>1806935/EAEE4002/C Professional Practitioner Briefing Paper</a:t>
            </a:r>
          </a:p>
        </p:txBody>
      </p:sp>
      <p:sp>
        <p:nvSpPr>
          <p:cNvPr id="7" name="Rectangle 6">
            <a:extLst>
              <a:ext uri="{FF2B5EF4-FFF2-40B4-BE49-F238E27FC236}">
                <a16:creationId xmlns:a16="http://schemas.microsoft.com/office/drawing/2014/main" id="{EE398AF7-7BFF-41C2-8D49-6AFF3AE66AED}"/>
              </a:ext>
            </a:extLst>
          </p:cNvPr>
          <p:cNvSpPr/>
          <p:nvPr/>
        </p:nvSpPr>
        <p:spPr>
          <a:xfrm>
            <a:off x="6265609" y="320275"/>
            <a:ext cx="5646169" cy="6463853"/>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572FF03-A6D6-447A-870D-E429CCC77275}"/>
              </a:ext>
            </a:extLst>
          </p:cNvPr>
          <p:cNvSpPr txBox="1"/>
          <p:nvPr/>
        </p:nvSpPr>
        <p:spPr>
          <a:xfrm>
            <a:off x="7805173" y="68452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a:cs typeface="Calibri"/>
            </a:endParaRPr>
          </a:p>
        </p:txBody>
      </p:sp>
      <p:sp>
        <p:nvSpPr>
          <p:cNvPr id="10" name="Rectangle 9">
            <a:extLst>
              <a:ext uri="{FF2B5EF4-FFF2-40B4-BE49-F238E27FC236}">
                <a16:creationId xmlns:a16="http://schemas.microsoft.com/office/drawing/2014/main" id="{46B06E22-0D5B-47E8-BD3F-6D18420E88E1}"/>
              </a:ext>
            </a:extLst>
          </p:cNvPr>
          <p:cNvSpPr/>
          <p:nvPr/>
        </p:nvSpPr>
        <p:spPr>
          <a:xfrm>
            <a:off x="145028" y="322093"/>
            <a:ext cx="5953429" cy="282668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D1C3120-7084-4C4A-8427-D92ABCD022E3}"/>
              </a:ext>
            </a:extLst>
          </p:cNvPr>
          <p:cNvSpPr txBox="1"/>
          <p:nvPr/>
        </p:nvSpPr>
        <p:spPr>
          <a:xfrm>
            <a:off x="127363" y="317635"/>
            <a:ext cx="5894528" cy="335476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a:cs typeface="Arial"/>
              </a:rPr>
              <a:t>The United Nations Convention for the Rights of the Child came into force 2</a:t>
            </a:r>
            <a:r>
              <a:rPr lang="en-GB" sz="1200" baseline="30000" dirty="0">
                <a:latin typeface="Arial"/>
                <a:cs typeface="Arial"/>
              </a:rPr>
              <a:t>nd</a:t>
            </a:r>
            <a:r>
              <a:rPr lang="en-GB" sz="1200" dirty="0">
                <a:latin typeface="Arial"/>
                <a:cs typeface="Arial"/>
              </a:rPr>
              <a:t> September 1990. It is an international legally binding agreement which protects the rights of all children regardless of race, religion or ability. It sets out the rights of the child in relation to political, economic, civil, social and cultural diversities. 194 countries have signed the agreement with Governments implementing their own systems of policy and procedure of the UNCRC (Save the Children, no date). </a:t>
            </a:r>
          </a:p>
          <a:p>
            <a:pPr algn="just"/>
            <a:r>
              <a:rPr lang="en-GB" sz="1200" dirty="0">
                <a:latin typeface="Arial"/>
                <a:cs typeface="Arial"/>
              </a:rPr>
              <a:t>The UNCRC is made up of 54 Articles separated into 3 parts. Part 1 being composed of Articles 1-41 setting out how children should be treated. Part 2, articles 42-45 lays out the responsibilities of a Committee which represents various organisations to the assembly of the UNCRC and part 3, Articles 46-54, lays down rules and regulations whereby the convention shall abide by.</a:t>
            </a:r>
            <a:endParaRPr lang="en-GB" sz="1200">
              <a:latin typeface="Arial"/>
              <a:cs typeface="Arial"/>
            </a:endParaRPr>
          </a:p>
          <a:p>
            <a:pPr algn="just"/>
            <a:r>
              <a:rPr lang="en-GB" sz="1200" dirty="0">
                <a:latin typeface="Arial"/>
                <a:cs typeface="Arial"/>
              </a:rPr>
              <a:t>There are 4 main classifications  within the UNCRC which underpin all other articles;</a:t>
            </a:r>
          </a:p>
          <a:p>
            <a:pPr algn="just"/>
            <a:endParaRPr lang="en-GB" sz="1200" dirty="0">
              <a:latin typeface="Arial"/>
              <a:cs typeface="Arial"/>
            </a:endParaRPr>
          </a:p>
          <a:p>
            <a:pPr algn="just"/>
            <a:r>
              <a:rPr lang="en-GB" sz="1200" dirty="0">
                <a:latin typeface="Arial"/>
                <a:cs typeface="Arial"/>
              </a:rPr>
              <a:t>1. Non discrimination(Article 2)                   3. The right to life(Article 6)       </a:t>
            </a:r>
            <a:endParaRPr lang="en-GB" dirty="0"/>
          </a:p>
          <a:p>
            <a:pPr algn="just"/>
            <a:r>
              <a:rPr lang="en-GB" sz="1200" dirty="0">
                <a:latin typeface="Arial"/>
                <a:cs typeface="Arial"/>
              </a:rPr>
              <a:t>2. best interests of the child(Article 3)        4. Right to be heard(Article 12) (</a:t>
            </a:r>
            <a:r>
              <a:rPr lang="en-GB" sz="1200" dirty="0" err="1">
                <a:latin typeface="Arial"/>
                <a:cs typeface="Arial"/>
              </a:rPr>
              <a:t>Unicef</a:t>
            </a:r>
            <a:r>
              <a:rPr lang="en-GB" sz="1200" dirty="0">
                <a:latin typeface="Arial"/>
                <a:cs typeface="Arial"/>
              </a:rPr>
              <a:t>)</a:t>
            </a:r>
          </a:p>
          <a:p>
            <a:pPr algn="just"/>
            <a:endParaRPr lang="en-GB" sz="1200" dirty="0">
              <a:latin typeface="Arial"/>
              <a:cs typeface="Arial"/>
            </a:endParaRPr>
          </a:p>
          <a:p>
            <a:pPr algn="just"/>
            <a:endParaRPr lang="en-GB" sz="1000" dirty="0">
              <a:latin typeface="Arial"/>
              <a:cs typeface="Arial"/>
            </a:endParaRPr>
          </a:p>
          <a:p>
            <a:pPr algn="ctr"/>
            <a:endParaRPr lang="en-US" sz="1000">
              <a:cs typeface="Calibri"/>
            </a:endParaRPr>
          </a:p>
        </p:txBody>
      </p:sp>
      <p:sp>
        <p:nvSpPr>
          <p:cNvPr id="13" name="TextBox 12">
            <a:extLst>
              <a:ext uri="{FF2B5EF4-FFF2-40B4-BE49-F238E27FC236}">
                <a16:creationId xmlns:a16="http://schemas.microsoft.com/office/drawing/2014/main" id="{239F6046-D883-4A8C-B455-57133BFC178C}"/>
              </a:ext>
            </a:extLst>
          </p:cNvPr>
          <p:cNvSpPr txBox="1"/>
          <p:nvPr/>
        </p:nvSpPr>
        <p:spPr>
          <a:xfrm>
            <a:off x="6282472" y="505705"/>
            <a:ext cx="5497139" cy="652455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a:cs typeface="Arial"/>
              </a:rPr>
              <a:t>In 2002 The UNCRC Monitoring Group was established in Wales to monitor and promote The United Nations Convention for the Rights of the Child in Wales. The group is made up of non-governmental and academic agencies such as NSPCC, Play Wales, Save the Children Wales and Barnardo's Cymru to name but a few.  The Group has several responsibilities including gathering and recording data for research, promoting the rights of the child in relation to having a voice and contribution towards the development of those rights and ensuring that there is effective reporting to the UNCRC with regards to the development of children's rights in Wales. (Children in Wales).</a:t>
            </a:r>
          </a:p>
          <a:p>
            <a:pPr algn="just"/>
            <a:endParaRPr lang="en-GB" sz="1200" dirty="0">
              <a:latin typeface="Arial"/>
              <a:cs typeface="Arial"/>
            </a:endParaRPr>
          </a:p>
          <a:p>
            <a:pPr algn="just"/>
            <a:r>
              <a:rPr lang="en-GB" sz="1200" dirty="0">
                <a:latin typeface="Arial"/>
                <a:cs typeface="Arial"/>
              </a:rPr>
              <a:t>Part 5 of The Care Standards Act 2000 states that there shall be an office of the Children's Commissioner for Wales and that the principle aim of the Commissioner is to safeguard and promote the welfare and rights of children (Care Standards Act</a:t>
            </a:r>
            <a:r>
              <a:rPr lang="en-GB" sz="1200" i="1" dirty="0">
                <a:latin typeface="Arial"/>
                <a:cs typeface="Arial"/>
              </a:rPr>
              <a:t> </a:t>
            </a:r>
            <a:r>
              <a:rPr lang="en-GB" sz="1200" dirty="0">
                <a:latin typeface="Arial"/>
                <a:cs typeface="Arial"/>
              </a:rPr>
              <a:t>2000). The Children's Commissioner for Wales is Sally Holland, she has been in this position since 2015.</a:t>
            </a:r>
            <a:endParaRPr lang="en-GB">
              <a:latin typeface="Arial"/>
              <a:cs typeface="Arial"/>
            </a:endParaRPr>
          </a:p>
          <a:p>
            <a:pPr algn="just"/>
            <a:endParaRPr lang="en-GB" sz="1200" dirty="0">
              <a:latin typeface="Arial"/>
              <a:cs typeface="Arial"/>
            </a:endParaRPr>
          </a:p>
          <a:p>
            <a:pPr algn="just"/>
            <a:r>
              <a:rPr lang="en-GB" sz="1200" dirty="0">
                <a:latin typeface="Arial"/>
                <a:cs typeface="Arial"/>
              </a:rPr>
              <a:t>The Rights of Children and Young Persons (Wales)Measure 2011, was enacted by the Welsh Government to build upon the UNCRC. It places a duty on Welsh Ministers to have due regard to policy and protocol of the UNCRC. The Children's Rights Scheme was developed from The Rights of Children and Young Persons(Wales) Measure 2011 and was set up in 2012 to ensure that due regard for all new legislation, policies and changes to these adhere to the UNCRC(The Rights of children and Young Persons(Wales)Measure 2011) Under the Children's Rights Scheme 2014 Ministers must comply to having due regard by:</a:t>
            </a:r>
            <a:endParaRPr lang="en-GB">
              <a:latin typeface="Arial"/>
              <a:cs typeface="Arial"/>
            </a:endParaRPr>
          </a:p>
          <a:p>
            <a:pPr algn="just"/>
            <a:endParaRPr lang="en-GB" sz="1200" dirty="0">
              <a:latin typeface="Arial"/>
              <a:cs typeface="Arial"/>
            </a:endParaRPr>
          </a:p>
          <a:p>
            <a:pPr marL="171450" indent="-171450" algn="just">
              <a:buFont typeface="Arial"/>
              <a:buChar char="•"/>
            </a:pPr>
            <a:r>
              <a:rPr lang="en-GB" sz="1200" dirty="0">
                <a:latin typeface="Arial"/>
                <a:cs typeface="Arial"/>
              </a:rPr>
              <a:t>Providing appropriate training and  that it is promoted and undertake.</a:t>
            </a:r>
          </a:p>
          <a:p>
            <a:pPr marL="171450" indent="-171450" algn="just">
              <a:buFont typeface="Arial"/>
              <a:buChar char="•"/>
            </a:pPr>
            <a:r>
              <a:rPr lang="en-GB" sz="1200" dirty="0">
                <a:latin typeface="Arial"/>
                <a:cs typeface="Arial"/>
              </a:rPr>
              <a:t>Putting a Children's rights impact Assessment(CRIA) in place.</a:t>
            </a:r>
          </a:p>
          <a:p>
            <a:pPr marL="171450" indent="-171450" algn="just">
              <a:buFont typeface="Arial"/>
              <a:buChar char="•"/>
            </a:pPr>
            <a:r>
              <a:rPr lang="en-GB" sz="1200" dirty="0">
                <a:latin typeface="Arial"/>
                <a:cs typeface="Arial"/>
              </a:rPr>
              <a:t>Setting out accountability and compliance strategies.</a:t>
            </a:r>
          </a:p>
          <a:p>
            <a:pPr marL="171450" indent="-171450" algn="just">
              <a:buFont typeface="Arial"/>
              <a:buChar char="•"/>
            </a:pPr>
            <a:r>
              <a:rPr lang="en-GB" sz="1200" dirty="0">
                <a:latin typeface="Arial"/>
                <a:cs typeface="Arial"/>
              </a:rPr>
              <a:t>Providing information and guidance on how Ministers can be held to account for compliance with the due regard duty.</a:t>
            </a:r>
          </a:p>
          <a:p>
            <a:pPr marL="171450" indent="-171450" algn="just">
              <a:buFont typeface="Arial"/>
              <a:buChar char="•"/>
            </a:pPr>
            <a:r>
              <a:rPr lang="en-GB" sz="1200" dirty="0">
                <a:latin typeface="Arial"/>
                <a:cs typeface="Arial"/>
              </a:rPr>
              <a:t>Ensure that the scheme is revised when necessary.</a:t>
            </a:r>
          </a:p>
          <a:p>
            <a:pPr marL="171450" indent="-171450" algn="just">
              <a:buFont typeface="Arial"/>
              <a:buChar char="•"/>
            </a:pPr>
            <a:r>
              <a:rPr lang="en-GB" sz="1200" dirty="0">
                <a:latin typeface="Arial"/>
                <a:cs typeface="Arial"/>
              </a:rPr>
              <a:t>Ensure clear understanding of roles and responsibilities' in relation to all these elements.(The Children's Rights Scheme,2014)</a:t>
            </a:r>
          </a:p>
          <a:p>
            <a:pPr algn="just"/>
            <a:endParaRPr lang="en-GB" sz="1000" dirty="0">
              <a:latin typeface="Arial"/>
              <a:cs typeface="Arial"/>
            </a:endParaRPr>
          </a:p>
        </p:txBody>
      </p:sp>
      <p:sp>
        <p:nvSpPr>
          <p:cNvPr id="4" name="Rectangle 3">
            <a:extLst>
              <a:ext uri="{FF2B5EF4-FFF2-40B4-BE49-F238E27FC236}">
                <a16:creationId xmlns:a16="http://schemas.microsoft.com/office/drawing/2014/main" id="{6BA7A2A1-C557-4825-ADBD-120827345CCD}"/>
              </a:ext>
            </a:extLst>
          </p:cNvPr>
          <p:cNvSpPr/>
          <p:nvPr/>
        </p:nvSpPr>
        <p:spPr>
          <a:xfrm rot="-10800000" flipV="1">
            <a:off x="169609" y="3210232"/>
            <a:ext cx="5928848" cy="357156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u="sng" dirty="0">
              <a:solidFill>
                <a:schemeClr val="tx1"/>
              </a:solidFill>
              <a:latin typeface="Calibri"/>
              <a:ea typeface="Segoe UI"/>
              <a:cs typeface="Calibri"/>
            </a:endParaRPr>
          </a:p>
          <a:p>
            <a:r>
              <a:rPr lang="en-GB" b="1">
                <a:solidFill>
                  <a:srgbClr val="FFFFFF"/>
                </a:solidFill>
                <a:latin typeface="Arial"/>
                <a:ea typeface="Segoe UI"/>
                <a:cs typeface="Arial"/>
              </a:rPr>
              <a:t>Young People’s Advisory Panel.</a:t>
            </a:r>
            <a:r>
              <a:rPr lang="en-GB" dirty="0">
                <a:solidFill>
                  <a:srgbClr val="FFFFFF"/>
                </a:solidFill>
                <a:latin typeface="Arial"/>
                <a:ea typeface="Segoe UI"/>
                <a:cs typeface="Arial"/>
              </a:rPr>
              <a:t> </a:t>
            </a:r>
            <a:r>
              <a:rPr lang="en-US">
                <a:latin typeface="Arial"/>
                <a:ea typeface="Segoe UI"/>
                <a:cs typeface="Arial"/>
              </a:rPr>
              <a:t>​</a:t>
            </a:r>
            <a:endParaRPr lang="en-US">
              <a:latin typeface="Arial"/>
              <a:cs typeface="Arial"/>
            </a:endParaRPr>
          </a:p>
          <a:p>
            <a:pPr algn="just" rtl="0"/>
            <a:r>
              <a:rPr lang="en-GB" sz="1200">
                <a:solidFill>
                  <a:srgbClr val="FFFFFF"/>
                </a:solidFill>
                <a:latin typeface="Arial"/>
                <a:ea typeface="Segoe UI"/>
                <a:cs typeface="Arial"/>
              </a:rPr>
              <a:t>The Children's Commissioner for Wales established an Advisory panel in 2016. This panel is made up of between 12-18 children and young people between the ages of 11-18. The panel meets for 3 full days per year and the chair and vice chairperson are also members of the children's commissioner for Wales panel. The children and young person's advisory panel holds the Childrens commissioner for Wales panel to account on the delivery of their 3 year and annual work plans.  </a:t>
            </a:r>
            <a:r>
              <a:rPr lang="en-GB" sz="1200">
                <a:latin typeface="Arial"/>
                <a:ea typeface="Segoe UI"/>
                <a:cs typeface="Arial"/>
              </a:rPr>
              <a:t>​</a:t>
            </a:r>
          </a:p>
          <a:p>
            <a:pPr rtl="0"/>
            <a:r>
              <a:rPr lang="en-GB" sz="1200">
                <a:solidFill>
                  <a:srgbClr val="FFFFFF"/>
                </a:solidFill>
                <a:latin typeface="Arial"/>
                <a:ea typeface="Segoe UI"/>
                <a:cs typeface="Arial"/>
              </a:rPr>
              <a:t>Member Lois quotes, “we the children and young people of Wales, are strong and able, we will raise our voices and share our opinion, our time has arrived”. (Children's Commissioner for Wales, no date)</a:t>
            </a:r>
            <a:r>
              <a:rPr lang="en-GB" sz="1200">
                <a:latin typeface="Arial"/>
                <a:ea typeface="Segoe UI"/>
                <a:cs typeface="Arial"/>
              </a:rPr>
              <a:t>​</a:t>
            </a:r>
          </a:p>
          <a:p>
            <a:r>
              <a:rPr lang="en-GB" sz="1200">
                <a:latin typeface="Arial"/>
                <a:cs typeface="Arial"/>
              </a:rPr>
              <a:t>There are 2  Articles in the UNCRC which relate to the voice of the child.</a:t>
            </a:r>
            <a:endParaRPr lang="en-US" sz="1200">
              <a:latin typeface="Arial"/>
              <a:cs typeface="Arial"/>
            </a:endParaRPr>
          </a:p>
          <a:p>
            <a:pPr algn="just"/>
            <a:r>
              <a:rPr lang="en-GB" sz="1200">
                <a:latin typeface="Arial"/>
                <a:cs typeface="Arial"/>
              </a:rPr>
              <a:t>Article 12- You have the right to say what you think should happen when adults are </a:t>
            </a:r>
            <a:r>
              <a:rPr lang="en-GB" sz="1200" dirty="0">
                <a:latin typeface="Arial"/>
                <a:cs typeface="Arial"/>
              </a:rPr>
              <a:t>making decisions that affect you, and to have your opinions taken in to account. </a:t>
            </a:r>
            <a:endParaRPr lang="en-US" sz="1200">
              <a:latin typeface="Arial"/>
              <a:cs typeface="Arial"/>
            </a:endParaRPr>
          </a:p>
          <a:p>
            <a:r>
              <a:rPr lang="en-GB" sz="1200">
                <a:latin typeface="Arial"/>
                <a:cs typeface="Arial"/>
              </a:rPr>
              <a:t>Article 13- you have the right to get, and to share information, if it is not harmful to yourself and others. (Childrens Commissioner for Wales,2014).</a:t>
            </a:r>
            <a:endParaRPr lang="en-US" sz="1200">
              <a:latin typeface="Arial"/>
              <a:cs typeface="Arial"/>
            </a:endParaRPr>
          </a:p>
          <a:p>
            <a:pPr algn="just"/>
            <a:r>
              <a:rPr lang="en-GB" sz="1200">
                <a:latin typeface="Arial"/>
                <a:cs typeface="Arial"/>
              </a:rPr>
              <a:t>Childrens Rights Wales has an easy to access website. It explains the UNCRC </a:t>
            </a:r>
            <a:r>
              <a:rPr lang="en-GB" sz="1200" dirty="0">
                <a:latin typeface="Arial"/>
                <a:cs typeface="Arial"/>
              </a:rPr>
              <a:t>and provides clearly to children what their rights are, whilst promoting resources and training for all organisations that have contact with children whether it be a school or a youth club. (Children's Rights Wales,2016)</a:t>
            </a:r>
            <a:endParaRPr lang="en-US" sz="1200">
              <a:latin typeface="Arial"/>
              <a:cs typeface="Arial"/>
            </a:endParaRPr>
          </a:p>
          <a:p>
            <a:endParaRPr lang="en-GB" sz="1200" dirty="0">
              <a:latin typeface="Segoe UI"/>
              <a:cs typeface="Segoe U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8741EA-5E00-48BB-9325-78218974C0B8}"/>
              </a:ext>
            </a:extLst>
          </p:cNvPr>
          <p:cNvSpPr/>
          <p:nvPr/>
        </p:nvSpPr>
        <p:spPr>
          <a:xfrm>
            <a:off x="143205" y="78567"/>
            <a:ext cx="5597469" cy="668766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C75383A-C101-4E71-8445-CDE6AB39C3AC}"/>
              </a:ext>
            </a:extLst>
          </p:cNvPr>
          <p:cNvSpPr txBox="1"/>
          <p:nvPr/>
        </p:nvSpPr>
        <p:spPr>
          <a:xfrm>
            <a:off x="102783" y="82277"/>
            <a:ext cx="5622370" cy="71096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u="sng" dirty="0">
                <a:latin typeface="Arial"/>
                <a:cs typeface="Arial"/>
              </a:rPr>
              <a:t>Article 2</a:t>
            </a:r>
            <a:endParaRPr lang="en-US">
              <a:latin typeface="Arial"/>
              <a:cs typeface="Arial"/>
            </a:endParaRPr>
          </a:p>
          <a:p>
            <a:pPr algn="just"/>
            <a:r>
              <a:rPr lang="en-GB" sz="1200" dirty="0">
                <a:latin typeface="Arial"/>
                <a:cs typeface="Arial"/>
              </a:rPr>
              <a:t>The Convention applies to everyone whatever their race, religion, abilities, whatever they think or say and whatever type of family they come from. </a:t>
            </a:r>
            <a:endParaRPr lang="en-GB">
              <a:latin typeface="Arial"/>
              <a:cs typeface="Arial"/>
            </a:endParaRPr>
          </a:p>
          <a:p>
            <a:pPr algn="just"/>
            <a:r>
              <a:rPr lang="en-GB" sz="1200" dirty="0">
                <a:latin typeface="Arial"/>
                <a:cs typeface="Arial"/>
              </a:rPr>
              <a:t>The Green Paper, Every Child Matters, raises awareness to certain minority groups under achieving considerably in comparison to their peers. The government have said that they will raise achievement levels in schools by providing a number of strategies:</a:t>
            </a:r>
            <a:endParaRPr lang="en-GB" dirty="0">
              <a:latin typeface="Arial"/>
              <a:cs typeface="Arial"/>
            </a:endParaRPr>
          </a:p>
          <a:p>
            <a:pPr marL="171450" indent="-171450" algn="just">
              <a:buFont typeface="Arial"/>
              <a:buChar char="•"/>
            </a:pPr>
            <a:r>
              <a:rPr lang="en-GB" sz="1200" dirty="0">
                <a:latin typeface="Arial"/>
                <a:cs typeface="Arial"/>
              </a:rPr>
              <a:t>Develop the leadership capacity so as to incorporate a whole school approach to raising  achievement.</a:t>
            </a:r>
          </a:p>
          <a:p>
            <a:pPr marL="171450" indent="-171450" algn="just">
              <a:buFont typeface="Arial"/>
              <a:buChar char="•"/>
            </a:pPr>
            <a:r>
              <a:rPr lang="en-GB" sz="1200" dirty="0">
                <a:latin typeface="Arial"/>
                <a:cs typeface="Arial"/>
              </a:rPr>
              <a:t>Provide teachers with knowledge and skills and support them to close achievement gaps.</a:t>
            </a:r>
          </a:p>
          <a:p>
            <a:pPr marL="171450" indent="-171450" algn="just">
              <a:buFont typeface="Arial"/>
              <a:buChar char="•"/>
            </a:pPr>
            <a:r>
              <a:rPr lang="en-GB" sz="1200" dirty="0">
                <a:latin typeface="Arial"/>
                <a:cs typeface="Arial"/>
              </a:rPr>
              <a:t>Develop strategies for Bi lingual learners.</a:t>
            </a:r>
          </a:p>
          <a:p>
            <a:pPr marL="171450" indent="-171450" algn="just">
              <a:buFont typeface="Arial"/>
              <a:buChar char="•"/>
            </a:pPr>
            <a:r>
              <a:rPr lang="en-GB" sz="1200" dirty="0">
                <a:latin typeface="Arial"/>
                <a:cs typeface="Arial"/>
              </a:rPr>
              <a:t>Use  resources more effectively to support the achievement of ethnic minority groups(Every Child Matters,2003)</a:t>
            </a:r>
          </a:p>
          <a:p>
            <a:pPr algn="just"/>
            <a:r>
              <a:rPr lang="en-GB" sz="1200" dirty="0">
                <a:latin typeface="Arial"/>
                <a:cs typeface="Arial"/>
              </a:rPr>
              <a:t>Patton O, Tabors states that researchers have found a consistent sequence of development in early years settings from children who's home language is not English.</a:t>
            </a:r>
          </a:p>
          <a:p>
            <a:pPr algn="just"/>
            <a:r>
              <a:rPr lang="en-GB" sz="1200" dirty="0">
                <a:latin typeface="Arial"/>
                <a:cs typeface="Arial"/>
              </a:rPr>
              <a:t>Firstly , when arriving in the setting, young children continue to use the language of their native tongue.  When they suddenly realise that their home language does not work in the new setting,  they reach the second phase and become non verbal while learning to  understand the new language. Thirdly, they begin to experiment with  the odd word from the new language and then finally they create small sentences and phrases themselves(2013,p37).</a:t>
            </a:r>
          </a:p>
          <a:p>
            <a:pPr algn="just"/>
            <a:r>
              <a:rPr lang="en-GB" sz="1200" b="1" u="sng" dirty="0">
                <a:latin typeface="Arial"/>
                <a:cs typeface="Arial"/>
              </a:rPr>
              <a:t>Article 3</a:t>
            </a:r>
            <a:endParaRPr lang="en-GB" sz="1200" dirty="0">
              <a:latin typeface="Arial"/>
              <a:cs typeface="Arial"/>
            </a:endParaRPr>
          </a:p>
          <a:p>
            <a:pPr algn="just"/>
            <a:r>
              <a:rPr lang="en-GB" sz="1200" dirty="0">
                <a:latin typeface="Arial"/>
                <a:cs typeface="Arial"/>
              </a:rPr>
              <a:t>All organisations that work with children should work towards what is best for the child.</a:t>
            </a:r>
            <a:endParaRPr lang="en-GB">
              <a:latin typeface="Arial"/>
              <a:cs typeface="Arial"/>
            </a:endParaRPr>
          </a:p>
          <a:p>
            <a:pPr algn="just"/>
            <a:r>
              <a:rPr lang="en-GB" sz="1200" dirty="0">
                <a:latin typeface="Arial"/>
                <a:cs typeface="Arial"/>
              </a:rPr>
              <a:t>Flying Start is the Welsh Governments flagship Early Years programme for  families  with children under the age of 4. It concentrates on some of the most deprived areas and families in Wales. The primary focus brings together multi agency working and 4 core elements with the needs of the child at the centre.</a:t>
            </a:r>
            <a:endParaRPr lang="en-GB" dirty="0">
              <a:latin typeface="Arial"/>
              <a:cs typeface="Arial"/>
            </a:endParaRPr>
          </a:p>
          <a:p>
            <a:pPr algn="just"/>
            <a:endParaRPr lang="en-GB" sz="1200" dirty="0">
              <a:latin typeface="Arial"/>
              <a:cs typeface="Arial"/>
            </a:endParaRPr>
          </a:p>
          <a:p>
            <a:pPr algn="just"/>
            <a:r>
              <a:rPr lang="en-GB" sz="1200" dirty="0">
                <a:latin typeface="Arial"/>
                <a:cs typeface="Arial"/>
              </a:rPr>
              <a:t>1. Quality part time childcare for all 2-3 year olds from Flying Start areas.</a:t>
            </a:r>
            <a:endParaRPr lang="en-GB" dirty="0">
              <a:latin typeface="Arial"/>
              <a:cs typeface="Arial"/>
            </a:endParaRPr>
          </a:p>
          <a:p>
            <a:pPr algn="just"/>
            <a:r>
              <a:rPr lang="en-GB" sz="1200" dirty="0">
                <a:latin typeface="Arial"/>
                <a:cs typeface="Arial"/>
              </a:rPr>
              <a:t>2. Enhanced Health Visitor service with a 1:110 ratio.</a:t>
            </a:r>
            <a:endParaRPr lang="en-GB">
              <a:latin typeface="Arial"/>
              <a:cs typeface="Arial"/>
            </a:endParaRPr>
          </a:p>
          <a:p>
            <a:pPr algn="just"/>
            <a:r>
              <a:rPr lang="en-GB" sz="1200" dirty="0">
                <a:latin typeface="Arial"/>
                <a:cs typeface="Arial"/>
              </a:rPr>
              <a:t>3. Parenting programmes and support.</a:t>
            </a:r>
            <a:endParaRPr lang="en-GB">
              <a:latin typeface="Arial"/>
              <a:cs typeface="Arial"/>
            </a:endParaRPr>
          </a:p>
          <a:p>
            <a:pPr algn="just"/>
            <a:r>
              <a:rPr lang="en-GB" sz="1200" dirty="0">
                <a:latin typeface="Arial"/>
                <a:cs typeface="Arial"/>
              </a:rPr>
              <a:t>4 Early Language Development.(Flying Start Strategic Guidance, 2012)</a:t>
            </a:r>
            <a:endParaRPr lang="en-GB" dirty="0">
              <a:latin typeface="Arial"/>
              <a:cs typeface="Arial"/>
            </a:endParaRPr>
          </a:p>
          <a:p>
            <a:pPr algn="just"/>
            <a:endParaRPr lang="en-GB" sz="1200" dirty="0">
              <a:latin typeface="Arial"/>
              <a:cs typeface="Arial"/>
            </a:endParaRPr>
          </a:p>
          <a:p>
            <a:pPr algn="just"/>
            <a:endParaRPr lang="en-GB" sz="1200" dirty="0">
              <a:cs typeface="Calibri"/>
            </a:endParaRPr>
          </a:p>
        </p:txBody>
      </p:sp>
      <p:sp>
        <p:nvSpPr>
          <p:cNvPr id="8" name="TextBox 7">
            <a:extLst>
              <a:ext uri="{FF2B5EF4-FFF2-40B4-BE49-F238E27FC236}">
                <a16:creationId xmlns:a16="http://schemas.microsoft.com/office/drawing/2014/main" id="{84C94FC7-89BD-40F4-8F19-4068C81B7BB0}"/>
              </a:ext>
            </a:extLst>
          </p:cNvPr>
          <p:cNvSpPr txBox="1"/>
          <p:nvPr/>
        </p:nvSpPr>
        <p:spPr>
          <a:xfrm>
            <a:off x="6064047" y="140109"/>
            <a:ext cx="5926392" cy="6555641"/>
          </a:xfrm>
          <a:prstGeom prst="rect">
            <a:avLst/>
          </a:prstGeom>
          <a:solidFill>
            <a:schemeClr val="accent5">
              <a:lumMod val="20000"/>
              <a:lumOff val="80000"/>
            </a:schemeClr>
          </a:solid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a:latin typeface="Arial"/>
                <a:cs typeface="Arial"/>
              </a:rPr>
              <a:t>At Snap Specialist Playgroup Flying Start provide a  service level agreement and funding for those families who live within the Flying Start area who may require support (Snap, no date). This includes some children from Ethnic Minority groups who may or may not speak English as a first language as well as requiring additional support for other  medical or developmental areas.</a:t>
            </a:r>
            <a:endParaRPr lang="en-GB" sz="1200" b="1" u="sng" dirty="0">
              <a:latin typeface="Calibri"/>
              <a:cs typeface="Calibri"/>
            </a:endParaRPr>
          </a:p>
          <a:p>
            <a:pPr algn="just"/>
            <a:r>
              <a:rPr lang="en-GB" sz="1200" b="1" u="sng">
                <a:latin typeface="Arial"/>
                <a:cs typeface="Arial"/>
              </a:rPr>
              <a:t>Article 16</a:t>
            </a:r>
            <a:endParaRPr lang="en-GB" sz="1200">
              <a:latin typeface="Arial"/>
              <a:cs typeface="Arial"/>
            </a:endParaRPr>
          </a:p>
          <a:p>
            <a:pPr algn="just"/>
            <a:r>
              <a:rPr lang="en-GB" sz="1200" dirty="0">
                <a:latin typeface="Arial"/>
                <a:cs typeface="Arial"/>
              </a:rPr>
              <a:t>Children have a right to privacy. The law should protect them from attacks against </a:t>
            </a:r>
            <a:r>
              <a:rPr lang="en-GB" sz="1200">
                <a:latin typeface="Arial"/>
                <a:cs typeface="Arial"/>
              </a:rPr>
              <a:t>their way of life their good name, their families and their homes(UNCRC) </a:t>
            </a:r>
            <a:endParaRPr lang="en-US" sz="1200">
              <a:latin typeface="Arial"/>
              <a:cs typeface="Arial"/>
            </a:endParaRPr>
          </a:p>
          <a:p>
            <a:pPr algn="just"/>
            <a:r>
              <a:rPr lang="en-GB" sz="1200" dirty="0">
                <a:latin typeface="Arial"/>
                <a:cs typeface="Arial"/>
              </a:rPr>
              <a:t>Confidentiality and trust are integral to a healthy positive relationship between an early years setting, parents and the child.  Parents and carers of children at Snap have access to written records regarding their child unless the welfare of the child is in question. Staff should not discuss individual children other than for the purpose of planning, curriculum or group management  without the permission of the parent(Snap, 2013).</a:t>
            </a:r>
            <a:endParaRPr lang="en-US" sz="1200">
              <a:latin typeface="Arial"/>
              <a:cs typeface="Arial"/>
            </a:endParaRPr>
          </a:p>
          <a:p>
            <a:pPr algn="just"/>
            <a:r>
              <a:rPr lang="en-GB" sz="1200" b="1" u="sng">
                <a:latin typeface="Arial"/>
                <a:cs typeface="Arial"/>
              </a:rPr>
              <a:t>Article 28</a:t>
            </a:r>
            <a:endParaRPr lang="en-GB" sz="1200">
              <a:latin typeface="Arial"/>
              <a:cs typeface="Arial"/>
            </a:endParaRPr>
          </a:p>
          <a:p>
            <a:pPr algn="just"/>
            <a:r>
              <a:rPr lang="en-GB" sz="1200" dirty="0">
                <a:latin typeface="Arial"/>
                <a:cs typeface="Arial"/>
              </a:rPr>
              <a:t>Children have a right to education. Discipline in schools should respect children's dignity. Primary education should be free. Wealthy countries should help </a:t>
            </a:r>
            <a:r>
              <a:rPr lang="en-GB" sz="1200">
                <a:latin typeface="Arial"/>
                <a:cs typeface="Arial"/>
              </a:rPr>
              <a:t>poorer countries achieve this(UNCRC)</a:t>
            </a:r>
            <a:endParaRPr lang="en-GB" sz="1200">
              <a:cs typeface="Calibri"/>
            </a:endParaRPr>
          </a:p>
          <a:p>
            <a:pPr algn="just"/>
            <a:r>
              <a:rPr lang="en-GB" sz="1200" dirty="0">
                <a:latin typeface="Arial"/>
                <a:cs typeface="Arial"/>
              </a:rPr>
              <a:t>The Welsh  Government has summarised the UNCRC under 7 core aims. This is the main framework for developing policy for children and young people in Wales. One of </a:t>
            </a:r>
            <a:r>
              <a:rPr lang="en-GB" sz="1200">
                <a:latin typeface="Arial"/>
                <a:cs typeface="Arial"/>
              </a:rPr>
              <a:t>these insurances is that all children have access to a comprehensive range of </a:t>
            </a:r>
            <a:r>
              <a:rPr lang="en-GB" sz="1200" dirty="0">
                <a:latin typeface="Arial"/>
                <a:cs typeface="Arial"/>
              </a:rPr>
              <a:t>education training and learning opportunities including acquisition of essential personal and social skills(Department of Education and Skills,2015).</a:t>
            </a:r>
          </a:p>
          <a:p>
            <a:pPr algn="just"/>
            <a:r>
              <a:rPr lang="en-GB" sz="1200" dirty="0">
                <a:latin typeface="Arial"/>
                <a:cs typeface="Arial"/>
              </a:rPr>
              <a:t>At Snap Specialist Playgroup all of the children have individualy tailored programmes encompassing Speech and Language, Physiotherapy, medical needs, however,  The Foundation Phase  7 core areas of learning are also incoorporated for all children regardless of ability, these are: Knowledge and understanding of the world, language, literacy and communication skills, mathmatical development, personal and social development, well being and cultural diversity, physical development and creative </a:t>
            </a:r>
            <a:r>
              <a:rPr lang="en-GB" sz="1200">
                <a:latin typeface="Arial"/>
                <a:cs typeface="Arial"/>
              </a:rPr>
              <a:t>development(Department of Education and Skills,2015) Welsh language is also incorporated in our daily routine however, not </a:t>
            </a:r>
            <a:r>
              <a:rPr lang="en-GB" sz="1200" dirty="0">
                <a:latin typeface="Arial"/>
                <a:cs typeface="Arial"/>
              </a:rPr>
              <a:t>measured as a large ammount of our children are non verbal. It is very important to get to know a child with Special Educational needs and to therefore understand the capabilities of each individual for communication and to provide the relevant mechanisims to enable effective communication to take place(Palaiologou,2012)</a:t>
            </a:r>
          </a:p>
        </p:txBody>
      </p:sp>
    </p:spTree>
    <p:extLst>
      <p:ext uri="{BB962C8B-B14F-4D97-AF65-F5344CB8AC3E}">
        <p14:creationId xmlns:p14="http://schemas.microsoft.com/office/powerpoint/2010/main" val="3705305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40E6A-098D-4714-B9D6-E144D6226C1E}"/>
              </a:ext>
            </a:extLst>
          </p:cNvPr>
          <p:cNvSpPr>
            <a:spLocks noGrp="1"/>
          </p:cNvSpPr>
          <p:nvPr>
            <p:ph type="title"/>
          </p:nvPr>
        </p:nvSpPr>
        <p:spPr>
          <a:xfrm>
            <a:off x="125362" y="1508124"/>
            <a:ext cx="11744632" cy="5344496"/>
          </a:xfrm>
        </p:spPr>
        <p:txBody>
          <a:bodyPr>
            <a:normAutofit fontScale="90000"/>
          </a:bodyPr>
          <a:lstStyle/>
          <a:p>
            <a:r>
              <a:rPr lang="en-US" sz="1600" b="1" u="sng" dirty="0">
                <a:latin typeface="Arial"/>
                <a:cs typeface="Arial"/>
              </a:rPr>
              <a:t>Reference List </a:t>
            </a:r>
            <a:br>
              <a:rPr lang="en-US" sz="1600" b="1" u="sng" dirty="0">
                <a:latin typeface="Arial"/>
                <a:cs typeface="Arial"/>
              </a:rPr>
            </a:br>
            <a:br>
              <a:rPr lang="en-US" sz="1600" b="1" u="sng" dirty="0">
                <a:latin typeface="Arial"/>
                <a:cs typeface="Arial"/>
              </a:rPr>
            </a:br>
            <a:r>
              <a:rPr lang="en-US" sz="1600" i="1" dirty="0">
                <a:latin typeface="Arial"/>
                <a:cs typeface="Arial"/>
              </a:rPr>
              <a:t>Care Standards Act 2000, Part 5</a:t>
            </a:r>
            <a:r>
              <a:rPr lang="en-US" sz="1600" dirty="0">
                <a:latin typeface="Arial"/>
                <a:cs typeface="Arial"/>
              </a:rPr>
              <a:t>. Available at: </a:t>
            </a:r>
            <a:r>
              <a:rPr lang="en-US" sz="1600" dirty="0">
                <a:latin typeface="Arial"/>
                <a:cs typeface="Arial"/>
                <a:hlinkClick r:id="rId2"/>
              </a:rPr>
              <a:t>https://www.legislation.gov.uk/ukpga/2000/14/part/V</a:t>
            </a:r>
            <a:r>
              <a:rPr lang="en-US" sz="1600" dirty="0">
                <a:latin typeface="Arial"/>
                <a:cs typeface="Arial"/>
              </a:rPr>
              <a:t>  (Accessed: 16th October 2018).</a:t>
            </a:r>
            <a:br>
              <a:rPr lang="en-US" sz="1600" dirty="0">
                <a:latin typeface="Arial"/>
                <a:cs typeface="Arial"/>
              </a:rPr>
            </a:br>
            <a:br>
              <a:rPr lang="en-US" sz="1600" dirty="0">
                <a:latin typeface="Arial"/>
                <a:cs typeface="Arial"/>
              </a:rPr>
            </a:br>
            <a:r>
              <a:rPr lang="en-US" sz="1600" dirty="0">
                <a:latin typeface="Arial"/>
                <a:cs typeface="Arial"/>
              </a:rPr>
              <a:t>Department for Education and Skills (2015) </a:t>
            </a:r>
            <a:r>
              <a:rPr lang="en-US" sz="1600" i="1" dirty="0">
                <a:latin typeface="Arial"/>
                <a:cs typeface="Arial"/>
              </a:rPr>
              <a:t>Curriculum for Wales, Foundation Phase Framework.</a:t>
            </a:r>
            <a:r>
              <a:rPr lang="en-US" sz="1600" dirty="0">
                <a:latin typeface="Arial"/>
                <a:cs typeface="Arial"/>
              </a:rPr>
              <a:t> Available at: </a:t>
            </a:r>
            <a:r>
              <a:rPr lang="en-US" sz="1600" dirty="0">
                <a:latin typeface="Arial"/>
                <a:cs typeface="Arial"/>
                <a:hlinkClick r:id="rId3" invalidUrl="http://"/>
              </a:rPr>
              <a:t>https://beta.gov.wales/sites/default/files/publications/2018-02/foundation-phase-framework-revised-2015.pdf </a:t>
            </a:r>
            <a:br>
              <a:rPr lang="en-US" sz="1600" dirty="0">
                <a:latin typeface="Arial"/>
                <a:cs typeface="Arial"/>
                <a:hlinkClick r:id="rId4" invalidUrl="http://"/>
              </a:rPr>
            </a:br>
            <a:r>
              <a:rPr lang="en-US" sz="1600" dirty="0">
                <a:latin typeface="Arial"/>
                <a:cs typeface="Arial"/>
              </a:rPr>
              <a:t>(Accessed: 27th October 2018).</a:t>
            </a:r>
            <a:br>
              <a:rPr lang="en-US" sz="1600" dirty="0">
                <a:latin typeface="Arial"/>
                <a:cs typeface="Arial"/>
              </a:rPr>
            </a:br>
            <a:br>
              <a:rPr lang="en-US" sz="1600" dirty="0">
                <a:latin typeface="Arial"/>
                <a:cs typeface="Arial"/>
              </a:rPr>
            </a:br>
            <a:r>
              <a:rPr lang="en-US" sz="1600" dirty="0">
                <a:latin typeface="Arial"/>
                <a:cs typeface="Arial"/>
              </a:rPr>
              <a:t>Department for Education and Skills (2003) </a:t>
            </a:r>
            <a:r>
              <a:rPr lang="en-US" sz="1600" i="1" dirty="0">
                <a:latin typeface="Arial"/>
                <a:cs typeface="Arial"/>
              </a:rPr>
              <a:t>Every Child Matters (Cm 5860). </a:t>
            </a:r>
            <a:r>
              <a:rPr lang="en-US" sz="1600" dirty="0">
                <a:latin typeface="Arial"/>
                <a:cs typeface="Arial"/>
              </a:rPr>
              <a:t>Available at: </a:t>
            </a:r>
            <a:r>
              <a:rPr lang="en-US" sz="1600" dirty="0">
                <a:latin typeface="Arial"/>
                <a:cs typeface="Arial"/>
                <a:hlinkClick r:id="rId5" invalidUrl="http://"/>
              </a:rPr>
              <a:t>https://assets.publishing.service.gov.uk/government/uploads/system/uploads/attachment_data/file/272064/5860.pdf</a:t>
            </a:r>
            <a:br>
              <a:rPr lang="en-US" sz="1600" dirty="0">
                <a:latin typeface="Arial"/>
                <a:cs typeface="Arial"/>
                <a:hlinkClick r:id="rId6" invalidUrl="http://"/>
              </a:rPr>
            </a:br>
            <a:r>
              <a:rPr lang="en-US" sz="1600" dirty="0">
                <a:latin typeface="Arial"/>
                <a:cs typeface="Arial"/>
              </a:rPr>
              <a:t>(Accessed: 27th October 2018).</a:t>
            </a:r>
            <a:br>
              <a:rPr lang="en-US" sz="1600" dirty="0">
                <a:latin typeface="Arial"/>
                <a:cs typeface="Arial"/>
              </a:rPr>
            </a:br>
            <a:br>
              <a:rPr lang="en-US" sz="1600" dirty="0">
                <a:latin typeface="Arial"/>
                <a:cs typeface="Arial"/>
              </a:rPr>
            </a:br>
            <a:r>
              <a:rPr lang="en-US" sz="1600" dirty="0">
                <a:latin typeface="Arial"/>
                <a:cs typeface="Arial"/>
              </a:rPr>
              <a:t>Jenkins, C. (2013) </a:t>
            </a:r>
            <a:r>
              <a:rPr lang="en-US" sz="1600" i="1" dirty="0">
                <a:latin typeface="Arial"/>
                <a:cs typeface="Arial"/>
              </a:rPr>
              <a:t>Confidentiality Policy.</a:t>
            </a:r>
            <a:r>
              <a:rPr lang="en-US" sz="1600" dirty="0">
                <a:latin typeface="Arial"/>
                <a:cs typeface="Arial"/>
              </a:rPr>
              <a:t> Haverfordwest: Child Health Department.</a:t>
            </a:r>
            <a:br>
              <a:rPr lang="en-US" sz="1600" dirty="0">
                <a:latin typeface="Arial"/>
                <a:cs typeface="Arial"/>
              </a:rPr>
            </a:br>
            <a:br>
              <a:rPr lang="en-US" sz="1600" dirty="0">
                <a:latin typeface="Arial"/>
                <a:cs typeface="Arial"/>
              </a:rPr>
            </a:br>
            <a:r>
              <a:rPr lang="en-US" sz="1600" dirty="0" err="1">
                <a:latin typeface="Arial"/>
                <a:cs typeface="Arial"/>
              </a:rPr>
              <a:t>Palaiologou</a:t>
            </a:r>
            <a:r>
              <a:rPr lang="en-US" sz="1600" dirty="0">
                <a:latin typeface="Arial"/>
                <a:cs typeface="Arial"/>
              </a:rPr>
              <a:t>, I. (2012)</a:t>
            </a:r>
            <a:r>
              <a:rPr lang="en-US" sz="1600" i="1" dirty="0">
                <a:latin typeface="Arial"/>
                <a:cs typeface="Arial"/>
              </a:rPr>
              <a:t> Ethical Practice in Early Childhood.</a:t>
            </a:r>
            <a:r>
              <a:rPr lang="en-US" sz="1600" dirty="0">
                <a:latin typeface="Arial"/>
                <a:cs typeface="Arial"/>
              </a:rPr>
              <a:t> Los Angeles: Sage.</a:t>
            </a:r>
            <a:br>
              <a:rPr lang="en-US" sz="1600" dirty="0">
                <a:latin typeface="Arial"/>
                <a:cs typeface="Arial"/>
              </a:rPr>
            </a:br>
            <a:br>
              <a:rPr lang="en-US" sz="1600" dirty="0">
                <a:latin typeface="Arial"/>
                <a:cs typeface="Arial"/>
              </a:rPr>
            </a:br>
            <a:r>
              <a:rPr lang="en-US" sz="1600" dirty="0">
                <a:latin typeface="Arial"/>
                <a:cs typeface="Arial"/>
              </a:rPr>
              <a:t>Rights of Children and Young Persons (Wales) Measure 2011 (</a:t>
            </a:r>
            <a:r>
              <a:rPr lang="en-US" sz="1600" dirty="0" err="1">
                <a:latin typeface="Arial"/>
                <a:cs typeface="Arial"/>
              </a:rPr>
              <a:t>Nawm</a:t>
            </a:r>
            <a:r>
              <a:rPr lang="en-US" sz="1600" dirty="0">
                <a:latin typeface="Arial"/>
                <a:cs typeface="Arial"/>
              </a:rPr>
              <a:t> 2), Available  at: </a:t>
            </a:r>
            <a:r>
              <a:rPr lang="en-US" sz="1800" dirty="0">
                <a:latin typeface="Arial"/>
                <a:cs typeface="Arial"/>
                <a:hlinkClick r:id="rId7"/>
              </a:rPr>
              <a:t>http://www.legislation.gov.uk/mwa/2011/2/section/2</a:t>
            </a:r>
            <a:r>
              <a:rPr lang="en-US" sz="1800" dirty="0">
                <a:latin typeface="Arial"/>
                <a:cs typeface="Arial"/>
              </a:rPr>
              <a:t> (Accessed: 16th October 2018).</a:t>
            </a:r>
            <a:br>
              <a:rPr lang="en-US" sz="1800" dirty="0">
                <a:latin typeface="Arial"/>
                <a:cs typeface="Arial"/>
              </a:rPr>
            </a:br>
            <a:br>
              <a:rPr lang="en-US" sz="1800" dirty="0">
                <a:latin typeface="Arial"/>
                <a:cs typeface="Arial"/>
              </a:rPr>
            </a:br>
            <a:r>
              <a:rPr lang="en-US" sz="1600" dirty="0">
                <a:latin typeface="Arial"/>
                <a:cs typeface="Arial"/>
              </a:rPr>
              <a:t>Save the Children (No date) </a:t>
            </a:r>
            <a:r>
              <a:rPr lang="en-US" sz="1600" i="1" dirty="0">
                <a:latin typeface="Arial"/>
                <a:cs typeface="Arial"/>
              </a:rPr>
              <a:t>United Nations Convention for the Rights of the Child,</a:t>
            </a:r>
            <a:r>
              <a:rPr lang="en-US" sz="1600" dirty="0">
                <a:latin typeface="Arial"/>
                <a:cs typeface="Arial"/>
              </a:rPr>
              <a:t> Available at:</a:t>
            </a:r>
            <a:br>
              <a:rPr lang="en-US" sz="1600" dirty="0">
                <a:latin typeface="Arial"/>
                <a:cs typeface="Arial"/>
              </a:rPr>
            </a:br>
            <a:r>
              <a:rPr lang="en-US" sz="1800" dirty="0">
                <a:latin typeface="Arial"/>
                <a:cs typeface="Arial"/>
                <a:hlinkClick r:id="rId8" invalidUrl="http://"/>
              </a:rPr>
              <a:t>https://www.savethechildren.org.uk/what-we-do/childrens-rights/united-nations-convention-of-the-rights-of-the-child</a:t>
            </a:r>
            <a:br>
              <a:rPr lang="en-US" sz="1800" dirty="0">
                <a:latin typeface="Arial"/>
                <a:cs typeface="Arial"/>
                <a:hlinkClick r:id="rId9" invalidUrl="http://"/>
              </a:rPr>
            </a:br>
            <a:r>
              <a:rPr lang="en-US" sz="1600" dirty="0">
                <a:latin typeface="Arial"/>
                <a:cs typeface="Arial"/>
              </a:rPr>
              <a:t>(Accessed: 16th October 2018).</a:t>
            </a:r>
            <a:br>
              <a:rPr lang="en-US" sz="1600" dirty="0">
                <a:latin typeface="Arial"/>
                <a:cs typeface="Arial"/>
              </a:rPr>
            </a:br>
            <a:br>
              <a:rPr lang="en-US" sz="1600" dirty="0">
                <a:latin typeface="Arial"/>
                <a:cs typeface="Arial"/>
              </a:rPr>
            </a:br>
            <a:r>
              <a:rPr lang="en-US" sz="1600" dirty="0">
                <a:latin typeface="Arial"/>
                <a:cs typeface="Arial"/>
              </a:rPr>
              <a:t>Snap Specialist Playgroup(no date) Available at:  </a:t>
            </a:r>
            <a:r>
              <a:rPr lang="en-US" sz="1800" dirty="0">
                <a:latin typeface="Arial"/>
                <a:cs typeface="Arial"/>
                <a:hlinkClick r:id="rId10" invalidUrl="http://"/>
              </a:rPr>
              <a:t>http://snappembrokeshire.co.uk/contact.htm</a:t>
            </a:r>
            <a:br>
              <a:rPr lang="en-US" sz="1800" dirty="0">
                <a:latin typeface="Arial"/>
                <a:cs typeface="Arial"/>
                <a:hlinkClick r:id="rId11" invalidUrl="http://"/>
              </a:rPr>
            </a:br>
            <a:r>
              <a:rPr lang="en-US" sz="1600" dirty="0">
                <a:latin typeface="Arial"/>
                <a:cs typeface="Arial"/>
              </a:rPr>
              <a:t>(Accessed :23rd October 2018).</a:t>
            </a:r>
            <a:br>
              <a:rPr lang="en-US" sz="1600" dirty="0">
                <a:latin typeface="Arial"/>
                <a:cs typeface="Arial"/>
              </a:rPr>
            </a:br>
            <a:br>
              <a:rPr lang="en-US" sz="1600" dirty="0">
                <a:latin typeface="Arial"/>
                <a:cs typeface="Arial"/>
              </a:rPr>
            </a:br>
            <a:br>
              <a:rPr lang="en-US" sz="1600" dirty="0">
                <a:latin typeface="Arial"/>
                <a:cs typeface="Arial"/>
              </a:rPr>
            </a:br>
            <a:r>
              <a:rPr lang="en-US" sz="1600" dirty="0">
                <a:latin typeface="Arial"/>
                <a:cs typeface="Arial"/>
              </a:rPr>
              <a:t>Swansea Web Design, Copper Bay Creative (2018) </a:t>
            </a:r>
            <a:r>
              <a:rPr lang="en-US" sz="1600" i="1" dirty="0">
                <a:latin typeface="Arial"/>
                <a:cs typeface="Arial"/>
              </a:rPr>
              <a:t>Children's Commissioner for Wales. </a:t>
            </a:r>
            <a:r>
              <a:rPr lang="en-US" sz="1600" dirty="0">
                <a:latin typeface="Arial"/>
                <a:cs typeface="Arial"/>
              </a:rPr>
              <a:t>Available at: </a:t>
            </a:r>
            <a:r>
              <a:rPr lang="en-US" sz="1800" dirty="0">
                <a:latin typeface="Arial"/>
                <a:cs typeface="Arial"/>
                <a:hlinkClick r:id="rId12" invalidUrl="http://"/>
              </a:rPr>
              <a:t>https://www.childcomwales.org.uk/</a:t>
            </a:r>
            <a:br>
              <a:rPr lang="en-US" sz="1800" dirty="0">
                <a:latin typeface="Arial"/>
                <a:cs typeface="Arial"/>
                <a:hlinkClick r:id="rId13" invalidUrl="http://"/>
              </a:rPr>
            </a:br>
            <a:r>
              <a:rPr lang="en-US" sz="1600" dirty="0">
                <a:latin typeface="Arial"/>
                <a:cs typeface="Arial"/>
              </a:rPr>
              <a:t>(Accessed: 16th October 2018)</a:t>
            </a:r>
            <a:br>
              <a:rPr lang="en-US" sz="1600" dirty="0">
                <a:latin typeface="Arial"/>
                <a:cs typeface="Arial"/>
              </a:rPr>
            </a:br>
            <a:br>
              <a:rPr lang="en-US" sz="1600" dirty="0">
                <a:latin typeface="Arial"/>
                <a:cs typeface="Arial"/>
              </a:rPr>
            </a:br>
            <a:br>
              <a:rPr lang="en-US" sz="1600" dirty="0">
                <a:latin typeface="Arial"/>
                <a:cs typeface="Arial"/>
              </a:rPr>
            </a:br>
            <a:br>
              <a:rPr lang="en-US" sz="1600" dirty="0">
                <a:latin typeface="Arial"/>
                <a:cs typeface="Arial"/>
              </a:rPr>
            </a:br>
            <a:br>
              <a:rPr lang="en-US" sz="1600" dirty="0">
                <a:latin typeface="Arial"/>
                <a:cs typeface="Arial"/>
              </a:rPr>
            </a:br>
            <a:br>
              <a:rPr lang="en-US" sz="1600" dirty="0">
                <a:latin typeface="Arial"/>
                <a:cs typeface="Arial"/>
              </a:rPr>
            </a:br>
            <a:r>
              <a:rPr lang="en-US" sz="1600" i="1" dirty="0">
                <a:latin typeface="Arial"/>
                <a:cs typeface="Arial"/>
              </a:rPr>
              <a:t> </a:t>
            </a:r>
            <a:br>
              <a:rPr lang="en-US" sz="1600" i="1" dirty="0">
                <a:latin typeface="Arial"/>
                <a:cs typeface="Arial"/>
              </a:rPr>
            </a:br>
            <a:br>
              <a:rPr lang="en-US" sz="1600" i="1" dirty="0">
                <a:latin typeface="Arial"/>
                <a:cs typeface="Arial"/>
              </a:rPr>
            </a:br>
            <a:endParaRPr lang="en-US" sz="1600" b="1" u="sng" dirty="0">
              <a:latin typeface="Arial"/>
              <a:cs typeface="Arial"/>
            </a:endParaRPr>
          </a:p>
        </p:txBody>
      </p:sp>
    </p:spTree>
    <p:extLst>
      <p:ext uri="{BB962C8B-B14F-4D97-AF65-F5344CB8AC3E}">
        <p14:creationId xmlns:p14="http://schemas.microsoft.com/office/powerpoint/2010/main" val="810404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5293-83EB-4D69-AABD-9B673CF9A375}"/>
              </a:ext>
            </a:extLst>
          </p:cNvPr>
          <p:cNvSpPr>
            <a:spLocks noGrp="1"/>
          </p:cNvSpPr>
          <p:nvPr>
            <p:ph type="title"/>
          </p:nvPr>
        </p:nvSpPr>
        <p:spPr>
          <a:xfrm>
            <a:off x="174523" y="365125"/>
            <a:ext cx="11179277" cy="5197013"/>
          </a:xfrm>
        </p:spPr>
        <p:txBody>
          <a:bodyPr>
            <a:normAutofit fontScale="90000"/>
          </a:bodyPr>
          <a:lstStyle/>
          <a:p>
            <a:br>
              <a:rPr lang="en-US" sz="1600" dirty="0">
                <a:latin typeface="Arial"/>
                <a:cs typeface="Arial"/>
              </a:rPr>
            </a:br>
            <a:r>
              <a:rPr lang="en-US" sz="1800" dirty="0">
                <a:latin typeface="Arial"/>
                <a:cs typeface="Arial"/>
              </a:rPr>
              <a:t>Tabors, P. Snow, CE. and </a:t>
            </a:r>
            <a:r>
              <a:rPr lang="en-US" sz="1800" dirty="0" err="1">
                <a:latin typeface="Arial"/>
                <a:cs typeface="Arial"/>
              </a:rPr>
              <a:t>Paez</a:t>
            </a:r>
            <a:r>
              <a:rPr lang="en-US" sz="1800" dirty="0">
                <a:latin typeface="Arial"/>
                <a:cs typeface="Arial"/>
              </a:rPr>
              <a:t>, M. (2008) </a:t>
            </a:r>
            <a:r>
              <a:rPr lang="en-US" sz="1800" i="1" dirty="0">
                <a:latin typeface="Arial"/>
                <a:cs typeface="Arial"/>
              </a:rPr>
              <a:t>One Child, Two languages: </a:t>
            </a:r>
            <a:r>
              <a:rPr lang="en-US" sz="1800" dirty="0">
                <a:latin typeface="Arial"/>
                <a:cs typeface="Arial"/>
              </a:rPr>
              <a:t>a guide for early childhood educators of children learning English in a second language. 2nd </a:t>
            </a:r>
            <a:r>
              <a:rPr lang="en-US" sz="1800" dirty="0" err="1">
                <a:latin typeface="Arial"/>
                <a:cs typeface="Arial"/>
              </a:rPr>
              <a:t>Edn</a:t>
            </a:r>
            <a:r>
              <a:rPr lang="en-US" sz="1800" dirty="0">
                <a:latin typeface="Arial"/>
                <a:cs typeface="Arial"/>
              </a:rPr>
              <a:t>. Baltimore: Brooks Publishing.</a:t>
            </a:r>
            <a:br>
              <a:rPr lang="en-US" sz="1800" dirty="0">
                <a:latin typeface="Arial"/>
                <a:cs typeface="Arial"/>
              </a:rPr>
            </a:br>
            <a:br>
              <a:rPr lang="en-US" sz="1800" dirty="0">
                <a:latin typeface="Arial"/>
                <a:cs typeface="Arial"/>
              </a:rPr>
            </a:br>
            <a:br>
              <a:rPr lang="en-US" sz="1800" dirty="0">
                <a:latin typeface="Arial"/>
                <a:cs typeface="Arial"/>
              </a:rPr>
            </a:br>
            <a:r>
              <a:rPr lang="en-US" sz="1800" dirty="0" err="1">
                <a:latin typeface="Arial"/>
                <a:cs typeface="Arial"/>
              </a:rPr>
              <a:t>Teamworks</a:t>
            </a:r>
            <a:r>
              <a:rPr lang="en-US" sz="1800" dirty="0">
                <a:latin typeface="Arial"/>
                <a:cs typeface="Arial"/>
              </a:rPr>
              <a:t> (2014)</a:t>
            </a:r>
            <a:r>
              <a:rPr lang="en-US" sz="1800" i="1" dirty="0">
                <a:latin typeface="Arial"/>
                <a:cs typeface="Arial"/>
              </a:rPr>
              <a:t> Children in Wales. </a:t>
            </a:r>
            <a:r>
              <a:rPr lang="en-US" sz="1800" dirty="0">
                <a:latin typeface="Arial"/>
                <a:cs typeface="Arial"/>
              </a:rPr>
              <a:t>Available at: </a:t>
            </a:r>
            <a:r>
              <a:rPr lang="en-US" sz="1800" dirty="0">
                <a:latin typeface="Arial"/>
                <a:cs typeface="Arial"/>
                <a:hlinkClick r:id="rId2" invalidUrl="http://"/>
              </a:rPr>
              <a:t>http://www.childreninwales.org.uk/aboutus/</a:t>
            </a:r>
            <a:br>
              <a:rPr lang="en-US" sz="1800" dirty="0">
                <a:latin typeface="Arial"/>
                <a:cs typeface="Arial"/>
                <a:hlinkClick r:id="rId3" invalidUrl="http://"/>
              </a:rPr>
            </a:br>
            <a:r>
              <a:rPr lang="en-US" sz="1800" dirty="0">
                <a:latin typeface="Arial"/>
                <a:cs typeface="Arial"/>
              </a:rPr>
              <a:t>(Accessed:16th October 2018).</a:t>
            </a:r>
            <a:br>
              <a:rPr lang="en-US" sz="1800" dirty="0">
                <a:latin typeface="Arial"/>
                <a:cs typeface="Arial"/>
              </a:rPr>
            </a:br>
            <a:br>
              <a:rPr lang="en-US" sz="1800" dirty="0">
                <a:latin typeface="Arial"/>
                <a:cs typeface="Arial"/>
              </a:rPr>
            </a:br>
            <a:r>
              <a:rPr lang="en-US" sz="1800" dirty="0" err="1">
                <a:latin typeface="Arial"/>
                <a:cs typeface="Arial"/>
              </a:rPr>
              <a:t>Unicef</a:t>
            </a:r>
            <a:r>
              <a:rPr lang="en-US" sz="1800" dirty="0">
                <a:latin typeface="Arial"/>
                <a:cs typeface="Arial"/>
              </a:rPr>
              <a:t> ( No date). The United Nations Convention for the Rights of the Child (1990) Available at: </a:t>
            </a:r>
            <a:r>
              <a:rPr lang="en-US" sz="1800" u="sng" dirty="0">
                <a:latin typeface="Arial"/>
                <a:cs typeface="Arial"/>
                <a:hlinkClick r:id="rId4"/>
              </a:rPr>
              <a:t>https://www.unicef.org.uk/what-we-do/un-convention-child-rights/</a:t>
            </a:r>
            <a:r>
              <a:rPr lang="en-US" sz="1800" u="sng" dirty="0">
                <a:latin typeface="Arial"/>
                <a:cs typeface="Arial"/>
              </a:rPr>
              <a:t> (Accessed: 16th October 2018).</a:t>
            </a:r>
            <a:br>
              <a:rPr lang="en-US" sz="1800" u="sng" dirty="0">
                <a:latin typeface="Arial"/>
                <a:cs typeface="Arial"/>
              </a:rPr>
            </a:br>
            <a:br>
              <a:rPr lang="en-US" sz="1800" u="sng" dirty="0">
                <a:latin typeface="Arial"/>
                <a:cs typeface="Arial"/>
              </a:rPr>
            </a:br>
            <a:r>
              <a:rPr lang="en-US" sz="1600" dirty="0">
                <a:latin typeface="Arial"/>
                <a:cs typeface="Arial"/>
              </a:rPr>
              <a:t>Welsh Government (2012) </a:t>
            </a:r>
            <a:r>
              <a:rPr lang="en-US" sz="1600" i="1" dirty="0">
                <a:latin typeface="Arial"/>
                <a:cs typeface="Arial"/>
              </a:rPr>
              <a:t>Flying start Strategic Guidance. </a:t>
            </a:r>
            <a:r>
              <a:rPr lang="en-US" sz="1600" dirty="0">
                <a:latin typeface="Arial"/>
                <a:cs typeface="Arial"/>
              </a:rPr>
              <a:t>Cardiff: Welsh Government. Available at: </a:t>
            </a:r>
            <a:r>
              <a:rPr lang="en-US" sz="1600" u="sng" dirty="0">
                <a:latin typeface="Arial"/>
                <a:cs typeface="Arial"/>
                <a:hlinkClick r:id="rId5" invalidUrl="http://"/>
              </a:rPr>
              <a:t>https://gov.wales/docs/dhss/publications/120913fsguidanceen.pdf  </a:t>
            </a:r>
            <a:br>
              <a:rPr lang="en-US" sz="1600" u="sng" dirty="0">
                <a:latin typeface="Arial"/>
                <a:cs typeface="Arial"/>
                <a:hlinkClick r:id="rId6" invalidUrl="http://"/>
              </a:rPr>
            </a:br>
            <a:r>
              <a:rPr lang="en-US" sz="1600" dirty="0">
                <a:latin typeface="Arial"/>
                <a:cs typeface="Arial"/>
              </a:rPr>
              <a:t>(Accessed: 27th October 2018).</a:t>
            </a:r>
            <a:br>
              <a:rPr lang="en-US" sz="1600" dirty="0">
                <a:latin typeface="Arial"/>
                <a:cs typeface="Arial"/>
              </a:rPr>
            </a:br>
            <a:br>
              <a:rPr lang="en-US" sz="1600" dirty="0">
                <a:latin typeface="Arial"/>
                <a:cs typeface="Arial"/>
              </a:rPr>
            </a:br>
            <a:r>
              <a:rPr lang="en-US" sz="1600" dirty="0">
                <a:latin typeface="Arial"/>
                <a:cs typeface="Arial"/>
              </a:rPr>
              <a:t>Welsh Government (2014) </a:t>
            </a:r>
            <a:r>
              <a:rPr lang="en-US" sz="1600" i="1" dirty="0">
                <a:latin typeface="Arial"/>
                <a:cs typeface="Arial"/>
              </a:rPr>
              <a:t>Children's Rights Scheme, </a:t>
            </a:r>
            <a:r>
              <a:rPr lang="en-US" sz="1600" dirty="0">
                <a:latin typeface="Arial"/>
                <a:cs typeface="Arial"/>
              </a:rPr>
              <a:t>Arrangements for having due regard to the United Nations Convention for the Rights of the Child when Welsh Ministers exercise any of their functions. Cardiff: Welsh Government. Available at: </a:t>
            </a:r>
            <a:r>
              <a:rPr lang="en-US" sz="1600" dirty="0">
                <a:latin typeface="Arial"/>
                <a:cs typeface="Arial"/>
                <a:hlinkClick r:id="rId7" invalidUrl="http://"/>
              </a:rPr>
              <a:t>https://gov.wales/docs/dsjlg/publications/cyp/140501-childrens-rights-scheme-2014-en.pdf</a:t>
            </a:r>
            <a:br>
              <a:rPr lang="en-US" sz="1600" dirty="0">
                <a:latin typeface="Arial"/>
                <a:cs typeface="Arial"/>
                <a:hlinkClick r:id="rId8" invalidUrl="http://"/>
              </a:rPr>
            </a:br>
            <a:r>
              <a:rPr lang="en-US" sz="1600" dirty="0">
                <a:latin typeface="Arial"/>
                <a:cs typeface="Arial"/>
              </a:rPr>
              <a:t>(Accessed: 16th October 2018).</a:t>
            </a:r>
            <a:br>
              <a:rPr lang="en-US" sz="1600" dirty="0">
                <a:latin typeface="Arial"/>
                <a:cs typeface="Arial"/>
              </a:rPr>
            </a:br>
            <a:br>
              <a:rPr lang="en-US" sz="1600" dirty="0">
                <a:latin typeface="Arial"/>
                <a:cs typeface="Arial"/>
              </a:rPr>
            </a:br>
            <a:r>
              <a:rPr lang="en-US" sz="1600" dirty="0">
                <a:latin typeface="Arial"/>
                <a:cs typeface="Arial"/>
              </a:rPr>
              <a:t>Welsh Government (2016) Children's Right's Wales, A Summary of the United Nations convention on the Rights of the Child. Available at:</a:t>
            </a:r>
            <a:br>
              <a:rPr lang="en-US" sz="1600" dirty="0">
                <a:latin typeface="Arial"/>
                <a:cs typeface="Arial"/>
              </a:rPr>
            </a:br>
            <a:r>
              <a:rPr lang="en-US" sz="1800" dirty="0">
                <a:latin typeface="Arial"/>
                <a:cs typeface="Arial"/>
                <a:hlinkClick r:id="rId9" invalidUrl="http://"/>
              </a:rPr>
              <a:t>http://www.childrensrights.wales/index.php/training-materials/leaflets-posters</a:t>
            </a:r>
            <a:br>
              <a:rPr lang="en-US" sz="1800" dirty="0">
                <a:latin typeface="Arial"/>
                <a:cs typeface="Arial"/>
                <a:hlinkClick r:id="rId10" invalidUrl="http://"/>
              </a:rPr>
            </a:br>
            <a:r>
              <a:rPr lang="en-US" sz="1600" dirty="0">
                <a:latin typeface="Arial"/>
                <a:cs typeface="Arial"/>
              </a:rPr>
              <a:t>(Accessed: 21st October 2018).</a:t>
            </a:r>
            <a:br>
              <a:rPr lang="en-US" sz="1600" dirty="0">
                <a:latin typeface="Arial"/>
                <a:cs typeface="Arial"/>
              </a:rPr>
            </a:br>
            <a:endParaRPr lang="en-US" sz="1600" dirty="0">
              <a:latin typeface="Arial"/>
              <a:cs typeface="Arial"/>
            </a:endParaRPr>
          </a:p>
          <a:p>
            <a:endParaRPr lang="en-US" sz="1600" dirty="0">
              <a:latin typeface="Arial"/>
              <a:cs typeface="Arial"/>
            </a:endParaRPr>
          </a:p>
        </p:txBody>
      </p:sp>
    </p:spTree>
    <p:extLst>
      <p:ext uri="{BB962C8B-B14F-4D97-AF65-F5344CB8AC3E}">
        <p14:creationId xmlns:p14="http://schemas.microsoft.com/office/powerpoint/2010/main" val="1523422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B373A-4BA7-4F17-A769-B295D772749A}"/>
              </a:ext>
            </a:extLst>
          </p:cNvPr>
          <p:cNvSpPr>
            <a:spLocks noGrp="1"/>
          </p:cNvSpPr>
          <p:nvPr>
            <p:ph type="title"/>
          </p:nvPr>
        </p:nvSpPr>
        <p:spPr>
          <a:xfrm>
            <a:off x="248265" y="70157"/>
            <a:ext cx="6803922" cy="502113"/>
          </a:xfrm>
        </p:spPr>
        <p:txBody>
          <a:bodyPr>
            <a:normAutofit/>
          </a:bodyPr>
          <a:lstStyle/>
          <a:p>
            <a:r>
              <a:rPr lang="en-US" sz="1600" b="1" u="sng">
                <a:latin typeface="Arial"/>
                <a:cs typeface="Arial"/>
              </a:rPr>
              <a:t>Reference list for paired presentation.</a:t>
            </a:r>
            <a:endParaRPr lang="en-US" sz="1600" b="1" u="sng">
              <a:latin typeface="Arial"/>
              <a:ea typeface="+mj-lt"/>
              <a:cs typeface="Arial"/>
            </a:endParaRPr>
          </a:p>
        </p:txBody>
      </p:sp>
      <p:sp>
        <p:nvSpPr>
          <p:cNvPr id="3" name="TextBox 2">
            <a:extLst>
              <a:ext uri="{FF2B5EF4-FFF2-40B4-BE49-F238E27FC236}">
                <a16:creationId xmlns:a16="http://schemas.microsoft.com/office/drawing/2014/main" id="{41F9C128-4462-4579-996B-383A1A2F85C6}"/>
              </a:ext>
            </a:extLst>
          </p:cNvPr>
          <p:cNvSpPr txBox="1"/>
          <p:nvPr/>
        </p:nvSpPr>
        <p:spPr>
          <a:xfrm>
            <a:off x="115528" y="693173"/>
            <a:ext cx="11444747" cy="60016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200" dirty="0">
                <a:latin typeface="Arial"/>
                <a:cs typeface="Arial"/>
              </a:rPr>
              <a:t>Bruce, T.(2010) </a:t>
            </a:r>
            <a:r>
              <a:rPr lang="en-GB" sz="1200" i="1" dirty="0">
                <a:latin typeface="Arial"/>
                <a:cs typeface="Arial"/>
              </a:rPr>
              <a:t>Early Childhood, </a:t>
            </a:r>
            <a:r>
              <a:rPr lang="en-GB" sz="1200" dirty="0">
                <a:latin typeface="Arial"/>
                <a:cs typeface="Arial"/>
              </a:rPr>
              <a:t>A Guide For Students. 2</a:t>
            </a:r>
            <a:r>
              <a:rPr lang="en-GB" sz="1200" baseline="30000" dirty="0">
                <a:latin typeface="Arial"/>
                <a:cs typeface="Arial"/>
              </a:rPr>
              <a:t>nd</a:t>
            </a:r>
            <a:r>
              <a:rPr lang="en-GB" sz="1200" dirty="0">
                <a:latin typeface="Arial"/>
                <a:cs typeface="Arial"/>
              </a:rPr>
              <a:t> </a:t>
            </a:r>
            <a:r>
              <a:rPr lang="en-GB" sz="1200" dirty="0" err="1">
                <a:latin typeface="Arial"/>
                <a:cs typeface="Arial"/>
              </a:rPr>
              <a:t>Edn</a:t>
            </a:r>
            <a:r>
              <a:rPr lang="en-GB" sz="1200" dirty="0">
                <a:latin typeface="Arial"/>
                <a:cs typeface="Arial"/>
              </a:rPr>
              <a:t>. London: Sage.</a:t>
            </a:r>
          </a:p>
          <a:p>
            <a:pPr algn="just"/>
            <a:endParaRPr lang="en-GB" sz="1200" dirty="0">
              <a:latin typeface="Arial"/>
              <a:cs typeface="Arial"/>
            </a:endParaRPr>
          </a:p>
          <a:p>
            <a:pPr algn="just"/>
            <a:r>
              <a:rPr lang="en-GB" sz="1200" dirty="0">
                <a:latin typeface="Arial"/>
                <a:cs typeface="Arial"/>
              </a:rPr>
              <a:t>Data Protection Act 1998, Available at: </a:t>
            </a:r>
            <a:r>
              <a:rPr lang="en-GB" sz="1200" u="sng" dirty="0">
                <a:latin typeface="Arial"/>
                <a:cs typeface="Arial"/>
                <a:hlinkClick r:id="rId2"/>
              </a:rPr>
              <a:t>https://www.legislation.gov.uk/ukpga/1998/29/contents</a:t>
            </a:r>
            <a:endParaRPr lang="en-GB" sz="1200">
              <a:latin typeface="Arial"/>
              <a:cs typeface="Arial"/>
            </a:endParaRPr>
          </a:p>
          <a:p>
            <a:pPr algn="just"/>
            <a:r>
              <a:rPr lang="en-GB" sz="1200" dirty="0">
                <a:latin typeface="Arial"/>
                <a:cs typeface="Arial"/>
              </a:rPr>
              <a:t>(Accessed: 2</a:t>
            </a:r>
            <a:r>
              <a:rPr lang="en-GB" sz="1200" baseline="30000" dirty="0">
                <a:latin typeface="Arial"/>
                <a:cs typeface="Arial"/>
              </a:rPr>
              <a:t>nd</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Elks, L. and McLachlan. (2016) </a:t>
            </a:r>
            <a:r>
              <a:rPr lang="en-GB" sz="1200" i="1" dirty="0">
                <a:latin typeface="Arial"/>
                <a:cs typeface="Arial"/>
              </a:rPr>
              <a:t>Early language Builders, </a:t>
            </a:r>
            <a:r>
              <a:rPr lang="en-GB" sz="1200" dirty="0">
                <a:latin typeface="Arial"/>
                <a:cs typeface="Arial"/>
              </a:rPr>
              <a:t>Advice and activities to encourage pre-school children's communication skills. St </a:t>
            </a:r>
            <a:r>
              <a:rPr lang="en-GB" sz="1200" dirty="0" err="1">
                <a:latin typeface="Arial"/>
                <a:cs typeface="Arial"/>
              </a:rPr>
              <a:t>Mabyn</a:t>
            </a:r>
            <a:r>
              <a:rPr lang="en-GB" sz="1200" dirty="0">
                <a:latin typeface="Arial"/>
                <a:cs typeface="Arial"/>
              </a:rPr>
              <a:t>: </a:t>
            </a:r>
            <a:r>
              <a:rPr lang="en-GB" sz="1200" dirty="0" err="1">
                <a:latin typeface="Arial"/>
                <a:cs typeface="Arial"/>
              </a:rPr>
              <a:t>Elklan</a:t>
            </a:r>
          </a:p>
          <a:p>
            <a:pPr algn="just"/>
            <a:endParaRPr lang="en-GB" sz="1200" dirty="0">
              <a:latin typeface="Arial"/>
              <a:cs typeface="Arial"/>
            </a:endParaRPr>
          </a:p>
          <a:p>
            <a:pPr algn="just"/>
            <a:r>
              <a:rPr lang="en-GB" sz="1200" dirty="0">
                <a:latin typeface="Arial"/>
                <a:cs typeface="Arial"/>
              </a:rPr>
              <a:t>Guide to the General Data Protection Regulation, (2018), Available at:</a:t>
            </a:r>
            <a:endParaRPr lang="en-GB" dirty="0">
              <a:latin typeface="Arial"/>
              <a:cs typeface="Arial"/>
            </a:endParaRPr>
          </a:p>
          <a:p>
            <a:pPr algn="just"/>
            <a:r>
              <a:rPr lang="en-GB" sz="1200" u="sng" dirty="0">
                <a:latin typeface="Arial"/>
                <a:cs typeface="Arial"/>
                <a:hlinkClick r:id="rId3"/>
              </a:rPr>
              <a:t>https://assets.publishing.service.gov.uk/government/uploads/system/uploads/attachment_data/file/711097/guide-to-the-general-data-protection-regulation-gdpr-1-0.pdf</a:t>
            </a:r>
            <a:r>
              <a:rPr lang="en-GB" sz="1200" u="sng" dirty="0">
                <a:latin typeface="Arial"/>
                <a:cs typeface="Arial"/>
              </a:rPr>
              <a:t> (Accessed: 2</a:t>
            </a:r>
            <a:r>
              <a:rPr lang="en-GB" sz="1200" baseline="30000" dirty="0">
                <a:latin typeface="Arial"/>
                <a:cs typeface="Arial"/>
              </a:rPr>
              <a:t>nd</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Harding, J. and </a:t>
            </a:r>
            <a:r>
              <a:rPr lang="en-GB" sz="1200" dirty="0" err="1">
                <a:latin typeface="Arial"/>
                <a:cs typeface="Arial"/>
              </a:rPr>
              <a:t>Meldon</a:t>
            </a:r>
            <a:r>
              <a:rPr lang="en-GB" sz="1200" dirty="0">
                <a:latin typeface="Arial"/>
                <a:cs typeface="Arial"/>
              </a:rPr>
              <a:t>-Smith, L. (2010) </a:t>
            </a:r>
            <a:r>
              <a:rPr lang="en-GB" sz="1200" i="1" dirty="0">
                <a:latin typeface="Arial"/>
                <a:cs typeface="Arial"/>
              </a:rPr>
              <a:t>How to Make Observations and Assessments.</a:t>
            </a:r>
            <a:r>
              <a:rPr lang="en-GB" sz="1200" dirty="0">
                <a:latin typeface="Arial"/>
                <a:cs typeface="Arial"/>
              </a:rPr>
              <a:t> 2</a:t>
            </a:r>
            <a:r>
              <a:rPr lang="en-GB" sz="1200" baseline="30000" dirty="0">
                <a:latin typeface="Arial"/>
                <a:cs typeface="Arial"/>
              </a:rPr>
              <a:t>nd</a:t>
            </a:r>
            <a:r>
              <a:rPr lang="en-GB" sz="1200" dirty="0">
                <a:latin typeface="Arial"/>
                <a:cs typeface="Arial"/>
              </a:rPr>
              <a:t> </a:t>
            </a:r>
            <a:r>
              <a:rPr lang="en-GB" sz="1200" dirty="0" err="1">
                <a:latin typeface="Arial"/>
                <a:cs typeface="Arial"/>
              </a:rPr>
              <a:t>Edn</a:t>
            </a:r>
            <a:r>
              <a:rPr lang="en-GB" sz="1200" dirty="0">
                <a:latin typeface="Arial"/>
                <a:cs typeface="Arial"/>
              </a:rPr>
              <a:t>. </a:t>
            </a:r>
          </a:p>
          <a:p>
            <a:pPr algn="just"/>
            <a:r>
              <a:rPr lang="en-GB" sz="1200" dirty="0">
                <a:latin typeface="Arial"/>
                <a:cs typeface="Arial"/>
              </a:rPr>
              <a:t>London: Hodder and Stoughton.</a:t>
            </a:r>
          </a:p>
          <a:p>
            <a:pPr algn="just"/>
            <a:endParaRPr lang="en-GB" sz="1200" dirty="0">
              <a:latin typeface="Arial"/>
              <a:cs typeface="Arial"/>
            </a:endParaRPr>
          </a:p>
          <a:p>
            <a:pPr algn="just"/>
            <a:r>
              <a:rPr lang="en-GB" sz="1200" dirty="0">
                <a:latin typeface="Arial"/>
                <a:cs typeface="Arial"/>
              </a:rPr>
              <a:t>Hobert, C. and </a:t>
            </a:r>
            <a:r>
              <a:rPr lang="en-GB" sz="1200" dirty="0" err="1">
                <a:latin typeface="Arial"/>
                <a:cs typeface="Arial"/>
              </a:rPr>
              <a:t>Frankle</a:t>
            </a:r>
            <a:r>
              <a:rPr lang="en-GB" sz="1200" dirty="0">
                <a:latin typeface="Arial"/>
                <a:cs typeface="Arial"/>
              </a:rPr>
              <a:t>, J. (2004) 9</a:t>
            </a:r>
            <a:r>
              <a:rPr lang="en-GB" sz="1200" i="1" dirty="0">
                <a:latin typeface="Arial"/>
                <a:cs typeface="Arial"/>
              </a:rPr>
              <a:t> Practical Guide to Child Observation and Assessment.</a:t>
            </a:r>
            <a:r>
              <a:rPr lang="en-GB" sz="1200" dirty="0">
                <a:latin typeface="Arial"/>
                <a:cs typeface="Arial"/>
              </a:rPr>
              <a:t> 4th </a:t>
            </a:r>
            <a:r>
              <a:rPr lang="en-GB" sz="1200" dirty="0" err="1">
                <a:latin typeface="Arial"/>
                <a:cs typeface="Arial"/>
              </a:rPr>
              <a:t>Edn</a:t>
            </a:r>
            <a:r>
              <a:rPr lang="en-GB" sz="1200" dirty="0">
                <a:latin typeface="Arial"/>
                <a:cs typeface="Arial"/>
              </a:rPr>
              <a:t>. Cheltenham: Nelson Thornes LTD.</a:t>
            </a:r>
          </a:p>
          <a:p>
            <a:pPr algn="just"/>
            <a:endParaRPr lang="en-GB" sz="1200" dirty="0">
              <a:latin typeface="Arial"/>
              <a:cs typeface="Arial"/>
            </a:endParaRPr>
          </a:p>
          <a:p>
            <a:pPr algn="just"/>
            <a:r>
              <a:rPr lang="en-GB" sz="1200" dirty="0">
                <a:latin typeface="Arial"/>
                <a:cs typeface="Arial"/>
              </a:rPr>
              <a:t>Kennard, G. (2012) </a:t>
            </a:r>
            <a:r>
              <a:rPr lang="en-GB" sz="1200" dirty="0" err="1">
                <a:latin typeface="Arial"/>
                <a:cs typeface="Arial"/>
              </a:rPr>
              <a:t>Signalong</a:t>
            </a:r>
            <a:r>
              <a:rPr lang="en-GB" sz="1200" dirty="0">
                <a:latin typeface="Arial"/>
                <a:cs typeface="Arial"/>
              </a:rPr>
              <a:t>. Available at: </a:t>
            </a:r>
            <a:r>
              <a:rPr lang="en-GB" sz="1200" u="sng" dirty="0">
                <a:latin typeface="Arial"/>
                <a:cs typeface="Arial"/>
                <a:hlinkClick r:id="rId4"/>
              </a:rPr>
              <a:t>http://www.signalong.org.uk/</a:t>
            </a:r>
            <a:r>
              <a:rPr lang="en-GB" sz="1200" u="sng" dirty="0">
                <a:latin typeface="Arial"/>
                <a:cs typeface="Arial"/>
              </a:rPr>
              <a:t>  (Accessed: 19</a:t>
            </a:r>
            <a:r>
              <a:rPr lang="en-GB" sz="1200" baseline="30000" dirty="0">
                <a:latin typeface="Arial"/>
                <a:cs typeface="Arial"/>
              </a:rPr>
              <a:t>th</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Rose, J. Gilbert, L. and Richards, V. (2016) </a:t>
            </a:r>
            <a:r>
              <a:rPr lang="en-GB" sz="1200" i="1" dirty="0">
                <a:latin typeface="Arial"/>
                <a:cs typeface="Arial"/>
              </a:rPr>
              <a:t>Health and Well-being in Early Childhood,</a:t>
            </a:r>
            <a:r>
              <a:rPr lang="en-GB" sz="1200" dirty="0">
                <a:latin typeface="Arial"/>
                <a:cs typeface="Arial"/>
              </a:rPr>
              <a:t> London: Sage.</a:t>
            </a:r>
          </a:p>
          <a:p>
            <a:pPr algn="just"/>
            <a:endParaRPr lang="en-GB" sz="1200" dirty="0">
              <a:latin typeface="Arial"/>
              <a:cs typeface="Arial"/>
            </a:endParaRPr>
          </a:p>
          <a:p>
            <a:pPr algn="just"/>
            <a:r>
              <a:rPr lang="en-GB" sz="1200" dirty="0">
                <a:latin typeface="Arial"/>
                <a:cs typeface="Arial"/>
              </a:rPr>
              <a:t>Jenkins, C. (2013) </a:t>
            </a:r>
            <a:r>
              <a:rPr lang="en-GB" sz="1200" i="1" dirty="0">
                <a:latin typeface="Arial"/>
                <a:cs typeface="Arial"/>
              </a:rPr>
              <a:t>SNAP Assessment Playgroup Policies and Procedures. </a:t>
            </a:r>
            <a:r>
              <a:rPr lang="en-GB" sz="1200" dirty="0">
                <a:latin typeface="Arial"/>
                <a:cs typeface="Arial"/>
              </a:rPr>
              <a:t>SNAP Confidentiality Policy, SNAP Equal Opportunities Policy, SNAP Parental Involvement Policy. Haverfordwest: Unpublished by SNAP.</a:t>
            </a:r>
          </a:p>
          <a:p>
            <a:pPr algn="just"/>
            <a:endParaRPr lang="en-GB" sz="1200" dirty="0">
              <a:latin typeface="Arial"/>
              <a:cs typeface="Arial"/>
            </a:endParaRPr>
          </a:p>
          <a:p>
            <a:pPr algn="just"/>
            <a:r>
              <a:rPr lang="en-GB" sz="1200" dirty="0">
                <a:latin typeface="Arial"/>
                <a:cs typeface="Arial"/>
              </a:rPr>
              <a:t>United Nations Convention On The Rights Of The Child, (1989) Available at:</a:t>
            </a:r>
          </a:p>
          <a:p>
            <a:pPr algn="just"/>
            <a:r>
              <a:rPr lang="en-GB" sz="1200" u="sng" dirty="0">
                <a:latin typeface="Arial"/>
                <a:cs typeface="Arial"/>
                <a:hlinkClick r:id="rId5"/>
              </a:rPr>
              <a:t>https://downloads.unicef.org.uk/wp-content/uploads/2010/05/UNCRC_united_nations_convention_on_the_rights_of_the_child.pdf</a:t>
            </a:r>
            <a:endParaRPr lang="en-GB" sz="1200">
              <a:latin typeface="Arial"/>
              <a:cs typeface="Arial"/>
            </a:endParaRPr>
          </a:p>
          <a:p>
            <a:pPr algn="just"/>
            <a:r>
              <a:rPr lang="en-GB" sz="1200" dirty="0">
                <a:latin typeface="Arial"/>
                <a:cs typeface="Arial"/>
              </a:rPr>
              <a:t>(Accessed: 2</a:t>
            </a:r>
            <a:r>
              <a:rPr lang="en-GB" sz="1200" baseline="30000" dirty="0">
                <a:latin typeface="Arial"/>
                <a:cs typeface="Arial"/>
              </a:rPr>
              <a:t>nd</a:t>
            </a:r>
            <a:r>
              <a:rPr lang="en-GB" sz="1200" dirty="0">
                <a:latin typeface="Arial"/>
                <a:cs typeface="Arial"/>
              </a:rPr>
              <a:t> October 2018)</a:t>
            </a:r>
          </a:p>
          <a:p>
            <a:pPr algn="just"/>
            <a:endParaRPr lang="en-GB" sz="1200" dirty="0">
              <a:latin typeface="Arial"/>
              <a:cs typeface="Arial"/>
            </a:endParaRPr>
          </a:p>
          <a:p>
            <a:pPr algn="just"/>
            <a:r>
              <a:rPr lang="en-GB" sz="1200" dirty="0">
                <a:latin typeface="Arial"/>
                <a:cs typeface="Arial"/>
              </a:rPr>
              <a:t>Welsh Government. (2014) </a:t>
            </a:r>
            <a:r>
              <a:rPr lang="en-GB" sz="1200" i="1" dirty="0">
                <a:latin typeface="Arial"/>
                <a:cs typeface="Arial"/>
              </a:rPr>
              <a:t>Minority Ethnic Achievement in Education in Wales.</a:t>
            </a:r>
            <a:r>
              <a:rPr lang="en-GB" sz="1200" dirty="0">
                <a:latin typeface="Arial"/>
                <a:cs typeface="Arial"/>
              </a:rPr>
              <a:t> Minority Ethnic Achievement Grant. Department for Education and Skills. Cardiff: Welsh Assembly Government. </a:t>
            </a:r>
          </a:p>
          <a:p>
            <a:pPr algn="just"/>
            <a:r>
              <a:rPr lang="en-GB" sz="1200" dirty="0">
                <a:latin typeface="Arial"/>
                <a:cs typeface="Arial"/>
              </a:rPr>
              <a:t>Available at: </a:t>
            </a:r>
            <a:r>
              <a:rPr lang="en-GB" sz="1200" u="sng" dirty="0">
                <a:latin typeface="Arial"/>
                <a:cs typeface="Arial"/>
                <a:hlinkClick r:id="rId6"/>
              </a:rPr>
              <a:t>http://learning.gov.wales/docs/learningwales/publications/140327-minority-ethnic-achievement-in-wales-policy-statement-en.pdf</a:t>
            </a:r>
            <a:r>
              <a:rPr lang="en-GB" sz="1200" u="sng" dirty="0">
                <a:latin typeface="Arial"/>
                <a:cs typeface="Arial"/>
              </a:rPr>
              <a:t> (Accessed 2</a:t>
            </a:r>
            <a:r>
              <a:rPr lang="en-GB" sz="1200" baseline="30000" dirty="0">
                <a:latin typeface="Arial"/>
                <a:cs typeface="Arial"/>
              </a:rPr>
              <a:t>nd</a:t>
            </a:r>
            <a:r>
              <a:rPr lang="en-GB" sz="1200" dirty="0">
                <a:latin typeface="Arial"/>
                <a:cs typeface="Arial"/>
              </a:rPr>
              <a:t> October 2018</a:t>
            </a:r>
            <a:r>
              <a:rPr lang="en-GB" sz="1200" dirty="0">
                <a:cs typeface="Calibri"/>
              </a:rPr>
              <a:t>).</a:t>
            </a:r>
          </a:p>
          <a:p>
            <a:pPr algn="just"/>
            <a:endParaRPr lang="en-US" sz="1200" dirty="0">
              <a:cs typeface="Calibri"/>
            </a:endParaRPr>
          </a:p>
        </p:txBody>
      </p:sp>
    </p:spTree>
    <p:extLst>
      <p:ext uri="{BB962C8B-B14F-4D97-AF65-F5344CB8AC3E}">
        <p14:creationId xmlns:p14="http://schemas.microsoft.com/office/powerpoint/2010/main" val="2944857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274D-76A3-4541-BBE5-A7FE32E10D1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229DD66-35CE-4666-800F-D6198F7FDFA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791106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DA7BC-DFFD-4D12-B58D-FB27E8FF1F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54E0F41-03C1-4B7D-823F-A8978534760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0912482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Reference List   Care Standards Act 2000, Part 5. Available at: https://www.legislation.gov.uk/ukpga/2000/14/part/V  (Accessed: 16th October 2018).  Department for Education and Skills (2015) Curriculum for Wales, Foundation Phase Framework. Available at: https://beta.gov.wales/sites/default/files/publications/2018-02/foundation-phase-framework-revised-2015.pdf  (Accessed: 27th October 2018).  Department for Education and Skills (2003) Every Child Matters (Cm 5860). Available at: https://assets.publishing.service.gov.uk/government/uploads/system/uploads/attachment_data/file/272064/5860.pdf (Accessed: 27th October 2018).  Jenkins, C. (2013) Confidentiality Policy. Haverfordwest: Child Health Department.  Palaiologou, I. (2012) Ethical Practice in Early Childhood. Los Angeles: Sage.  Rights of Children and Young Persons (Wales) Measure 2011 (Nawm 2), Available  at: http://www.legislation.gov.uk/mwa/2011/2/section/2 (Accessed: 16th October 2018).  Save the Children (No date) United Nations Convention for the Rights of the Child, Available at: https://www.savethechildren.org.uk/what-we-do/childrens-rights/united-nations-convention-of-the-rights-of-the-child (Accessed: 16th October 2018).  Snap Specialist Playgroup(no date) Available at:  http://snappembrokeshire.co.uk/contact.htm (Accessed :23rd October 2018).   Swansea Web Design, Copper Bay Creative (2018) Children's Commissioner for Wales. Available at: https://www.childcomwales.org.uk/ (Accessed: 16th October 2018)         </vt:lpstr>
      <vt:lpstr> Tabors, P. Snow, CE. and Paez, M. (2008) One Child, Two languages: a guide for early childhood educators of children learning English in a second language. 2nd Edn. Baltimore: Brooks Publishing.   Teamworks (2014) Children in Wales. Available at: http://www.childreninwales.org.uk/aboutus/ (Accessed:16th October 2018).  Unicef ( No date). The United Nations Convention for the Rights of the Child (1990) Available at: https://www.unicef.org.uk/what-we-do/un-convention-child-rights/ (Accessed: 16th October 2018).  Welsh Government (2012) Flying start Strategic Guidance. Cardiff: Welsh Government. Available at: https://gov.wales/docs/dhss/publications/120913fsguidanceen.pdf   (Accessed: 27th October 2018).  Welsh Government (2014) Children's Rights Scheme, Arrangements for having due regard to the United Nations Convention for the Rights of the Child when Welsh Ministers exercise any of their functions. Cardiff: Welsh Government. Available at: https://gov.wales/docs/dsjlg/publications/cyp/140501-childrens-rights-scheme-2014-en.pdf (Accessed: 16th October 2018).  Welsh Government (2016) Children's Right's Wales, A Summary of the United Nations convention on the Rights of the Child. Available at: http://www.childrensrights.wales/index.php/training-materials/leaflets-posters (Accessed: 21st October 2018).  </vt:lpstr>
      <vt:lpstr>Reference list for paired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1883</cp:revision>
  <dcterms:created xsi:type="dcterms:W3CDTF">2013-07-15T20:26:40Z</dcterms:created>
  <dcterms:modified xsi:type="dcterms:W3CDTF">2018-10-27T21:27:18Z</dcterms:modified>
</cp:coreProperties>
</file>