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35" r:id="rId1"/>
  </p:sldMasterIdLst>
  <p:notesMasterIdLst>
    <p:notesMasterId r:id="rId13"/>
  </p:notesMasterIdLst>
  <p:sldIdLst>
    <p:sldId id="939" r:id="rId2"/>
    <p:sldId id="952" r:id="rId3"/>
    <p:sldId id="953" r:id="rId4"/>
    <p:sldId id="954" r:id="rId5"/>
    <p:sldId id="955" r:id="rId6"/>
    <p:sldId id="956" r:id="rId7"/>
    <p:sldId id="957" r:id="rId8"/>
    <p:sldId id="958" r:id="rId9"/>
    <p:sldId id="959" r:id="rId10"/>
    <p:sldId id="960" r:id="rId11"/>
    <p:sldId id="95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8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15CE53-EF9D-ABF4-41D9-706A9514AA8F}" v="214" dt="2026-03-04T04:15:50.2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80283" autoAdjust="0"/>
  </p:normalViewPr>
  <p:slideViewPr>
    <p:cSldViewPr snapToGrid="0">
      <p:cViewPr>
        <p:scale>
          <a:sx n="114" d="100"/>
          <a:sy n="114" d="100"/>
        </p:scale>
        <p:origin x="47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4A821A-0509-4EAD-BF2B-D2FAAE41B99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8AE3C4-C812-4691-9E41-2BEEE146F016}">
      <dgm:prSet/>
      <dgm:spPr/>
      <dgm:t>
        <a:bodyPr/>
        <a:lstStyle/>
        <a:p>
          <a:r>
            <a:rPr lang="en-GB" noProof="0" dirty="0">
              <a:latin typeface="Times New Roman"/>
              <a:cs typeface="Times New Roman"/>
            </a:rPr>
            <a:t>This presentation is an assessment of AI-based digital mental health platforms within NHS app in response to growing NHS demand.</a:t>
          </a:r>
        </a:p>
      </dgm:t>
    </dgm:pt>
    <dgm:pt modelId="{11C5D1C9-966B-46C0-9086-3CA5D751EC14}" type="parTrans" cxnId="{BB73D118-6A4A-4BAB-B5AF-0F05C2D18500}">
      <dgm:prSet/>
      <dgm:spPr/>
      <dgm:t>
        <a:bodyPr/>
        <a:lstStyle/>
        <a:p>
          <a:endParaRPr lang="en-US"/>
        </a:p>
      </dgm:t>
    </dgm:pt>
    <dgm:pt modelId="{8C47527F-4E79-4C80-98C2-2512DBADD58F}" type="sibTrans" cxnId="{BB73D118-6A4A-4BAB-B5AF-0F05C2D18500}">
      <dgm:prSet/>
      <dgm:spPr/>
      <dgm:t>
        <a:bodyPr/>
        <a:lstStyle/>
        <a:p>
          <a:endParaRPr lang="en-GB" noProof="0" dirty="0"/>
        </a:p>
      </dgm:t>
    </dgm:pt>
    <dgm:pt modelId="{C6580AB6-0885-4DBB-9FF6-D40005B480C6}">
      <dgm:prSet/>
      <dgm:spPr/>
      <dgm:t>
        <a:bodyPr/>
        <a:lstStyle/>
        <a:p>
          <a:r>
            <a:rPr lang="en-GB" noProof="0" dirty="0">
              <a:latin typeface="Times New Roman"/>
              <a:cs typeface="Times New Roman"/>
            </a:rPr>
            <a:t>It is a critical review of the influence on workforce, service delivery and patients.</a:t>
          </a:r>
        </a:p>
      </dgm:t>
    </dgm:pt>
    <dgm:pt modelId="{968262E1-566C-4A5D-81DC-48048D58A8F5}" type="parTrans" cxnId="{D9280E8A-7823-4EBF-BD9A-4729C8AB5EF5}">
      <dgm:prSet/>
      <dgm:spPr/>
      <dgm:t>
        <a:bodyPr/>
        <a:lstStyle/>
        <a:p>
          <a:endParaRPr lang="en-US"/>
        </a:p>
      </dgm:t>
    </dgm:pt>
    <dgm:pt modelId="{30AAE033-2028-468F-9452-1C81F094AE1D}" type="sibTrans" cxnId="{D9280E8A-7823-4EBF-BD9A-4729C8AB5EF5}">
      <dgm:prSet/>
      <dgm:spPr/>
      <dgm:t>
        <a:bodyPr/>
        <a:lstStyle/>
        <a:p>
          <a:endParaRPr lang="en-GB" noProof="0" dirty="0"/>
        </a:p>
      </dgm:t>
    </dgm:pt>
    <dgm:pt modelId="{320B9867-F925-41E3-BF31-BFDCA1653314}">
      <dgm:prSet/>
      <dgm:spPr/>
      <dgm:t>
        <a:bodyPr/>
        <a:lstStyle/>
        <a:p>
          <a:r>
            <a:rPr lang="en-GB" noProof="0" dirty="0">
              <a:latin typeface="Times New Roman"/>
              <a:cs typeface="Times New Roman"/>
            </a:rPr>
            <a:t>It evaluates the scaling of these technologies in the UK services.</a:t>
          </a:r>
        </a:p>
      </dgm:t>
    </dgm:pt>
    <dgm:pt modelId="{9906D712-10F8-48F3-A93F-43903E3D1BB9}" type="parTrans" cxnId="{EC3DC6C4-C9E7-4826-AA5D-69F20BBDB176}">
      <dgm:prSet/>
      <dgm:spPr/>
      <dgm:t>
        <a:bodyPr/>
        <a:lstStyle/>
        <a:p>
          <a:endParaRPr lang="en-US"/>
        </a:p>
      </dgm:t>
    </dgm:pt>
    <dgm:pt modelId="{B1C5DD91-1FBF-4481-8D9D-1A8D0F0C2E02}" type="sibTrans" cxnId="{EC3DC6C4-C9E7-4826-AA5D-69F20BBDB176}">
      <dgm:prSet/>
      <dgm:spPr/>
      <dgm:t>
        <a:bodyPr/>
        <a:lstStyle/>
        <a:p>
          <a:endParaRPr lang="en-US"/>
        </a:p>
      </dgm:t>
    </dgm:pt>
    <dgm:pt modelId="{F4DB3A00-FDB5-49D1-ADD9-423D486D9071}" type="pres">
      <dgm:prSet presAssocID="{BD4A821A-0509-4EAD-BF2B-D2FAAE41B99F}" presName="outerComposite" presStyleCnt="0">
        <dgm:presLayoutVars>
          <dgm:chMax val="5"/>
          <dgm:dir/>
          <dgm:resizeHandles val="exact"/>
        </dgm:presLayoutVars>
      </dgm:prSet>
      <dgm:spPr/>
    </dgm:pt>
    <dgm:pt modelId="{7A17E12C-E354-4455-97CC-DF53B4CD466A}" type="pres">
      <dgm:prSet presAssocID="{BD4A821A-0509-4EAD-BF2B-D2FAAE41B99F}" presName="dummyMaxCanvas" presStyleCnt="0">
        <dgm:presLayoutVars/>
      </dgm:prSet>
      <dgm:spPr/>
    </dgm:pt>
    <dgm:pt modelId="{EDFD212C-CCD5-409E-B5CB-AE01DD3FBB25}" type="pres">
      <dgm:prSet presAssocID="{BD4A821A-0509-4EAD-BF2B-D2FAAE41B99F}" presName="ThreeNodes_1" presStyleLbl="node1" presStyleIdx="0" presStyleCnt="3">
        <dgm:presLayoutVars>
          <dgm:bulletEnabled val="1"/>
        </dgm:presLayoutVars>
      </dgm:prSet>
      <dgm:spPr/>
    </dgm:pt>
    <dgm:pt modelId="{240650ED-CE52-4909-9116-9935DBA16356}" type="pres">
      <dgm:prSet presAssocID="{BD4A821A-0509-4EAD-BF2B-D2FAAE41B99F}" presName="ThreeNodes_2" presStyleLbl="node1" presStyleIdx="1" presStyleCnt="3">
        <dgm:presLayoutVars>
          <dgm:bulletEnabled val="1"/>
        </dgm:presLayoutVars>
      </dgm:prSet>
      <dgm:spPr/>
    </dgm:pt>
    <dgm:pt modelId="{111AA0E9-D370-4956-82DA-F10DD42CF088}" type="pres">
      <dgm:prSet presAssocID="{BD4A821A-0509-4EAD-BF2B-D2FAAE41B99F}" presName="ThreeNodes_3" presStyleLbl="node1" presStyleIdx="2" presStyleCnt="3">
        <dgm:presLayoutVars>
          <dgm:bulletEnabled val="1"/>
        </dgm:presLayoutVars>
      </dgm:prSet>
      <dgm:spPr/>
    </dgm:pt>
    <dgm:pt modelId="{FF90AF38-BF82-4B6B-9B1F-A2BDA4C8A500}" type="pres">
      <dgm:prSet presAssocID="{BD4A821A-0509-4EAD-BF2B-D2FAAE41B99F}" presName="ThreeConn_1-2" presStyleLbl="fgAccFollowNode1" presStyleIdx="0" presStyleCnt="2">
        <dgm:presLayoutVars>
          <dgm:bulletEnabled val="1"/>
        </dgm:presLayoutVars>
      </dgm:prSet>
      <dgm:spPr/>
    </dgm:pt>
    <dgm:pt modelId="{A4C785EE-7ABC-459A-BA2E-CB95A0A24C5F}" type="pres">
      <dgm:prSet presAssocID="{BD4A821A-0509-4EAD-BF2B-D2FAAE41B99F}" presName="ThreeConn_2-3" presStyleLbl="fgAccFollowNode1" presStyleIdx="1" presStyleCnt="2">
        <dgm:presLayoutVars>
          <dgm:bulletEnabled val="1"/>
        </dgm:presLayoutVars>
      </dgm:prSet>
      <dgm:spPr/>
    </dgm:pt>
    <dgm:pt modelId="{9D6758E1-8E8E-4581-A88A-16D38F361A11}" type="pres">
      <dgm:prSet presAssocID="{BD4A821A-0509-4EAD-BF2B-D2FAAE41B99F}" presName="ThreeNodes_1_text" presStyleLbl="node1" presStyleIdx="2" presStyleCnt="3">
        <dgm:presLayoutVars>
          <dgm:bulletEnabled val="1"/>
        </dgm:presLayoutVars>
      </dgm:prSet>
      <dgm:spPr/>
    </dgm:pt>
    <dgm:pt modelId="{5307E7C0-359C-4005-BA4B-BA5985B13C86}" type="pres">
      <dgm:prSet presAssocID="{BD4A821A-0509-4EAD-BF2B-D2FAAE41B99F}" presName="ThreeNodes_2_text" presStyleLbl="node1" presStyleIdx="2" presStyleCnt="3">
        <dgm:presLayoutVars>
          <dgm:bulletEnabled val="1"/>
        </dgm:presLayoutVars>
      </dgm:prSet>
      <dgm:spPr/>
    </dgm:pt>
    <dgm:pt modelId="{B9A203DD-D30C-4F92-B81F-C98AE9211536}" type="pres">
      <dgm:prSet presAssocID="{BD4A821A-0509-4EAD-BF2B-D2FAAE41B99F}" presName="ThreeNodes_3_text" presStyleLbl="node1" presStyleIdx="2" presStyleCnt="3">
        <dgm:presLayoutVars>
          <dgm:bulletEnabled val="1"/>
        </dgm:presLayoutVars>
      </dgm:prSet>
      <dgm:spPr/>
    </dgm:pt>
  </dgm:ptLst>
  <dgm:cxnLst>
    <dgm:cxn modelId="{68ADA318-D7FC-4115-B5A5-924616F5B9E3}" type="presOf" srcId="{8C47527F-4E79-4C80-98C2-2512DBADD58F}" destId="{FF90AF38-BF82-4B6B-9B1F-A2BDA4C8A500}" srcOrd="0" destOrd="0" presId="urn:microsoft.com/office/officeart/2005/8/layout/vProcess5"/>
    <dgm:cxn modelId="{B46FA618-F7C5-4B08-94AE-265BCFC0521C}" type="presOf" srcId="{BD4A821A-0509-4EAD-BF2B-D2FAAE41B99F}" destId="{F4DB3A00-FDB5-49D1-ADD9-423D486D9071}" srcOrd="0" destOrd="0" presId="urn:microsoft.com/office/officeart/2005/8/layout/vProcess5"/>
    <dgm:cxn modelId="{BB73D118-6A4A-4BAB-B5AF-0F05C2D18500}" srcId="{BD4A821A-0509-4EAD-BF2B-D2FAAE41B99F}" destId="{008AE3C4-C812-4691-9E41-2BEEE146F016}" srcOrd="0" destOrd="0" parTransId="{11C5D1C9-966B-46C0-9086-3CA5D751EC14}" sibTransId="{8C47527F-4E79-4C80-98C2-2512DBADD58F}"/>
    <dgm:cxn modelId="{89BC5847-04D0-4F97-A252-A81E1A7DAEB8}" type="presOf" srcId="{C6580AB6-0885-4DBB-9FF6-D40005B480C6}" destId="{240650ED-CE52-4909-9116-9935DBA16356}" srcOrd="0" destOrd="0" presId="urn:microsoft.com/office/officeart/2005/8/layout/vProcess5"/>
    <dgm:cxn modelId="{4A21D360-193B-4464-8C1E-2DA9345845F3}" type="presOf" srcId="{320B9867-F925-41E3-BF31-BFDCA1653314}" destId="{111AA0E9-D370-4956-82DA-F10DD42CF088}" srcOrd="0" destOrd="0" presId="urn:microsoft.com/office/officeart/2005/8/layout/vProcess5"/>
    <dgm:cxn modelId="{D76A2E6B-0EF8-4D2F-B2FC-6CFD2D7732D5}" type="presOf" srcId="{008AE3C4-C812-4691-9E41-2BEEE146F016}" destId="{EDFD212C-CCD5-409E-B5CB-AE01DD3FBB25}" srcOrd="0" destOrd="0" presId="urn:microsoft.com/office/officeart/2005/8/layout/vProcess5"/>
    <dgm:cxn modelId="{C25AF178-7FA1-456B-8F87-D2FC4076FB8F}" type="presOf" srcId="{008AE3C4-C812-4691-9E41-2BEEE146F016}" destId="{9D6758E1-8E8E-4581-A88A-16D38F361A11}" srcOrd="1" destOrd="0" presId="urn:microsoft.com/office/officeart/2005/8/layout/vProcess5"/>
    <dgm:cxn modelId="{4FFE7E7B-0EEF-4F52-9D0B-E26F1D28FDCD}" type="presOf" srcId="{320B9867-F925-41E3-BF31-BFDCA1653314}" destId="{B9A203DD-D30C-4F92-B81F-C98AE9211536}" srcOrd="1" destOrd="0" presId="urn:microsoft.com/office/officeart/2005/8/layout/vProcess5"/>
    <dgm:cxn modelId="{D9280E8A-7823-4EBF-BD9A-4729C8AB5EF5}" srcId="{BD4A821A-0509-4EAD-BF2B-D2FAAE41B99F}" destId="{C6580AB6-0885-4DBB-9FF6-D40005B480C6}" srcOrd="1" destOrd="0" parTransId="{968262E1-566C-4A5D-81DC-48048D58A8F5}" sibTransId="{30AAE033-2028-468F-9452-1C81F094AE1D}"/>
    <dgm:cxn modelId="{B942FDA6-41E9-4DC7-A620-C74DC3AB5C34}" type="presOf" srcId="{30AAE033-2028-468F-9452-1C81F094AE1D}" destId="{A4C785EE-7ABC-459A-BA2E-CB95A0A24C5F}" srcOrd="0" destOrd="0" presId="urn:microsoft.com/office/officeart/2005/8/layout/vProcess5"/>
    <dgm:cxn modelId="{FEACAEB1-07BA-43F5-8E9B-E4D5DF722E6D}" type="presOf" srcId="{C6580AB6-0885-4DBB-9FF6-D40005B480C6}" destId="{5307E7C0-359C-4005-BA4B-BA5985B13C86}" srcOrd="1" destOrd="0" presId="urn:microsoft.com/office/officeart/2005/8/layout/vProcess5"/>
    <dgm:cxn modelId="{EC3DC6C4-C9E7-4826-AA5D-69F20BBDB176}" srcId="{BD4A821A-0509-4EAD-BF2B-D2FAAE41B99F}" destId="{320B9867-F925-41E3-BF31-BFDCA1653314}" srcOrd="2" destOrd="0" parTransId="{9906D712-10F8-48F3-A93F-43903E3D1BB9}" sibTransId="{B1C5DD91-1FBF-4481-8D9D-1A8D0F0C2E02}"/>
    <dgm:cxn modelId="{B912D90D-D55D-4B19-8C89-456C6F1FABED}" type="presParOf" srcId="{F4DB3A00-FDB5-49D1-ADD9-423D486D9071}" destId="{7A17E12C-E354-4455-97CC-DF53B4CD466A}" srcOrd="0" destOrd="0" presId="urn:microsoft.com/office/officeart/2005/8/layout/vProcess5"/>
    <dgm:cxn modelId="{17C9CD95-93DC-48AE-971B-4C1DE4A54AD1}" type="presParOf" srcId="{F4DB3A00-FDB5-49D1-ADD9-423D486D9071}" destId="{EDFD212C-CCD5-409E-B5CB-AE01DD3FBB25}" srcOrd="1" destOrd="0" presId="urn:microsoft.com/office/officeart/2005/8/layout/vProcess5"/>
    <dgm:cxn modelId="{16209073-90FF-4390-9440-4B2D9FF23A3D}" type="presParOf" srcId="{F4DB3A00-FDB5-49D1-ADD9-423D486D9071}" destId="{240650ED-CE52-4909-9116-9935DBA16356}" srcOrd="2" destOrd="0" presId="urn:microsoft.com/office/officeart/2005/8/layout/vProcess5"/>
    <dgm:cxn modelId="{AC67BFDA-DB9B-4CD5-BF2D-A3204951FD2B}" type="presParOf" srcId="{F4DB3A00-FDB5-49D1-ADD9-423D486D9071}" destId="{111AA0E9-D370-4956-82DA-F10DD42CF088}" srcOrd="3" destOrd="0" presId="urn:microsoft.com/office/officeart/2005/8/layout/vProcess5"/>
    <dgm:cxn modelId="{166788D0-753A-4659-A8EC-EA4EAF13CE4A}" type="presParOf" srcId="{F4DB3A00-FDB5-49D1-ADD9-423D486D9071}" destId="{FF90AF38-BF82-4B6B-9B1F-A2BDA4C8A500}" srcOrd="4" destOrd="0" presId="urn:microsoft.com/office/officeart/2005/8/layout/vProcess5"/>
    <dgm:cxn modelId="{F91DF832-1C69-4A5A-A96A-A06C4C781635}" type="presParOf" srcId="{F4DB3A00-FDB5-49D1-ADD9-423D486D9071}" destId="{A4C785EE-7ABC-459A-BA2E-CB95A0A24C5F}" srcOrd="5" destOrd="0" presId="urn:microsoft.com/office/officeart/2005/8/layout/vProcess5"/>
    <dgm:cxn modelId="{0B1DE0D1-7974-4A40-8BDE-A925947F5C8D}" type="presParOf" srcId="{F4DB3A00-FDB5-49D1-ADD9-423D486D9071}" destId="{9D6758E1-8E8E-4581-A88A-16D38F361A11}" srcOrd="6" destOrd="0" presId="urn:microsoft.com/office/officeart/2005/8/layout/vProcess5"/>
    <dgm:cxn modelId="{6522DFBA-9326-497C-8970-4529B899E922}" type="presParOf" srcId="{F4DB3A00-FDB5-49D1-ADD9-423D486D9071}" destId="{5307E7C0-359C-4005-BA4B-BA5985B13C86}" srcOrd="7" destOrd="0" presId="urn:microsoft.com/office/officeart/2005/8/layout/vProcess5"/>
    <dgm:cxn modelId="{2AF10118-4B1F-48FC-AA14-632B7297C012}" type="presParOf" srcId="{F4DB3A00-FDB5-49D1-ADD9-423D486D9071}" destId="{B9A203DD-D30C-4F92-B81F-C98AE921153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4FFF65-5E70-4387-AF66-D11DF4B0DE8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201304E-4DDE-4326-B146-A85C6F881E90}">
      <dgm:prSet/>
      <dgm:spPr/>
      <dgm:t>
        <a:bodyPr/>
        <a:lstStyle/>
        <a:p>
          <a:pPr algn="l">
            <a:lnSpc>
              <a:spcPct val="90000"/>
            </a:lnSpc>
          </a:pPr>
          <a:r>
            <a:rPr lang="en-GB" sz="2300" noProof="0" dirty="0">
              <a:solidFill>
                <a:srgbClr val="FFFFFF"/>
              </a:solidFill>
              <a:latin typeface="Times New Roman"/>
              <a:ea typeface="+mn-ea"/>
              <a:cs typeface="Times New Roman"/>
            </a:rPr>
            <a:t>The referral is not proportionate to the rise in the workforce.</a:t>
          </a:r>
        </a:p>
      </dgm:t>
    </dgm:pt>
    <dgm:pt modelId="{42B06CFC-DC9E-4C4A-9F26-29F88D6334CB}" type="parTrans" cxnId="{0EE76928-DC31-4622-BAEC-1CF5345377E8}">
      <dgm:prSet/>
      <dgm:spPr/>
      <dgm:t>
        <a:bodyPr/>
        <a:lstStyle/>
        <a:p>
          <a:endParaRPr lang="en-US"/>
        </a:p>
      </dgm:t>
    </dgm:pt>
    <dgm:pt modelId="{9396AEDD-89F9-4ED8-9863-70CDE9BB6FB7}" type="sibTrans" cxnId="{0EE76928-DC31-4622-BAEC-1CF5345377E8}">
      <dgm:prSet/>
      <dgm:spPr/>
      <dgm:t>
        <a:bodyPr/>
        <a:lstStyle/>
        <a:p>
          <a:endParaRPr lang="en-US"/>
        </a:p>
      </dgm:t>
    </dgm:pt>
    <dgm:pt modelId="{1B835B60-4015-4284-BED5-826EFD7657C6}">
      <dgm:prSet/>
      <dgm:spPr/>
      <dgm:t>
        <a:bodyPr/>
        <a:lstStyle/>
        <a:p>
          <a:pPr algn="l">
            <a:lnSpc>
              <a:spcPct val="90000"/>
            </a:lnSpc>
          </a:pPr>
          <a:r>
            <a:rPr lang="en-GB" sz="2300" noProof="0" dirty="0">
              <a:latin typeface="Times New Roman"/>
              <a:ea typeface="+mn-ea"/>
              <a:cs typeface="Times New Roman"/>
            </a:rPr>
            <a:t>It is evident that the demand of CAMHS has surged following the pandemic (Huang and </a:t>
          </a:r>
          <a:r>
            <a:rPr lang="en-GB" sz="2300" noProof="0" dirty="0" err="1">
              <a:latin typeface="Times New Roman"/>
              <a:ea typeface="+mn-ea"/>
              <a:cs typeface="Times New Roman"/>
            </a:rPr>
            <a:t>Ougrin</a:t>
          </a:r>
          <a:r>
            <a:rPr lang="en-GB" sz="2300" noProof="0" dirty="0">
              <a:latin typeface="Times New Roman"/>
              <a:ea typeface="+mn-ea"/>
              <a:cs typeface="Times New Roman"/>
            </a:rPr>
            <a:t>, 2021).</a:t>
          </a:r>
        </a:p>
      </dgm:t>
    </dgm:pt>
    <dgm:pt modelId="{9B4B6532-99B0-4464-912B-2403BE4CBA17}" type="parTrans" cxnId="{85085FF1-B19A-4231-A4DC-49B931987756}">
      <dgm:prSet/>
      <dgm:spPr/>
      <dgm:t>
        <a:bodyPr/>
        <a:lstStyle/>
        <a:p>
          <a:endParaRPr lang="en-US"/>
        </a:p>
      </dgm:t>
    </dgm:pt>
    <dgm:pt modelId="{F93016B5-348F-4E96-A33D-3E8416F624E9}" type="sibTrans" cxnId="{85085FF1-B19A-4231-A4DC-49B931987756}">
      <dgm:prSet/>
      <dgm:spPr/>
      <dgm:t>
        <a:bodyPr/>
        <a:lstStyle/>
        <a:p>
          <a:endParaRPr lang="en-US"/>
        </a:p>
      </dgm:t>
    </dgm:pt>
    <dgm:pt modelId="{EBE8CBEA-F2CD-4C27-9854-08169BB8A8C6}">
      <dgm:prSet/>
      <dgm:spPr/>
      <dgm:t>
        <a:bodyPr/>
        <a:lstStyle/>
        <a:p>
          <a:pPr algn="l">
            <a:lnSpc>
              <a:spcPct val="90000"/>
            </a:lnSpc>
          </a:pPr>
          <a:r>
            <a:rPr lang="en-GB" sz="2300" noProof="0" dirty="0">
              <a:solidFill>
                <a:srgbClr val="FFFFFF"/>
              </a:solidFill>
              <a:latin typeface="Times New Roman"/>
              <a:ea typeface="+mn-ea"/>
              <a:cs typeface="Times New Roman"/>
            </a:rPr>
            <a:t>The inequalities within the region are still present in the deprived communities.</a:t>
          </a:r>
        </a:p>
      </dgm:t>
    </dgm:pt>
    <dgm:pt modelId="{4E7FF3EC-72ED-4F16-AB15-42013500D3EB}" type="parTrans" cxnId="{0B9A2915-42C7-40F8-AD46-B5ECFBE7F6C0}">
      <dgm:prSet/>
      <dgm:spPr/>
      <dgm:t>
        <a:bodyPr/>
        <a:lstStyle/>
        <a:p>
          <a:endParaRPr lang="en-US"/>
        </a:p>
      </dgm:t>
    </dgm:pt>
    <dgm:pt modelId="{18A38A6E-EAD8-41AC-8E2D-47C7221385B4}" type="sibTrans" cxnId="{0B9A2915-42C7-40F8-AD46-B5ECFBE7F6C0}">
      <dgm:prSet/>
      <dgm:spPr/>
      <dgm:t>
        <a:bodyPr/>
        <a:lstStyle/>
        <a:p>
          <a:endParaRPr lang="en-US"/>
        </a:p>
      </dgm:t>
    </dgm:pt>
    <dgm:pt modelId="{D538FEB3-38E7-4828-ADBB-8BB7E81C9AE6}">
      <dgm:prSet/>
      <dgm:spPr/>
      <dgm:t>
        <a:bodyPr/>
        <a:lstStyle/>
        <a:p>
          <a:pPr algn="l">
            <a:lnSpc>
              <a:spcPct val="90000"/>
            </a:lnSpc>
          </a:pPr>
          <a:r>
            <a:rPr lang="en-GB" sz="2300" noProof="0" dirty="0">
              <a:solidFill>
                <a:srgbClr val="FFFFFF"/>
              </a:solidFill>
              <a:latin typeface="Times New Roman"/>
              <a:ea typeface="+mn-ea"/>
              <a:cs typeface="Times New Roman"/>
            </a:rPr>
            <a:t>The NHS Long Term Plan focuses on the growth of digital to deal with structural capacity gaps (NHS England, 2020).</a:t>
          </a:r>
        </a:p>
      </dgm:t>
    </dgm:pt>
    <dgm:pt modelId="{E69BD787-F302-4611-B11F-01A570FD63E5}" type="parTrans" cxnId="{55FDA385-18A6-4A25-AD7D-D88E3AB66D31}">
      <dgm:prSet/>
      <dgm:spPr/>
      <dgm:t>
        <a:bodyPr/>
        <a:lstStyle/>
        <a:p>
          <a:endParaRPr lang="en-US"/>
        </a:p>
      </dgm:t>
    </dgm:pt>
    <dgm:pt modelId="{1323BD50-D099-497B-9FD5-F019B8456A2E}" type="sibTrans" cxnId="{55FDA385-18A6-4A25-AD7D-D88E3AB66D31}">
      <dgm:prSet/>
      <dgm:spPr/>
      <dgm:t>
        <a:bodyPr/>
        <a:lstStyle/>
        <a:p>
          <a:endParaRPr lang="en-US"/>
        </a:p>
      </dgm:t>
    </dgm:pt>
    <dgm:pt modelId="{34ABFAB0-2D74-4D80-B4D6-2E738D8252D0}" type="pres">
      <dgm:prSet presAssocID="{A94FFF65-5E70-4387-AF66-D11DF4B0DE83}" presName="linear" presStyleCnt="0">
        <dgm:presLayoutVars>
          <dgm:animLvl val="lvl"/>
          <dgm:resizeHandles val="exact"/>
        </dgm:presLayoutVars>
      </dgm:prSet>
      <dgm:spPr/>
    </dgm:pt>
    <dgm:pt modelId="{CADBDD06-F4AA-4E7D-AC93-A99C06A6D90E}" type="pres">
      <dgm:prSet presAssocID="{9201304E-4DDE-4326-B146-A85C6F881E90}" presName="parentText" presStyleLbl="node1" presStyleIdx="0" presStyleCnt="4">
        <dgm:presLayoutVars>
          <dgm:chMax val="0"/>
          <dgm:bulletEnabled val="1"/>
        </dgm:presLayoutVars>
      </dgm:prSet>
      <dgm:spPr/>
    </dgm:pt>
    <dgm:pt modelId="{CEA1062D-8194-4F6B-BA0B-57A350F9014B}" type="pres">
      <dgm:prSet presAssocID="{9396AEDD-89F9-4ED8-9863-70CDE9BB6FB7}" presName="spacer" presStyleCnt="0"/>
      <dgm:spPr/>
    </dgm:pt>
    <dgm:pt modelId="{9056548E-801B-439D-A381-FB2FEE67A3B1}" type="pres">
      <dgm:prSet presAssocID="{1B835B60-4015-4284-BED5-826EFD7657C6}" presName="parentText" presStyleLbl="node1" presStyleIdx="1" presStyleCnt="4">
        <dgm:presLayoutVars>
          <dgm:chMax val="0"/>
          <dgm:bulletEnabled val="1"/>
        </dgm:presLayoutVars>
      </dgm:prSet>
      <dgm:spPr/>
    </dgm:pt>
    <dgm:pt modelId="{7A42E39D-DA94-456E-8068-F888A4DD7089}" type="pres">
      <dgm:prSet presAssocID="{F93016B5-348F-4E96-A33D-3E8416F624E9}" presName="spacer" presStyleCnt="0"/>
      <dgm:spPr/>
    </dgm:pt>
    <dgm:pt modelId="{70BF7169-ACBE-48DA-A8BE-4668EEDFC7D5}" type="pres">
      <dgm:prSet presAssocID="{EBE8CBEA-F2CD-4C27-9854-08169BB8A8C6}" presName="parentText" presStyleLbl="node1" presStyleIdx="2" presStyleCnt="4">
        <dgm:presLayoutVars>
          <dgm:chMax val="0"/>
          <dgm:bulletEnabled val="1"/>
        </dgm:presLayoutVars>
      </dgm:prSet>
      <dgm:spPr/>
    </dgm:pt>
    <dgm:pt modelId="{A997D702-9951-4DC7-9649-BD5298493BCD}" type="pres">
      <dgm:prSet presAssocID="{18A38A6E-EAD8-41AC-8E2D-47C7221385B4}" presName="spacer" presStyleCnt="0"/>
      <dgm:spPr/>
    </dgm:pt>
    <dgm:pt modelId="{9860D1A4-7BC6-47CE-8BD2-AC6A59C524B8}" type="pres">
      <dgm:prSet presAssocID="{D538FEB3-38E7-4828-ADBB-8BB7E81C9AE6}" presName="parentText" presStyleLbl="node1" presStyleIdx="3" presStyleCnt="4">
        <dgm:presLayoutVars>
          <dgm:chMax val="0"/>
          <dgm:bulletEnabled val="1"/>
        </dgm:presLayoutVars>
      </dgm:prSet>
      <dgm:spPr/>
    </dgm:pt>
  </dgm:ptLst>
  <dgm:cxnLst>
    <dgm:cxn modelId="{0B9A2915-42C7-40F8-AD46-B5ECFBE7F6C0}" srcId="{A94FFF65-5E70-4387-AF66-D11DF4B0DE83}" destId="{EBE8CBEA-F2CD-4C27-9854-08169BB8A8C6}" srcOrd="2" destOrd="0" parTransId="{4E7FF3EC-72ED-4F16-AB15-42013500D3EB}" sibTransId="{18A38A6E-EAD8-41AC-8E2D-47C7221385B4}"/>
    <dgm:cxn modelId="{0EE76928-DC31-4622-BAEC-1CF5345377E8}" srcId="{A94FFF65-5E70-4387-AF66-D11DF4B0DE83}" destId="{9201304E-4DDE-4326-B146-A85C6F881E90}" srcOrd="0" destOrd="0" parTransId="{42B06CFC-DC9E-4C4A-9F26-29F88D6334CB}" sibTransId="{9396AEDD-89F9-4ED8-9863-70CDE9BB6FB7}"/>
    <dgm:cxn modelId="{1993823E-FC4F-474B-9831-4FCA7E2E146F}" type="presOf" srcId="{9201304E-4DDE-4326-B146-A85C6F881E90}" destId="{CADBDD06-F4AA-4E7D-AC93-A99C06A6D90E}" srcOrd="0" destOrd="0" presId="urn:microsoft.com/office/officeart/2005/8/layout/vList2"/>
    <dgm:cxn modelId="{55FDA385-18A6-4A25-AD7D-D88E3AB66D31}" srcId="{A94FFF65-5E70-4387-AF66-D11DF4B0DE83}" destId="{D538FEB3-38E7-4828-ADBB-8BB7E81C9AE6}" srcOrd="3" destOrd="0" parTransId="{E69BD787-F302-4611-B11F-01A570FD63E5}" sibTransId="{1323BD50-D099-497B-9FD5-F019B8456A2E}"/>
    <dgm:cxn modelId="{183CC588-11D5-4C80-939F-0E0550BE31F7}" type="presOf" srcId="{A94FFF65-5E70-4387-AF66-D11DF4B0DE83}" destId="{34ABFAB0-2D74-4D80-B4D6-2E738D8252D0}" srcOrd="0" destOrd="0" presId="urn:microsoft.com/office/officeart/2005/8/layout/vList2"/>
    <dgm:cxn modelId="{AEE189AC-532B-4AC4-B390-80A0E37257E9}" type="presOf" srcId="{D538FEB3-38E7-4828-ADBB-8BB7E81C9AE6}" destId="{9860D1A4-7BC6-47CE-8BD2-AC6A59C524B8}" srcOrd="0" destOrd="0" presId="urn:microsoft.com/office/officeart/2005/8/layout/vList2"/>
    <dgm:cxn modelId="{5EF2D8CD-E750-48EF-A123-913945B89825}" type="presOf" srcId="{EBE8CBEA-F2CD-4C27-9854-08169BB8A8C6}" destId="{70BF7169-ACBE-48DA-A8BE-4668EEDFC7D5}" srcOrd="0" destOrd="0" presId="urn:microsoft.com/office/officeart/2005/8/layout/vList2"/>
    <dgm:cxn modelId="{E0D85DD9-EF6F-40B0-BA4B-E2F8250FDEC8}" type="presOf" srcId="{1B835B60-4015-4284-BED5-826EFD7657C6}" destId="{9056548E-801B-439D-A381-FB2FEE67A3B1}" srcOrd="0" destOrd="0" presId="urn:microsoft.com/office/officeart/2005/8/layout/vList2"/>
    <dgm:cxn modelId="{85085FF1-B19A-4231-A4DC-49B931987756}" srcId="{A94FFF65-5E70-4387-AF66-D11DF4B0DE83}" destId="{1B835B60-4015-4284-BED5-826EFD7657C6}" srcOrd="1" destOrd="0" parTransId="{9B4B6532-99B0-4464-912B-2403BE4CBA17}" sibTransId="{F93016B5-348F-4E96-A33D-3E8416F624E9}"/>
    <dgm:cxn modelId="{05938907-7E98-4AA6-9B6D-DFFC9748EAE1}" type="presParOf" srcId="{34ABFAB0-2D74-4D80-B4D6-2E738D8252D0}" destId="{CADBDD06-F4AA-4E7D-AC93-A99C06A6D90E}" srcOrd="0" destOrd="0" presId="urn:microsoft.com/office/officeart/2005/8/layout/vList2"/>
    <dgm:cxn modelId="{11224A30-6964-4799-A240-04E1E60E8CE7}" type="presParOf" srcId="{34ABFAB0-2D74-4D80-B4D6-2E738D8252D0}" destId="{CEA1062D-8194-4F6B-BA0B-57A350F9014B}" srcOrd="1" destOrd="0" presId="urn:microsoft.com/office/officeart/2005/8/layout/vList2"/>
    <dgm:cxn modelId="{B39DD1EB-DFA5-479C-A88A-0467B8EB7F39}" type="presParOf" srcId="{34ABFAB0-2D74-4D80-B4D6-2E738D8252D0}" destId="{9056548E-801B-439D-A381-FB2FEE67A3B1}" srcOrd="2" destOrd="0" presId="urn:microsoft.com/office/officeart/2005/8/layout/vList2"/>
    <dgm:cxn modelId="{454003D8-8004-4D3C-8EA4-5A034BA2E1C7}" type="presParOf" srcId="{34ABFAB0-2D74-4D80-B4D6-2E738D8252D0}" destId="{7A42E39D-DA94-456E-8068-F888A4DD7089}" srcOrd="3" destOrd="0" presId="urn:microsoft.com/office/officeart/2005/8/layout/vList2"/>
    <dgm:cxn modelId="{C8E54DC5-5595-49C8-9AE6-5DF6B5820C1A}" type="presParOf" srcId="{34ABFAB0-2D74-4D80-B4D6-2E738D8252D0}" destId="{70BF7169-ACBE-48DA-A8BE-4668EEDFC7D5}" srcOrd="4" destOrd="0" presId="urn:microsoft.com/office/officeart/2005/8/layout/vList2"/>
    <dgm:cxn modelId="{F3B34CEB-5511-4212-B12B-47830E1119F7}" type="presParOf" srcId="{34ABFAB0-2D74-4D80-B4D6-2E738D8252D0}" destId="{A997D702-9951-4DC7-9649-BD5298493BCD}" srcOrd="5" destOrd="0" presId="urn:microsoft.com/office/officeart/2005/8/layout/vList2"/>
    <dgm:cxn modelId="{5947BB35-14CD-4959-BC8C-B58CCAE12423}" type="presParOf" srcId="{34ABFAB0-2D74-4D80-B4D6-2E738D8252D0}" destId="{9860D1A4-7BC6-47CE-8BD2-AC6A59C524B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F0AA27-8AE6-4B1C-B683-317FAF55A548}" type="doc">
      <dgm:prSet loTypeId="urn:microsoft.com/office/officeart/2005/8/layout/cycle1" loCatId="cycle" qsTypeId="urn:microsoft.com/office/officeart/2005/8/quickstyle/simple2" qsCatId="simple" csTypeId="urn:microsoft.com/office/officeart/2005/8/colors/colorful2" csCatId="colorful"/>
      <dgm:spPr/>
      <dgm:t>
        <a:bodyPr/>
        <a:lstStyle/>
        <a:p>
          <a:endParaRPr lang="en-US"/>
        </a:p>
      </dgm:t>
    </dgm:pt>
    <dgm:pt modelId="{81ADD58A-2F9C-42A9-A3AD-89E16514F9A8}">
      <dgm:prSet/>
      <dgm:spPr/>
      <dgm:t>
        <a:bodyPr/>
        <a:lstStyle/>
        <a:p>
          <a:r>
            <a:rPr lang="en-GB" noProof="0" dirty="0">
              <a:latin typeface="Times New Roman"/>
              <a:cs typeface="Times New Roman"/>
            </a:rPr>
            <a:t>Platforms offer instant access, lessening pressure on waiting lists.</a:t>
          </a:r>
        </a:p>
      </dgm:t>
    </dgm:pt>
    <dgm:pt modelId="{FC006C62-8A35-48AA-80CF-2ACDB2827AD0}" type="parTrans" cxnId="{F1EF91BD-8D34-438F-B30F-66C8AF9521F5}">
      <dgm:prSet/>
      <dgm:spPr/>
      <dgm:t>
        <a:bodyPr/>
        <a:lstStyle/>
        <a:p>
          <a:endParaRPr lang="en-US"/>
        </a:p>
      </dgm:t>
    </dgm:pt>
    <dgm:pt modelId="{DE81E3D9-AE97-4582-B739-574EB092F3C9}" type="sibTrans" cxnId="{F1EF91BD-8D34-438F-B30F-66C8AF9521F5}">
      <dgm:prSet/>
      <dgm:spPr/>
      <dgm:t>
        <a:bodyPr/>
        <a:lstStyle/>
        <a:p>
          <a:endParaRPr lang="en-US"/>
        </a:p>
      </dgm:t>
    </dgm:pt>
    <dgm:pt modelId="{E86426BF-3432-4157-847F-54292345C2DF}">
      <dgm:prSet/>
      <dgm:spPr/>
      <dgm:t>
        <a:bodyPr/>
        <a:lstStyle/>
        <a:p>
          <a:r>
            <a:rPr lang="en-GB" noProof="0" dirty="0">
              <a:latin typeface="Times New Roman"/>
              <a:cs typeface="Times New Roman"/>
            </a:rPr>
            <a:t>The same has been proved in mild-to-moderate depression.</a:t>
          </a:r>
        </a:p>
      </dgm:t>
    </dgm:pt>
    <dgm:pt modelId="{6B26FF04-ED46-47DF-AADB-9B0F3BF95B3E}" type="parTrans" cxnId="{39E316DF-3CA5-41F3-8788-B32EA796A660}">
      <dgm:prSet/>
      <dgm:spPr/>
      <dgm:t>
        <a:bodyPr/>
        <a:lstStyle/>
        <a:p>
          <a:endParaRPr lang="en-US"/>
        </a:p>
      </dgm:t>
    </dgm:pt>
    <dgm:pt modelId="{82277DE9-F636-41E1-B0E9-3CC0752A75A0}" type="sibTrans" cxnId="{39E316DF-3CA5-41F3-8788-B32EA796A660}">
      <dgm:prSet/>
      <dgm:spPr/>
      <dgm:t>
        <a:bodyPr/>
        <a:lstStyle/>
        <a:p>
          <a:endParaRPr lang="en-US"/>
        </a:p>
      </dgm:t>
    </dgm:pt>
    <dgm:pt modelId="{9FAE1EEC-5FDA-4E88-AE03-115054871FAA}">
      <dgm:prSet/>
      <dgm:spPr/>
      <dgm:t>
        <a:bodyPr/>
        <a:lstStyle/>
        <a:p>
          <a:r>
            <a:rPr lang="en-GB" noProof="0" dirty="0">
              <a:latin typeface="Times New Roman"/>
              <a:cs typeface="Times New Roman"/>
            </a:rPr>
            <a:t>It is less expensive than face-to-face therapy.</a:t>
          </a:r>
        </a:p>
      </dgm:t>
    </dgm:pt>
    <dgm:pt modelId="{FD40C29A-9D52-47D4-A402-DFA668BF5E65}" type="parTrans" cxnId="{82B75506-18FD-498E-85A4-E95412DCD667}">
      <dgm:prSet/>
      <dgm:spPr/>
      <dgm:t>
        <a:bodyPr/>
        <a:lstStyle/>
        <a:p>
          <a:endParaRPr lang="en-US"/>
        </a:p>
      </dgm:t>
    </dgm:pt>
    <dgm:pt modelId="{BEB41447-876C-4E6E-888F-D0821F70A0FB}" type="sibTrans" cxnId="{82B75506-18FD-498E-85A4-E95412DCD667}">
      <dgm:prSet/>
      <dgm:spPr/>
      <dgm:t>
        <a:bodyPr/>
        <a:lstStyle/>
        <a:p>
          <a:endParaRPr lang="en-US"/>
        </a:p>
      </dgm:t>
    </dgm:pt>
    <dgm:pt modelId="{FBE413BA-6E42-4F44-9D89-A387A20602D1}">
      <dgm:prSet/>
      <dgm:spPr/>
      <dgm:t>
        <a:bodyPr/>
        <a:lstStyle/>
        <a:p>
          <a:r>
            <a:rPr lang="en-GB" noProof="0" dirty="0">
              <a:latin typeface="Times New Roman"/>
              <a:cs typeface="Times New Roman"/>
            </a:rPr>
            <a:t>However, the digital divide has the ability to increase health disparities.</a:t>
          </a:r>
        </a:p>
      </dgm:t>
    </dgm:pt>
    <dgm:pt modelId="{22AB7B55-C853-4783-9973-46BF37482C62}" type="parTrans" cxnId="{93E06C68-B359-4A6F-A5E1-C4571026A985}">
      <dgm:prSet/>
      <dgm:spPr/>
      <dgm:t>
        <a:bodyPr/>
        <a:lstStyle/>
        <a:p>
          <a:endParaRPr lang="en-US"/>
        </a:p>
      </dgm:t>
    </dgm:pt>
    <dgm:pt modelId="{C7C281CC-7DC5-4B9A-83BA-DF8CD0350269}" type="sibTrans" cxnId="{93E06C68-B359-4A6F-A5E1-C4571026A985}">
      <dgm:prSet/>
      <dgm:spPr/>
      <dgm:t>
        <a:bodyPr/>
        <a:lstStyle/>
        <a:p>
          <a:endParaRPr lang="en-US"/>
        </a:p>
      </dgm:t>
    </dgm:pt>
    <dgm:pt modelId="{7218A803-7C4A-4126-BE6A-A47E5571F0FA}" type="pres">
      <dgm:prSet presAssocID="{48F0AA27-8AE6-4B1C-B683-317FAF55A548}" presName="cycle" presStyleCnt="0">
        <dgm:presLayoutVars>
          <dgm:dir/>
          <dgm:resizeHandles val="exact"/>
        </dgm:presLayoutVars>
      </dgm:prSet>
      <dgm:spPr/>
    </dgm:pt>
    <dgm:pt modelId="{67CCCE10-8CD3-4AFC-BFF5-D986782D2376}" type="pres">
      <dgm:prSet presAssocID="{81ADD58A-2F9C-42A9-A3AD-89E16514F9A8}" presName="dummy" presStyleCnt="0"/>
      <dgm:spPr/>
    </dgm:pt>
    <dgm:pt modelId="{B37C4EA9-08F1-4F43-954E-C32664B60E3A}" type="pres">
      <dgm:prSet presAssocID="{81ADD58A-2F9C-42A9-A3AD-89E16514F9A8}" presName="node" presStyleLbl="revTx" presStyleIdx="0" presStyleCnt="4">
        <dgm:presLayoutVars>
          <dgm:bulletEnabled val="1"/>
        </dgm:presLayoutVars>
      </dgm:prSet>
      <dgm:spPr/>
    </dgm:pt>
    <dgm:pt modelId="{4651B27E-6E69-44C2-A82A-669AB6A3C80C}" type="pres">
      <dgm:prSet presAssocID="{DE81E3D9-AE97-4582-B739-574EB092F3C9}" presName="sibTrans" presStyleLbl="node1" presStyleIdx="0" presStyleCnt="4"/>
      <dgm:spPr/>
    </dgm:pt>
    <dgm:pt modelId="{F39F0A47-931C-4A5F-AA54-EE64667005C8}" type="pres">
      <dgm:prSet presAssocID="{E86426BF-3432-4157-847F-54292345C2DF}" presName="dummy" presStyleCnt="0"/>
      <dgm:spPr/>
    </dgm:pt>
    <dgm:pt modelId="{18BD268E-6B39-408C-BA98-9D41B85C736D}" type="pres">
      <dgm:prSet presAssocID="{E86426BF-3432-4157-847F-54292345C2DF}" presName="node" presStyleLbl="revTx" presStyleIdx="1" presStyleCnt="4">
        <dgm:presLayoutVars>
          <dgm:bulletEnabled val="1"/>
        </dgm:presLayoutVars>
      </dgm:prSet>
      <dgm:spPr/>
    </dgm:pt>
    <dgm:pt modelId="{8B94B55D-488B-4A7B-BCD6-F9A85FCDB42D}" type="pres">
      <dgm:prSet presAssocID="{82277DE9-F636-41E1-B0E9-3CC0752A75A0}" presName="sibTrans" presStyleLbl="node1" presStyleIdx="1" presStyleCnt="4"/>
      <dgm:spPr/>
    </dgm:pt>
    <dgm:pt modelId="{5B293D8C-5E8E-4A9C-AE1D-C3E1CCE4AE98}" type="pres">
      <dgm:prSet presAssocID="{9FAE1EEC-5FDA-4E88-AE03-115054871FAA}" presName="dummy" presStyleCnt="0"/>
      <dgm:spPr/>
    </dgm:pt>
    <dgm:pt modelId="{682AD404-677B-4B04-BE5D-42B7867CAFC2}" type="pres">
      <dgm:prSet presAssocID="{9FAE1EEC-5FDA-4E88-AE03-115054871FAA}" presName="node" presStyleLbl="revTx" presStyleIdx="2" presStyleCnt="4">
        <dgm:presLayoutVars>
          <dgm:bulletEnabled val="1"/>
        </dgm:presLayoutVars>
      </dgm:prSet>
      <dgm:spPr/>
    </dgm:pt>
    <dgm:pt modelId="{271DBA2F-E3A9-4534-879B-FE1B25023D5C}" type="pres">
      <dgm:prSet presAssocID="{BEB41447-876C-4E6E-888F-D0821F70A0FB}" presName="sibTrans" presStyleLbl="node1" presStyleIdx="2" presStyleCnt="4"/>
      <dgm:spPr/>
    </dgm:pt>
    <dgm:pt modelId="{4EC1DF73-2E42-438D-8D4D-B583E0638244}" type="pres">
      <dgm:prSet presAssocID="{FBE413BA-6E42-4F44-9D89-A387A20602D1}" presName="dummy" presStyleCnt="0"/>
      <dgm:spPr/>
    </dgm:pt>
    <dgm:pt modelId="{2F230BC3-9008-487F-8FFA-5CFE8237B1CD}" type="pres">
      <dgm:prSet presAssocID="{FBE413BA-6E42-4F44-9D89-A387A20602D1}" presName="node" presStyleLbl="revTx" presStyleIdx="3" presStyleCnt="4">
        <dgm:presLayoutVars>
          <dgm:bulletEnabled val="1"/>
        </dgm:presLayoutVars>
      </dgm:prSet>
      <dgm:spPr/>
    </dgm:pt>
    <dgm:pt modelId="{BC88BEAF-62A7-490D-A8B8-635FB5613AFA}" type="pres">
      <dgm:prSet presAssocID="{C7C281CC-7DC5-4B9A-83BA-DF8CD0350269}" presName="sibTrans" presStyleLbl="node1" presStyleIdx="3" presStyleCnt="4"/>
      <dgm:spPr/>
    </dgm:pt>
  </dgm:ptLst>
  <dgm:cxnLst>
    <dgm:cxn modelId="{82B75506-18FD-498E-85A4-E95412DCD667}" srcId="{48F0AA27-8AE6-4B1C-B683-317FAF55A548}" destId="{9FAE1EEC-5FDA-4E88-AE03-115054871FAA}" srcOrd="2" destOrd="0" parTransId="{FD40C29A-9D52-47D4-A402-DFA668BF5E65}" sibTransId="{BEB41447-876C-4E6E-888F-D0821F70A0FB}"/>
    <dgm:cxn modelId="{EADDB126-3096-4954-BC76-AB3440F579D8}" type="presOf" srcId="{9FAE1EEC-5FDA-4E88-AE03-115054871FAA}" destId="{682AD404-677B-4B04-BE5D-42B7867CAFC2}" srcOrd="0" destOrd="0" presId="urn:microsoft.com/office/officeart/2005/8/layout/cycle1"/>
    <dgm:cxn modelId="{EF679548-5210-4C36-B248-1CC291EEE66B}" type="presOf" srcId="{BEB41447-876C-4E6E-888F-D0821F70A0FB}" destId="{271DBA2F-E3A9-4534-879B-FE1B25023D5C}" srcOrd="0" destOrd="0" presId="urn:microsoft.com/office/officeart/2005/8/layout/cycle1"/>
    <dgm:cxn modelId="{FD9DB052-0F6A-4B8D-A54F-AC2440DD1B90}" type="presOf" srcId="{FBE413BA-6E42-4F44-9D89-A387A20602D1}" destId="{2F230BC3-9008-487F-8FFA-5CFE8237B1CD}" srcOrd="0" destOrd="0" presId="urn:microsoft.com/office/officeart/2005/8/layout/cycle1"/>
    <dgm:cxn modelId="{30912A56-A2EB-4D5B-B870-3852C021DE80}" type="presOf" srcId="{82277DE9-F636-41E1-B0E9-3CC0752A75A0}" destId="{8B94B55D-488B-4A7B-BCD6-F9A85FCDB42D}" srcOrd="0" destOrd="0" presId="urn:microsoft.com/office/officeart/2005/8/layout/cycle1"/>
    <dgm:cxn modelId="{93E06C68-B359-4A6F-A5E1-C4571026A985}" srcId="{48F0AA27-8AE6-4B1C-B683-317FAF55A548}" destId="{FBE413BA-6E42-4F44-9D89-A387A20602D1}" srcOrd="3" destOrd="0" parTransId="{22AB7B55-C853-4783-9973-46BF37482C62}" sibTransId="{C7C281CC-7DC5-4B9A-83BA-DF8CD0350269}"/>
    <dgm:cxn modelId="{EA01636B-BC64-42A2-A283-1D579D2C64E1}" type="presOf" srcId="{E86426BF-3432-4157-847F-54292345C2DF}" destId="{18BD268E-6B39-408C-BA98-9D41B85C736D}" srcOrd="0" destOrd="0" presId="urn:microsoft.com/office/officeart/2005/8/layout/cycle1"/>
    <dgm:cxn modelId="{1B1CA27B-6A63-4E9F-95A1-8A6908AAA050}" type="presOf" srcId="{C7C281CC-7DC5-4B9A-83BA-DF8CD0350269}" destId="{BC88BEAF-62A7-490D-A8B8-635FB5613AFA}" srcOrd="0" destOrd="0" presId="urn:microsoft.com/office/officeart/2005/8/layout/cycle1"/>
    <dgm:cxn modelId="{9BDC30A9-D128-4587-8C7B-27C6010F646B}" type="presOf" srcId="{48F0AA27-8AE6-4B1C-B683-317FAF55A548}" destId="{7218A803-7C4A-4126-BE6A-A47E5571F0FA}" srcOrd="0" destOrd="0" presId="urn:microsoft.com/office/officeart/2005/8/layout/cycle1"/>
    <dgm:cxn modelId="{EFE7BCAE-6B72-4B1F-BC64-B9BDFA64B12D}" type="presOf" srcId="{DE81E3D9-AE97-4582-B739-574EB092F3C9}" destId="{4651B27E-6E69-44C2-A82A-669AB6A3C80C}" srcOrd="0" destOrd="0" presId="urn:microsoft.com/office/officeart/2005/8/layout/cycle1"/>
    <dgm:cxn modelId="{F1EF91BD-8D34-438F-B30F-66C8AF9521F5}" srcId="{48F0AA27-8AE6-4B1C-B683-317FAF55A548}" destId="{81ADD58A-2F9C-42A9-A3AD-89E16514F9A8}" srcOrd="0" destOrd="0" parTransId="{FC006C62-8A35-48AA-80CF-2ACDB2827AD0}" sibTransId="{DE81E3D9-AE97-4582-B739-574EB092F3C9}"/>
    <dgm:cxn modelId="{39E316DF-3CA5-41F3-8788-B32EA796A660}" srcId="{48F0AA27-8AE6-4B1C-B683-317FAF55A548}" destId="{E86426BF-3432-4157-847F-54292345C2DF}" srcOrd="1" destOrd="0" parTransId="{6B26FF04-ED46-47DF-AADB-9B0F3BF95B3E}" sibTransId="{82277DE9-F636-41E1-B0E9-3CC0752A75A0}"/>
    <dgm:cxn modelId="{B0F801E7-BC09-456C-80EA-E158C72CF67D}" type="presOf" srcId="{81ADD58A-2F9C-42A9-A3AD-89E16514F9A8}" destId="{B37C4EA9-08F1-4F43-954E-C32664B60E3A}" srcOrd="0" destOrd="0" presId="urn:microsoft.com/office/officeart/2005/8/layout/cycle1"/>
    <dgm:cxn modelId="{946305AC-C0CD-4EB3-B4CB-2B3B9BA2ECE7}" type="presParOf" srcId="{7218A803-7C4A-4126-BE6A-A47E5571F0FA}" destId="{67CCCE10-8CD3-4AFC-BFF5-D986782D2376}" srcOrd="0" destOrd="0" presId="urn:microsoft.com/office/officeart/2005/8/layout/cycle1"/>
    <dgm:cxn modelId="{AE819384-81E3-4807-A61D-418182134115}" type="presParOf" srcId="{7218A803-7C4A-4126-BE6A-A47E5571F0FA}" destId="{B37C4EA9-08F1-4F43-954E-C32664B60E3A}" srcOrd="1" destOrd="0" presId="urn:microsoft.com/office/officeart/2005/8/layout/cycle1"/>
    <dgm:cxn modelId="{D5472C2D-8541-4063-BB87-A909DDDE57BE}" type="presParOf" srcId="{7218A803-7C4A-4126-BE6A-A47E5571F0FA}" destId="{4651B27E-6E69-44C2-A82A-669AB6A3C80C}" srcOrd="2" destOrd="0" presId="urn:microsoft.com/office/officeart/2005/8/layout/cycle1"/>
    <dgm:cxn modelId="{01493224-A7BA-408D-8873-49EC82D0CDEB}" type="presParOf" srcId="{7218A803-7C4A-4126-BE6A-A47E5571F0FA}" destId="{F39F0A47-931C-4A5F-AA54-EE64667005C8}" srcOrd="3" destOrd="0" presId="urn:microsoft.com/office/officeart/2005/8/layout/cycle1"/>
    <dgm:cxn modelId="{EE8EE17D-9582-4190-9252-6CDC7CDC7560}" type="presParOf" srcId="{7218A803-7C4A-4126-BE6A-A47E5571F0FA}" destId="{18BD268E-6B39-408C-BA98-9D41B85C736D}" srcOrd="4" destOrd="0" presId="urn:microsoft.com/office/officeart/2005/8/layout/cycle1"/>
    <dgm:cxn modelId="{4A09B0D0-642D-488E-8E2B-D17F177B19C6}" type="presParOf" srcId="{7218A803-7C4A-4126-BE6A-A47E5571F0FA}" destId="{8B94B55D-488B-4A7B-BCD6-F9A85FCDB42D}" srcOrd="5" destOrd="0" presId="urn:microsoft.com/office/officeart/2005/8/layout/cycle1"/>
    <dgm:cxn modelId="{639CDF2D-6255-4FB0-8A5A-F4337EE8F1BA}" type="presParOf" srcId="{7218A803-7C4A-4126-BE6A-A47E5571F0FA}" destId="{5B293D8C-5E8E-4A9C-AE1D-C3E1CCE4AE98}" srcOrd="6" destOrd="0" presId="urn:microsoft.com/office/officeart/2005/8/layout/cycle1"/>
    <dgm:cxn modelId="{86C57833-888B-4984-ACD9-46112AE1A03B}" type="presParOf" srcId="{7218A803-7C4A-4126-BE6A-A47E5571F0FA}" destId="{682AD404-677B-4B04-BE5D-42B7867CAFC2}" srcOrd="7" destOrd="0" presId="urn:microsoft.com/office/officeart/2005/8/layout/cycle1"/>
    <dgm:cxn modelId="{3FB42045-3119-47E5-A265-EEA360827B0A}" type="presParOf" srcId="{7218A803-7C4A-4126-BE6A-A47E5571F0FA}" destId="{271DBA2F-E3A9-4534-879B-FE1B25023D5C}" srcOrd="8" destOrd="0" presId="urn:microsoft.com/office/officeart/2005/8/layout/cycle1"/>
    <dgm:cxn modelId="{2861CB46-7957-45CF-8ADC-E9413351FBBD}" type="presParOf" srcId="{7218A803-7C4A-4126-BE6A-A47E5571F0FA}" destId="{4EC1DF73-2E42-438D-8D4D-B583E0638244}" srcOrd="9" destOrd="0" presId="urn:microsoft.com/office/officeart/2005/8/layout/cycle1"/>
    <dgm:cxn modelId="{298B13AC-1801-4FC2-9354-A9295E17D0D2}" type="presParOf" srcId="{7218A803-7C4A-4126-BE6A-A47E5571F0FA}" destId="{2F230BC3-9008-487F-8FFA-5CFE8237B1CD}" srcOrd="10" destOrd="0" presId="urn:microsoft.com/office/officeart/2005/8/layout/cycle1"/>
    <dgm:cxn modelId="{25FD5AF5-9C96-476C-B0DB-FC1FC6C9C0D3}" type="presParOf" srcId="{7218A803-7C4A-4126-BE6A-A47E5571F0FA}" destId="{BC88BEAF-62A7-490D-A8B8-635FB5613AFA}" srcOrd="11"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5442AB-329C-49AD-AA7D-23CF207243A5}" type="doc">
      <dgm:prSet loTypeId="urn:microsoft.com/office/officeart/2005/8/layout/matrix2" loCatId="matrix" qsTypeId="urn:microsoft.com/office/officeart/2005/8/quickstyle/simple1" qsCatId="simple" csTypeId="urn:microsoft.com/office/officeart/2005/8/colors/colorful2" csCatId="colorful"/>
      <dgm:spPr/>
      <dgm:t>
        <a:bodyPr/>
        <a:lstStyle/>
        <a:p>
          <a:endParaRPr lang="en-US"/>
        </a:p>
      </dgm:t>
    </dgm:pt>
    <dgm:pt modelId="{A3B82532-6B02-43E1-BE9C-F277F6B2C94F}">
      <dgm:prSet/>
      <dgm:spPr/>
      <dgm:t>
        <a:bodyPr/>
        <a:lstStyle/>
        <a:p>
          <a:r>
            <a:rPr lang="en-GB" noProof="0" dirty="0">
              <a:latin typeface="Times New Roman"/>
              <a:cs typeface="Times New Roman"/>
            </a:rPr>
            <a:t>Digital inequality restricts access to equity. This can be reduced by community digital hubs (Fitzpatrick, 2023).</a:t>
          </a:r>
        </a:p>
      </dgm:t>
    </dgm:pt>
    <dgm:pt modelId="{F2E89F93-9896-481F-9274-0794561B71E9}" type="parTrans" cxnId="{414641FA-6FD3-4905-A9FC-7B43F5BC26A6}">
      <dgm:prSet/>
      <dgm:spPr/>
      <dgm:t>
        <a:bodyPr/>
        <a:lstStyle/>
        <a:p>
          <a:endParaRPr lang="en-US"/>
        </a:p>
      </dgm:t>
    </dgm:pt>
    <dgm:pt modelId="{D369CEAC-62AA-4020-9C52-9B774BBAC409}" type="sibTrans" cxnId="{414641FA-6FD3-4905-A9FC-7B43F5BC26A6}">
      <dgm:prSet/>
      <dgm:spPr/>
      <dgm:t>
        <a:bodyPr/>
        <a:lstStyle/>
        <a:p>
          <a:endParaRPr lang="en-US"/>
        </a:p>
      </dgm:t>
    </dgm:pt>
    <dgm:pt modelId="{72FCCCFD-5483-4D2F-8720-A36C15954E56}">
      <dgm:prSet/>
      <dgm:spPr/>
      <dgm:t>
        <a:bodyPr/>
        <a:lstStyle/>
        <a:p>
          <a:r>
            <a:rPr lang="en-GB" noProof="0" dirty="0">
              <a:latin typeface="Times New Roman"/>
              <a:cs typeface="Times New Roman"/>
            </a:rPr>
            <a:t>The threat of data security must be addressed by the rigid regulation of the UK GDPR (Fitzpatrick, 2023).</a:t>
          </a:r>
        </a:p>
      </dgm:t>
    </dgm:pt>
    <dgm:pt modelId="{9FCD074A-D9FA-40EC-AA35-344D1E0EC621}" type="parTrans" cxnId="{B932D81E-4FEA-45CD-837C-E8180DC3F0A0}">
      <dgm:prSet/>
      <dgm:spPr/>
      <dgm:t>
        <a:bodyPr/>
        <a:lstStyle/>
        <a:p>
          <a:endParaRPr lang="en-US"/>
        </a:p>
      </dgm:t>
    </dgm:pt>
    <dgm:pt modelId="{97340C6E-42BB-413C-B086-97D0FCE9658C}" type="sibTrans" cxnId="{B932D81E-4FEA-45CD-837C-E8180DC3F0A0}">
      <dgm:prSet/>
      <dgm:spPr/>
      <dgm:t>
        <a:bodyPr/>
        <a:lstStyle/>
        <a:p>
          <a:endParaRPr lang="en-US"/>
        </a:p>
      </dgm:t>
    </dgm:pt>
    <dgm:pt modelId="{B9B1D3A9-E86B-471C-89A0-83B002C56F36}">
      <dgm:prSet/>
      <dgm:spPr/>
      <dgm:t>
        <a:bodyPr/>
        <a:lstStyle/>
        <a:p>
          <a:r>
            <a:rPr lang="en-GB" noProof="0" dirty="0">
              <a:latin typeface="Times New Roman"/>
              <a:cs typeface="Times New Roman"/>
            </a:rPr>
            <a:t>The variability of evidence requires NICE appraisal prior to the issuance of a commission (Lovell et al., 2025).</a:t>
          </a:r>
        </a:p>
      </dgm:t>
    </dgm:pt>
    <dgm:pt modelId="{DD04C06D-4852-48D9-9857-2502A3FE4CB2}" type="parTrans" cxnId="{BFFF05D6-9407-4DA7-B5D4-4B31114AB877}">
      <dgm:prSet/>
      <dgm:spPr/>
      <dgm:t>
        <a:bodyPr/>
        <a:lstStyle/>
        <a:p>
          <a:endParaRPr lang="en-US"/>
        </a:p>
      </dgm:t>
    </dgm:pt>
    <dgm:pt modelId="{476BDC6A-048D-47A9-AAEE-1479A7EB244A}" type="sibTrans" cxnId="{BFFF05D6-9407-4DA7-B5D4-4B31114AB877}">
      <dgm:prSet/>
      <dgm:spPr/>
      <dgm:t>
        <a:bodyPr/>
        <a:lstStyle/>
        <a:p>
          <a:endParaRPr lang="en-US"/>
        </a:p>
      </dgm:t>
    </dgm:pt>
    <dgm:pt modelId="{4E73D5D1-608D-4C8A-8331-ABFD0075DC4D}">
      <dgm:prSet/>
      <dgm:spPr/>
      <dgm:t>
        <a:bodyPr/>
        <a:lstStyle/>
        <a:p>
          <a:r>
            <a:rPr lang="en-GB" noProof="0" dirty="0">
              <a:latin typeface="Times New Roman"/>
              <a:cs typeface="Times New Roman"/>
            </a:rPr>
            <a:t>Blended care models decrease the excessive dependence of AI systems (Lovell et al., 2025).</a:t>
          </a:r>
        </a:p>
      </dgm:t>
    </dgm:pt>
    <dgm:pt modelId="{1A796C7C-16E8-4597-8316-50BC5C48279C}" type="parTrans" cxnId="{2CF9BDD3-2B20-475F-85BF-C3412935BA98}">
      <dgm:prSet/>
      <dgm:spPr/>
      <dgm:t>
        <a:bodyPr/>
        <a:lstStyle/>
        <a:p>
          <a:endParaRPr lang="en-US"/>
        </a:p>
      </dgm:t>
    </dgm:pt>
    <dgm:pt modelId="{F9634138-08ED-4D1B-A120-AA3EFB1E1DB5}" type="sibTrans" cxnId="{2CF9BDD3-2B20-475F-85BF-C3412935BA98}">
      <dgm:prSet/>
      <dgm:spPr/>
      <dgm:t>
        <a:bodyPr/>
        <a:lstStyle/>
        <a:p>
          <a:endParaRPr lang="en-US"/>
        </a:p>
      </dgm:t>
    </dgm:pt>
    <dgm:pt modelId="{EF8197E9-3B0A-497A-949D-D695682F324E}" type="pres">
      <dgm:prSet presAssocID="{7A5442AB-329C-49AD-AA7D-23CF207243A5}" presName="matrix" presStyleCnt="0">
        <dgm:presLayoutVars>
          <dgm:chMax val="1"/>
          <dgm:dir/>
          <dgm:resizeHandles val="exact"/>
        </dgm:presLayoutVars>
      </dgm:prSet>
      <dgm:spPr/>
    </dgm:pt>
    <dgm:pt modelId="{B669BC02-C752-48B8-B5D7-88910CE59DFC}" type="pres">
      <dgm:prSet presAssocID="{7A5442AB-329C-49AD-AA7D-23CF207243A5}" presName="axisShape" presStyleLbl="bgShp" presStyleIdx="0" presStyleCnt="1"/>
      <dgm:spPr/>
    </dgm:pt>
    <dgm:pt modelId="{CD20934B-F6E1-486B-A251-47754A57FFE2}" type="pres">
      <dgm:prSet presAssocID="{7A5442AB-329C-49AD-AA7D-23CF207243A5}" presName="rect1" presStyleLbl="node1" presStyleIdx="0" presStyleCnt="4">
        <dgm:presLayoutVars>
          <dgm:chMax val="0"/>
          <dgm:chPref val="0"/>
          <dgm:bulletEnabled val="1"/>
        </dgm:presLayoutVars>
      </dgm:prSet>
      <dgm:spPr/>
    </dgm:pt>
    <dgm:pt modelId="{77902684-7B40-42C9-989F-C5B39D701283}" type="pres">
      <dgm:prSet presAssocID="{7A5442AB-329C-49AD-AA7D-23CF207243A5}" presName="rect2" presStyleLbl="node1" presStyleIdx="1" presStyleCnt="4">
        <dgm:presLayoutVars>
          <dgm:chMax val="0"/>
          <dgm:chPref val="0"/>
          <dgm:bulletEnabled val="1"/>
        </dgm:presLayoutVars>
      </dgm:prSet>
      <dgm:spPr/>
    </dgm:pt>
    <dgm:pt modelId="{0C886A9C-C3AE-4369-82EC-9DA27A7BACB0}" type="pres">
      <dgm:prSet presAssocID="{7A5442AB-329C-49AD-AA7D-23CF207243A5}" presName="rect3" presStyleLbl="node1" presStyleIdx="2" presStyleCnt="4">
        <dgm:presLayoutVars>
          <dgm:chMax val="0"/>
          <dgm:chPref val="0"/>
          <dgm:bulletEnabled val="1"/>
        </dgm:presLayoutVars>
      </dgm:prSet>
      <dgm:spPr/>
    </dgm:pt>
    <dgm:pt modelId="{40FE673E-E131-4D61-9A57-8B0EF0CFD166}" type="pres">
      <dgm:prSet presAssocID="{7A5442AB-329C-49AD-AA7D-23CF207243A5}" presName="rect4" presStyleLbl="node1" presStyleIdx="3" presStyleCnt="4">
        <dgm:presLayoutVars>
          <dgm:chMax val="0"/>
          <dgm:chPref val="0"/>
          <dgm:bulletEnabled val="1"/>
        </dgm:presLayoutVars>
      </dgm:prSet>
      <dgm:spPr/>
    </dgm:pt>
  </dgm:ptLst>
  <dgm:cxnLst>
    <dgm:cxn modelId="{B932D81E-4FEA-45CD-837C-E8180DC3F0A0}" srcId="{7A5442AB-329C-49AD-AA7D-23CF207243A5}" destId="{72FCCCFD-5483-4D2F-8720-A36C15954E56}" srcOrd="1" destOrd="0" parTransId="{9FCD074A-D9FA-40EC-AA35-344D1E0EC621}" sibTransId="{97340C6E-42BB-413C-B086-97D0FCE9658C}"/>
    <dgm:cxn modelId="{7A455E4C-6E12-47DB-A98B-ECBCEC1BACDB}" type="presOf" srcId="{B9B1D3A9-E86B-471C-89A0-83B002C56F36}" destId="{0C886A9C-C3AE-4369-82EC-9DA27A7BACB0}" srcOrd="0" destOrd="0" presId="urn:microsoft.com/office/officeart/2005/8/layout/matrix2"/>
    <dgm:cxn modelId="{7DA7048E-A353-4391-A900-AABBD3288181}" type="presOf" srcId="{4E73D5D1-608D-4C8A-8331-ABFD0075DC4D}" destId="{40FE673E-E131-4D61-9A57-8B0EF0CFD166}" srcOrd="0" destOrd="0" presId="urn:microsoft.com/office/officeart/2005/8/layout/matrix2"/>
    <dgm:cxn modelId="{5F365290-2606-492C-A08B-5944A9952673}" type="presOf" srcId="{A3B82532-6B02-43E1-BE9C-F277F6B2C94F}" destId="{CD20934B-F6E1-486B-A251-47754A57FFE2}" srcOrd="0" destOrd="0" presId="urn:microsoft.com/office/officeart/2005/8/layout/matrix2"/>
    <dgm:cxn modelId="{51D659BF-8ABE-4385-A984-AECCEF96FA72}" type="presOf" srcId="{72FCCCFD-5483-4D2F-8720-A36C15954E56}" destId="{77902684-7B40-42C9-989F-C5B39D701283}" srcOrd="0" destOrd="0" presId="urn:microsoft.com/office/officeart/2005/8/layout/matrix2"/>
    <dgm:cxn modelId="{2CF9BDD3-2B20-475F-85BF-C3412935BA98}" srcId="{7A5442AB-329C-49AD-AA7D-23CF207243A5}" destId="{4E73D5D1-608D-4C8A-8331-ABFD0075DC4D}" srcOrd="3" destOrd="0" parTransId="{1A796C7C-16E8-4597-8316-50BC5C48279C}" sibTransId="{F9634138-08ED-4D1B-A120-AA3EFB1E1DB5}"/>
    <dgm:cxn modelId="{BFFF05D6-9407-4DA7-B5D4-4B31114AB877}" srcId="{7A5442AB-329C-49AD-AA7D-23CF207243A5}" destId="{B9B1D3A9-E86B-471C-89A0-83B002C56F36}" srcOrd="2" destOrd="0" parTransId="{DD04C06D-4852-48D9-9857-2502A3FE4CB2}" sibTransId="{476BDC6A-048D-47A9-AAEE-1479A7EB244A}"/>
    <dgm:cxn modelId="{CD3075F5-D5AB-49B0-87EA-6E5125006CAC}" type="presOf" srcId="{7A5442AB-329C-49AD-AA7D-23CF207243A5}" destId="{EF8197E9-3B0A-497A-949D-D695682F324E}" srcOrd="0" destOrd="0" presId="urn:microsoft.com/office/officeart/2005/8/layout/matrix2"/>
    <dgm:cxn modelId="{414641FA-6FD3-4905-A9FC-7B43F5BC26A6}" srcId="{7A5442AB-329C-49AD-AA7D-23CF207243A5}" destId="{A3B82532-6B02-43E1-BE9C-F277F6B2C94F}" srcOrd="0" destOrd="0" parTransId="{F2E89F93-9896-481F-9274-0794561B71E9}" sibTransId="{D369CEAC-62AA-4020-9C52-9B774BBAC409}"/>
    <dgm:cxn modelId="{283A1032-E359-40EF-87B4-6985F6B15D7B}" type="presParOf" srcId="{EF8197E9-3B0A-497A-949D-D695682F324E}" destId="{B669BC02-C752-48B8-B5D7-88910CE59DFC}" srcOrd="0" destOrd="0" presId="urn:microsoft.com/office/officeart/2005/8/layout/matrix2"/>
    <dgm:cxn modelId="{DE740EF3-E6CF-4443-94AE-C7855F0EC983}" type="presParOf" srcId="{EF8197E9-3B0A-497A-949D-D695682F324E}" destId="{CD20934B-F6E1-486B-A251-47754A57FFE2}" srcOrd="1" destOrd="0" presId="urn:microsoft.com/office/officeart/2005/8/layout/matrix2"/>
    <dgm:cxn modelId="{819FF4D2-B73F-4287-87D7-D287FAB9A028}" type="presParOf" srcId="{EF8197E9-3B0A-497A-949D-D695682F324E}" destId="{77902684-7B40-42C9-989F-C5B39D701283}" srcOrd="2" destOrd="0" presId="urn:microsoft.com/office/officeart/2005/8/layout/matrix2"/>
    <dgm:cxn modelId="{5A5AC9AA-C6D3-49FD-A06E-C9C319B2A39D}" type="presParOf" srcId="{EF8197E9-3B0A-497A-949D-D695682F324E}" destId="{0C886A9C-C3AE-4369-82EC-9DA27A7BACB0}" srcOrd="3" destOrd="0" presId="urn:microsoft.com/office/officeart/2005/8/layout/matrix2"/>
    <dgm:cxn modelId="{4E4F1665-F7A8-4B54-B1BC-6E2EC89D53DC}" type="presParOf" srcId="{EF8197E9-3B0A-497A-949D-D695682F324E}" destId="{40FE673E-E131-4D61-9A57-8B0EF0CFD166}"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7E47F0-0BA9-459D-B7E4-3A0406B7C28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0D6F93D-ACAF-4138-8463-90DDCF3F31B5}">
      <dgm:prSet/>
      <dgm:spPr/>
      <dgm:t>
        <a:bodyPr/>
        <a:lstStyle/>
        <a:p>
          <a:r>
            <a:rPr lang="en-GB" noProof="0" dirty="0">
              <a:latin typeface="Times New Roman"/>
              <a:cs typeface="Times New Roman"/>
            </a:rPr>
            <a:t>Online applications enhance accessibility and complement overloaded services.</a:t>
          </a:r>
        </a:p>
      </dgm:t>
    </dgm:pt>
    <dgm:pt modelId="{88039785-ABA4-4B55-9A8C-D048B619AEB2}" type="parTrans" cxnId="{3B13E67D-141A-4370-A7DB-8E2DD28D1504}">
      <dgm:prSet/>
      <dgm:spPr/>
      <dgm:t>
        <a:bodyPr/>
        <a:lstStyle/>
        <a:p>
          <a:endParaRPr lang="en-US"/>
        </a:p>
      </dgm:t>
    </dgm:pt>
    <dgm:pt modelId="{ED83A8FD-931B-494C-8BD4-882FCB7B7394}" type="sibTrans" cxnId="{3B13E67D-141A-4370-A7DB-8E2DD28D1504}">
      <dgm:prSet/>
      <dgm:spPr/>
      <dgm:t>
        <a:bodyPr/>
        <a:lstStyle/>
        <a:p>
          <a:endParaRPr lang="en-GB" noProof="0" dirty="0"/>
        </a:p>
      </dgm:t>
    </dgm:pt>
    <dgm:pt modelId="{B9EEC5CF-2B6D-4731-8FAB-0279EF18F601}">
      <dgm:prSet/>
      <dgm:spPr/>
      <dgm:t>
        <a:bodyPr/>
        <a:lstStyle/>
        <a:p>
          <a:r>
            <a:rPr lang="en-GB" noProof="0" dirty="0">
              <a:latin typeface="Times New Roman"/>
              <a:cs typeface="Times New Roman"/>
            </a:rPr>
            <a:t>They are consistent with the UK policy on digital transformation.</a:t>
          </a:r>
        </a:p>
      </dgm:t>
    </dgm:pt>
    <dgm:pt modelId="{73812FCF-2731-4A2D-A8F3-D57A5EE9FD6B}" type="parTrans" cxnId="{B1D0019F-F830-4778-8133-CD5FD7C4E16E}">
      <dgm:prSet/>
      <dgm:spPr/>
      <dgm:t>
        <a:bodyPr/>
        <a:lstStyle/>
        <a:p>
          <a:endParaRPr lang="en-US"/>
        </a:p>
      </dgm:t>
    </dgm:pt>
    <dgm:pt modelId="{CB9B0459-C24E-4E50-9C8E-5AB90CD88D01}" type="sibTrans" cxnId="{B1D0019F-F830-4778-8133-CD5FD7C4E16E}">
      <dgm:prSet/>
      <dgm:spPr/>
      <dgm:t>
        <a:bodyPr/>
        <a:lstStyle/>
        <a:p>
          <a:endParaRPr lang="en-GB" noProof="0" dirty="0"/>
        </a:p>
      </dgm:t>
    </dgm:pt>
    <dgm:pt modelId="{CD1221DB-F40C-482C-A730-E2EC3503B9B1}">
      <dgm:prSet/>
      <dgm:spPr/>
      <dgm:t>
        <a:bodyPr/>
        <a:lstStyle/>
        <a:p>
          <a:r>
            <a:rPr lang="en-GB" noProof="0" dirty="0">
              <a:latin typeface="Times New Roman"/>
              <a:cs typeface="Times New Roman"/>
            </a:rPr>
            <a:t>Among the risks are inequality, governance issues, and clinical constraints.</a:t>
          </a:r>
        </a:p>
      </dgm:t>
    </dgm:pt>
    <dgm:pt modelId="{442F3DA2-8B38-41D2-8D79-9BF87B108B15}" type="parTrans" cxnId="{85F0BF54-E12C-4AA4-8D6D-466D27F5B91F}">
      <dgm:prSet/>
      <dgm:spPr/>
      <dgm:t>
        <a:bodyPr/>
        <a:lstStyle/>
        <a:p>
          <a:endParaRPr lang="en-US"/>
        </a:p>
      </dgm:t>
    </dgm:pt>
    <dgm:pt modelId="{37DC63F1-4B55-4554-9B76-9498EF2910FD}" type="sibTrans" cxnId="{85F0BF54-E12C-4AA4-8D6D-466D27F5B91F}">
      <dgm:prSet/>
      <dgm:spPr/>
      <dgm:t>
        <a:bodyPr/>
        <a:lstStyle/>
        <a:p>
          <a:endParaRPr lang="en-GB" noProof="0" dirty="0"/>
        </a:p>
      </dgm:t>
    </dgm:pt>
    <dgm:pt modelId="{916F6178-427C-4A85-A400-BE8DDBF00C15}">
      <dgm:prSet/>
      <dgm:spPr/>
      <dgm:t>
        <a:bodyPr/>
        <a:lstStyle/>
        <a:p>
          <a:r>
            <a:rPr lang="en-GB" noProof="0" dirty="0">
              <a:latin typeface="Times New Roman"/>
              <a:cs typeface="Times New Roman"/>
            </a:rPr>
            <a:t>They must not substitute but complement qualified professionals in the frameworks that are regulated.</a:t>
          </a:r>
        </a:p>
      </dgm:t>
    </dgm:pt>
    <dgm:pt modelId="{C8D250F6-B2A6-4432-A611-98B85BAAD870}" type="parTrans" cxnId="{2976597C-E01C-466E-A052-FC008AD35766}">
      <dgm:prSet/>
      <dgm:spPr/>
      <dgm:t>
        <a:bodyPr/>
        <a:lstStyle/>
        <a:p>
          <a:endParaRPr lang="en-US"/>
        </a:p>
      </dgm:t>
    </dgm:pt>
    <dgm:pt modelId="{4188A899-45FB-40CD-BF00-16A435786C02}" type="sibTrans" cxnId="{2976597C-E01C-466E-A052-FC008AD35766}">
      <dgm:prSet/>
      <dgm:spPr/>
      <dgm:t>
        <a:bodyPr/>
        <a:lstStyle/>
        <a:p>
          <a:endParaRPr lang="en-US"/>
        </a:p>
      </dgm:t>
    </dgm:pt>
    <dgm:pt modelId="{2C71BA5E-450E-4A54-91FC-60D53CD96F24}" type="pres">
      <dgm:prSet presAssocID="{1A7E47F0-0BA9-459D-B7E4-3A0406B7C287}" presName="outerComposite" presStyleCnt="0">
        <dgm:presLayoutVars>
          <dgm:chMax val="5"/>
          <dgm:dir/>
          <dgm:resizeHandles val="exact"/>
        </dgm:presLayoutVars>
      </dgm:prSet>
      <dgm:spPr/>
    </dgm:pt>
    <dgm:pt modelId="{851644E4-FB9D-41FC-A4D0-7FE4C0197C4D}" type="pres">
      <dgm:prSet presAssocID="{1A7E47F0-0BA9-459D-B7E4-3A0406B7C287}" presName="dummyMaxCanvas" presStyleCnt="0">
        <dgm:presLayoutVars/>
      </dgm:prSet>
      <dgm:spPr/>
    </dgm:pt>
    <dgm:pt modelId="{301CAE92-D1E1-41BA-B871-393733C2DEBB}" type="pres">
      <dgm:prSet presAssocID="{1A7E47F0-0BA9-459D-B7E4-3A0406B7C287}" presName="FourNodes_1" presStyleLbl="node1" presStyleIdx="0" presStyleCnt="4">
        <dgm:presLayoutVars>
          <dgm:bulletEnabled val="1"/>
        </dgm:presLayoutVars>
      </dgm:prSet>
      <dgm:spPr/>
    </dgm:pt>
    <dgm:pt modelId="{9A22AAB4-0B2A-455F-83CB-905D84E0A2D2}" type="pres">
      <dgm:prSet presAssocID="{1A7E47F0-0BA9-459D-B7E4-3A0406B7C287}" presName="FourNodes_2" presStyleLbl="node1" presStyleIdx="1" presStyleCnt="4">
        <dgm:presLayoutVars>
          <dgm:bulletEnabled val="1"/>
        </dgm:presLayoutVars>
      </dgm:prSet>
      <dgm:spPr/>
    </dgm:pt>
    <dgm:pt modelId="{0D349609-9DEB-458B-81E2-E7243CC10FC2}" type="pres">
      <dgm:prSet presAssocID="{1A7E47F0-0BA9-459D-B7E4-3A0406B7C287}" presName="FourNodes_3" presStyleLbl="node1" presStyleIdx="2" presStyleCnt="4">
        <dgm:presLayoutVars>
          <dgm:bulletEnabled val="1"/>
        </dgm:presLayoutVars>
      </dgm:prSet>
      <dgm:spPr/>
    </dgm:pt>
    <dgm:pt modelId="{141AC1C0-D4F9-49FB-8BBA-B130766CC6CB}" type="pres">
      <dgm:prSet presAssocID="{1A7E47F0-0BA9-459D-B7E4-3A0406B7C287}" presName="FourNodes_4" presStyleLbl="node1" presStyleIdx="3" presStyleCnt="4">
        <dgm:presLayoutVars>
          <dgm:bulletEnabled val="1"/>
        </dgm:presLayoutVars>
      </dgm:prSet>
      <dgm:spPr/>
    </dgm:pt>
    <dgm:pt modelId="{4BE30780-3185-45D5-9628-605B1CD61F44}" type="pres">
      <dgm:prSet presAssocID="{1A7E47F0-0BA9-459D-B7E4-3A0406B7C287}" presName="FourConn_1-2" presStyleLbl="fgAccFollowNode1" presStyleIdx="0" presStyleCnt="3">
        <dgm:presLayoutVars>
          <dgm:bulletEnabled val="1"/>
        </dgm:presLayoutVars>
      </dgm:prSet>
      <dgm:spPr/>
    </dgm:pt>
    <dgm:pt modelId="{0BC956B9-3CA9-4F95-BC7E-A49D7B33C749}" type="pres">
      <dgm:prSet presAssocID="{1A7E47F0-0BA9-459D-B7E4-3A0406B7C287}" presName="FourConn_2-3" presStyleLbl="fgAccFollowNode1" presStyleIdx="1" presStyleCnt="3">
        <dgm:presLayoutVars>
          <dgm:bulletEnabled val="1"/>
        </dgm:presLayoutVars>
      </dgm:prSet>
      <dgm:spPr/>
    </dgm:pt>
    <dgm:pt modelId="{0F9035DA-8B49-411A-85FC-1E257AD3DBEE}" type="pres">
      <dgm:prSet presAssocID="{1A7E47F0-0BA9-459D-B7E4-3A0406B7C287}" presName="FourConn_3-4" presStyleLbl="fgAccFollowNode1" presStyleIdx="2" presStyleCnt="3">
        <dgm:presLayoutVars>
          <dgm:bulletEnabled val="1"/>
        </dgm:presLayoutVars>
      </dgm:prSet>
      <dgm:spPr/>
    </dgm:pt>
    <dgm:pt modelId="{8159CA02-6F42-41D1-8C08-566DF773C6CA}" type="pres">
      <dgm:prSet presAssocID="{1A7E47F0-0BA9-459D-B7E4-3A0406B7C287}" presName="FourNodes_1_text" presStyleLbl="node1" presStyleIdx="3" presStyleCnt="4">
        <dgm:presLayoutVars>
          <dgm:bulletEnabled val="1"/>
        </dgm:presLayoutVars>
      </dgm:prSet>
      <dgm:spPr/>
    </dgm:pt>
    <dgm:pt modelId="{9181CB1A-EF5A-4538-878D-85E02C8F82B4}" type="pres">
      <dgm:prSet presAssocID="{1A7E47F0-0BA9-459D-B7E4-3A0406B7C287}" presName="FourNodes_2_text" presStyleLbl="node1" presStyleIdx="3" presStyleCnt="4">
        <dgm:presLayoutVars>
          <dgm:bulletEnabled val="1"/>
        </dgm:presLayoutVars>
      </dgm:prSet>
      <dgm:spPr/>
    </dgm:pt>
    <dgm:pt modelId="{0825AEE2-304B-421D-A9A5-B045FC802ECB}" type="pres">
      <dgm:prSet presAssocID="{1A7E47F0-0BA9-459D-B7E4-3A0406B7C287}" presName="FourNodes_3_text" presStyleLbl="node1" presStyleIdx="3" presStyleCnt="4">
        <dgm:presLayoutVars>
          <dgm:bulletEnabled val="1"/>
        </dgm:presLayoutVars>
      </dgm:prSet>
      <dgm:spPr/>
    </dgm:pt>
    <dgm:pt modelId="{8C4ECAC4-ECB0-47F7-B483-DE012696E6D3}" type="pres">
      <dgm:prSet presAssocID="{1A7E47F0-0BA9-459D-B7E4-3A0406B7C287}" presName="FourNodes_4_text" presStyleLbl="node1" presStyleIdx="3" presStyleCnt="4">
        <dgm:presLayoutVars>
          <dgm:bulletEnabled val="1"/>
        </dgm:presLayoutVars>
      </dgm:prSet>
      <dgm:spPr/>
    </dgm:pt>
  </dgm:ptLst>
  <dgm:cxnLst>
    <dgm:cxn modelId="{9C93B010-CE1B-42D0-A473-8E8117F85B1E}" type="presOf" srcId="{70D6F93D-ACAF-4138-8463-90DDCF3F31B5}" destId="{8159CA02-6F42-41D1-8C08-566DF773C6CA}" srcOrd="1" destOrd="0" presId="urn:microsoft.com/office/officeart/2005/8/layout/vProcess5"/>
    <dgm:cxn modelId="{CA46D618-17D8-4A2A-8303-D724838CC62C}" type="presOf" srcId="{CB9B0459-C24E-4E50-9C8E-5AB90CD88D01}" destId="{0BC956B9-3CA9-4F95-BC7E-A49D7B33C749}" srcOrd="0" destOrd="0" presId="urn:microsoft.com/office/officeart/2005/8/layout/vProcess5"/>
    <dgm:cxn modelId="{09F45926-4A83-477E-AD30-90505F7E625F}" type="presOf" srcId="{ED83A8FD-931B-494C-8BD4-882FCB7B7394}" destId="{4BE30780-3185-45D5-9628-605B1CD61F44}" srcOrd="0" destOrd="0" presId="urn:microsoft.com/office/officeart/2005/8/layout/vProcess5"/>
    <dgm:cxn modelId="{85F0BF54-E12C-4AA4-8D6D-466D27F5B91F}" srcId="{1A7E47F0-0BA9-459D-B7E4-3A0406B7C287}" destId="{CD1221DB-F40C-482C-A730-E2EC3503B9B1}" srcOrd="2" destOrd="0" parTransId="{442F3DA2-8B38-41D2-8D79-9BF87B108B15}" sibTransId="{37DC63F1-4B55-4554-9B76-9498EF2910FD}"/>
    <dgm:cxn modelId="{2976597C-E01C-466E-A052-FC008AD35766}" srcId="{1A7E47F0-0BA9-459D-B7E4-3A0406B7C287}" destId="{916F6178-427C-4A85-A400-BE8DDBF00C15}" srcOrd="3" destOrd="0" parTransId="{C8D250F6-B2A6-4432-A611-98B85BAAD870}" sibTransId="{4188A899-45FB-40CD-BF00-16A435786C02}"/>
    <dgm:cxn modelId="{3B13E67D-141A-4370-A7DB-8E2DD28D1504}" srcId="{1A7E47F0-0BA9-459D-B7E4-3A0406B7C287}" destId="{70D6F93D-ACAF-4138-8463-90DDCF3F31B5}" srcOrd="0" destOrd="0" parTransId="{88039785-ABA4-4B55-9A8C-D048B619AEB2}" sibTransId="{ED83A8FD-931B-494C-8BD4-882FCB7B7394}"/>
    <dgm:cxn modelId="{1739DC8C-2C48-4962-9094-67416120EEC5}" type="presOf" srcId="{916F6178-427C-4A85-A400-BE8DDBF00C15}" destId="{8C4ECAC4-ECB0-47F7-B483-DE012696E6D3}" srcOrd="1" destOrd="0" presId="urn:microsoft.com/office/officeart/2005/8/layout/vProcess5"/>
    <dgm:cxn modelId="{B1D0019F-F830-4778-8133-CD5FD7C4E16E}" srcId="{1A7E47F0-0BA9-459D-B7E4-3A0406B7C287}" destId="{B9EEC5CF-2B6D-4731-8FAB-0279EF18F601}" srcOrd="1" destOrd="0" parTransId="{73812FCF-2731-4A2D-A8F3-D57A5EE9FD6B}" sibTransId="{CB9B0459-C24E-4E50-9C8E-5AB90CD88D01}"/>
    <dgm:cxn modelId="{ACAE73A8-42D5-4251-A3C2-8E333E69F9DC}" type="presOf" srcId="{B9EEC5CF-2B6D-4731-8FAB-0279EF18F601}" destId="{9A22AAB4-0B2A-455F-83CB-905D84E0A2D2}" srcOrd="0" destOrd="0" presId="urn:microsoft.com/office/officeart/2005/8/layout/vProcess5"/>
    <dgm:cxn modelId="{56C16CB5-3ABF-4029-AEFA-44075A723EDB}" type="presOf" srcId="{B9EEC5CF-2B6D-4731-8FAB-0279EF18F601}" destId="{9181CB1A-EF5A-4538-878D-85E02C8F82B4}" srcOrd="1" destOrd="0" presId="urn:microsoft.com/office/officeart/2005/8/layout/vProcess5"/>
    <dgm:cxn modelId="{D1A846BA-43FA-4B37-8880-778BB6F865C0}" type="presOf" srcId="{916F6178-427C-4A85-A400-BE8DDBF00C15}" destId="{141AC1C0-D4F9-49FB-8BBA-B130766CC6CB}" srcOrd="0" destOrd="0" presId="urn:microsoft.com/office/officeart/2005/8/layout/vProcess5"/>
    <dgm:cxn modelId="{9FABD4BD-BFC5-4E3E-A102-C522B8089569}" type="presOf" srcId="{CD1221DB-F40C-482C-A730-E2EC3503B9B1}" destId="{0D349609-9DEB-458B-81E2-E7243CC10FC2}" srcOrd="0" destOrd="0" presId="urn:microsoft.com/office/officeart/2005/8/layout/vProcess5"/>
    <dgm:cxn modelId="{E884A5D4-2480-435A-9802-123079DA5674}" type="presOf" srcId="{1A7E47F0-0BA9-459D-B7E4-3A0406B7C287}" destId="{2C71BA5E-450E-4A54-91FC-60D53CD96F24}" srcOrd="0" destOrd="0" presId="urn:microsoft.com/office/officeart/2005/8/layout/vProcess5"/>
    <dgm:cxn modelId="{CD3610EF-67AA-4FA4-96E3-2024831C41C2}" type="presOf" srcId="{70D6F93D-ACAF-4138-8463-90DDCF3F31B5}" destId="{301CAE92-D1E1-41BA-B871-393733C2DEBB}" srcOrd="0" destOrd="0" presId="urn:microsoft.com/office/officeart/2005/8/layout/vProcess5"/>
    <dgm:cxn modelId="{10486AF4-7766-427D-A943-764B22451234}" type="presOf" srcId="{37DC63F1-4B55-4554-9B76-9498EF2910FD}" destId="{0F9035DA-8B49-411A-85FC-1E257AD3DBEE}" srcOrd="0" destOrd="0" presId="urn:microsoft.com/office/officeart/2005/8/layout/vProcess5"/>
    <dgm:cxn modelId="{50DEBFFD-FB02-4279-A2B6-CF476597338E}" type="presOf" srcId="{CD1221DB-F40C-482C-A730-E2EC3503B9B1}" destId="{0825AEE2-304B-421D-A9A5-B045FC802ECB}" srcOrd="1" destOrd="0" presId="urn:microsoft.com/office/officeart/2005/8/layout/vProcess5"/>
    <dgm:cxn modelId="{8DB44DC0-0D7A-42A6-8C65-0CBE82BFCEF7}" type="presParOf" srcId="{2C71BA5E-450E-4A54-91FC-60D53CD96F24}" destId="{851644E4-FB9D-41FC-A4D0-7FE4C0197C4D}" srcOrd="0" destOrd="0" presId="urn:microsoft.com/office/officeart/2005/8/layout/vProcess5"/>
    <dgm:cxn modelId="{F541D33E-23B0-483C-9765-1A457A08AABC}" type="presParOf" srcId="{2C71BA5E-450E-4A54-91FC-60D53CD96F24}" destId="{301CAE92-D1E1-41BA-B871-393733C2DEBB}" srcOrd="1" destOrd="0" presId="urn:microsoft.com/office/officeart/2005/8/layout/vProcess5"/>
    <dgm:cxn modelId="{33212196-67FE-4221-9E5C-7BA5360738C0}" type="presParOf" srcId="{2C71BA5E-450E-4A54-91FC-60D53CD96F24}" destId="{9A22AAB4-0B2A-455F-83CB-905D84E0A2D2}" srcOrd="2" destOrd="0" presId="urn:microsoft.com/office/officeart/2005/8/layout/vProcess5"/>
    <dgm:cxn modelId="{A2E47E7E-4B06-48A8-AF76-69401DF66EBA}" type="presParOf" srcId="{2C71BA5E-450E-4A54-91FC-60D53CD96F24}" destId="{0D349609-9DEB-458B-81E2-E7243CC10FC2}" srcOrd="3" destOrd="0" presId="urn:microsoft.com/office/officeart/2005/8/layout/vProcess5"/>
    <dgm:cxn modelId="{BF9753BE-BD3E-4484-9EEE-D75C5B95684A}" type="presParOf" srcId="{2C71BA5E-450E-4A54-91FC-60D53CD96F24}" destId="{141AC1C0-D4F9-49FB-8BBA-B130766CC6CB}" srcOrd="4" destOrd="0" presId="urn:microsoft.com/office/officeart/2005/8/layout/vProcess5"/>
    <dgm:cxn modelId="{2AEE5C89-EFC3-4569-AE96-419446665D6D}" type="presParOf" srcId="{2C71BA5E-450E-4A54-91FC-60D53CD96F24}" destId="{4BE30780-3185-45D5-9628-605B1CD61F44}" srcOrd="5" destOrd="0" presId="urn:microsoft.com/office/officeart/2005/8/layout/vProcess5"/>
    <dgm:cxn modelId="{A83EAAB8-30CB-45C8-ABCF-40C69D681DB5}" type="presParOf" srcId="{2C71BA5E-450E-4A54-91FC-60D53CD96F24}" destId="{0BC956B9-3CA9-4F95-BC7E-A49D7B33C749}" srcOrd="6" destOrd="0" presId="urn:microsoft.com/office/officeart/2005/8/layout/vProcess5"/>
    <dgm:cxn modelId="{4F76F8E4-66CD-4A40-836A-8D23A7C6E81A}" type="presParOf" srcId="{2C71BA5E-450E-4A54-91FC-60D53CD96F24}" destId="{0F9035DA-8B49-411A-85FC-1E257AD3DBEE}" srcOrd="7" destOrd="0" presId="urn:microsoft.com/office/officeart/2005/8/layout/vProcess5"/>
    <dgm:cxn modelId="{8FD6BEA0-1BC3-4017-9C18-59E38490D412}" type="presParOf" srcId="{2C71BA5E-450E-4A54-91FC-60D53CD96F24}" destId="{8159CA02-6F42-41D1-8C08-566DF773C6CA}" srcOrd="8" destOrd="0" presId="urn:microsoft.com/office/officeart/2005/8/layout/vProcess5"/>
    <dgm:cxn modelId="{7182BFAE-19AD-44F6-8B0C-80CA616BDC48}" type="presParOf" srcId="{2C71BA5E-450E-4A54-91FC-60D53CD96F24}" destId="{9181CB1A-EF5A-4538-878D-85E02C8F82B4}" srcOrd="9" destOrd="0" presId="urn:microsoft.com/office/officeart/2005/8/layout/vProcess5"/>
    <dgm:cxn modelId="{A5E41A7B-045A-4A4D-AF73-C0D9B0FF4906}" type="presParOf" srcId="{2C71BA5E-450E-4A54-91FC-60D53CD96F24}" destId="{0825AEE2-304B-421D-A9A5-B045FC802ECB}" srcOrd="10" destOrd="0" presId="urn:microsoft.com/office/officeart/2005/8/layout/vProcess5"/>
    <dgm:cxn modelId="{8433055C-0A71-4B1F-8716-D0B5E2A3F8B2}" type="presParOf" srcId="{2C71BA5E-450E-4A54-91FC-60D53CD96F24}" destId="{8C4ECAC4-ECB0-47F7-B483-DE012696E6D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FD212C-CCD5-409E-B5CB-AE01DD3FBB25}">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This presentation is an assessment of AI-based digital mental health platforms within NHS app in response to growing NHS demand.</a:t>
          </a:r>
        </a:p>
      </dsp:txBody>
      <dsp:txXfrm>
        <a:off x="32808" y="32808"/>
        <a:ext cx="7988621" cy="1054523"/>
      </dsp:txXfrm>
    </dsp:sp>
    <dsp:sp modelId="{240650ED-CE52-4909-9116-9935DBA16356}">
      <dsp:nvSpPr>
        <dsp:cNvPr id="0" name=""/>
        <dsp:cNvSpPr/>
      </dsp:nvSpPr>
      <dsp:spPr>
        <a:xfrm>
          <a:off x="811530" y="1306829"/>
          <a:ext cx="9197340" cy="1120139"/>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It is a critical review of the influence on workforce, service delivery and patients.</a:t>
          </a:r>
        </a:p>
      </dsp:txBody>
      <dsp:txXfrm>
        <a:off x="844338" y="1339637"/>
        <a:ext cx="7592103" cy="1054523"/>
      </dsp:txXfrm>
    </dsp:sp>
    <dsp:sp modelId="{111AA0E9-D370-4956-82DA-F10DD42CF088}">
      <dsp:nvSpPr>
        <dsp:cNvPr id="0" name=""/>
        <dsp:cNvSpPr/>
      </dsp:nvSpPr>
      <dsp:spPr>
        <a:xfrm>
          <a:off x="1623060" y="2613659"/>
          <a:ext cx="9197340" cy="1120139"/>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It evaluates the scaling of these technologies in the UK services.</a:t>
          </a:r>
        </a:p>
      </dsp:txBody>
      <dsp:txXfrm>
        <a:off x="1655868" y="2646467"/>
        <a:ext cx="7592103" cy="1054523"/>
      </dsp:txXfrm>
    </dsp:sp>
    <dsp:sp modelId="{FF90AF38-BF82-4B6B-9B1F-A2BDA4C8A500}">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noProof="0" dirty="0"/>
        </a:p>
      </dsp:txBody>
      <dsp:txXfrm>
        <a:off x="8633069" y="849439"/>
        <a:ext cx="400450" cy="547888"/>
      </dsp:txXfrm>
    </dsp:sp>
    <dsp:sp modelId="{A4C785EE-7ABC-459A-BA2E-CB95A0A24C5F}">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GB" sz="3300" kern="1200" noProof="0" dirty="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BDD06-F4AA-4E7D-AC93-A99C06A6D90E}">
      <dsp:nvSpPr>
        <dsp:cNvPr id="0" name=""/>
        <dsp:cNvSpPr/>
      </dsp:nvSpPr>
      <dsp:spPr>
        <a:xfrm>
          <a:off x="0" y="85178"/>
          <a:ext cx="6666833" cy="12668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dirty="0">
              <a:solidFill>
                <a:srgbClr val="FFFFFF"/>
              </a:solidFill>
              <a:latin typeface="Times New Roman"/>
              <a:ea typeface="+mn-ea"/>
              <a:cs typeface="Times New Roman"/>
            </a:rPr>
            <a:t>The referral is not proportionate to the rise in the workforce.</a:t>
          </a:r>
        </a:p>
      </dsp:txBody>
      <dsp:txXfrm>
        <a:off x="61844" y="147022"/>
        <a:ext cx="6543145" cy="1143202"/>
      </dsp:txXfrm>
    </dsp:sp>
    <dsp:sp modelId="{9056548E-801B-439D-A381-FB2FEE67A3B1}">
      <dsp:nvSpPr>
        <dsp:cNvPr id="0" name=""/>
        <dsp:cNvSpPr/>
      </dsp:nvSpPr>
      <dsp:spPr>
        <a:xfrm>
          <a:off x="0" y="1424069"/>
          <a:ext cx="6666833" cy="126689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dirty="0">
              <a:latin typeface="Times New Roman"/>
              <a:ea typeface="+mn-ea"/>
              <a:cs typeface="Times New Roman"/>
            </a:rPr>
            <a:t>It is evident that the demand of CAMHS has surged following the pandemic (Huang and </a:t>
          </a:r>
          <a:r>
            <a:rPr lang="en-GB" sz="2500" kern="1200" noProof="0" dirty="0" err="1">
              <a:latin typeface="Times New Roman"/>
              <a:ea typeface="+mn-ea"/>
              <a:cs typeface="Times New Roman"/>
            </a:rPr>
            <a:t>Ougrin</a:t>
          </a:r>
          <a:r>
            <a:rPr lang="en-GB" sz="2500" kern="1200" noProof="0" dirty="0">
              <a:latin typeface="Times New Roman"/>
              <a:ea typeface="+mn-ea"/>
              <a:cs typeface="Times New Roman"/>
            </a:rPr>
            <a:t>, 2021).</a:t>
          </a:r>
        </a:p>
      </dsp:txBody>
      <dsp:txXfrm>
        <a:off x="61844" y="1485913"/>
        <a:ext cx="6543145" cy="1143202"/>
      </dsp:txXfrm>
    </dsp:sp>
    <dsp:sp modelId="{70BF7169-ACBE-48DA-A8BE-4668EEDFC7D5}">
      <dsp:nvSpPr>
        <dsp:cNvPr id="0" name=""/>
        <dsp:cNvSpPr/>
      </dsp:nvSpPr>
      <dsp:spPr>
        <a:xfrm>
          <a:off x="0" y="2762960"/>
          <a:ext cx="6666833" cy="126689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dirty="0">
              <a:solidFill>
                <a:srgbClr val="FFFFFF"/>
              </a:solidFill>
              <a:latin typeface="Times New Roman"/>
              <a:ea typeface="+mn-ea"/>
              <a:cs typeface="Times New Roman"/>
            </a:rPr>
            <a:t>The inequalities within the region are still present in the deprived communities.</a:t>
          </a:r>
        </a:p>
      </dsp:txBody>
      <dsp:txXfrm>
        <a:off x="61844" y="2824804"/>
        <a:ext cx="6543145" cy="1143202"/>
      </dsp:txXfrm>
    </dsp:sp>
    <dsp:sp modelId="{9860D1A4-7BC6-47CE-8BD2-AC6A59C524B8}">
      <dsp:nvSpPr>
        <dsp:cNvPr id="0" name=""/>
        <dsp:cNvSpPr/>
      </dsp:nvSpPr>
      <dsp:spPr>
        <a:xfrm>
          <a:off x="0" y="4101850"/>
          <a:ext cx="6666833" cy="126689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noProof="0" dirty="0">
              <a:solidFill>
                <a:srgbClr val="FFFFFF"/>
              </a:solidFill>
              <a:latin typeface="Times New Roman"/>
              <a:ea typeface="+mn-ea"/>
              <a:cs typeface="Times New Roman"/>
            </a:rPr>
            <a:t>The NHS Long Term Plan focuses on the growth of digital to deal with structural capacity gaps (NHS England, 2020).</a:t>
          </a:r>
        </a:p>
      </dsp:txBody>
      <dsp:txXfrm>
        <a:off x="61844" y="4163694"/>
        <a:ext cx="6543145" cy="11432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7C4EA9-08F1-4F43-954E-C32664B60E3A}">
      <dsp:nvSpPr>
        <dsp:cNvPr id="0" name=""/>
        <dsp:cNvSpPr/>
      </dsp:nvSpPr>
      <dsp:spPr>
        <a:xfrm>
          <a:off x="4134254" y="123086"/>
          <a:ext cx="1960985" cy="1960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noProof="0" dirty="0">
              <a:latin typeface="Times New Roman"/>
              <a:cs typeface="Times New Roman"/>
            </a:rPr>
            <a:t>Platforms offer instant access, lessening pressure on waiting lists.</a:t>
          </a:r>
        </a:p>
      </dsp:txBody>
      <dsp:txXfrm>
        <a:off x="4134254" y="123086"/>
        <a:ext cx="1960985" cy="1960985"/>
      </dsp:txXfrm>
    </dsp:sp>
    <dsp:sp modelId="{4651B27E-6E69-44C2-A82A-669AB6A3C80C}">
      <dsp:nvSpPr>
        <dsp:cNvPr id="0" name=""/>
        <dsp:cNvSpPr/>
      </dsp:nvSpPr>
      <dsp:spPr>
        <a:xfrm>
          <a:off x="682052" y="-133"/>
          <a:ext cx="5536407" cy="5536407"/>
        </a:xfrm>
        <a:prstGeom prst="circularArrow">
          <a:avLst>
            <a:gd name="adj1" fmla="val 6907"/>
            <a:gd name="adj2" fmla="val 465733"/>
            <a:gd name="adj3" fmla="val 547810"/>
            <a:gd name="adj4" fmla="val 20586456"/>
            <a:gd name="adj5" fmla="val 8058"/>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BD268E-6B39-408C-BA98-9D41B85C736D}">
      <dsp:nvSpPr>
        <dsp:cNvPr id="0" name=""/>
        <dsp:cNvSpPr/>
      </dsp:nvSpPr>
      <dsp:spPr>
        <a:xfrm>
          <a:off x="4134254" y="3452068"/>
          <a:ext cx="1960985" cy="1960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noProof="0" dirty="0">
              <a:latin typeface="Times New Roman"/>
              <a:cs typeface="Times New Roman"/>
            </a:rPr>
            <a:t>The same has been proved in mild-to-moderate depression.</a:t>
          </a:r>
        </a:p>
      </dsp:txBody>
      <dsp:txXfrm>
        <a:off x="4134254" y="3452068"/>
        <a:ext cx="1960985" cy="1960985"/>
      </dsp:txXfrm>
    </dsp:sp>
    <dsp:sp modelId="{8B94B55D-488B-4A7B-BCD6-F9A85FCDB42D}">
      <dsp:nvSpPr>
        <dsp:cNvPr id="0" name=""/>
        <dsp:cNvSpPr/>
      </dsp:nvSpPr>
      <dsp:spPr>
        <a:xfrm>
          <a:off x="682052" y="-133"/>
          <a:ext cx="5536407" cy="5536407"/>
        </a:xfrm>
        <a:prstGeom prst="circularArrow">
          <a:avLst>
            <a:gd name="adj1" fmla="val 6907"/>
            <a:gd name="adj2" fmla="val 465733"/>
            <a:gd name="adj3" fmla="val 5947810"/>
            <a:gd name="adj4" fmla="val 4386456"/>
            <a:gd name="adj5" fmla="val 8058"/>
          </a:avLst>
        </a:prstGeom>
        <a:solidFill>
          <a:schemeClr val="accent2">
            <a:hueOff val="2147871"/>
            <a:satOff val="-6164"/>
            <a:lumOff val="-987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82AD404-677B-4B04-BE5D-42B7867CAFC2}">
      <dsp:nvSpPr>
        <dsp:cNvPr id="0" name=""/>
        <dsp:cNvSpPr/>
      </dsp:nvSpPr>
      <dsp:spPr>
        <a:xfrm>
          <a:off x="805272" y="3452068"/>
          <a:ext cx="1960985" cy="1960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noProof="0" dirty="0">
              <a:latin typeface="Times New Roman"/>
              <a:cs typeface="Times New Roman"/>
            </a:rPr>
            <a:t>It is less expensive than face-to-face therapy.</a:t>
          </a:r>
        </a:p>
      </dsp:txBody>
      <dsp:txXfrm>
        <a:off x="805272" y="3452068"/>
        <a:ext cx="1960985" cy="1960985"/>
      </dsp:txXfrm>
    </dsp:sp>
    <dsp:sp modelId="{271DBA2F-E3A9-4534-879B-FE1B25023D5C}">
      <dsp:nvSpPr>
        <dsp:cNvPr id="0" name=""/>
        <dsp:cNvSpPr/>
      </dsp:nvSpPr>
      <dsp:spPr>
        <a:xfrm>
          <a:off x="682052" y="-133"/>
          <a:ext cx="5536407" cy="5536407"/>
        </a:xfrm>
        <a:prstGeom prst="circularArrow">
          <a:avLst>
            <a:gd name="adj1" fmla="val 6907"/>
            <a:gd name="adj2" fmla="val 465733"/>
            <a:gd name="adj3" fmla="val 11347810"/>
            <a:gd name="adj4" fmla="val 9786456"/>
            <a:gd name="adj5" fmla="val 8058"/>
          </a:avLst>
        </a:prstGeom>
        <a:solidFill>
          <a:schemeClr val="accent2">
            <a:hueOff val="4295742"/>
            <a:satOff val="-12329"/>
            <a:lumOff val="-1973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F230BC3-9008-487F-8FFA-5CFE8237B1CD}">
      <dsp:nvSpPr>
        <dsp:cNvPr id="0" name=""/>
        <dsp:cNvSpPr/>
      </dsp:nvSpPr>
      <dsp:spPr>
        <a:xfrm>
          <a:off x="805272" y="123086"/>
          <a:ext cx="1960985" cy="1960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noProof="0" dirty="0">
              <a:latin typeface="Times New Roman"/>
              <a:cs typeface="Times New Roman"/>
            </a:rPr>
            <a:t>However, the digital divide has the ability to increase health disparities.</a:t>
          </a:r>
        </a:p>
      </dsp:txBody>
      <dsp:txXfrm>
        <a:off x="805272" y="123086"/>
        <a:ext cx="1960985" cy="1960985"/>
      </dsp:txXfrm>
    </dsp:sp>
    <dsp:sp modelId="{BC88BEAF-62A7-490D-A8B8-635FB5613AFA}">
      <dsp:nvSpPr>
        <dsp:cNvPr id="0" name=""/>
        <dsp:cNvSpPr/>
      </dsp:nvSpPr>
      <dsp:spPr>
        <a:xfrm>
          <a:off x="682052" y="-133"/>
          <a:ext cx="5536407" cy="5536407"/>
        </a:xfrm>
        <a:prstGeom prst="circularArrow">
          <a:avLst>
            <a:gd name="adj1" fmla="val 6907"/>
            <a:gd name="adj2" fmla="val 465733"/>
            <a:gd name="adj3" fmla="val 16747810"/>
            <a:gd name="adj4" fmla="val 15186456"/>
            <a:gd name="adj5" fmla="val 8058"/>
          </a:avLst>
        </a:prstGeom>
        <a:solidFill>
          <a:schemeClr val="accent2">
            <a:hueOff val="6443612"/>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9BC02-C752-48B8-B5D7-88910CE59DFC}">
      <dsp:nvSpPr>
        <dsp:cNvPr id="0" name=""/>
        <dsp:cNvSpPr/>
      </dsp:nvSpPr>
      <dsp:spPr>
        <a:xfrm>
          <a:off x="656244" y="0"/>
          <a:ext cx="5338764" cy="5338764"/>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0934B-F6E1-486B-A251-47754A57FFE2}">
      <dsp:nvSpPr>
        <dsp:cNvPr id="0" name=""/>
        <dsp:cNvSpPr/>
      </dsp:nvSpPr>
      <dsp:spPr>
        <a:xfrm>
          <a:off x="1003264" y="347019"/>
          <a:ext cx="2135505" cy="213550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a:cs typeface="Times New Roman"/>
            </a:rPr>
            <a:t>Digital inequality restricts access to equity. This can be reduced by community digital hubs (Fitzpatrick, 2023).</a:t>
          </a:r>
        </a:p>
      </dsp:txBody>
      <dsp:txXfrm>
        <a:off x="1107511" y="451266"/>
        <a:ext cx="1927011" cy="1927011"/>
      </dsp:txXfrm>
    </dsp:sp>
    <dsp:sp modelId="{77902684-7B40-42C9-989F-C5B39D701283}">
      <dsp:nvSpPr>
        <dsp:cNvPr id="0" name=""/>
        <dsp:cNvSpPr/>
      </dsp:nvSpPr>
      <dsp:spPr>
        <a:xfrm>
          <a:off x="3512483" y="347019"/>
          <a:ext cx="2135505" cy="2135505"/>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a:cs typeface="Times New Roman"/>
            </a:rPr>
            <a:t>The threat of data security must be addressed by the rigid regulation of the UK GDPR (Fitzpatrick, 2023).</a:t>
          </a:r>
        </a:p>
      </dsp:txBody>
      <dsp:txXfrm>
        <a:off x="3616730" y="451266"/>
        <a:ext cx="1927011" cy="1927011"/>
      </dsp:txXfrm>
    </dsp:sp>
    <dsp:sp modelId="{0C886A9C-C3AE-4369-82EC-9DA27A7BACB0}">
      <dsp:nvSpPr>
        <dsp:cNvPr id="0" name=""/>
        <dsp:cNvSpPr/>
      </dsp:nvSpPr>
      <dsp:spPr>
        <a:xfrm>
          <a:off x="1003264" y="2856238"/>
          <a:ext cx="2135505" cy="2135505"/>
        </a:xfrm>
        <a:prstGeom prst="roundRect">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a:cs typeface="Times New Roman"/>
            </a:rPr>
            <a:t>The variability of evidence requires NICE appraisal prior to the issuance of a commission (Lovell et al., 2025).</a:t>
          </a:r>
        </a:p>
      </dsp:txBody>
      <dsp:txXfrm>
        <a:off x="1107511" y="2960485"/>
        <a:ext cx="1927011" cy="1927011"/>
      </dsp:txXfrm>
    </dsp:sp>
    <dsp:sp modelId="{40FE673E-E131-4D61-9A57-8B0EF0CFD166}">
      <dsp:nvSpPr>
        <dsp:cNvPr id="0" name=""/>
        <dsp:cNvSpPr/>
      </dsp:nvSpPr>
      <dsp:spPr>
        <a:xfrm>
          <a:off x="3512483" y="2856238"/>
          <a:ext cx="2135505" cy="2135505"/>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latin typeface="Times New Roman"/>
              <a:cs typeface="Times New Roman"/>
            </a:rPr>
            <a:t>Blended care models decrease the excessive dependence of AI systems (Lovell et al., 2025).</a:t>
          </a:r>
        </a:p>
      </dsp:txBody>
      <dsp:txXfrm>
        <a:off x="3616730" y="2960485"/>
        <a:ext cx="1927011" cy="19270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1CAE92-D1E1-41BA-B871-393733C2DEBB}">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Online applications enhance accessibility and complement overloaded services.</a:t>
          </a:r>
        </a:p>
      </dsp:txBody>
      <dsp:txXfrm>
        <a:off x="23773" y="23773"/>
        <a:ext cx="7797822" cy="764123"/>
      </dsp:txXfrm>
    </dsp:sp>
    <dsp:sp modelId="{9A22AAB4-0B2A-455F-83CB-905D84E0A2D2}">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They are consistent with the UK policy on digital transformation.</a:t>
          </a:r>
        </a:p>
      </dsp:txBody>
      <dsp:txXfrm>
        <a:off x="755937" y="983018"/>
        <a:ext cx="7434967" cy="764123"/>
      </dsp:txXfrm>
    </dsp:sp>
    <dsp:sp modelId="{0D349609-9DEB-458B-81E2-E7243CC10FC2}">
      <dsp:nvSpPr>
        <dsp:cNvPr id="0" name=""/>
        <dsp:cNvSpPr/>
      </dsp:nvSpPr>
      <dsp:spPr>
        <a:xfrm>
          <a:off x="1453401" y="1918490"/>
          <a:ext cx="8742263" cy="811669"/>
        </a:xfrm>
        <a:prstGeom prst="roundRect">
          <a:avLst>
            <a:gd name="adj" fmla="val 10000"/>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Among the risks are inequality, governance issues, and clinical constraints.</a:t>
          </a:r>
        </a:p>
      </dsp:txBody>
      <dsp:txXfrm>
        <a:off x="1477174" y="1942263"/>
        <a:ext cx="7445895" cy="764123"/>
      </dsp:txXfrm>
    </dsp:sp>
    <dsp:sp modelId="{141AC1C0-D4F9-49FB-8BBA-B130766CC6CB}">
      <dsp:nvSpPr>
        <dsp:cNvPr id="0" name=""/>
        <dsp:cNvSpPr/>
      </dsp:nvSpPr>
      <dsp:spPr>
        <a:xfrm>
          <a:off x="2185565" y="2877735"/>
          <a:ext cx="8742263" cy="811669"/>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noProof="0" dirty="0">
              <a:latin typeface="Times New Roman"/>
              <a:cs typeface="Times New Roman"/>
            </a:rPr>
            <a:t>They must not substitute but complement qualified professionals in the frameworks that are regulated.</a:t>
          </a:r>
        </a:p>
      </dsp:txBody>
      <dsp:txXfrm>
        <a:off x="2209338" y="2901508"/>
        <a:ext cx="7434967" cy="764123"/>
      </dsp:txXfrm>
    </dsp:sp>
    <dsp:sp modelId="{4BE30780-3185-45D5-9628-605B1CD61F44}">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noProof="0" dirty="0"/>
        </a:p>
      </dsp:txBody>
      <dsp:txXfrm>
        <a:off x="8333384" y="621664"/>
        <a:ext cx="290172" cy="397007"/>
      </dsp:txXfrm>
    </dsp:sp>
    <dsp:sp modelId="{0BC956B9-3CA9-4F95-BC7E-A49D7B33C749}">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62"/>
            <a:satOff val="-31116"/>
            <a:lumOff val="-3508"/>
            <a:alphaOff val="0"/>
          </a:schemeClr>
        </a:solidFill>
        <a:ln w="19050" cap="flat" cmpd="sng" algn="ctr">
          <a:solidFill>
            <a:schemeClr val="accent2">
              <a:tint val="40000"/>
              <a:alpha val="90000"/>
              <a:hueOff val="3367362"/>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noProof="0" dirty="0"/>
        </a:p>
      </dsp:txBody>
      <dsp:txXfrm>
        <a:off x="9065548" y="1580910"/>
        <a:ext cx="290172" cy="397007"/>
      </dsp:txXfrm>
    </dsp:sp>
    <dsp:sp modelId="{0F9035DA-8B49-411A-85FC-1E257AD3DBEE}">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noProof="0" dirty="0"/>
        </a:p>
      </dsp:txBody>
      <dsp:txXfrm>
        <a:off x="9786785" y="2540155"/>
        <a:ext cx="290172" cy="39700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28902-ACDD-46FB-9705-F42573BCD2CF}" type="datetimeFigureOut">
              <a:t>3/9/26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6CFF70-FC4A-4BD7-BEB5-3A847830C221}" type="slidenum">
              <a:t>‹#›</a:t>
            </a:fld>
            <a:endParaRPr lang="en-US"/>
          </a:p>
        </p:txBody>
      </p:sp>
    </p:spTree>
    <p:extLst>
      <p:ext uri="{BB962C8B-B14F-4D97-AF65-F5344CB8AC3E}">
        <p14:creationId xmlns:p14="http://schemas.microsoft.com/office/powerpoint/2010/main" val="3325805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6CFF70-FC4A-4BD7-BEB5-3A847830C221}" type="slidenum">
              <a:rPr lang="en-GB" smtClean="0"/>
              <a:t>1</a:t>
            </a:fld>
            <a:endParaRPr lang="en-GB"/>
          </a:p>
        </p:txBody>
      </p:sp>
    </p:spTree>
    <p:extLst>
      <p:ext uri="{BB962C8B-B14F-4D97-AF65-F5344CB8AC3E}">
        <p14:creationId xmlns:p14="http://schemas.microsoft.com/office/powerpoint/2010/main" val="4067210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The mental health pressure on the NHS has never been as high as it is now, which causes structural pressure in both primary and secondary care services (NHS England, 2024). This presentation assesses AI-based online mental health services </a:t>
            </a:r>
            <a:r>
              <a:rPr lang="en-GB" noProof="0" dirty="0">
                <a:latin typeface="Times New Roman"/>
                <a:cs typeface="Times New Roman"/>
              </a:rPr>
              <a:t>within NHS app </a:t>
            </a:r>
            <a:r>
              <a:rPr lang="en-US" sz="1200" b="0" i="0" u="none" strike="noStrike" kern="1200" dirty="0">
                <a:solidFill>
                  <a:schemeClr val="tx1"/>
                </a:solidFill>
                <a:effectLst/>
                <a:latin typeface="+mn-lt"/>
                <a:ea typeface="+mn-ea"/>
                <a:cs typeface="+mn-cs"/>
              </a:rPr>
              <a:t>as a possible solution to this demand crisis. I will critically examine their influence in three major areas of workforce capacity, efficiency in service delivery, and patient outcomes. The main issue is to be asked whether these technologies ought to be scaled countrywide in the UK services, not to replace clinicians, but to be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and evidence-based complements in stepped-care models.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2</a:t>
            </a:fld>
            <a:endParaRPr lang="en-GB"/>
          </a:p>
        </p:txBody>
      </p:sp>
    </p:spTree>
    <p:extLst>
      <p:ext uri="{BB962C8B-B14F-4D97-AF65-F5344CB8AC3E}">
        <p14:creationId xmlns:p14="http://schemas.microsoft.com/office/powerpoint/2010/main" val="652964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necessity can be supported by the fact that every year, one in four adults in the UK becomes a victim of mental health conditions (Mind, 2020). Last year (NHS England, 2024) the number of individuals served by the NHS services was the highest in history (3.8 million), and the demand is growing. The response time exceeds 612 weeks in most cases, and the young adults also indicate extensive wait times when on the waiting list (</a:t>
            </a:r>
            <a:r>
              <a:rPr lang="en-US" sz="1200" b="0" i="0" u="none" strike="noStrike" kern="1200" dirty="0" err="1">
                <a:solidFill>
                  <a:schemeClr val="tx1"/>
                </a:solidFill>
                <a:effectLst/>
                <a:latin typeface="+mn-lt"/>
                <a:ea typeface="+mn-ea"/>
                <a:cs typeface="+mn-cs"/>
              </a:rPr>
              <a:t>Punton</a:t>
            </a:r>
            <a:r>
              <a:rPr lang="en-US" sz="1200" b="0" i="0" u="none" strike="noStrike" kern="1200" dirty="0">
                <a:solidFill>
                  <a:schemeClr val="tx1"/>
                </a:solidFill>
                <a:effectLst/>
                <a:latin typeface="+mn-lt"/>
                <a:ea typeface="+mn-ea"/>
                <a:cs typeface="+mn-cs"/>
              </a:rPr>
              <a:t> et al., 2022). The extent of the waiting times is proven to increase the severity of the symptoms (</a:t>
            </a:r>
            <a:r>
              <a:rPr lang="en-US" sz="1200" b="0" i="0" u="none" strike="noStrike" kern="1200" dirty="0" err="1">
                <a:solidFill>
                  <a:schemeClr val="tx1"/>
                </a:solidFill>
                <a:effectLst/>
                <a:latin typeface="+mn-lt"/>
                <a:ea typeface="+mn-ea"/>
                <a:cs typeface="+mn-cs"/>
              </a:rPr>
              <a:t>Edbrooke</a:t>
            </a:r>
            <a:r>
              <a:rPr lang="en-US" sz="1200" b="0" i="0" u="none" strike="noStrike" kern="1200" dirty="0">
                <a:solidFill>
                  <a:schemeClr val="tx1"/>
                </a:solidFill>
                <a:effectLst/>
                <a:latin typeface="+mn-lt"/>
                <a:ea typeface="+mn-ea"/>
                <a:cs typeface="+mn-cs"/>
              </a:rPr>
              <a:t>-Childs and Deighton, 2020). This shows that there is a systemic strain as opposed to temporary variation.</a:t>
            </a: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3</a:t>
            </a:fld>
            <a:endParaRPr lang="en-GB"/>
          </a:p>
        </p:txBody>
      </p:sp>
    </p:spTree>
    <p:extLst>
      <p:ext uri="{BB962C8B-B14F-4D97-AF65-F5344CB8AC3E}">
        <p14:creationId xmlns:p14="http://schemas.microsoft.com/office/powerpoint/2010/main" val="3059017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growth of the workforce has not been in line with the growth of referral, which has resulted in structural service bottlenecks. The number of child and adolescent referrals has grown dramatically after the pandemic, putting strain on CAMHS (Huang and </a:t>
            </a:r>
            <a:r>
              <a:rPr lang="en-US" sz="1200" b="0" i="0" u="none" strike="noStrike" kern="1200" dirty="0" err="1">
                <a:solidFill>
                  <a:schemeClr val="tx1"/>
                </a:solidFill>
                <a:effectLst/>
                <a:latin typeface="+mn-lt"/>
                <a:ea typeface="+mn-ea"/>
                <a:cs typeface="+mn-cs"/>
              </a:rPr>
              <a:t>Ougrin</a:t>
            </a:r>
            <a:r>
              <a:rPr lang="en-US" sz="1200" b="0" i="0" u="none" strike="noStrike" kern="1200" dirty="0">
                <a:solidFill>
                  <a:schemeClr val="tx1"/>
                </a:solidFill>
                <a:effectLst/>
                <a:latin typeface="+mn-lt"/>
                <a:ea typeface="+mn-ea"/>
                <a:cs typeface="+mn-cs"/>
              </a:rPr>
              <a:t>, 2021). The regional inequalities imply that deprived communities are subjected to unequal access barriers. Digital transformation has been identified in the NHS Long Term Plan as one of the tools to bridge the capacity gap and enhance productivity (NHS England, 2020). Thus, the digital innovation is not an option of </a:t>
            </a:r>
            <a:r>
              <a:rPr lang="en-US" sz="1200" b="0" i="0" u="none" strike="noStrike" kern="1200" dirty="0" err="1">
                <a:solidFill>
                  <a:schemeClr val="tx1"/>
                </a:solidFill>
                <a:effectLst/>
                <a:latin typeface="+mn-lt"/>
                <a:ea typeface="+mn-ea"/>
                <a:cs typeface="+mn-cs"/>
              </a:rPr>
              <a:t>modernisation</a:t>
            </a:r>
            <a:r>
              <a:rPr lang="en-US" sz="1200" b="0" i="0" u="none" strike="noStrike" kern="1200" dirty="0">
                <a:solidFill>
                  <a:schemeClr val="tx1"/>
                </a:solidFill>
                <a:effectLst/>
                <a:latin typeface="+mn-lt"/>
                <a:ea typeface="+mn-ea"/>
                <a:cs typeface="+mn-cs"/>
              </a:rPr>
              <a:t>, but a strategic necessity in national policy.</a:t>
            </a: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4</a:t>
            </a:fld>
            <a:endParaRPr lang="en-GB"/>
          </a:p>
        </p:txBody>
      </p:sp>
    </p:spTree>
    <p:extLst>
      <p:ext uri="{BB962C8B-B14F-4D97-AF65-F5344CB8AC3E}">
        <p14:creationId xmlns:p14="http://schemas.microsoft.com/office/powerpoint/2010/main" val="3311396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Online CBT, digital mental health services, such as chatbots powered by AI, and remote mental health services, offer scheduled 24/7 support (</a:t>
            </a:r>
            <a:r>
              <a:rPr lang="en-US" sz="1200" b="0" i="0" u="none" strike="noStrike" kern="1200" dirty="0" err="1">
                <a:solidFill>
                  <a:schemeClr val="tx1"/>
                </a:solidFill>
                <a:effectLst/>
                <a:latin typeface="+mn-lt"/>
                <a:ea typeface="+mn-ea"/>
                <a:cs typeface="+mn-cs"/>
              </a:rPr>
              <a:t>Rogendo</a:t>
            </a:r>
            <a:r>
              <a:rPr lang="en-US" sz="1200" b="0" i="0" u="none" strike="noStrike" kern="1200" dirty="0">
                <a:solidFill>
                  <a:schemeClr val="tx1"/>
                </a:solidFill>
                <a:effectLst/>
                <a:latin typeface="+mn-lt"/>
                <a:ea typeface="+mn-ea"/>
                <a:cs typeface="+mn-cs"/>
              </a:rPr>
              <a:t>, 2025). Some of these applications include </a:t>
            </a:r>
            <a:r>
              <a:rPr lang="en-US" sz="1200" b="0" i="0" u="none" strike="noStrike" kern="1200" dirty="0" err="1">
                <a:solidFill>
                  <a:schemeClr val="tx1"/>
                </a:solidFill>
                <a:effectLst/>
                <a:latin typeface="+mn-lt"/>
                <a:ea typeface="+mn-ea"/>
                <a:cs typeface="+mn-cs"/>
              </a:rPr>
              <a:t>Wysa</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SilverCloud</a:t>
            </a:r>
            <a:r>
              <a:rPr lang="en-US" sz="1200" b="0" i="0" u="none" strike="noStrike" kern="1200" dirty="0">
                <a:solidFill>
                  <a:schemeClr val="tx1"/>
                </a:solidFill>
                <a:effectLst/>
                <a:latin typeface="+mn-lt"/>
                <a:ea typeface="+mn-ea"/>
                <a:cs typeface="+mn-cs"/>
              </a:rPr>
              <a:t>, which offer single-user CBT modules within </a:t>
            </a:r>
            <a:r>
              <a:rPr lang="en-GB" sz="1200" noProof="0" dirty="0">
                <a:latin typeface="Times New Roman"/>
                <a:cs typeface="Times New Roman"/>
              </a:rPr>
              <a:t>NHS App</a:t>
            </a:r>
            <a:r>
              <a:rPr lang="en-US" sz="1200" b="0" i="0" u="none" strike="noStrike" kern="1200" dirty="0">
                <a:solidFill>
                  <a:schemeClr val="tx1"/>
                </a:solidFill>
                <a:effectLst/>
                <a:latin typeface="+mn-lt"/>
                <a:ea typeface="+mn-ea"/>
                <a:cs typeface="+mn-cs"/>
              </a:rPr>
              <a:t>, mood tracking, and psychoeducation (Amwell, 2022; </a:t>
            </a:r>
            <a:r>
              <a:rPr lang="en-US" sz="1200" b="0" i="0" u="none" strike="noStrike" kern="1200" dirty="0" err="1">
                <a:solidFill>
                  <a:schemeClr val="tx1"/>
                </a:solidFill>
                <a:effectLst/>
                <a:latin typeface="+mn-lt"/>
                <a:ea typeface="+mn-ea"/>
                <a:cs typeface="+mn-cs"/>
              </a:rPr>
              <a:t>Wysa</a:t>
            </a:r>
            <a:r>
              <a:rPr lang="en-US" sz="1200" b="0" i="0" u="none" strike="noStrike" kern="1200" dirty="0">
                <a:solidFill>
                  <a:schemeClr val="tx1"/>
                </a:solidFill>
                <a:effectLst/>
                <a:latin typeface="+mn-lt"/>
                <a:ea typeface="+mn-ea"/>
                <a:cs typeface="+mn-cs"/>
              </a:rPr>
              <a:t>, 2023). These platforms are a part of stepped-care pathways, which facilitates mild-to-moderate conditions prior to delivering to specialist services (Lattie et al., 2022). Their advantage is that they can be scaled, be immediately available and that intervention delivery is consistent, but clinical governance is essential in order to make intervention delivery safe and effective.</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5</a:t>
            </a:fld>
            <a:endParaRPr lang="en-GB"/>
          </a:p>
        </p:txBody>
      </p:sp>
    </p:spTree>
    <p:extLst>
      <p:ext uri="{BB962C8B-B14F-4D97-AF65-F5344CB8AC3E}">
        <p14:creationId xmlns:p14="http://schemas.microsoft.com/office/powerpoint/2010/main" val="3830947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Digital CBT </a:t>
            </a:r>
            <a:r>
              <a:rPr lang="en-GB" sz="1200" noProof="0" dirty="0">
                <a:latin typeface="Times New Roman"/>
                <a:cs typeface="Times New Roman"/>
              </a:rPr>
              <a:t>(integrated within NHS App)</a:t>
            </a:r>
            <a:r>
              <a:rPr lang="en-US" sz="1200" b="0" i="0" u="none" strike="noStrike" kern="1200" dirty="0">
                <a:solidFill>
                  <a:schemeClr val="tx1"/>
                </a:solidFill>
                <a:effectLst/>
                <a:latin typeface="+mn-lt"/>
                <a:ea typeface="+mn-ea"/>
                <a:cs typeface="+mn-cs"/>
              </a:rPr>
              <a:t> facilitated by therapists has been demonstrated to save clinician time on a patient, leading to higher service throughput (</a:t>
            </a:r>
            <a:r>
              <a:rPr lang="en-US" sz="1200" b="0" i="0" u="none" strike="noStrike" kern="1200" dirty="0" err="1">
                <a:solidFill>
                  <a:schemeClr val="tx1"/>
                </a:solidFill>
                <a:effectLst/>
                <a:latin typeface="+mn-lt"/>
                <a:ea typeface="+mn-ea"/>
                <a:cs typeface="+mn-cs"/>
              </a:rPr>
              <a:t>Reesen</a:t>
            </a:r>
            <a:r>
              <a:rPr lang="en-US" sz="1200" b="0" i="0" u="none" strike="noStrike" kern="1200" dirty="0">
                <a:solidFill>
                  <a:schemeClr val="tx1"/>
                </a:solidFill>
                <a:effectLst/>
                <a:latin typeface="+mn-lt"/>
                <a:ea typeface="+mn-ea"/>
                <a:cs typeface="+mn-cs"/>
              </a:rPr>
              <a:t> et al., 2025). Computer enhanced CBT programs enable clinicians to devote attention to complicated or dangerous manifestations (Creswell et al., 2024). Nonetheless, there is a likelihood of professional resistance when technology is seen to be ousting therapeutic expertise. To implement it effectively, it is then necessary to have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digital seldom, and adequately safeguarded CPD time to keep professional competence and confidence. Adaptation of the workforce is the key to sustainable integration.</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6</a:t>
            </a:fld>
            <a:endParaRPr lang="en-GB"/>
          </a:p>
        </p:txBody>
      </p:sp>
    </p:spTree>
    <p:extLst>
      <p:ext uri="{BB962C8B-B14F-4D97-AF65-F5344CB8AC3E}">
        <p14:creationId xmlns:p14="http://schemas.microsoft.com/office/powerpoint/2010/main" val="2745068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use of digital platforms alleviates pressure on waiting lists as patients can access them instantly and independently when on the waiting list before therapy. There is an indication that similar results are obtained with mild-to-moderate presentations as with traditional therapy (Creswell et al., 2024; Greenwood et al., 2022). The cost-effectiveness studies present a reduced user expenditure per user than face-to-face care. However, the structural risk of the digital exclusion still exists and, most importantly, it affects low-income communities or digitally </a:t>
            </a:r>
            <a:r>
              <a:rPr lang="en-US" sz="1200" b="0" i="0" u="none" strike="noStrike" kern="1200" dirty="0" err="1">
                <a:solidFill>
                  <a:schemeClr val="tx1"/>
                </a:solidFill>
                <a:effectLst/>
                <a:latin typeface="+mn-lt"/>
                <a:ea typeface="+mn-ea"/>
                <a:cs typeface="+mn-cs"/>
              </a:rPr>
              <a:t>marginalised</a:t>
            </a:r>
            <a:r>
              <a:rPr lang="en-US" sz="1200" b="0" i="0" u="none" strike="noStrike" kern="1200" dirty="0">
                <a:solidFill>
                  <a:schemeClr val="tx1"/>
                </a:solidFill>
                <a:effectLst/>
                <a:latin typeface="+mn-lt"/>
                <a:ea typeface="+mn-ea"/>
                <a:cs typeface="+mn-cs"/>
              </a:rPr>
              <a:t> groups. Without mitigation measures, the expansion may expand the existing disparities in health rather than reduce them.</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7</a:t>
            </a:fld>
            <a:endParaRPr lang="en-GB"/>
          </a:p>
        </p:txBody>
      </p:sp>
    </p:spTree>
    <p:extLst>
      <p:ext uri="{BB962C8B-B14F-4D97-AF65-F5344CB8AC3E}">
        <p14:creationId xmlns:p14="http://schemas.microsoft.com/office/powerpoint/2010/main" val="10004012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Digital anonymity is able to reduce stigma and increase the use of help-seeking, particularly among younger people (Greenwood et al., 2022). Platforms are related to self-management that enhances the sense of autonomy and involvement (Greenwood et al., 2022). However, AI cannot handle acute crisis or suicidal ideation on its own and safely (Greenwood et al., 2022). Strong defenses mechanisms are thus required. Moreover, the UK GDPR is imperative to observe in order to ensure trust, especially when sensitive psychological information is involved in AI-based systems.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8</a:t>
            </a:fld>
            <a:endParaRPr lang="en-GB"/>
          </a:p>
        </p:txBody>
      </p:sp>
    </p:spTree>
    <p:extLst>
      <p:ext uri="{BB962C8B-B14F-4D97-AF65-F5344CB8AC3E}">
        <p14:creationId xmlns:p14="http://schemas.microsoft.com/office/powerpoint/2010/main" val="6558826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digital inequalities are impeding equitable access; community-based digital </a:t>
            </a:r>
            <a:r>
              <a:rPr lang="en-US" sz="1200" b="0" i="0" u="none" strike="noStrike" kern="1200" dirty="0" err="1">
                <a:solidFill>
                  <a:schemeClr val="tx1"/>
                </a:solidFill>
                <a:effectLst/>
                <a:latin typeface="+mn-lt"/>
                <a:ea typeface="+mn-ea"/>
                <a:cs typeface="+mn-cs"/>
              </a:rPr>
              <a:t>centres</a:t>
            </a:r>
            <a:r>
              <a:rPr lang="en-US" sz="1200" b="0" i="0" u="none" strike="noStrike" kern="1200" dirty="0">
                <a:solidFill>
                  <a:schemeClr val="tx1"/>
                </a:solidFill>
                <a:effectLst/>
                <a:latin typeface="+mn-lt"/>
                <a:ea typeface="+mn-ea"/>
                <a:cs typeface="+mn-cs"/>
              </a:rPr>
              <a:t> and health and literacy initiatives have the potential to counter the disadvantage (Fitzpatrick, 2023). The risks of data protection demand excellent UK GDPR regulations and open privacy standards (Fitzpatrick, 2023). Moreover, the difference in the quality of evidence requires </a:t>
            </a:r>
            <a:r>
              <a:rPr lang="en-US" sz="1200" b="0" i="0" u="none" strike="noStrike" kern="1200" dirty="0" err="1">
                <a:solidFill>
                  <a:schemeClr val="tx1"/>
                </a:solidFill>
                <a:effectLst/>
                <a:latin typeface="+mn-lt"/>
                <a:ea typeface="+mn-ea"/>
                <a:cs typeface="+mn-cs"/>
              </a:rPr>
              <a:t>organised</a:t>
            </a:r>
            <a:r>
              <a:rPr lang="en-US" sz="1200" b="0" i="0" u="none" strike="noStrike" kern="1200" dirty="0">
                <a:solidFill>
                  <a:schemeClr val="tx1"/>
                </a:solidFill>
                <a:effectLst/>
                <a:latin typeface="+mn-lt"/>
                <a:ea typeface="+mn-ea"/>
                <a:cs typeface="+mn-cs"/>
              </a:rPr>
              <a:t> NICE assessment prior to commissioning decisions (Lovell et al., 2025). The combination of digital and face-to-face paths, called blended care models, diminishes over-reliance on AI and conforms to the newly developed life-cycle HealthTech assessment models (Lovell et al., 2025).</a:t>
            </a: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9</a:t>
            </a:fld>
            <a:endParaRPr lang="en-GB"/>
          </a:p>
        </p:txBody>
      </p:sp>
    </p:spTree>
    <p:extLst>
      <p:ext uri="{BB962C8B-B14F-4D97-AF65-F5344CB8AC3E}">
        <p14:creationId xmlns:p14="http://schemas.microsoft.com/office/powerpoint/2010/main" val="3589949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Digital mental health services provide solutions that are affordable in scale and can supply the rising demand whilst in line with the NHS digital transformation strategy (NHS England, 2020; NHS England, 2024). They increase access at an early stage and </a:t>
            </a:r>
            <a:r>
              <a:rPr lang="en-US" sz="1200" b="0" i="0" u="none" strike="noStrike" kern="1200" dirty="0" err="1">
                <a:solidFill>
                  <a:schemeClr val="tx1"/>
                </a:solidFill>
                <a:effectLst/>
                <a:latin typeface="+mn-lt"/>
                <a:ea typeface="+mn-ea"/>
                <a:cs typeface="+mn-cs"/>
              </a:rPr>
              <a:t>maximise</a:t>
            </a:r>
            <a:r>
              <a:rPr lang="en-US" sz="1200" b="0" i="0" u="none" strike="noStrike" kern="1200" dirty="0">
                <a:solidFill>
                  <a:schemeClr val="tx1"/>
                </a:solidFill>
                <a:effectLst/>
                <a:latin typeface="+mn-lt"/>
                <a:ea typeface="+mn-ea"/>
                <a:cs typeface="+mn-cs"/>
              </a:rPr>
              <a:t> workforce. Nevertheless, the risks associated with inequality, governance, and clinical safety should be regulated. The evidence refers to their growth in planned pathways of blended-care. They are not to substitute the qualified clinicians but rather to supplement them to provide mental health in the UK in a sustainable and equitable way.</a:t>
            </a:r>
            <a:endParaRPr lang="en-GB" dirty="0"/>
          </a:p>
        </p:txBody>
      </p:sp>
      <p:sp>
        <p:nvSpPr>
          <p:cNvPr id="4" name="Slide Number Placeholder 3"/>
          <p:cNvSpPr>
            <a:spLocks noGrp="1"/>
          </p:cNvSpPr>
          <p:nvPr>
            <p:ph type="sldNum" sz="quarter" idx="5"/>
          </p:nvPr>
        </p:nvSpPr>
        <p:spPr/>
        <p:txBody>
          <a:bodyPr/>
          <a:lstStyle/>
          <a:p>
            <a:fld id="{516CFF70-FC4A-4BD7-BEB5-3A847830C221}" type="slidenum">
              <a:rPr lang="en-GB" smtClean="0"/>
              <a:t>10</a:t>
            </a:fld>
            <a:endParaRPr lang="en-GB"/>
          </a:p>
        </p:txBody>
      </p:sp>
    </p:spTree>
    <p:extLst>
      <p:ext uri="{BB962C8B-B14F-4D97-AF65-F5344CB8AC3E}">
        <p14:creationId xmlns:p14="http://schemas.microsoft.com/office/powerpoint/2010/main" val="387585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16CFF70-FC4A-4BD7-BEB5-3A847830C221}" type="slidenum">
              <a:rPr lang="en-GB" smtClean="0"/>
              <a:t>11</a:t>
            </a:fld>
            <a:endParaRPr lang="en-GB"/>
          </a:p>
        </p:txBody>
      </p:sp>
    </p:spTree>
    <p:extLst>
      <p:ext uri="{BB962C8B-B14F-4D97-AF65-F5344CB8AC3E}">
        <p14:creationId xmlns:p14="http://schemas.microsoft.com/office/powerpoint/2010/main" val="9155055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736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9781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12706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99734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54770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88043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930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7201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9133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01051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24911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9"/>
          <p:cNvSpPr txBox="1">
            <a:spLocks noGrp="1"/>
          </p:cNvSpPr>
          <p:nvPr>
            <p:ph type="title"/>
          </p:nvPr>
        </p:nvSpPr>
        <p:spPr>
          <a:xfrm>
            <a:off x="415600" y="593367"/>
            <a:ext cx="11360800" cy="7636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9"/>
          <p:cNvSpPr txBox="1">
            <a:spLocks noGrp="1"/>
          </p:cNvSpPr>
          <p:nvPr>
            <p:ph type="body" idx="1"/>
          </p:nvPr>
        </p:nvSpPr>
        <p:spPr>
          <a:xfrm>
            <a:off x="415600" y="1536633"/>
            <a:ext cx="11360800" cy="4555200"/>
          </a:xfrm>
          <a:prstGeom prst="rect">
            <a:avLst/>
          </a:prstGeom>
          <a:noFill/>
          <a:ln>
            <a:noFill/>
          </a:ln>
        </p:spPr>
        <p:txBody>
          <a:bodyPr spcFirstLastPara="1" wrap="square" lIns="91425" tIns="91425" rIns="91425" bIns="91425" anchor="t" anchorCtr="0">
            <a:normAutofit/>
          </a:bodyPr>
          <a:lstStyle>
            <a:lvl1pPr marL="609585" lvl="0" indent="-457189" algn="l">
              <a:lnSpc>
                <a:spcPct val="115000"/>
              </a:lnSpc>
              <a:spcBef>
                <a:spcPts val="0"/>
              </a:spcBef>
              <a:spcAft>
                <a:spcPts val="0"/>
              </a:spcAft>
              <a:buSzPts val="1800"/>
              <a:buChar char="●"/>
              <a:defRPr/>
            </a:lvl1pPr>
            <a:lvl2pPr marL="1219170" lvl="1" indent="-423323" algn="l">
              <a:lnSpc>
                <a:spcPct val="115000"/>
              </a:lnSpc>
              <a:spcBef>
                <a:spcPts val="0"/>
              </a:spcBef>
              <a:spcAft>
                <a:spcPts val="0"/>
              </a:spcAft>
              <a:buSzPts val="1400"/>
              <a:buChar char="○"/>
              <a:defRPr/>
            </a:lvl2pPr>
            <a:lvl3pPr marL="1828754" lvl="2" indent="-423323" algn="l">
              <a:lnSpc>
                <a:spcPct val="115000"/>
              </a:lnSpc>
              <a:spcBef>
                <a:spcPts val="0"/>
              </a:spcBef>
              <a:spcAft>
                <a:spcPts val="0"/>
              </a:spcAft>
              <a:buSzPts val="1400"/>
              <a:buChar char="■"/>
              <a:defRPr/>
            </a:lvl3pPr>
            <a:lvl4pPr marL="2438339" lvl="3" indent="-423323" algn="l">
              <a:lnSpc>
                <a:spcPct val="115000"/>
              </a:lnSpc>
              <a:spcBef>
                <a:spcPts val="0"/>
              </a:spcBef>
              <a:spcAft>
                <a:spcPts val="0"/>
              </a:spcAft>
              <a:buSzPts val="1400"/>
              <a:buChar char="●"/>
              <a:defRPr/>
            </a:lvl4pPr>
            <a:lvl5pPr marL="3047924" lvl="4" indent="-423323" algn="l">
              <a:lnSpc>
                <a:spcPct val="115000"/>
              </a:lnSpc>
              <a:spcBef>
                <a:spcPts val="0"/>
              </a:spcBef>
              <a:spcAft>
                <a:spcPts val="0"/>
              </a:spcAft>
              <a:buSzPts val="1400"/>
              <a:buChar char="○"/>
              <a:defRPr/>
            </a:lvl5pPr>
            <a:lvl6pPr marL="3657509" lvl="5" indent="-423323" algn="l">
              <a:lnSpc>
                <a:spcPct val="115000"/>
              </a:lnSpc>
              <a:spcBef>
                <a:spcPts val="0"/>
              </a:spcBef>
              <a:spcAft>
                <a:spcPts val="0"/>
              </a:spcAft>
              <a:buSzPts val="1400"/>
              <a:buChar char="■"/>
              <a:defRPr/>
            </a:lvl6pPr>
            <a:lvl7pPr marL="4267093" lvl="6" indent="-423323" algn="l">
              <a:lnSpc>
                <a:spcPct val="115000"/>
              </a:lnSpc>
              <a:spcBef>
                <a:spcPts val="0"/>
              </a:spcBef>
              <a:spcAft>
                <a:spcPts val="0"/>
              </a:spcAft>
              <a:buSzPts val="1400"/>
              <a:buChar char="●"/>
              <a:defRPr/>
            </a:lvl7pPr>
            <a:lvl8pPr marL="4876678" lvl="7" indent="-423323" algn="l">
              <a:lnSpc>
                <a:spcPct val="115000"/>
              </a:lnSpc>
              <a:spcBef>
                <a:spcPts val="0"/>
              </a:spcBef>
              <a:spcAft>
                <a:spcPts val="0"/>
              </a:spcAft>
              <a:buSzPts val="1400"/>
              <a:buChar char="○"/>
              <a:defRPr/>
            </a:lvl8pPr>
            <a:lvl9pPr marL="5486263" lvl="8" indent="-423323" algn="l">
              <a:lnSpc>
                <a:spcPct val="115000"/>
              </a:lnSpc>
              <a:spcBef>
                <a:spcPts val="0"/>
              </a:spcBef>
              <a:spcAft>
                <a:spcPts val="0"/>
              </a:spcAft>
              <a:buSzPts val="1400"/>
              <a:buChar char="■"/>
              <a:defRPr/>
            </a:lvl9pPr>
          </a:lstStyle>
          <a:p>
            <a:endParaRPr/>
          </a:p>
        </p:txBody>
      </p:sp>
      <p:sp>
        <p:nvSpPr>
          <p:cNvPr id="16" name="Google Shape;16;p19"/>
          <p:cNvSpPr txBox="1">
            <a:spLocks noGrp="1"/>
          </p:cNvSpPr>
          <p:nvPr>
            <p:ph type="sldNum" idx="12"/>
          </p:nvPr>
        </p:nvSpPr>
        <p:spPr>
          <a:xfrm>
            <a:off x="11296611" y="6217623"/>
            <a:ext cx="731600" cy="5248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333"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extLst>
      <p:ext uri="{BB962C8B-B14F-4D97-AF65-F5344CB8AC3E}">
        <p14:creationId xmlns:p14="http://schemas.microsoft.com/office/powerpoint/2010/main" val="2789380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13" name="Picture 12" descr="Shape, icon, circle&#10;&#10;Description automatically generated">
            <a:extLst>
              <a:ext uri="{FF2B5EF4-FFF2-40B4-BE49-F238E27FC236}">
                <a16:creationId xmlns:a16="http://schemas.microsoft.com/office/drawing/2014/main" id="{50FF8467-65FA-4344-83C9-97C43737DDC1}"/>
              </a:ext>
            </a:extLst>
          </p:cNvPr>
          <p:cNvPicPr>
            <a:picLocks noChangeAspect="1"/>
          </p:cNvPicPr>
          <p:nvPr userDrawn="1"/>
        </p:nvPicPr>
        <p:blipFill>
          <a:blip r:embed="rId2">
            <a:alphaModFix amt="50000"/>
          </a:blip>
          <a:stretch>
            <a:fillRect/>
          </a:stretch>
        </p:blipFill>
        <p:spPr>
          <a:xfrm>
            <a:off x="-2643948" y="823992"/>
            <a:ext cx="6858000" cy="6858000"/>
          </a:xfrm>
          <a:prstGeom prst="rect">
            <a:avLst/>
          </a:prstGeom>
        </p:spPr>
      </p:pic>
      <p:pic>
        <p:nvPicPr>
          <p:cNvPr id="15" name="Picture 14">
            <a:extLst>
              <a:ext uri="{FF2B5EF4-FFF2-40B4-BE49-F238E27FC236}">
                <a16:creationId xmlns:a16="http://schemas.microsoft.com/office/drawing/2014/main" id="{53D18F35-95AA-6E41-8827-13947BD06197}"/>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19" name="Picture 18" descr="Icon&#10;&#10;Description automatically generated with medium confidence">
            <a:extLst>
              <a:ext uri="{FF2B5EF4-FFF2-40B4-BE49-F238E27FC236}">
                <a16:creationId xmlns:a16="http://schemas.microsoft.com/office/drawing/2014/main" id="{ACB4BD71-6C84-AC4A-A48E-965B6282C30C}"/>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
        <p:nvSpPr>
          <p:cNvPr id="11" name="Title 10">
            <a:extLst>
              <a:ext uri="{FF2B5EF4-FFF2-40B4-BE49-F238E27FC236}">
                <a16:creationId xmlns:a16="http://schemas.microsoft.com/office/drawing/2014/main" id="{16370A69-6BE0-9544-B618-8CCD4CF071A7}"/>
              </a:ext>
            </a:extLst>
          </p:cNvPr>
          <p:cNvSpPr>
            <a:spLocks noGrp="1"/>
          </p:cNvSpPr>
          <p:nvPr>
            <p:ph type="title"/>
          </p:nvPr>
        </p:nvSpPr>
        <p:spPr>
          <a:xfrm>
            <a:off x="806390" y="161211"/>
            <a:ext cx="10515600" cy="1325563"/>
          </a:xfrm>
        </p:spPr>
        <p:txBody>
          <a:bodyPr/>
          <a:lstStyle/>
          <a:p>
            <a:r>
              <a:rPr lang="en-GB" dirty="0"/>
              <a:t>Click to edit Master title style</a:t>
            </a:r>
            <a:endParaRPr lang="en-US" dirty="0"/>
          </a:p>
        </p:txBody>
      </p:sp>
      <p:cxnSp>
        <p:nvCxnSpPr>
          <p:cNvPr id="12" name="Straight Connector 11">
            <a:extLst>
              <a:ext uri="{FF2B5EF4-FFF2-40B4-BE49-F238E27FC236}">
                <a16:creationId xmlns:a16="http://schemas.microsoft.com/office/drawing/2014/main" id="{A01321C3-01BF-E148-ACD3-0BDA93E257B8}"/>
              </a:ext>
            </a:extLst>
          </p:cNvPr>
          <p:cNvCxnSpPr>
            <a:cxnSpLocks/>
          </p:cNvCxnSpPr>
          <p:nvPr userDrawn="1"/>
        </p:nvCxnSpPr>
        <p:spPr>
          <a:xfrm>
            <a:off x="790486" y="1274922"/>
            <a:ext cx="10547409"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755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3/9/26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55055654"/>
      </p:ext>
    </p:extLst>
  </p:cSld>
  <p:clrMap bg1="lt1" tx1="dk1" bg2="lt2" tx2="dk2" accent1="accent1" accent2="accent2" accent3="accent3" accent4="accent4" accent5="accent5" accent6="accent6" hlink="hlink" folHlink="folHlink"/>
  <p:sldLayoutIdLst>
    <p:sldLayoutId id="2147484836" r:id="rId1"/>
    <p:sldLayoutId id="2147484837" r:id="rId2"/>
    <p:sldLayoutId id="2147484838" r:id="rId3"/>
    <p:sldLayoutId id="2147484839" r:id="rId4"/>
    <p:sldLayoutId id="2147484840" r:id="rId5"/>
    <p:sldLayoutId id="2147484841" r:id="rId6"/>
    <p:sldLayoutId id="2147484842" r:id="rId7"/>
    <p:sldLayoutId id="2147484843" r:id="rId8"/>
    <p:sldLayoutId id="2147484844" r:id="rId9"/>
    <p:sldLayoutId id="2147484845" r:id="rId10"/>
    <p:sldLayoutId id="2147484846" r:id="rId11"/>
    <p:sldLayoutId id="2147484847" r:id="rId12"/>
    <p:sldLayoutId id="214748484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silvercloud.amwell.com/siteassets/documents/hse/silvercloud-HSE-guided-digital-CBT-service-report-november-2022.pdf" TargetMode="External"/><Relationship Id="rId7" Type="http://schemas.openxmlformats.org/officeDocument/2006/relationships/hyperlink" Target="https://github.com/Rogendo/Mental-health-Chatbo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england.nhs.uk/2024/10/englands-nhs-mental-health-services-treat-record-3-8-million-people-last-year/" TargetMode="External"/><Relationship Id="rId5" Type="http://schemas.openxmlformats.org/officeDocument/2006/relationships/hyperlink" Target="https://www.england.nhs.uk/wp-content/uploads/2020/03/science-in-healthcare-delivering-the-nhs-long-term-plan.pdf" TargetMode="External"/><Relationship Id="rId4" Type="http://schemas.openxmlformats.org/officeDocument/2006/relationships/hyperlink" Target="https://www.mind.org.uk/information-support/types-of-mental-health-problems/mental-health-facts-and-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Impact of AI Chatbots and Virtual Assistants in Healthcare">
            <a:extLst>
              <a:ext uri="{FF2B5EF4-FFF2-40B4-BE49-F238E27FC236}">
                <a16:creationId xmlns:a16="http://schemas.microsoft.com/office/drawing/2014/main" id="{2A25CE95-2EB5-4F64-D33A-68E222E468F6}"/>
              </a:ext>
            </a:extLst>
          </p:cNvPr>
          <p:cNvPicPr>
            <a:picLocks noChangeAspect="1"/>
          </p:cNvPicPr>
          <p:nvPr/>
        </p:nvPicPr>
        <p:blipFill>
          <a:blip r:embed="rId3"/>
          <a:srcRect l="715" t="9091" r="34649"/>
          <a:stretch>
            <a:fillRect/>
          </a:stretch>
        </p:blipFill>
        <p:spPr>
          <a:xfrm>
            <a:off x="-1393902" y="10"/>
            <a:ext cx="13585901"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76C528CD-B487-7EAA-8E20-646F0763AFFF}"/>
              </a:ext>
            </a:extLst>
          </p:cNvPr>
          <p:cNvSpPr>
            <a:spLocks noGrp="1"/>
          </p:cNvSpPr>
          <p:nvPr>
            <p:ph type="ctrTitle"/>
          </p:nvPr>
        </p:nvSpPr>
        <p:spPr>
          <a:xfrm>
            <a:off x="477981" y="1122363"/>
            <a:ext cx="4023360" cy="3204134"/>
          </a:xfrm>
        </p:spPr>
        <p:txBody>
          <a:bodyPr anchor="b">
            <a:normAutofit fontScale="90000"/>
          </a:bodyPr>
          <a:lstStyle/>
          <a:p>
            <a:pPr algn="l"/>
            <a:r>
              <a:rPr lang="en-GB" sz="3700" b="1" noProof="0" dirty="0">
                <a:latin typeface="Times New Roman"/>
                <a:cs typeface="Times New Roman"/>
              </a:rPr>
              <a:t>Digital Mental Health Platforms: AI Chatbots </a:t>
            </a:r>
            <a:r>
              <a:rPr lang="en-GB" sz="3700" b="1" dirty="0">
                <a:latin typeface="Times New Roman"/>
                <a:cs typeface="Times New Roman"/>
              </a:rPr>
              <a:t> Integration within NHS </a:t>
            </a:r>
            <a:r>
              <a:rPr lang="en-GB" sz="3700" b="1" noProof="0" dirty="0">
                <a:latin typeface="Times New Roman"/>
                <a:cs typeface="Times New Roman"/>
              </a:rPr>
              <a:t>Apps in UK Health &amp; Social Care</a:t>
            </a:r>
            <a:endParaRPr lang="en-GB" sz="3700" noProof="0" dirty="0"/>
          </a:p>
        </p:txBody>
      </p:sp>
      <p:sp>
        <p:nvSpPr>
          <p:cNvPr id="3" name="Subtitle 2">
            <a:extLst>
              <a:ext uri="{FF2B5EF4-FFF2-40B4-BE49-F238E27FC236}">
                <a16:creationId xmlns:a16="http://schemas.microsoft.com/office/drawing/2014/main" id="{FE4D1859-7B19-8D94-8D94-3D79D457E855}"/>
              </a:ext>
            </a:extLst>
          </p:cNvPr>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noProof="0" dirty="0">
                <a:latin typeface="Times New Roman" panose="02020603050405020304" pitchFamily="18" charset="0"/>
                <a:cs typeface="Times New Roman" panose="02020603050405020304" pitchFamily="18" charset="0"/>
              </a:rPr>
              <a:t>BMHP6026</a:t>
            </a:r>
            <a:r>
              <a:rPr lang="en-GB" sz="2000" noProof="0" dirty="0">
                <a:latin typeface="Times New Roman" panose="02020603050405020304" pitchFamily="18" charset="0"/>
                <a:ea typeface="+mn-lt"/>
                <a:cs typeface="Times New Roman" panose="02020603050405020304" pitchFamily="18" charset="0"/>
              </a:rPr>
              <a:t> – Viva Presentation</a:t>
            </a:r>
            <a:endParaRPr lang="en-GB" sz="2000" dirty="0">
              <a:latin typeface="Times New Roman" panose="02020603050405020304" pitchFamily="18" charset="0"/>
              <a:ea typeface="+mn-lt"/>
              <a:cs typeface="Times New Roman" panose="02020603050405020304" pitchFamily="18" charset="0"/>
            </a:endParaRPr>
          </a:p>
          <a:p>
            <a:pPr algn="l"/>
            <a:r>
              <a:rPr lang="en-GB" sz="2000" noProof="0" dirty="0">
                <a:highlight>
                  <a:srgbClr val="FFFFFF"/>
                </a:highlight>
                <a:latin typeface="Times New Roman" panose="02020603050405020304" pitchFamily="18" charset="0"/>
                <a:cs typeface="Times New Roman" panose="02020603050405020304" pitchFamily="18" charset="0"/>
              </a:rPr>
              <a:t>Alayna Zaid 2225339</a:t>
            </a:r>
            <a:endParaRPr lang="en-GB" sz="2000" noProof="0" dirty="0">
              <a:latin typeface="Times New Roman" panose="02020603050405020304" pitchFamily="18" charset="0"/>
              <a:cs typeface="Times New Roman" panose="02020603050405020304" pitchFamily="18" charset="0"/>
            </a:endParaRP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97BBF1D6-3953-3147-211F-014124D47C2E}"/>
              </a:ext>
            </a:extLst>
          </p:cNvPr>
          <p:cNvSpPr txBox="1"/>
          <p:nvPr/>
        </p:nvSpPr>
        <p:spPr>
          <a:xfrm>
            <a:off x="6788727" y="6642546"/>
            <a:ext cx="5403273" cy="215444"/>
          </a:xfrm>
          <a:prstGeom prst="rect">
            <a:avLst/>
          </a:prstGeom>
          <a:noFill/>
        </p:spPr>
        <p:txBody>
          <a:bodyPr wrap="square">
            <a:spAutoFit/>
          </a:bodyPr>
          <a:lstStyle/>
          <a:p>
            <a:r>
              <a:rPr lang="en-GB" sz="800" i="1" noProof="0" dirty="0">
                <a:latin typeface="Times New Roman" panose="02020603050405020304" pitchFamily="18" charset="0"/>
                <a:cs typeface="Times New Roman" panose="02020603050405020304" pitchFamily="18" charset="0"/>
              </a:rPr>
              <a:t>(Source: https://thehealthcareinsights.com/wp-content/uploads/2025/07/AI-Chatbots-and-Virtual-Assistants.jpg)</a:t>
            </a:r>
          </a:p>
        </p:txBody>
      </p:sp>
    </p:spTree>
    <p:extLst>
      <p:ext uri="{BB962C8B-B14F-4D97-AF65-F5344CB8AC3E}">
        <p14:creationId xmlns:p14="http://schemas.microsoft.com/office/powerpoint/2010/main" val="2742260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grpSp>
        <p:nvGrpSpPr>
          <p:cNvPr id="25" name="Group 2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6" name="Rectangle 2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9" name="Freeform: Shape 28">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useBgFill="1">
        <p:nvSpPr>
          <p:cNvPr id="31" name="Rectangle 30">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2" name="Title 1">
            <a:extLst>
              <a:ext uri="{FF2B5EF4-FFF2-40B4-BE49-F238E27FC236}">
                <a16:creationId xmlns:a16="http://schemas.microsoft.com/office/drawing/2014/main" id="{FA56A7D2-99B3-1031-018B-D88A934FA61A}"/>
              </a:ext>
            </a:extLst>
          </p:cNvPr>
          <p:cNvSpPr>
            <a:spLocks noGrp="1"/>
          </p:cNvSpPr>
          <p:nvPr>
            <p:ph type="title"/>
          </p:nvPr>
        </p:nvSpPr>
        <p:spPr>
          <a:xfrm>
            <a:off x="1143000" y="990599"/>
            <a:ext cx="9906000" cy="685800"/>
          </a:xfrm>
        </p:spPr>
        <p:txBody>
          <a:bodyPr anchor="t">
            <a:normAutofit/>
          </a:bodyPr>
          <a:lstStyle/>
          <a:p>
            <a:r>
              <a:rPr lang="en-GB" sz="4000" b="1" noProof="0" dirty="0">
                <a:latin typeface="Times New Roman"/>
                <a:cs typeface="Times New Roman"/>
              </a:rPr>
              <a:t>Introduction</a:t>
            </a:r>
            <a:endParaRPr lang="en-GB" sz="4000" noProof="0" dirty="0"/>
          </a:p>
        </p:txBody>
      </p:sp>
      <p:graphicFrame>
        <p:nvGraphicFramePr>
          <p:cNvPr id="5" name="Content Placeholder 2">
            <a:extLst>
              <a:ext uri="{FF2B5EF4-FFF2-40B4-BE49-F238E27FC236}">
                <a16:creationId xmlns:a16="http://schemas.microsoft.com/office/drawing/2014/main" id="{02B8CBD5-4C67-8E88-642C-A230ED45BBBD}"/>
              </a:ext>
            </a:extLst>
          </p:cNvPr>
          <p:cNvGraphicFramePr>
            <a:graphicFrameLocks noGrp="1"/>
          </p:cNvGraphicFramePr>
          <p:nvPr>
            <p:ph idx="1"/>
            <p:extLst>
              <p:ext uri="{D42A27DB-BD31-4B8C-83A1-F6EECF244321}">
                <p14:modId xmlns:p14="http://schemas.microsoft.com/office/powerpoint/2010/main" val="387031857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6149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BF7A883-6143-6523-74F3-115AD2645780}"/>
              </a:ext>
            </a:extLst>
          </p:cNvPr>
          <p:cNvSpPr>
            <a:spLocks noGrp="1"/>
          </p:cNvSpPr>
          <p:nvPr>
            <p:ph type="title"/>
          </p:nvPr>
        </p:nvSpPr>
        <p:spPr>
          <a:xfrm>
            <a:off x="793662" y="386930"/>
            <a:ext cx="10066122" cy="1298448"/>
          </a:xfrm>
        </p:spPr>
        <p:txBody>
          <a:bodyPr anchor="b">
            <a:normAutofit/>
          </a:bodyPr>
          <a:lstStyle/>
          <a:p>
            <a:r>
              <a:rPr lang="en-GB" sz="4800" b="1" noProof="0" dirty="0">
                <a:latin typeface="Times New Roman"/>
                <a:cs typeface="Times New Roman"/>
              </a:rPr>
              <a:t>The Problem: Rising Demand</a:t>
            </a:r>
            <a:endParaRPr lang="en-GB" sz="4800" noProof="0" dirty="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7AB148F7-2376-B718-5094-F07FCF297271}"/>
              </a:ext>
            </a:extLst>
          </p:cNvPr>
          <p:cNvSpPr>
            <a:spLocks noGrp="1"/>
          </p:cNvSpPr>
          <p:nvPr>
            <p:ph idx="1"/>
          </p:nvPr>
        </p:nvSpPr>
        <p:spPr>
          <a:xfrm>
            <a:off x="793661" y="2599509"/>
            <a:ext cx="4530898" cy="3639450"/>
          </a:xfrm>
        </p:spPr>
        <p:txBody>
          <a:bodyPr anchor="ctr">
            <a:normAutofit/>
          </a:bodyPr>
          <a:lstStyle/>
          <a:p>
            <a:pPr marL="228600" indent="-228600">
              <a:buFont typeface=""/>
              <a:buChar char="•"/>
            </a:pPr>
            <a:r>
              <a:rPr lang="en-GB" sz="1700" noProof="0" dirty="0">
                <a:latin typeface="Times New Roman"/>
                <a:ea typeface="Times New Roman"/>
                <a:cs typeface="Times New Roman"/>
              </a:rPr>
              <a:t>In the UK, the prevalence of a mental health condition is around 25 percent of the adult population annually (Mind, 2020).</a:t>
            </a:r>
          </a:p>
          <a:p>
            <a:pPr marL="228600" indent="-228600">
              <a:buFont typeface=""/>
              <a:buChar char="•"/>
            </a:pPr>
            <a:r>
              <a:rPr lang="en-GB" sz="1700" noProof="0" dirty="0">
                <a:latin typeface="Times New Roman"/>
                <a:ea typeface="Times New Roman"/>
                <a:cs typeface="Times New Roman"/>
              </a:rPr>
              <a:t>Anxiety and depression were found to be the highest number of referrals see in NHS mental health services in 2023 (NHS England, 2024).</a:t>
            </a:r>
          </a:p>
          <a:p>
            <a:pPr marL="228600" indent="-228600">
              <a:buFont typeface=""/>
              <a:buChar char="•"/>
            </a:pPr>
            <a:r>
              <a:rPr lang="en-GB" sz="1700" noProof="0" dirty="0">
                <a:latin typeface="Times New Roman"/>
                <a:ea typeface="Times New Roman"/>
                <a:cs typeface="Times New Roman"/>
              </a:rPr>
              <a:t>In most areas, the waiting time is more than 612 weeks (‌</a:t>
            </a:r>
            <a:r>
              <a:rPr lang="en-GB" sz="1700" noProof="0" dirty="0" err="1">
                <a:latin typeface="Times New Roman"/>
                <a:ea typeface="Times New Roman"/>
                <a:cs typeface="Times New Roman"/>
              </a:rPr>
              <a:t>Punton</a:t>
            </a:r>
            <a:r>
              <a:rPr lang="en-GB" sz="1700" noProof="0" dirty="0">
                <a:latin typeface="Times New Roman"/>
                <a:ea typeface="Times New Roman"/>
                <a:cs typeface="Times New Roman"/>
              </a:rPr>
              <a:t> et al., 2022).</a:t>
            </a:r>
          </a:p>
          <a:p>
            <a:pPr marL="228600" indent="-228600">
              <a:buFont typeface=""/>
              <a:buChar char="•"/>
            </a:pPr>
            <a:r>
              <a:rPr lang="en-GB" sz="1700" noProof="0" dirty="0">
                <a:latin typeface="Times New Roman"/>
                <a:ea typeface="Times New Roman"/>
                <a:cs typeface="Times New Roman"/>
              </a:rPr>
              <a:t>Delays enhance the severity of symptoms and crisis admissions (</a:t>
            </a:r>
            <a:r>
              <a:rPr lang="en-GB" sz="1700" noProof="0" dirty="0" err="1">
                <a:latin typeface="Times New Roman"/>
                <a:ea typeface="Times New Roman"/>
                <a:cs typeface="Times New Roman"/>
              </a:rPr>
              <a:t>Edbrooke</a:t>
            </a:r>
            <a:r>
              <a:rPr lang="en-GB" sz="1700" noProof="0" dirty="0">
                <a:latin typeface="Times New Roman"/>
                <a:ea typeface="Times New Roman"/>
                <a:cs typeface="Times New Roman"/>
              </a:rPr>
              <a:t>-Childs and Deighton, 2020).</a:t>
            </a:r>
            <a:endParaRPr lang="en-GB" sz="1700" noProof="0" dirty="0"/>
          </a:p>
        </p:txBody>
      </p:sp>
      <p:pic>
        <p:nvPicPr>
          <p:cNvPr id="4" name="Picture 3" descr="A group of people sitting in chairs&#10;&#10;AI-generated content may be incorrect.">
            <a:extLst>
              <a:ext uri="{FF2B5EF4-FFF2-40B4-BE49-F238E27FC236}">
                <a16:creationId xmlns:a16="http://schemas.microsoft.com/office/drawing/2014/main" id="{328EF99F-408C-571B-4B1E-2CAFF306B622}"/>
              </a:ext>
            </a:extLst>
          </p:cNvPr>
          <p:cNvPicPr>
            <a:picLocks noChangeAspect="1"/>
          </p:cNvPicPr>
          <p:nvPr/>
        </p:nvPicPr>
        <p:blipFill>
          <a:blip r:embed="rId3"/>
          <a:stretch>
            <a:fillRect/>
          </a:stretch>
        </p:blipFill>
        <p:spPr>
          <a:xfrm>
            <a:off x="5199704" y="2780068"/>
            <a:ext cx="5862105" cy="2784499"/>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5" name="TextBox 4">
            <a:extLst>
              <a:ext uri="{FF2B5EF4-FFF2-40B4-BE49-F238E27FC236}">
                <a16:creationId xmlns:a16="http://schemas.microsoft.com/office/drawing/2014/main" id="{BAD8F209-678F-32E0-F7ED-EDEF38DF6081}"/>
              </a:ext>
            </a:extLst>
          </p:cNvPr>
          <p:cNvSpPr txBox="1"/>
          <p:nvPr/>
        </p:nvSpPr>
        <p:spPr>
          <a:xfrm>
            <a:off x="9874685" y="5558424"/>
            <a:ext cx="127348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baseline="0" noProof="0" dirty="0">
                <a:latin typeface="Times New Roman"/>
              </a:rPr>
              <a:t>(Mind, 2020)</a:t>
            </a:r>
            <a:endParaRPr lang="en-GB" sz="1600" noProof="0" dirty="0"/>
          </a:p>
        </p:txBody>
      </p:sp>
    </p:spTree>
    <p:extLst>
      <p:ext uri="{BB962C8B-B14F-4D97-AF65-F5344CB8AC3E}">
        <p14:creationId xmlns:p14="http://schemas.microsoft.com/office/powerpoint/2010/main" val="862554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0CECB43-A3DA-07FF-F0A2-8130DBA09DD9}"/>
              </a:ext>
            </a:extLst>
          </p:cNvPr>
          <p:cNvSpPr>
            <a:spLocks noGrp="1"/>
          </p:cNvSpPr>
          <p:nvPr>
            <p:ph type="title"/>
          </p:nvPr>
        </p:nvSpPr>
        <p:spPr>
          <a:xfrm>
            <a:off x="586478" y="1683756"/>
            <a:ext cx="3115265" cy="2396359"/>
          </a:xfrm>
        </p:spPr>
        <p:txBody>
          <a:bodyPr anchor="b">
            <a:normAutofit/>
          </a:bodyPr>
          <a:lstStyle/>
          <a:p>
            <a:pPr algn="r"/>
            <a:r>
              <a:rPr lang="en-GB" sz="4000" b="1" noProof="0" dirty="0">
                <a:solidFill>
                  <a:srgbClr val="FFFFFF"/>
                </a:solidFill>
                <a:latin typeface="Times New Roman"/>
                <a:cs typeface="Times New Roman"/>
              </a:rPr>
              <a:t>The Problem: System Strain</a:t>
            </a:r>
            <a:endParaRPr lang="en-GB" sz="4000" noProof="0" dirty="0">
              <a:solidFill>
                <a:srgbClr val="FFFFFF"/>
              </a:solidFill>
            </a:endParaRPr>
          </a:p>
        </p:txBody>
      </p:sp>
      <p:graphicFrame>
        <p:nvGraphicFramePr>
          <p:cNvPr id="5" name="Content Placeholder 2">
            <a:extLst>
              <a:ext uri="{FF2B5EF4-FFF2-40B4-BE49-F238E27FC236}">
                <a16:creationId xmlns:a16="http://schemas.microsoft.com/office/drawing/2014/main" id="{DBFEB63C-B5A3-AF1E-C831-B7A3A7EAFAE3}"/>
              </a:ext>
            </a:extLst>
          </p:cNvPr>
          <p:cNvGraphicFramePr>
            <a:graphicFrameLocks noGrp="1"/>
          </p:cNvGraphicFramePr>
          <p:nvPr>
            <p:ph idx="1"/>
            <p:extLst>
              <p:ext uri="{D42A27DB-BD31-4B8C-83A1-F6EECF244321}">
                <p14:modId xmlns:p14="http://schemas.microsoft.com/office/powerpoint/2010/main" val="66680864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786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6DCF42C-7FAB-0EBF-4FA1-2F929845E98E}"/>
              </a:ext>
            </a:extLst>
          </p:cNvPr>
          <p:cNvSpPr>
            <a:spLocks noGrp="1"/>
          </p:cNvSpPr>
          <p:nvPr>
            <p:ph type="title"/>
          </p:nvPr>
        </p:nvSpPr>
        <p:spPr>
          <a:xfrm>
            <a:off x="630936" y="640080"/>
            <a:ext cx="4818888" cy="1481328"/>
          </a:xfrm>
        </p:spPr>
        <p:txBody>
          <a:bodyPr anchor="b">
            <a:normAutofit/>
          </a:bodyPr>
          <a:lstStyle/>
          <a:p>
            <a:r>
              <a:rPr lang="en-GB" sz="4600" b="1" noProof="0" dirty="0">
                <a:latin typeface="Times New Roman"/>
                <a:cs typeface="Times New Roman"/>
              </a:rPr>
              <a:t>The Solution: Digital Platforms</a:t>
            </a:r>
            <a:endParaRPr lang="en-GB" sz="4600" noProof="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6A94C853-DB1B-12C9-249D-3E4FB0F8F836}"/>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noProof="0" dirty="0">
                <a:latin typeface="Times New Roman"/>
                <a:cs typeface="Times New Roman"/>
              </a:rPr>
              <a:t>The 24/7 structured support of AI chatbots and digital CBT NHS apps is offered (</a:t>
            </a:r>
            <a:r>
              <a:rPr lang="en-GB" sz="2200" noProof="0" dirty="0" err="1">
                <a:latin typeface="Times New Roman"/>
                <a:cs typeface="Times New Roman"/>
              </a:rPr>
              <a:t>Rogendo</a:t>
            </a:r>
            <a:r>
              <a:rPr lang="en-GB" sz="2200" noProof="0" dirty="0">
                <a:latin typeface="Times New Roman"/>
                <a:cs typeface="Times New Roman"/>
              </a:rPr>
              <a:t>, 2025).</a:t>
            </a:r>
            <a:endParaRPr lang="en-GB" sz="2200" noProof="0" dirty="0"/>
          </a:p>
          <a:p>
            <a:r>
              <a:rPr lang="en-GB" sz="2200" noProof="0" dirty="0">
                <a:latin typeface="Times New Roman"/>
                <a:cs typeface="Times New Roman"/>
              </a:rPr>
              <a:t>These are </a:t>
            </a:r>
            <a:r>
              <a:rPr lang="en-GB" sz="2200" noProof="0" dirty="0" err="1">
                <a:latin typeface="Times New Roman"/>
                <a:cs typeface="Times New Roman"/>
              </a:rPr>
              <a:t>SilverCloud</a:t>
            </a:r>
            <a:r>
              <a:rPr lang="en-GB" sz="2200" noProof="0" dirty="0">
                <a:latin typeface="Times New Roman"/>
                <a:cs typeface="Times New Roman"/>
              </a:rPr>
              <a:t> and </a:t>
            </a:r>
            <a:r>
              <a:rPr lang="en-GB" sz="2200" noProof="0" dirty="0" err="1">
                <a:latin typeface="Times New Roman"/>
                <a:cs typeface="Times New Roman"/>
              </a:rPr>
              <a:t>Wysa</a:t>
            </a:r>
            <a:r>
              <a:rPr lang="en-GB" sz="2200" noProof="0" dirty="0">
                <a:latin typeface="Times New Roman"/>
                <a:cs typeface="Times New Roman"/>
              </a:rPr>
              <a:t>.</a:t>
            </a:r>
            <a:endParaRPr lang="en-GB" sz="2200" noProof="0" dirty="0"/>
          </a:p>
          <a:p>
            <a:r>
              <a:rPr lang="en-GB" sz="2200" noProof="0" dirty="0">
                <a:latin typeface="Times New Roman"/>
                <a:cs typeface="Times New Roman"/>
              </a:rPr>
              <a:t>They offer evidence-based therapy (CBT), mood monitoring and self-help guidance (Amwell, 2022; </a:t>
            </a:r>
            <a:r>
              <a:rPr lang="en-GB" sz="2200" noProof="0" dirty="0" err="1">
                <a:latin typeface="Times New Roman"/>
                <a:cs typeface="Times New Roman"/>
              </a:rPr>
              <a:t>Wysa</a:t>
            </a:r>
            <a:r>
              <a:rPr lang="en-GB" sz="2200" noProof="0" dirty="0">
                <a:latin typeface="Times New Roman"/>
                <a:cs typeface="Times New Roman"/>
              </a:rPr>
              <a:t>, 2023).</a:t>
            </a:r>
            <a:endParaRPr lang="en-GB" sz="2200" noProof="0" dirty="0"/>
          </a:p>
          <a:p>
            <a:r>
              <a:rPr lang="en-GB" sz="2200" noProof="0" dirty="0">
                <a:latin typeface="Times New Roman"/>
                <a:cs typeface="Times New Roman"/>
              </a:rPr>
              <a:t>They operate according to stepped-care models (Lattie et al., 2022).</a:t>
            </a:r>
            <a:endParaRPr lang="en-GB" sz="2200" noProof="0" dirty="0"/>
          </a:p>
          <a:p>
            <a:endParaRPr lang="en-GB" sz="2200" noProof="0" dirty="0"/>
          </a:p>
        </p:txBody>
      </p:sp>
      <p:pic>
        <p:nvPicPr>
          <p:cNvPr id="4" name="Picture 3" descr="https://repository-images.githubusercontent.com/607863488/53006610-a7ee-4275-9879-c04ec246d192">
            <a:extLst>
              <a:ext uri="{FF2B5EF4-FFF2-40B4-BE49-F238E27FC236}">
                <a16:creationId xmlns:a16="http://schemas.microsoft.com/office/drawing/2014/main" id="{5CAA1266-25FF-24F0-0232-54BD4D612547}"/>
              </a:ext>
            </a:extLst>
          </p:cNvPr>
          <p:cNvPicPr>
            <a:picLocks noChangeAspect="1"/>
          </p:cNvPicPr>
          <p:nvPr/>
        </p:nvPicPr>
        <p:blipFill>
          <a:blip r:embed="rId3"/>
          <a:stretch>
            <a:fillRect/>
          </a:stretch>
        </p:blipFill>
        <p:spPr>
          <a:xfrm>
            <a:off x="5363941" y="1575444"/>
            <a:ext cx="6194075" cy="3313830"/>
          </a:xfrm>
          <a:prstGeom prst="rect">
            <a:avLst/>
          </a:prstGeom>
        </p:spPr>
      </p:pic>
      <p:sp>
        <p:nvSpPr>
          <p:cNvPr id="5" name="TextBox 4">
            <a:extLst>
              <a:ext uri="{FF2B5EF4-FFF2-40B4-BE49-F238E27FC236}">
                <a16:creationId xmlns:a16="http://schemas.microsoft.com/office/drawing/2014/main" id="{3526F464-EE1F-8A69-F570-561C05FE5A00}"/>
              </a:ext>
            </a:extLst>
          </p:cNvPr>
          <p:cNvSpPr txBox="1"/>
          <p:nvPr/>
        </p:nvSpPr>
        <p:spPr>
          <a:xfrm>
            <a:off x="8997863" y="4879932"/>
            <a:ext cx="26304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200" noProof="0" dirty="0">
                <a:latin typeface="Times New Roman"/>
                <a:ea typeface="Times New Roman"/>
                <a:cs typeface="Times New Roman"/>
              </a:rPr>
              <a:t>(</a:t>
            </a:r>
            <a:r>
              <a:rPr lang="en-GB" sz="1200" noProof="0" dirty="0" err="1">
                <a:latin typeface="Times New Roman"/>
                <a:ea typeface="Times New Roman"/>
                <a:cs typeface="Times New Roman"/>
              </a:rPr>
              <a:t>Rogendo</a:t>
            </a:r>
            <a:r>
              <a:rPr lang="en-GB" sz="1200" noProof="0" dirty="0">
                <a:latin typeface="Times New Roman"/>
                <a:ea typeface="Times New Roman"/>
                <a:cs typeface="Times New Roman"/>
              </a:rPr>
              <a:t>, 2025)</a:t>
            </a:r>
            <a:endParaRPr lang="en-GB" noProof="0" dirty="0"/>
          </a:p>
        </p:txBody>
      </p:sp>
    </p:spTree>
    <p:extLst>
      <p:ext uri="{BB962C8B-B14F-4D97-AF65-F5344CB8AC3E}">
        <p14:creationId xmlns:p14="http://schemas.microsoft.com/office/powerpoint/2010/main" val="2423681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Freeform: Shape 1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3E50EB64-B6B3-2CC3-B67E-A06DFF22B8EC}"/>
              </a:ext>
            </a:extLst>
          </p:cNvPr>
          <p:cNvSpPr>
            <a:spLocks noGrp="1"/>
          </p:cNvSpPr>
          <p:nvPr>
            <p:ph type="title"/>
          </p:nvPr>
        </p:nvSpPr>
        <p:spPr>
          <a:xfrm>
            <a:off x="1137034" y="609600"/>
            <a:ext cx="4784796" cy="1330840"/>
          </a:xfrm>
        </p:spPr>
        <p:txBody>
          <a:bodyPr>
            <a:normAutofit/>
          </a:bodyPr>
          <a:lstStyle/>
          <a:p>
            <a:r>
              <a:rPr lang="en-GB" b="1" noProof="0" dirty="0">
                <a:latin typeface="Times New Roman"/>
                <a:cs typeface="Times New Roman"/>
              </a:rPr>
              <a:t>Workforce Outcomes </a:t>
            </a:r>
          </a:p>
        </p:txBody>
      </p:sp>
      <p:sp>
        <p:nvSpPr>
          <p:cNvPr id="3" name="Content Placeholder 2">
            <a:extLst>
              <a:ext uri="{FF2B5EF4-FFF2-40B4-BE49-F238E27FC236}">
                <a16:creationId xmlns:a16="http://schemas.microsoft.com/office/drawing/2014/main" id="{DDA442CD-1991-988B-A84E-155D42E7189C}"/>
              </a:ext>
            </a:extLst>
          </p:cNvPr>
          <p:cNvSpPr>
            <a:spLocks noGrp="1"/>
          </p:cNvSpPr>
          <p:nvPr>
            <p:ph idx="1"/>
          </p:nvPr>
        </p:nvSpPr>
        <p:spPr>
          <a:xfrm>
            <a:off x="1137034" y="2194102"/>
            <a:ext cx="4438036" cy="3908585"/>
          </a:xfrm>
        </p:spPr>
        <p:txBody>
          <a:bodyPr vert="horz" lIns="91440" tIns="45720" rIns="91440" bIns="45720" rtlCol="0" anchor="t">
            <a:normAutofit/>
          </a:bodyPr>
          <a:lstStyle/>
          <a:p>
            <a:r>
              <a:rPr lang="en-GB" sz="2000" noProof="0" dirty="0">
                <a:latin typeface="Times New Roman"/>
                <a:cs typeface="Times New Roman"/>
              </a:rPr>
              <a:t>Digital CBT (integrated within NHS App) saves time spent by therapists on a patient (</a:t>
            </a:r>
            <a:r>
              <a:rPr lang="en-GB" sz="2000" noProof="0" dirty="0" err="1">
                <a:latin typeface="Times New Roman"/>
                <a:cs typeface="Times New Roman"/>
              </a:rPr>
              <a:t>Reesen</a:t>
            </a:r>
            <a:r>
              <a:rPr lang="en-GB" sz="2000" noProof="0" dirty="0">
                <a:latin typeface="Times New Roman"/>
                <a:cs typeface="Times New Roman"/>
              </a:rPr>
              <a:t> et al., 2025).</a:t>
            </a:r>
          </a:p>
          <a:p>
            <a:r>
              <a:rPr lang="en-GB" sz="2000" noProof="0" dirty="0">
                <a:latin typeface="Times New Roman"/>
                <a:cs typeface="Times New Roman"/>
              </a:rPr>
              <a:t>Priorities can be given to complex and high-risk cases by the clinicians (Creswell et al., 2024).</a:t>
            </a:r>
          </a:p>
          <a:p>
            <a:r>
              <a:rPr lang="en-GB" sz="2000" noProof="0" dirty="0">
                <a:latin typeface="Times New Roman"/>
                <a:cs typeface="Times New Roman"/>
              </a:rPr>
              <a:t>There is a threat of professional resistance and perceived deskilling.</a:t>
            </a:r>
          </a:p>
          <a:p>
            <a:r>
              <a:rPr lang="en-GB" sz="2000" noProof="0" dirty="0">
                <a:latin typeface="Times New Roman"/>
                <a:cs typeface="Times New Roman"/>
              </a:rPr>
              <a:t>Digital training and secured CPD time must be implemented successfully.</a:t>
            </a:r>
          </a:p>
          <a:p>
            <a:endParaRPr lang="en-GB" sz="2000" noProof="0" dirty="0">
              <a:latin typeface="Times New Roman"/>
              <a:cs typeface="Times New Roman"/>
            </a:endParaRPr>
          </a:p>
        </p:txBody>
      </p:sp>
      <p:pic>
        <p:nvPicPr>
          <p:cNvPr id="4" name="Picture 3" descr="A screen shot of a phone&#10;&#10;AI-generated content may be incorrect.">
            <a:extLst>
              <a:ext uri="{FF2B5EF4-FFF2-40B4-BE49-F238E27FC236}">
                <a16:creationId xmlns:a16="http://schemas.microsoft.com/office/drawing/2014/main" id="{4796E51C-8CBA-E0AD-F962-5CBF587226F9}"/>
              </a:ext>
            </a:extLst>
          </p:cNvPr>
          <p:cNvPicPr>
            <a:picLocks noChangeAspect="1"/>
          </p:cNvPicPr>
          <p:nvPr/>
        </p:nvPicPr>
        <p:blipFill>
          <a:blip r:embed="rId3"/>
          <a:stretch>
            <a:fillRect/>
          </a:stretch>
        </p:blipFill>
        <p:spPr>
          <a:xfrm>
            <a:off x="6966333" y="1915439"/>
            <a:ext cx="5001328" cy="2988294"/>
          </a:xfrm>
          <a:prstGeom prst="rect">
            <a:avLst/>
          </a:prstGeom>
        </p:spPr>
      </p:pic>
      <p:sp>
        <p:nvSpPr>
          <p:cNvPr id="5" name="TextBox 4">
            <a:extLst>
              <a:ext uri="{FF2B5EF4-FFF2-40B4-BE49-F238E27FC236}">
                <a16:creationId xmlns:a16="http://schemas.microsoft.com/office/drawing/2014/main" id="{2B131E6E-947F-2A57-75A3-6F3BEC8046BD}"/>
              </a:ext>
            </a:extLst>
          </p:cNvPr>
          <p:cNvSpPr txBox="1"/>
          <p:nvPr/>
        </p:nvSpPr>
        <p:spPr>
          <a:xfrm>
            <a:off x="6711862" y="4942561"/>
            <a:ext cx="581416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i="1" noProof="0" dirty="0">
                <a:latin typeface="Times New Roman"/>
                <a:cs typeface="Times New Roman"/>
              </a:rPr>
              <a:t>(Source: https://www.news-medical.net/images/news/ImageForNews_768412_17047012465728034.png)</a:t>
            </a:r>
          </a:p>
        </p:txBody>
      </p:sp>
    </p:spTree>
    <p:extLst>
      <p:ext uri="{BB962C8B-B14F-4D97-AF65-F5344CB8AC3E}">
        <p14:creationId xmlns:p14="http://schemas.microsoft.com/office/powerpoint/2010/main" val="2956193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876AD73-C710-7BA5-AA9A-5784D0359E20}"/>
              </a:ext>
            </a:extLst>
          </p:cNvPr>
          <p:cNvSpPr>
            <a:spLocks noGrp="1"/>
          </p:cNvSpPr>
          <p:nvPr>
            <p:ph type="title"/>
          </p:nvPr>
        </p:nvSpPr>
        <p:spPr>
          <a:xfrm>
            <a:off x="635000" y="640823"/>
            <a:ext cx="3418659" cy="5583148"/>
          </a:xfrm>
        </p:spPr>
        <p:txBody>
          <a:bodyPr anchor="ctr">
            <a:normAutofit/>
          </a:bodyPr>
          <a:lstStyle/>
          <a:p>
            <a:r>
              <a:rPr lang="en-GB" sz="5400" b="1" noProof="0" dirty="0">
                <a:latin typeface="Times New Roman"/>
                <a:cs typeface="Times New Roman"/>
              </a:rPr>
              <a:t>Service Delivery Outcomes</a:t>
            </a:r>
            <a:endParaRPr lang="en-GB" sz="5400" noProof="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aphicFrame>
        <p:nvGraphicFramePr>
          <p:cNvPr id="5" name="Content Placeholder 2">
            <a:extLst>
              <a:ext uri="{FF2B5EF4-FFF2-40B4-BE49-F238E27FC236}">
                <a16:creationId xmlns:a16="http://schemas.microsoft.com/office/drawing/2014/main" id="{2DEC6568-2040-B341-448E-F8FD1279A5C8}"/>
              </a:ext>
            </a:extLst>
          </p:cNvPr>
          <p:cNvGraphicFramePr>
            <a:graphicFrameLocks noGrp="1"/>
          </p:cNvGraphicFramePr>
          <p:nvPr>
            <p:ph idx="1"/>
            <p:extLst>
              <p:ext uri="{D42A27DB-BD31-4B8C-83A1-F6EECF244321}">
                <p14:modId xmlns:p14="http://schemas.microsoft.com/office/powerpoint/2010/main" val="42705727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5972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852452B-0EC1-167D-64FB-4DC2E0D8C4A2}"/>
              </a:ext>
            </a:extLst>
          </p:cNvPr>
          <p:cNvSpPr>
            <a:spLocks noGrp="1"/>
          </p:cNvSpPr>
          <p:nvPr>
            <p:ph type="title"/>
          </p:nvPr>
        </p:nvSpPr>
        <p:spPr>
          <a:xfrm>
            <a:off x="640080" y="325369"/>
            <a:ext cx="4368602" cy="1956841"/>
          </a:xfrm>
        </p:spPr>
        <p:txBody>
          <a:bodyPr anchor="b">
            <a:normAutofit/>
          </a:bodyPr>
          <a:lstStyle/>
          <a:p>
            <a:r>
              <a:rPr lang="en-GB" sz="5400" b="1" noProof="0" dirty="0">
                <a:latin typeface="Times New Roman"/>
                <a:cs typeface="Times New Roman"/>
              </a:rPr>
              <a:t>Patient Outcomes</a:t>
            </a:r>
            <a:endParaRPr lang="en-GB" sz="5400" noProof="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FBB8919C-522C-8FF1-02A7-5F071AE8B491}"/>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noProof="0" dirty="0">
                <a:latin typeface="Times New Roman"/>
                <a:cs typeface="Times New Roman"/>
              </a:rPr>
              <a:t>Anonymity decreases stigma and enhances the interaction levels among the young adults (Greenwood et al., 2022).</a:t>
            </a:r>
            <a:endParaRPr lang="en-GB" sz="1700" noProof="0" dirty="0"/>
          </a:p>
          <a:p>
            <a:r>
              <a:rPr lang="en-GB" sz="1700" noProof="0" dirty="0">
                <a:latin typeface="Times New Roman"/>
                <a:cs typeface="Times New Roman"/>
              </a:rPr>
              <a:t>Perceived autonomy is enhanced by self-management. (Greenwood et al., 2022).</a:t>
            </a:r>
            <a:endParaRPr lang="en-GB" sz="1700" noProof="0" dirty="0"/>
          </a:p>
          <a:p>
            <a:r>
              <a:rPr lang="en-GB" sz="1700" noProof="0" dirty="0">
                <a:latin typeface="Times New Roman"/>
                <a:cs typeface="Times New Roman"/>
              </a:rPr>
              <a:t>Crisis or suicidal risk cannot be properly addressed by AI only (Greenwood et al., 2022).</a:t>
            </a:r>
            <a:endParaRPr lang="en-GB" sz="1700" noProof="0" dirty="0"/>
          </a:p>
          <a:p>
            <a:r>
              <a:rPr lang="en-GB" sz="1700" noProof="0" dirty="0">
                <a:latin typeface="Times New Roman"/>
                <a:cs typeface="Times New Roman"/>
              </a:rPr>
              <a:t>Patient trust is vital to ensure compliance with GDPR.</a:t>
            </a:r>
            <a:endParaRPr lang="en-GB" sz="1700" noProof="0" dirty="0"/>
          </a:p>
        </p:txBody>
      </p:sp>
      <p:pic>
        <p:nvPicPr>
          <p:cNvPr id="4" name="Picture 3" descr="A person sitting at a desk with scissors and strings&#10;&#10;AI-generated content may be incorrect.">
            <a:extLst>
              <a:ext uri="{FF2B5EF4-FFF2-40B4-BE49-F238E27FC236}">
                <a16:creationId xmlns:a16="http://schemas.microsoft.com/office/drawing/2014/main" id="{803936E5-BA26-3F0D-4CFC-B047688E53A9}"/>
              </a:ext>
            </a:extLst>
          </p:cNvPr>
          <p:cNvPicPr>
            <a:picLocks noChangeAspect="1"/>
          </p:cNvPicPr>
          <p:nvPr/>
        </p:nvPicPr>
        <p:blipFill>
          <a:blip r:embed="rId3"/>
          <a:srcRect l="13062" r="5444"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4B9A208C-3092-D3FA-E9A3-6B947A8605F2}"/>
              </a:ext>
            </a:extLst>
          </p:cNvPr>
          <p:cNvSpPr txBox="1"/>
          <p:nvPr/>
        </p:nvSpPr>
        <p:spPr>
          <a:xfrm>
            <a:off x="7797452" y="6602260"/>
            <a:ext cx="4488493"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i="1" noProof="0" dirty="0"/>
              <a:t>(Source: https://miro.medium.com/1*YUGDn7wb1McjgPu00BIouA.png)</a:t>
            </a:r>
          </a:p>
        </p:txBody>
      </p:sp>
    </p:spTree>
    <p:extLst>
      <p:ext uri="{BB962C8B-B14F-4D97-AF65-F5344CB8AC3E}">
        <p14:creationId xmlns:p14="http://schemas.microsoft.com/office/powerpoint/2010/main" val="3499509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GB" noProof="0" dirty="0">
              <a:solidFill>
                <a:schemeClr val="tx1"/>
              </a:solidFill>
            </a:endParaRPr>
          </a:p>
        </p:txBody>
      </p:sp>
      <p:sp>
        <p:nvSpPr>
          <p:cNvPr id="2" name="Title 1">
            <a:extLst>
              <a:ext uri="{FF2B5EF4-FFF2-40B4-BE49-F238E27FC236}">
                <a16:creationId xmlns:a16="http://schemas.microsoft.com/office/drawing/2014/main" id="{0D439AA5-A098-FBFC-AFC7-162747854C67}"/>
              </a:ext>
            </a:extLst>
          </p:cNvPr>
          <p:cNvSpPr>
            <a:spLocks noGrp="1"/>
          </p:cNvSpPr>
          <p:nvPr>
            <p:ph type="title"/>
          </p:nvPr>
        </p:nvSpPr>
        <p:spPr>
          <a:xfrm>
            <a:off x="1000941" y="685801"/>
            <a:ext cx="3494859" cy="5491162"/>
          </a:xfrm>
        </p:spPr>
        <p:txBody>
          <a:bodyPr>
            <a:normAutofit/>
          </a:bodyPr>
          <a:lstStyle/>
          <a:p>
            <a:r>
              <a:rPr lang="en-GB" b="1" noProof="0" dirty="0">
                <a:latin typeface="Times New Roman"/>
                <a:cs typeface="Times New Roman"/>
              </a:rPr>
              <a:t>Challenges and Responses</a:t>
            </a:r>
            <a:endParaRPr lang="en-GB" noProof="0" dirty="0"/>
          </a:p>
        </p:txBody>
      </p:sp>
      <p:graphicFrame>
        <p:nvGraphicFramePr>
          <p:cNvPr id="5" name="Content Placeholder 2">
            <a:extLst>
              <a:ext uri="{FF2B5EF4-FFF2-40B4-BE49-F238E27FC236}">
                <a16:creationId xmlns:a16="http://schemas.microsoft.com/office/drawing/2014/main" id="{1A8377E9-D086-EFDF-FB8F-5D0FB8AAE767}"/>
              </a:ext>
            </a:extLst>
          </p:cNvPr>
          <p:cNvGraphicFramePr>
            <a:graphicFrameLocks noGrp="1"/>
          </p:cNvGraphicFramePr>
          <p:nvPr>
            <p:ph idx="1"/>
            <p:extLst>
              <p:ext uri="{D42A27DB-BD31-4B8C-83A1-F6EECF244321}">
                <p14:modId xmlns:p14="http://schemas.microsoft.com/office/powerpoint/2010/main" val="2108005487"/>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912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F8E9B84-5A80-89F9-C4F7-47B3CA0D2DC3}"/>
              </a:ext>
            </a:extLst>
          </p:cNvPr>
          <p:cNvSpPr>
            <a:spLocks noGrp="1"/>
          </p:cNvSpPr>
          <p:nvPr>
            <p:ph type="title"/>
          </p:nvPr>
        </p:nvSpPr>
        <p:spPr>
          <a:xfrm>
            <a:off x="1383564" y="348865"/>
            <a:ext cx="9718111" cy="1576446"/>
          </a:xfrm>
        </p:spPr>
        <p:txBody>
          <a:bodyPr anchor="ctr">
            <a:normAutofit/>
          </a:bodyPr>
          <a:lstStyle/>
          <a:p>
            <a:r>
              <a:rPr lang="en-GB" sz="4000" b="1" noProof="0" dirty="0">
                <a:solidFill>
                  <a:srgbClr val="FFFFFF"/>
                </a:solidFill>
                <a:latin typeface="Times New Roman"/>
                <a:ea typeface="Times New Roman"/>
                <a:cs typeface="Times New Roman"/>
              </a:rPr>
              <a:t>Conclusion</a:t>
            </a:r>
            <a:endParaRPr lang="en-GB" sz="4000" noProof="0" dirty="0">
              <a:solidFill>
                <a:srgbClr val="FFFFFF"/>
              </a:solidFill>
            </a:endParaRPr>
          </a:p>
        </p:txBody>
      </p:sp>
      <p:graphicFrame>
        <p:nvGraphicFramePr>
          <p:cNvPr id="5" name="Content Placeholder 2">
            <a:extLst>
              <a:ext uri="{FF2B5EF4-FFF2-40B4-BE49-F238E27FC236}">
                <a16:creationId xmlns:a16="http://schemas.microsoft.com/office/drawing/2014/main" id="{E055FBD4-F16C-AD1D-29C2-30AD5006DC80}"/>
              </a:ext>
            </a:extLst>
          </p:cNvPr>
          <p:cNvGraphicFramePr>
            <a:graphicFrameLocks noGrp="1"/>
          </p:cNvGraphicFramePr>
          <p:nvPr>
            <p:ph idx="1"/>
            <p:extLst>
              <p:ext uri="{D42A27DB-BD31-4B8C-83A1-F6EECF244321}">
                <p14:modId xmlns:p14="http://schemas.microsoft.com/office/powerpoint/2010/main" val="346856755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9211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70071-2AFE-0F11-7B10-21C17DDDE2F0}"/>
              </a:ext>
            </a:extLst>
          </p:cNvPr>
          <p:cNvSpPr>
            <a:spLocks noGrp="1"/>
          </p:cNvSpPr>
          <p:nvPr>
            <p:ph type="title"/>
          </p:nvPr>
        </p:nvSpPr>
        <p:spPr>
          <a:xfrm>
            <a:off x="838200" y="229426"/>
            <a:ext cx="10515600" cy="438303"/>
          </a:xfrm>
        </p:spPr>
        <p:txBody>
          <a:bodyPr>
            <a:normAutofit fontScale="90000"/>
          </a:bodyPr>
          <a:lstStyle/>
          <a:p>
            <a:r>
              <a:rPr lang="en-GB" sz="3600" b="1" noProof="0" dirty="0">
                <a:latin typeface="Times New Roman"/>
                <a:cs typeface="Times New Roman"/>
              </a:rPr>
              <a:t>References</a:t>
            </a:r>
          </a:p>
        </p:txBody>
      </p:sp>
      <p:sp>
        <p:nvSpPr>
          <p:cNvPr id="3" name="Content Placeholder 2">
            <a:extLst>
              <a:ext uri="{FF2B5EF4-FFF2-40B4-BE49-F238E27FC236}">
                <a16:creationId xmlns:a16="http://schemas.microsoft.com/office/drawing/2014/main" id="{83465811-A46C-DEF2-F9FA-8EC9452E66D6}"/>
              </a:ext>
            </a:extLst>
          </p:cNvPr>
          <p:cNvSpPr>
            <a:spLocks noGrp="1"/>
          </p:cNvSpPr>
          <p:nvPr>
            <p:ph idx="1"/>
          </p:nvPr>
        </p:nvSpPr>
        <p:spPr>
          <a:xfrm>
            <a:off x="838200" y="896612"/>
            <a:ext cx="10891380" cy="5520433"/>
          </a:xfrm>
        </p:spPr>
        <p:txBody>
          <a:bodyPr vert="horz" lIns="91440" tIns="45720" rIns="91440" bIns="45720" rtlCol="0" anchor="t">
            <a:noAutofit/>
          </a:bodyPr>
          <a:lstStyle/>
          <a:p>
            <a:pPr marL="0" indent="0" algn="just">
              <a:buNone/>
            </a:pPr>
            <a:r>
              <a:rPr lang="en-GB" sz="1000" noProof="0" dirty="0">
                <a:latin typeface="Times New Roman"/>
                <a:cs typeface="Times New Roman"/>
              </a:rPr>
              <a:t>Amwell (2022) </a:t>
            </a:r>
            <a:r>
              <a:rPr lang="en-GB" sz="1000" i="1" noProof="0" dirty="0">
                <a:latin typeface="Times New Roman"/>
                <a:cs typeface="Times New Roman"/>
              </a:rPr>
              <a:t>HSE guided digital CBT service report November 2022</a:t>
            </a:r>
            <a:r>
              <a:rPr lang="en-GB" sz="1000" noProof="0" dirty="0">
                <a:latin typeface="Times New Roman"/>
                <a:cs typeface="Times New Roman"/>
              </a:rPr>
              <a:t>. Available at: </a:t>
            </a:r>
            <a:r>
              <a:rPr lang="en-GB" sz="1000" noProof="0" dirty="0">
                <a:latin typeface="Times New Roman"/>
                <a:cs typeface="Times New Roman"/>
                <a:hlinkClick r:id="rId3"/>
              </a:rPr>
              <a:t>https://silvercloud.amwell.com/siteassets/documents/hse/silvercloud-HSE-guided-digital-CBT-service-report-november-2022.pdf</a:t>
            </a:r>
            <a:r>
              <a:rPr lang="en-GB" sz="1000" noProof="0" dirty="0">
                <a:latin typeface="Times New Roman"/>
                <a:cs typeface="Times New Roman"/>
              </a:rPr>
              <a:t> (Accessed: 2 March 2026).</a:t>
            </a:r>
            <a:endParaRPr lang="en-GB" sz="1000" noProof="0" dirty="0"/>
          </a:p>
          <a:p>
            <a:pPr marL="0" indent="0" algn="just">
              <a:buNone/>
            </a:pPr>
            <a:r>
              <a:rPr lang="en-GB" sz="1000" noProof="0" dirty="0">
                <a:latin typeface="Times New Roman"/>
                <a:cs typeface="Times New Roman"/>
              </a:rPr>
              <a:t>Creswell, C., Taylor, L., Giles, S., … and Yu, L.-M. (2024). Digitally augmented, parent-led CBT versus treatment as usual for child anxiety problems in child mental health services in England and Northern Ireland: a pragmatic, non-inferiority, clinical effectiveness and cost-effectiveness randomised controlled trial. </a:t>
            </a:r>
            <a:r>
              <a:rPr lang="en-GB" sz="1000" i="1" noProof="0" dirty="0">
                <a:latin typeface="Times New Roman"/>
                <a:cs typeface="Times New Roman"/>
              </a:rPr>
              <a:t>The Lancet Psychiatry</a:t>
            </a:r>
            <a:r>
              <a:rPr lang="en-GB" sz="1000" noProof="0" dirty="0">
                <a:latin typeface="Times New Roman"/>
                <a:cs typeface="Times New Roman"/>
              </a:rPr>
              <a:t>, 11(3). </a:t>
            </a:r>
            <a:r>
              <a:rPr lang="en-GB" sz="1000" noProof="0" dirty="0" err="1">
                <a:latin typeface="Times New Roman"/>
                <a:cs typeface="Times New Roman"/>
              </a:rPr>
              <a:t>doi:https</a:t>
            </a:r>
            <a:r>
              <a:rPr lang="en-GB" sz="1000" noProof="0" dirty="0">
                <a:latin typeface="Times New Roman"/>
                <a:cs typeface="Times New Roman"/>
              </a:rPr>
              <a:t>://doi.org/10.1016/s2215-0366(23)00429-7.</a:t>
            </a:r>
            <a:endParaRPr lang="en-GB" sz="1000" noProof="0" dirty="0"/>
          </a:p>
          <a:p>
            <a:pPr marL="0" indent="0" algn="just">
              <a:buNone/>
            </a:pPr>
            <a:r>
              <a:rPr lang="en-GB" sz="1000" noProof="0" dirty="0" err="1">
                <a:latin typeface="Times New Roman"/>
                <a:cs typeface="Times New Roman"/>
              </a:rPr>
              <a:t>Edbrooke</a:t>
            </a:r>
            <a:r>
              <a:rPr lang="en-GB" sz="1000" noProof="0" dirty="0">
                <a:latin typeface="Times New Roman"/>
                <a:cs typeface="Times New Roman"/>
              </a:rPr>
              <a:t>-Childs, J. and Deighton, J. (2020). Problem Severity and Waiting Times for Young People Accessing Mental Health Services. </a:t>
            </a:r>
            <a:r>
              <a:rPr lang="en-GB" sz="1000" i="1" noProof="0" dirty="0" err="1">
                <a:latin typeface="Times New Roman"/>
                <a:cs typeface="Times New Roman"/>
              </a:rPr>
              <a:t>BJPsych</a:t>
            </a:r>
            <a:r>
              <a:rPr lang="en-GB" sz="1000" i="1" noProof="0" dirty="0">
                <a:latin typeface="Times New Roman"/>
                <a:cs typeface="Times New Roman"/>
              </a:rPr>
              <a:t> Open</a:t>
            </a:r>
            <a:r>
              <a:rPr lang="en-GB" sz="1000" noProof="0" dirty="0">
                <a:latin typeface="Times New Roman"/>
                <a:cs typeface="Times New Roman"/>
              </a:rPr>
              <a:t>, 6(6). </a:t>
            </a:r>
            <a:r>
              <a:rPr lang="en-GB" sz="1000" noProof="0" dirty="0" err="1">
                <a:latin typeface="Times New Roman"/>
                <a:cs typeface="Times New Roman"/>
              </a:rPr>
              <a:t>doi:https</a:t>
            </a:r>
            <a:r>
              <a:rPr lang="en-GB" sz="1000" noProof="0" dirty="0">
                <a:latin typeface="Times New Roman"/>
                <a:cs typeface="Times New Roman"/>
              </a:rPr>
              <a:t>://doi.org/10.1192/bjo.2020.103.</a:t>
            </a:r>
            <a:endParaRPr lang="en-GB" sz="1000" noProof="0" dirty="0"/>
          </a:p>
          <a:p>
            <a:pPr marL="0" indent="0" algn="just">
              <a:buNone/>
            </a:pPr>
            <a:r>
              <a:rPr lang="en-GB" sz="1000" noProof="0" dirty="0">
                <a:latin typeface="Times New Roman"/>
                <a:cs typeface="Times New Roman"/>
              </a:rPr>
              <a:t>Fitzpatrick, P.J. (2023). Improving health literacy using the power of digital communications to achieve better health outcomes for patients and practitioners. </a:t>
            </a:r>
            <a:r>
              <a:rPr lang="en-GB" sz="1000" i="1" noProof="0" dirty="0">
                <a:latin typeface="Times New Roman"/>
                <a:cs typeface="Times New Roman"/>
              </a:rPr>
              <a:t>Frontiers in Digital Health</a:t>
            </a:r>
            <a:r>
              <a:rPr lang="en-GB" sz="1000" noProof="0" dirty="0">
                <a:latin typeface="Times New Roman"/>
                <a:cs typeface="Times New Roman"/>
              </a:rPr>
              <a:t>, 5(1). </a:t>
            </a:r>
            <a:r>
              <a:rPr lang="en-GB" sz="1000" noProof="0" dirty="0" err="1">
                <a:latin typeface="Times New Roman"/>
                <a:cs typeface="Times New Roman"/>
              </a:rPr>
              <a:t>doi:https</a:t>
            </a:r>
            <a:r>
              <a:rPr lang="en-GB" sz="1000" noProof="0" dirty="0">
                <a:latin typeface="Times New Roman"/>
                <a:cs typeface="Times New Roman"/>
              </a:rPr>
              <a:t>://doi.org/10.3389/fdgth.2023.1264780.</a:t>
            </a:r>
            <a:endParaRPr lang="en-GB" sz="1000" noProof="0" dirty="0"/>
          </a:p>
          <a:p>
            <a:pPr marL="0" indent="0" algn="just">
              <a:buNone/>
            </a:pPr>
            <a:r>
              <a:rPr lang="en-GB" sz="1000" noProof="0" dirty="0">
                <a:latin typeface="Times New Roman"/>
                <a:cs typeface="Times New Roman"/>
              </a:rPr>
              <a:t>Greenwood, H., Krzyzaniak, N., Peiris, R., Clark, J., Scott, A.M., Cardona, M., Griffith, R. and </a:t>
            </a:r>
            <a:r>
              <a:rPr lang="en-GB" sz="1000" noProof="0" dirty="0" err="1">
                <a:latin typeface="Times New Roman"/>
                <a:cs typeface="Times New Roman"/>
              </a:rPr>
              <a:t>Glasziou</a:t>
            </a:r>
            <a:r>
              <a:rPr lang="en-GB" sz="1000" noProof="0" dirty="0">
                <a:latin typeface="Times New Roman"/>
                <a:cs typeface="Times New Roman"/>
              </a:rPr>
              <a:t>, P. (2022). Telehealth Versus Face-to-face Psychotherapy for Less Common Mental Health Conditions: Systematic Review and Meta-analysis of Randomized Controlled Trials. </a:t>
            </a:r>
            <a:r>
              <a:rPr lang="en-GB" sz="1000" i="1" noProof="0" dirty="0">
                <a:latin typeface="Times New Roman"/>
                <a:cs typeface="Times New Roman"/>
              </a:rPr>
              <a:t>JMIR Mental Health</a:t>
            </a:r>
            <a:r>
              <a:rPr lang="en-GB" sz="1000" noProof="0" dirty="0">
                <a:latin typeface="Times New Roman"/>
                <a:cs typeface="Times New Roman"/>
              </a:rPr>
              <a:t>, 9(3). </a:t>
            </a:r>
            <a:r>
              <a:rPr lang="en-GB" sz="1000" noProof="0" dirty="0" err="1">
                <a:latin typeface="Times New Roman"/>
                <a:cs typeface="Times New Roman"/>
              </a:rPr>
              <a:t>doi:https</a:t>
            </a:r>
            <a:r>
              <a:rPr lang="en-GB" sz="1000" noProof="0" dirty="0">
                <a:latin typeface="Times New Roman"/>
                <a:cs typeface="Times New Roman"/>
              </a:rPr>
              <a:t>://doi.org/10.2196/31780.</a:t>
            </a:r>
            <a:endParaRPr lang="en-GB" sz="1000" noProof="0" dirty="0"/>
          </a:p>
          <a:p>
            <a:pPr marL="0" indent="0" algn="just">
              <a:buNone/>
            </a:pPr>
            <a:r>
              <a:rPr lang="en-GB" sz="1000" noProof="0" dirty="0">
                <a:latin typeface="Times New Roman"/>
                <a:cs typeface="Times New Roman"/>
              </a:rPr>
              <a:t>Huang, H.C.-H. and </a:t>
            </a:r>
            <a:r>
              <a:rPr lang="en-GB" sz="1000" noProof="0" dirty="0" err="1">
                <a:latin typeface="Times New Roman"/>
                <a:cs typeface="Times New Roman"/>
              </a:rPr>
              <a:t>Ougrin</a:t>
            </a:r>
            <a:r>
              <a:rPr lang="en-GB" sz="1000" noProof="0" dirty="0">
                <a:latin typeface="Times New Roman"/>
                <a:cs typeface="Times New Roman"/>
              </a:rPr>
              <a:t>, D. (2021). Impact of the COVID-19 pandemic on child and adolescent mental health services. </a:t>
            </a:r>
            <a:r>
              <a:rPr lang="en-GB" sz="1000" i="1" noProof="0" dirty="0" err="1">
                <a:latin typeface="Times New Roman"/>
                <a:cs typeface="Times New Roman"/>
              </a:rPr>
              <a:t>BJPsych</a:t>
            </a:r>
            <a:r>
              <a:rPr lang="en-GB" sz="1000" i="1" noProof="0" dirty="0">
                <a:latin typeface="Times New Roman"/>
                <a:cs typeface="Times New Roman"/>
              </a:rPr>
              <a:t> Open</a:t>
            </a:r>
            <a:r>
              <a:rPr lang="en-GB" sz="1000" noProof="0" dirty="0">
                <a:latin typeface="Times New Roman"/>
                <a:cs typeface="Times New Roman"/>
              </a:rPr>
              <a:t>, 7(5). </a:t>
            </a:r>
            <a:r>
              <a:rPr lang="en-GB" sz="1000" noProof="0" dirty="0" err="1">
                <a:latin typeface="Times New Roman"/>
                <a:cs typeface="Times New Roman"/>
              </a:rPr>
              <a:t>doi:https</a:t>
            </a:r>
            <a:r>
              <a:rPr lang="en-GB" sz="1000" noProof="0" dirty="0">
                <a:latin typeface="Times New Roman"/>
                <a:cs typeface="Times New Roman"/>
              </a:rPr>
              <a:t>://doi.org/10.1192/bjo.2021.976.</a:t>
            </a:r>
            <a:endParaRPr lang="en-GB" sz="1000" noProof="0" dirty="0"/>
          </a:p>
          <a:p>
            <a:pPr marL="0" indent="0" algn="just">
              <a:buNone/>
            </a:pPr>
            <a:r>
              <a:rPr lang="en-GB" sz="1000" noProof="0" dirty="0">
                <a:latin typeface="Times New Roman"/>
                <a:cs typeface="Times New Roman"/>
              </a:rPr>
              <a:t>Lattie, E.G., Stiles-Shields, C. and Graham, A.K. (2022). An overview of and recommendations for more accessible digital mental health services. </a:t>
            </a:r>
            <a:r>
              <a:rPr lang="en-GB" sz="1000" i="1" noProof="0" dirty="0">
                <a:latin typeface="Times New Roman"/>
                <a:cs typeface="Times New Roman"/>
              </a:rPr>
              <a:t>Nature Reviews Psychology</a:t>
            </a:r>
            <a:r>
              <a:rPr lang="en-GB" sz="1000" noProof="0" dirty="0">
                <a:latin typeface="Times New Roman"/>
                <a:cs typeface="Times New Roman"/>
              </a:rPr>
              <a:t>, 1(2), pp.87–100. </a:t>
            </a:r>
            <a:r>
              <a:rPr lang="en-GB" sz="1000" noProof="0" dirty="0" err="1">
                <a:latin typeface="Times New Roman"/>
                <a:cs typeface="Times New Roman"/>
              </a:rPr>
              <a:t>doi:https</a:t>
            </a:r>
            <a:r>
              <a:rPr lang="en-GB" sz="1000" noProof="0" dirty="0">
                <a:latin typeface="Times New Roman"/>
                <a:cs typeface="Times New Roman"/>
              </a:rPr>
              <a:t>://doi.org/10.1038/s44159-021-00003-1.</a:t>
            </a:r>
            <a:endParaRPr lang="en-GB" sz="1000" noProof="0" dirty="0"/>
          </a:p>
          <a:p>
            <a:pPr marL="0" indent="0" algn="just">
              <a:buNone/>
            </a:pPr>
            <a:r>
              <a:rPr lang="en-GB" sz="1000" noProof="0" dirty="0">
                <a:latin typeface="Times New Roman"/>
                <a:cs typeface="Times New Roman"/>
              </a:rPr>
              <a:t>Lovell, A., Barnish, M.S., Robinson, S., Farmer, C., Wilson, E.C.F. and Lee, D. (2025). NICE’s early value assessment: an external assessment group’s commentary on the challenges and opportunities of NICE’s new life cycle approach to HealthTech. </a:t>
            </a:r>
            <a:r>
              <a:rPr lang="en-GB" sz="1000" i="1" noProof="0" dirty="0">
                <a:latin typeface="Times New Roman"/>
                <a:cs typeface="Times New Roman"/>
              </a:rPr>
              <a:t>International Journal of Technology Assessment in Health Care</a:t>
            </a:r>
            <a:r>
              <a:rPr lang="en-GB" sz="1000" noProof="0" dirty="0">
                <a:latin typeface="Times New Roman"/>
                <a:cs typeface="Times New Roman"/>
              </a:rPr>
              <a:t>, 41(1), pp.e75–e75. </a:t>
            </a:r>
            <a:r>
              <a:rPr lang="en-GB" sz="1000" noProof="0" dirty="0" err="1">
                <a:latin typeface="Times New Roman"/>
                <a:cs typeface="Times New Roman"/>
              </a:rPr>
              <a:t>doi:https</a:t>
            </a:r>
            <a:r>
              <a:rPr lang="en-GB" sz="1000" noProof="0" dirty="0">
                <a:latin typeface="Times New Roman"/>
                <a:cs typeface="Times New Roman"/>
              </a:rPr>
              <a:t>://doi.org/10.1017/s026646232510055x.</a:t>
            </a:r>
            <a:endParaRPr lang="en-GB" sz="1000" noProof="0" dirty="0"/>
          </a:p>
          <a:p>
            <a:pPr marL="0" indent="0" algn="just">
              <a:buNone/>
            </a:pPr>
            <a:r>
              <a:rPr lang="en-GB" sz="1000" noProof="0" dirty="0">
                <a:latin typeface="Times New Roman"/>
                <a:cs typeface="Times New Roman"/>
              </a:rPr>
              <a:t>Mind (2020). </a:t>
            </a:r>
            <a:r>
              <a:rPr lang="en-GB" sz="1000" i="1" noProof="0" dirty="0">
                <a:latin typeface="Times New Roman"/>
                <a:cs typeface="Times New Roman"/>
              </a:rPr>
              <a:t>Mental health facts and statistics</a:t>
            </a:r>
            <a:r>
              <a:rPr lang="en-GB" sz="1000" noProof="0" dirty="0">
                <a:latin typeface="Times New Roman"/>
                <a:cs typeface="Times New Roman"/>
              </a:rPr>
              <a:t>. [online] Mind.org.uk. Available at: </a:t>
            </a:r>
            <a:r>
              <a:rPr lang="en-GB" sz="1000" noProof="0" dirty="0">
                <a:latin typeface="Times New Roman"/>
                <a:cs typeface="Times New Roman"/>
                <a:hlinkClick r:id="rId4"/>
              </a:rPr>
              <a:t>https://www.mind.org.uk/information-support/types-of-mental-health-problems/mental-health-facts-and-statistics/</a:t>
            </a:r>
            <a:r>
              <a:rPr lang="en-GB" sz="1000" noProof="0" dirty="0">
                <a:latin typeface="Times New Roman"/>
                <a:cs typeface="Times New Roman"/>
              </a:rPr>
              <a:t> (Accessed: 2 March 2026).</a:t>
            </a:r>
            <a:endParaRPr lang="en-GB" sz="1000" noProof="0" dirty="0"/>
          </a:p>
          <a:p>
            <a:pPr marL="0" indent="0" algn="just">
              <a:buNone/>
            </a:pPr>
            <a:r>
              <a:rPr lang="en-GB" sz="1000" noProof="0" dirty="0">
                <a:latin typeface="Times New Roman"/>
                <a:cs typeface="Times New Roman"/>
              </a:rPr>
              <a:t>NHS England (2020) </a:t>
            </a:r>
            <a:r>
              <a:rPr lang="en-GB" sz="1000" i="1" noProof="0" dirty="0">
                <a:latin typeface="Times New Roman"/>
                <a:cs typeface="Times New Roman"/>
              </a:rPr>
              <a:t>Science in healthcare: delivering the NHS Long Term Plan: the Chief Scientific Officer's strategy</a:t>
            </a:r>
            <a:r>
              <a:rPr lang="en-GB" sz="1000" noProof="0" dirty="0">
                <a:latin typeface="Times New Roman"/>
                <a:cs typeface="Times New Roman"/>
              </a:rPr>
              <a:t>. Available at: </a:t>
            </a:r>
            <a:r>
              <a:rPr lang="en-GB" sz="1000" noProof="0" dirty="0">
                <a:latin typeface="Times New Roman"/>
                <a:cs typeface="Times New Roman"/>
                <a:hlinkClick r:id="rId5"/>
              </a:rPr>
              <a:t>https://www.england.nhs.uk/wp-content/uploads/2020/03/science-in-healthcare-delivering-the-nhs-long-term-plan.pdf</a:t>
            </a:r>
            <a:r>
              <a:rPr lang="en-GB" sz="1000" noProof="0" dirty="0">
                <a:latin typeface="Times New Roman"/>
                <a:cs typeface="Times New Roman"/>
              </a:rPr>
              <a:t> (Accessed: 3 March 2026).‌</a:t>
            </a:r>
            <a:endParaRPr lang="en-GB" sz="1000" noProof="0" dirty="0"/>
          </a:p>
          <a:p>
            <a:pPr marL="0" indent="0" algn="just">
              <a:buNone/>
            </a:pPr>
            <a:r>
              <a:rPr lang="en-GB" sz="1000" noProof="0" dirty="0">
                <a:latin typeface="Times New Roman"/>
                <a:cs typeface="Times New Roman"/>
              </a:rPr>
              <a:t>NHS England (2024). </a:t>
            </a:r>
            <a:r>
              <a:rPr lang="en-GB" sz="1000" i="1" noProof="0" dirty="0">
                <a:latin typeface="Times New Roman"/>
                <a:cs typeface="Times New Roman"/>
              </a:rPr>
              <a:t>NHS England» England’s NHS mental health services treat record 3.8 million people last year</a:t>
            </a:r>
            <a:r>
              <a:rPr lang="en-GB" sz="1000" noProof="0" dirty="0">
                <a:latin typeface="Times New Roman"/>
                <a:cs typeface="Times New Roman"/>
              </a:rPr>
              <a:t>. [online] England.nhs.uk. Available at: </a:t>
            </a:r>
            <a:r>
              <a:rPr lang="en-GB" sz="1000" noProof="0" dirty="0">
                <a:latin typeface="Times New Roman"/>
                <a:cs typeface="Times New Roman"/>
                <a:hlinkClick r:id="rId6"/>
              </a:rPr>
              <a:t>https://www.england.nhs.uk/2024/10/englands-nhs-mental-health-services-treat-record-3-8-million-people-last-year/</a:t>
            </a:r>
            <a:r>
              <a:rPr lang="en-GB" sz="1000" noProof="0" dirty="0">
                <a:latin typeface="Times New Roman"/>
                <a:cs typeface="Times New Roman"/>
              </a:rPr>
              <a:t> (Accessed: 2 March 2026).</a:t>
            </a:r>
            <a:endParaRPr lang="en-GB" sz="1000" noProof="0" dirty="0"/>
          </a:p>
          <a:p>
            <a:pPr marL="0" indent="0" algn="just">
              <a:buNone/>
            </a:pPr>
            <a:r>
              <a:rPr lang="en-GB" sz="1000" noProof="0" dirty="0">
                <a:latin typeface="Times New Roman"/>
                <a:cs typeface="Times New Roman"/>
              </a:rPr>
              <a:t>‌</a:t>
            </a:r>
            <a:r>
              <a:rPr lang="en-GB" sz="1000" noProof="0" dirty="0" err="1">
                <a:latin typeface="Times New Roman"/>
                <a:cs typeface="Times New Roman"/>
              </a:rPr>
              <a:t>Punton</a:t>
            </a:r>
            <a:r>
              <a:rPr lang="en-GB" sz="1000" noProof="0" dirty="0">
                <a:latin typeface="Times New Roman"/>
                <a:cs typeface="Times New Roman"/>
              </a:rPr>
              <a:t>, G., Dodd, A.L. and McNeill, A. (2022). ‘You’re on the Waiting list’: an Interpretive Phenomenological Analysis of Young Adults’ Experiences of Waiting Lists within Mental Health Services in the UK. </a:t>
            </a:r>
            <a:r>
              <a:rPr lang="en-GB" sz="1000" i="1" noProof="0" dirty="0">
                <a:latin typeface="Times New Roman"/>
                <a:cs typeface="Times New Roman"/>
              </a:rPr>
              <a:t>PLOS ONE</a:t>
            </a:r>
            <a:r>
              <a:rPr lang="en-GB" sz="1000" noProof="0" dirty="0">
                <a:latin typeface="Times New Roman"/>
                <a:cs typeface="Times New Roman"/>
              </a:rPr>
              <a:t>, 17(3). </a:t>
            </a:r>
            <a:endParaRPr lang="en-GB" sz="1000" noProof="0" dirty="0"/>
          </a:p>
          <a:p>
            <a:pPr marL="0" indent="0" algn="just">
              <a:buNone/>
            </a:pPr>
            <a:r>
              <a:rPr lang="en-GB" sz="1000" noProof="0" dirty="0" err="1">
                <a:latin typeface="Times New Roman"/>
                <a:cs typeface="Times New Roman"/>
              </a:rPr>
              <a:t>Reesen</a:t>
            </a:r>
            <a:r>
              <a:rPr lang="en-GB" sz="1000" noProof="0" dirty="0">
                <a:latin typeface="Times New Roman"/>
                <a:cs typeface="Times New Roman"/>
              </a:rPr>
              <a:t>, J.E., van, </a:t>
            </a:r>
            <a:r>
              <a:rPr lang="en-GB" sz="1000" noProof="0" dirty="0" err="1">
                <a:latin typeface="Times New Roman"/>
                <a:cs typeface="Times New Roman"/>
              </a:rPr>
              <a:t>Keeken</a:t>
            </a:r>
            <a:r>
              <a:rPr lang="en-GB" sz="1000" noProof="0" dirty="0">
                <a:latin typeface="Times New Roman"/>
                <a:cs typeface="Times New Roman"/>
              </a:rPr>
              <a:t>, van, S L C </a:t>
            </a:r>
            <a:r>
              <a:rPr lang="en-GB" sz="1000" noProof="0" dirty="0" err="1">
                <a:latin typeface="Times New Roman"/>
                <a:cs typeface="Times New Roman"/>
              </a:rPr>
              <a:t>Ikelaar</a:t>
            </a:r>
            <a:r>
              <a:rPr lang="en-GB" sz="1000" noProof="0" dirty="0">
                <a:latin typeface="Times New Roman"/>
                <a:cs typeface="Times New Roman"/>
              </a:rPr>
              <a:t>, … and Nassau, F. van (2025). Applying therapist-guided digital cognitive </a:t>
            </a:r>
            <a:r>
              <a:rPr lang="en-GB" sz="1000" noProof="0" dirty="0" err="1">
                <a:latin typeface="Times New Roman"/>
                <a:cs typeface="Times New Roman"/>
              </a:rPr>
              <a:t>behavioral</a:t>
            </a:r>
            <a:r>
              <a:rPr lang="en-GB" sz="1000" noProof="0" dirty="0">
                <a:latin typeface="Times New Roman"/>
                <a:cs typeface="Times New Roman"/>
              </a:rPr>
              <a:t> therapy for insomnia in psychiatry: a mixed-methods process evaluation. </a:t>
            </a:r>
            <a:r>
              <a:rPr lang="en-GB" sz="1000" i="1" noProof="0" dirty="0">
                <a:latin typeface="Times New Roman"/>
                <a:cs typeface="Times New Roman"/>
              </a:rPr>
              <a:t>BMC Psychiatry</a:t>
            </a:r>
            <a:r>
              <a:rPr lang="en-GB" sz="1000" noProof="0" dirty="0">
                <a:latin typeface="Times New Roman"/>
                <a:cs typeface="Times New Roman"/>
              </a:rPr>
              <a:t>, 25(1). </a:t>
            </a:r>
            <a:r>
              <a:rPr lang="en-GB" sz="1000" noProof="0" dirty="0" err="1">
                <a:latin typeface="Times New Roman"/>
                <a:cs typeface="Times New Roman"/>
              </a:rPr>
              <a:t>doi:https</a:t>
            </a:r>
            <a:r>
              <a:rPr lang="en-GB" sz="1000" noProof="0" dirty="0">
                <a:latin typeface="Times New Roman"/>
                <a:cs typeface="Times New Roman"/>
              </a:rPr>
              <a:t>://doi.org/10.1186/s12888-025-06824-1.</a:t>
            </a:r>
            <a:endParaRPr lang="en-GB" sz="1000" noProof="0" dirty="0"/>
          </a:p>
          <a:p>
            <a:pPr marL="0" indent="0" algn="just">
              <a:buNone/>
            </a:pPr>
            <a:r>
              <a:rPr lang="en-GB" sz="1000" noProof="0" dirty="0" err="1">
                <a:latin typeface="Times New Roman"/>
                <a:cs typeface="Times New Roman"/>
              </a:rPr>
              <a:t>Rogendo</a:t>
            </a:r>
            <a:r>
              <a:rPr lang="en-GB" sz="1000" noProof="0" dirty="0">
                <a:latin typeface="Times New Roman"/>
                <a:cs typeface="Times New Roman"/>
              </a:rPr>
              <a:t> (2025). </a:t>
            </a:r>
            <a:r>
              <a:rPr lang="en-GB" sz="1000" i="1" noProof="0" dirty="0">
                <a:latin typeface="Times New Roman"/>
                <a:cs typeface="Times New Roman"/>
              </a:rPr>
              <a:t>GitHub - </a:t>
            </a:r>
            <a:r>
              <a:rPr lang="en-GB" sz="1000" i="1" noProof="0" dirty="0" err="1">
                <a:latin typeface="Times New Roman"/>
                <a:cs typeface="Times New Roman"/>
              </a:rPr>
              <a:t>Rogendo</a:t>
            </a:r>
            <a:r>
              <a:rPr lang="en-GB" sz="1000" i="1" noProof="0" dirty="0">
                <a:latin typeface="Times New Roman"/>
                <a:cs typeface="Times New Roman"/>
              </a:rPr>
              <a:t>/Mental-health-Chatbot: This is a MULTILINGUAL bot designed to provide emotional support and assistance to individuals struggling with mental health issues. It can help individuals access mental health resources, offer guidance and support. With the integration of Language translation, this chatbot will be very efficient as it will be able to break the language barriers</a:t>
            </a:r>
            <a:r>
              <a:rPr lang="en-GB" sz="1000" noProof="0" dirty="0">
                <a:latin typeface="Times New Roman"/>
                <a:cs typeface="Times New Roman"/>
              </a:rPr>
              <a:t>. [online] GitHub. Available at: </a:t>
            </a:r>
            <a:r>
              <a:rPr lang="en-GB" sz="1000" noProof="0" dirty="0">
                <a:latin typeface="Times New Roman"/>
                <a:cs typeface="Times New Roman"/>
                <a:hlinkClick r:id="rId7"/>
              </a:rPr>
              <a:t>https://github.com/Rogendo/Mental-health-Chatbot</a:t>
            </a:r>
            <a:r>
              <a:rPr lang="en-GB" sz="1000" noProof="0" dirty="0">
                <a:latin typeface="Times New Roman"/>
                <a:cs typeface="Times New Roman"/>
              </a:rPr>
              <a:t> (Accessed: 2 March 2026).</a:t>
            </a:r>
            <a:endParaRPr lang="en-GB" sz="1000" noProof="0" dirty="0"/>
          </a:p>
          <a:p>
            <a:pPr marL="0" indent="0" algn="just">
              <a:buNone/>
            </a:pPr>
            <a:r>
              <a:rPr lang="en-GB" sz="1000" noProof="0" dirty="0" err="1">
                <a:latin typeface="Times New Roman"/>
                <a:cs typeface="Times New Roman"/>
              </a:rPr>
              <a:t>Wysa</a:t>
            </a:r>
            <a:r>
              <a:rPr lang="en-GB" sz="1000" noProof="0" dirty="0">
                <a:latin typeface="Times New Roman"/>
                <a:cs typeface="Times New Roman"/>
              </a:rPr>
              <a:t> (2023). </a:t>
            </a:r>
            <a:r>
              <a:rPr lang="en-GB" sz="1000" i="1" noProof="0" dirty="0" err="1">
                <a:latin typeface="Times New Roman"/>
                <a:cs typeface="Times New Roman"/>
              </a:rPr>
              <a:t>Wysa</a:t>
            </a:r>
            <a:r>
              <a:rPr lang="en-GB" sz="1000" i="1" noProof="0" dirty="0">
                <a:latin typeface="Times New Roman"/>
                <a:cs typeface="Times New Roman"/>
              </a:rPr>
              <a:t> - Everyday mental health.</a:t>
            </a:r>
            <a:r>
              <a:rPr lang="en-GB" sz="1000" noProof="0" dirty="0">
                <a:latin typeface="Times New Roman"/>
                <a:cs typeface="Times New Roman"/>
              </a:rPr>
              <a:t> [online] </a:t>
            </a:r>
            <a:r>
              <a:rPr lang="en-GB" sz="1000" noProof="0" dirty="0" err="1">
                <a:latin typeface="Times New Roman"/>
                <a:cs typeface="Times New Roman"/>
              </a:rPr>
              <a:t>Wysa</a:t>
            </a:r>
            <a:r>
              <a:rPr lang="en-GB" sz="1000" noProof="0" dirty="0">
                <a:latin typeface="Times New Roman"/>
                <a:cs typeface="Times New Roman"/>
              </a:rPr>
              <a:t> - Everyday Mental Health. Available at: https://www.wysa.com/ (Accessed: 2 March 2026).</a:t>
            </a:r>
            <a:endParaRPr lang="en-GB" sz="1000" noProof="0" dirty="0"/>
          </a:p>
        </p:txBody>
      </p:sp>
    </p:spTree>
    <p:extLst>
      <p:ext uri="{BB962C8B-B14F-4D97-AF65-F5344CB8AC3E}">
        <p14:creationId xmlns:p14="http://schemas.microsoft.com/office/powerpoint/2010/main" val="36928004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2566</Words>
  <Application>Microsoft Macintosh PowerPoint</Application>
  <PresentationFormat>Widescreen</PresentationFormat>
  <Paragraphs>93</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Times New Roman</vt:lpstr>
      <vt:lpstr>Office Theme</vt:lpstr>
      <vt:lpstr>Digital Mental Health Platforms: AI Chatbots  Integration within NHS Apps in UK Health &amp; Social Care</vt:lpstr>
      <vt:lpstr>Introduction</vt:lpstr>
      <vt:lpstr>The Problem: Rising Demand</vt:lpstr>
      <vt:lpstr>The Problem: System Strain</vt:lpstr>
      <vt:lpstr>The Solution: Digital Platforms</vt:lpstr>
      <vt:lpstr>Workforce Outcomes </vt:lpstr>
      <vt:lpstr>Service Delivery Outcomes</vt:lpstr>
      <vt:lpstr>Patient Outcomes</vt:lpstr>
      <vt:lpstr>Challenges and Responses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Alayna Zaid (2225339)</cp:lastModifiedBy>
  <cp:revision>1</cp:revision>
  <cp:lastPrinted>2026-03-04T13:56:12Z</cp:lastPrinted>
  <dcterms:created xsi:type="dcterms:W3CDTF">2023-11-01T17:33:15Z</dcterms:created>
  <dcterms:modified xsi:type="dcterms:W3CDTF">2026-03-09T15:04:02Z</dcterms:modified>
</cp:coreProperties>
</file>