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375" r:id="rId4"/>
    <p:sldId id="442" r:id="rId5"/>
    <p:sldId id="456" r:id="rId6"/>
    <p:sldId id="444" r:id="rId7"/>
    <p:sldId id="457" r:id="rId8"/>
    <p:sldId id="431" r:id="rId9"/>
    <p:sldId id="396" r:id="rId10"/>
    <p:sldId id="428" r:id="rId11"/>
    <p:sldId id="427" r:id="rId12"/>
    <p:sldId id="446" r:id="rId13"/>
    <p:sldId id="445" r:id="rId14"/>
    <p:sldId id="430" r:id="rId15"/>
    <p:sldId id="448" r:id="rId16"/>
    <p:sldId id="449" r:id="rId17"/>
    <p:sldId id="454" r:id="rId18"/>
    <p:sldId id="443" r:id="rId19"/>
    <p:sldId id="447" r:id="rId20"/>
    <p:sldId id="455" r:id="rId21"/>
    <p:sldId id="369" r:id="rId22"/>
    <p:sldId id="458"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ED1A24"/>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517" autoAdjust="0"/>
  </p:normalViewPr>
  <p:slideViewPr>
    <p:cSldViewPr>
      <p:cViewPr varScale="1">
        <p:scale>
          <a:sx n="88" d="100"/>
          <a:sy n="88" d="100"/>
        </p:scale>
        <p:origin x="72" y="417"/>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9329" custScaleY="74372" custLinFactNeighborX="0" custLinFactNeighborY="-56185"/>
      <dgm:spPr/>
    </dgm:pt>
    <dgm:pt modelId="{ABB62C68-92F3-4F3F-AA9F-F03F698AD3D1}" type="pres">
      <dgm:prSet presAssocID="{81DBF31E-166B-434E-B153-4801F37D321D}" presName="Name9" presStyleLbl="parChTrans1D2" presStyleIdx="0" presStyleCnt="3"/>
      <dgm:spPr/>
    </dgm:pt>
    <dgm:pt modelId="{1DB5F432-83F5-486D-AE58-A5EA11CCC22A}" type="pres">
      <dgm:prSet presAssocID="{81DBF31E-166B-434E-B153-4801F37D321D}" presName="connTx" presStyleLbl="parChTrans1D2" presStyleIdx="0" presStyleCnt="3"/>
      <dgm:spPr/>
    </dgm:pt>
    <dgm:pt modelId="{F8A3089B-280C-438A-B128-2F7457051B91}" type="pres">
      <dgm:prSet presAssocID="{1D9EEF71-B2FE-42A4-91E4-412C273225A0}" presName="node" presStyleLbl="node1" presStyleIdx="0" presStyleCnt="3" custScaleX="156183" custScaleY="156183" custRadScaleRad="6773" custRadScaleInc="33711">
        <dgm:presLayoutVars>
          <dgm:bulletEnabled val="1"/>
        </dgm:presLayoutVars>
      </dgm:prSet>
      <dgm:spPr/>
    </dgm:pt>
    <dgm:pt modelId="{AB15952F-4596-44B3-95A1-43626E65EEC2}" type="pres">
      <dgm:prSet presAssocID="{E82E422F-C6A3-41DE-BBEB-CAE29C44D612}" presName="Name9" presStyleLbl="parChTrans1D2" presStyleIdx="1" presStyleCnt="3"/>
      <dgm:spPr/>
    </dgm:pt>
    <dgm:pt modelId="{894A567D-1730-4B8A-9697-BE300539D651}" type="pres">
      <dgm:prSet presAssocID="{E82E422F-C6A3-41DE-BBEB-CAE29C44D612}" presName="connTx" presStyleLbl="parChTrans1D2" presStyleIdx="1" presStyleCnt="3"/>
      <dgm:spPr/>
    </dgm:pt>
    <dgm:pt modelId="{E96815CA-59FE-4DB5-AA23-5F0557359606}" type="pres">
      <dgm:prSet presAssocID="{ED2DE4BE-DBBE-43E6-8CE3-4321D59D44B4}" presName="node" presStyleLbl="node1" presStyleIdx="1" presStyleCnt="3" custScaleX="156183" custScaleY="156183" custRadScaleRad="241748" custRadScaleInc="-52893">
        <dgm:presLayoutVars>
          <dgm:bulletEnabled val="1"/>
        </dgm:presLayoutVars>
      </dgm:prSet>
      <dgm:spPr/>
    </dgm:pt>
    <dgm:pt modelId="{81ED7D85-C661-4ED3-ACDD-82E735DDC25B}" type="pres">
      <dgm:prSet presAssocID="{FB8D3560-3BAB-478C-898F-185035538CAE}" presName="Name9" presStyleLbl="parChTrans1D2" presStyleIdx="2" presStyleCnt="3"/>
      <dgm:spPr/>
    </dgm:pt>
    <dgm:pt modelId="{1F08E656-C714-4C64-96C5-FC0FE45A46CB}" type="pres">
      <dgm:prSet presAssocID="{FB8D3560-3BAB-478C-898F-185035538CAE}" presName="connTx" presStyleLbl="parChTrans1D2" presStyleIdx="2" presStyleCnt="3"/>
      <dgm:spPr/>
    </dgm:pt>
    <dgm:pt modelId="{EC6AE971-DE65-4645-BA3A-8B7C0E399590}" type="pres">
      <dgm:prSet presAssocID="{B58390C7-67BA-4D07-AA1D-D622BBB23F9A}" presName="node" presStyleLbl="node1" presStyleIdx="2" presStyleCnt="3" custScaleX="156183" custScaleY="156183" custRadScaleRad="238519" custRadScaleInc="53499">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5CBC1767-858B-4C80-A607-0F191B924886}" srcId="{64F7C679-B32C-491A-80BA-513C9B20756E}" destId="{ED2DE4BE-DBBE-43E6-8CE3-4321D59D44B4}" srcOrd="1" destOrd="0" parTransId="{E82E422F-C6A3-41DE-BBEB-CAE29C44D612}" sibTransId="{3108AB01-4E13-4F1D-A2F3-D41DF579F6F9}"/>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CB03768B-424E-4749-A07A-083B718B4C29}" type="presOf" srcId="{81DBF31E-166B-434E-B153-4801F37D321D}" destId="{ABB62C68-92F3-4F3F-AA9F-F03F698AD3D1}" srcOrd="0"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03CEEEBA-689A-46AC-8E7F-866B609B2AC5}" srcId="{64F7C679-B32C-491A-80BA-513C9B20756E}" destId="{B58390C7-67BA-4D07-AA1D-D622BBB23F9A}" srcOrd="2"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B9A25DF3-7D8C-489F-B1DF-EBE6F56295CE}" srcId="{64F7C679-B32C-491A-80BA-513C9B20756E}" destId="{1D9EEF71-B2FE-42A4-91E4-412C273225A0}" srcOrd="0" destOrd="0" parTransId="{81DBF31E-166B-434E-B153-4801F37D321D}" sibTransId="{92CB0F6D-851C-4262-B630-948583961F31}"/>
    <dgm:cxn modelId="{ED95C3FE-440F-4AD5-83F2-73C97C67EE81}" type="presOf" srcId="{B58390C7-67BA-4D07-AA1D-D622BBB23F9A}" destId="{EC6AE971-DE65-4645-BA3A-8B7C0E399590}"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7EF56BDD-0308-43A6-9CA9-9C866D5A28AC}" type="presParOf" srcId="{DB77CA42-CDB9-499D-982F-DD88F16BFA33}" destId="{ABB62C68-92F3-4F3F-AA9F-F03F698AD3D1}" srcOrd="1"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2" destOrd="0" presId="urn:microsoft.com/office/officeart/2005/8/layout/radial1"/>
    <dgm:cxn modelId="{08042862-EAAB-4E40-8325-A2B6455DA8FA}" type="presParOf" srcId="{DB77CA42-CDB9-499D-982F-DD88F16BFA33}" destId="{AB15952F-4596-44B3-95A1-43626E65EEC2}" srcOrd="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4" destOrd="0" presId="urn:microsoft.com/office/officeart/2005/8/layout/radial1"/>
    <dgm:cxn modelId="{A0A4E2F4-4982-4271-AC1D-F8F8E6751CC6}" type="presParOf" srcId="{DB77CA42-CDB9-499D-982F-DD88F16BFA33}" destId="{81ED7D85-C661-4ED3-ACDD-82E735DDC25B}" srcOrd="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6"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068452" y="0"/>
          <a:ext cx="2016223" cy="792010"/>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sp:txBody>
      <dsp:txXfrm>
        <a:off x="4363721" y="115987"/>
        <a:ext cx="1425685" cy="560036"/>
      </dsp:txXfrm>
    </dsp:sp>
    <dsp:sp modelId="{ABB62C68-92F3-4F3F-AA9F-F03F698AD3D1}">
      <dsp:nvSpPr>
        <dsp:cNvPr id="0" name=""/>
        <dsp:cNvSpPr/>
      </dsp:nvSpPr>
      <dsp:spPr>
        <a:xfrm rot="5322846">
          <a:off x="4978216" y="892225"/>
          <a:ext cx="219396" cy="18879"/>
        </a:xfrm>
        <a:custGeom>
          <a:avLst/>
          <a:gdLst/>
          <a:ahLst/>
          <a:cxnLst/>
          <a:rect l="0" t="0" r="0" b="0"/>
          <a:pathLst>
            <a:path>
              <a:moveTo>
                <a:pt x="0" y="9439"/>
              </a:moveTo>
              <a:lnTo>
                <a:pt x="21939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082429" y="896180"/>
        <a:ext cx="10969" cy="10969"/>
      </dsp:txXfrm>
    </dsp:sp>
    <dsp:sp modelId="{F8A3089B-280C-438A-B128-2F7457051B91}">
      <dsp:nvSpPr>
        <dsp:cNvPr id="0" name=""/>
        <dsp:cNvSpPr/>
      </dsp:nvSpPr>
      <dsp:spPr>
        <a:xfrm>
          <a:off x="4277418" y="1011126"/>
          <a:ext cx="1663241" cy="1663241"/>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sp:txBody>
      <dsp:txXfrm>
        <a:off x="4520994" y="1254702"/>
        <a:ext cx="1176089" cy="1176089"/>
      </dsp:txXfrm>
    </dsp:sp>
    <dsp:sp modelId="{AB15952F-4596-44B3-95A1-43626E65EEC2}">
      <dsp:nvSpPr>
        <dsp:cNvPr id="0" name=""/>
        <dsp:cNvSpPr/>
      </dsp:nvSpPr>
      <dsp:spPr>
        <a:xfrm rot="1389430">
          <a:off x="5675022" y="1085540"/>
          <a:ext cx="2071489" cy="18879"/>
        </a:xfrm>
        <a:custGeom>
          <a:avLst/>
          <a:gdLst/>
          <a:ahLst/>
          <a:cxnLst/>
          <a:rect l="0" t="0" r="0" b="0"/>
          <a:pathLst>
            <a:path>
              <a:moveTo>
                <a:pt x="0" y="9439"/>
              </a:moveTo>
              <a:lnTo>
                <a:pt x="2071489"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658980" y="1043193"/>
        <a:ext cx="103574" cy="103574"/>
      </dsp:txXfrm>
    </dsp:sp>
    <dsp:sp modelId="{E96815CA-59FE-4DB5-AA23-5F0557359606}">
      <dsp:nvSpPr>
        <dsp:cNvPr id="0" name=""/>
        <dsp:cNvSpPr/>
      </dsp:nvSpPr>
      <dsp:spPr>
        <a:xfrm>
          <a:off x="7596058" y="997710"/>
          <a:ext cx="1663241" cy="1663241"/>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sp:txBody>
      <dsp:txXfrm>
        <a:off x="7839634" y="1241286"/>
        <a:ext cx="1176089" cy="1176089"/>
      </dsp:txXfrm>
    </dsp:sp>
    <dsp:sp modelId="{81ED7D85-C661-4ED3-ACDD-82E735DDC25B}">
      <dsp:nvSpPr>
        <dsp:cNvPr id="0" name=""/>
        <dsp:cNvSpPr/>
      </dsp:nvSpPr>
      <dsp:spPr>
        <a:xfrm rot="9410726">
          <a:off x="2454107" y="1075737"/>
          <a:ext cx="2021936" cy="18879"/>
        </a:xfrm>
        <a:custGeom>
          <a:avLst/>
          <a:gdLst/>
          <a:ahLst/>
          <a:cxnLst/>
          <a:rect l="0" t="0" r="0" b="0"/>
          <a:pathLst>
            <a:path>
              <a:moveTo>
                <a:pt x="0" y="9439"/>
              </a:moveTo>
              <a:lnTo>
                <a:pt x="202193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414527" y="1034629"/>
        <a:ext cx="101096" cy="101096"/>
      </dsp:txXfrm>
    </dsp:sp>
    <dsp:sp modelId="{EC6AE971-DE65-4645-BA3A-8B7C0E399590}">
      <dsp:nvSpPr>
        <dsp:cNvPr id="0" name=""/>
        <dsp:cNvSpPr/>
      </dsp:nvSpPr>
      <dsp:spPr>
        <a:xfrm>
          <a:off x="939291" y="978086"/>
          <a:ext cx="1663241" cy="166324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sp:txBody>
      <dsp:txXfrm>
        <a:off x="1182867" y="1221662"/>
        <a:ext cx="1176089" cy="117608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34521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286357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1010394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250020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2956943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28415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4183811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899405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Implementing and Evaluating Strategy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spcBef>
                <a:spcPts val="600"/>
              </a:spcBef>
              <a:spcAft>
                <a:spcPts val="600"/>
              </a:spcAft>
            </a:pPr>
            <a:r>
              <a:rPr lang="en-GB" sz="2600" dirty="0"/>
              <a:t>Understand the basic principles involved in designing the structure of an organisation to meet its chosen strategy.</a:t>
            </a:r>
          </a:p>
          <a:p>
            <a:pPr algn="just">
              <a:spcBef>
                <a:spcPts val="600"/>
              </a:spcBef>
              <a:spcAft>
                <a:spcPts val="600"/>
              </a:spcAft>
            </a:pPr>
            <a:r>
              <a:rPr lang="en-GB" sz="2600" dirty="0"/>
              <a:t>Recognise how strategy, structure and systems should reinforce each other in organisational configurations.</a:t>
            </a:r>
          </a:p>
          <a:p>
            <a:pPr algn="just">
              <a:spcBef>
                <a:spcPts val="600"/>
              </a:spcBef>
              <a:spcAft>
                <a:spcPts val="600"/>
              </a:spcAft>
            </a:pPr>
            <a:r>
              <a:rPr lang="en-GB" sz="2600" dirty="0"/>
              <a:t>Assess the performance outcomes of different strategies in terms of direct economic outcomes and overall organisational effectiveness.</a:t>
            </a:r>
          </a:p>
          <a:p>
            <a:pPr algn="just">
              <a:spcBef>
                <a:spcPts val="600"/>
              </a:spcBef>
              <a:spcAft>
                <a:spcPts val="600"/>
              </a:spcAft>
            </a:pPr>
            <a:r>
              <a:rPr lang="en-GB" sz="2600" dirty="0"/>
              <a:t>Assess performance and the need for new strategies using gap analysis.</a:t>
            </a:r>
          </a:p>
          <a:p>
            <a:pPr algn="just">
              <a:spcBef>
                <a:spcPts val="600"/>
              </a:spcBef>
              <a:spcAft>
                <a:spcPts val="600"/>
              </a:spcAft>
            </a:pPr>
            <a:r>
              <a:rPr lang="en-GB" sz="2600" dirty="0"/>
              <a:t>Employ SAFE (Suitability, Acceptability, Feasibility and Evaluation) to identify optimal strategic options.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229821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Configurations</a:t>
            </a:r>
          </a:p>
        </p:txBody>
      </p:sp>
      <p:pic>
        <p:nvPicPr>
          <p:cNvPr id="3" name="Picture 2">
            <a:extLst>
              <a:ext uri="{FF2B5EF4-FFF2-40B4-BE49-F238E27FC236}">
                <a16:creationId xmlns:a16="http://schemas.microsoft.com/office/drawing/2014/main" id="{B87F9EB5-6124-ECC6-3B59-0706E7729506}"/>
              </a:ext>
            </a:extLst>
          </p:cNvPr>
          <p:cNvPicPr>
            <a:picLocks noChangeAspect="1"/>
          </p:cNvPicPr>
          <p:nvPr/>
        </p:nvPicPr>
        <p:blipFill>
          <a:blip r:embed="rId3"/>
          <a:stretch>
            <a:fillRect/>
          </a:stretch>
        </p:blipFill>
        <p:spPr>
          <a:xfrm>
            <a:off x="2252886" y="1143000"/>
            <a:ext cx="7686228" cy="4429563"/>
          </a:xfrm>
          <a:prstGeom prst="rect">
            <a:avLst/>
          </a:prstGeom>
        </p:spPr>
      </p:pic>
      <p:sp>
        <p:nvSpPr>
          <p:cNvPr id="4" name="TextBox 3">
            <a:extLst>
              <a:ext uri="{FF2B5EF4-FFF2-40B4-BE49-F238E27FC236}">
                <a16:creationId xmlns:a16="http://schemas.microsoft.com/office/drawing/2014/main" id="{B781C2EC-22DE-B36E-0889-347B9AE10A7A}"/>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3164543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693188" cy="4320480"/>
          </a:xfrm>
        </p:spPr>
        <p:txBody>
          <a:bodyPr/>
          <a:lstStyle/>
          <a:p>
            <a:pPr algn="just">
              <a:spcBef>
                <a:spcPts val="1200"/>
              </a:spcBef>
              <a:spcAft>
                <a:spcPts val="1200"/>
              </a:spcAft>
            </a:pPr>
            <a:r>
              <a:rPr lang="en-GB" sz="2700" dirty="0"/>
              <a:t>Strategies require organising and this involves both </a:t>
            </a:r>
            <a:r>
              <a:rPr lang="en-GB" sz="2700" b="1" dirty="0"/>
              <a:t>structures</a:t>
            </a:r>
            <a:r>
              <a:rPr lang="en-GB" sz="2700" dirty="0"/>
              <a:t> and </a:t>
            </a:r>
            <a:r>
              <a:rPr lang="en-GB" sz="2700" b="1" dirty="0"/>
              <a:t>systems</a:t>
            </a:r>
            <a:r>
              <a:rPr lang="en-GB" sz="2700" dirty="0"/>
              <a:t>. If the organisation is not consistent with the strategy, then even the cleverest strategy will fail because of poor implementation.</a:t>
            </a:r>
          </a:p>
          <a:p>
            <a:pPr algn="just">
              <a:spcBef>
                <a:spcPts val="1200"/>
              </a:spcBef>
              <a:spcAft>
                <a:spcPts val="1200"/>
              </a:spcAft>
              <a:buClr>
                <a:schemeClr val="tx1"/>
              </a:buClr>
            </a:pPr>
            <a:r>
              <a:rPr lang="en-GB" sz="2700" b="1" dirty="0">
                <a:solidFill>
                  <a:srgbClr val="FF0000"/>
                </a:solidFill>
              </a:rPr>
              <a:t>Structures</a:t>
            </a:r>
            <a:r>
              <a:rPr lang="en-GB" sz="2700" dirty="0"/>
              <a:t> give people formally defined roles, responsibilities and lines of reporting. </a:t>
            </a:r>
          </a:p>
          <a:p>
            <a:pPr algn="just">
              <a:spcBef>
                <a:spcPts val="1200"/>
              </a:spcBef>
              <a:spcAft>
                <a:spcPts val="1200"/>
              </a:spcAft>
              <a:buClr>
                <a:schemeClr val="tx1"/>
              </a:buClr>
            </a:pPr>
            <a:r>
              <a:rPr lang="en-GB" sz="2700" b="1" dirty="0">
                <a:solidFill>
                  <a:srgbClr val="FF0000"/>
                </a:solidFill>
              </a:rPr>
              <a:t>Systems</a:t>
            </a:r>
            <a:r>
              <a:rPr lang="en-GB" sz="2700" dirty="0"/>
              <a:t> support and control people as they carry out structurally defined roles and responsibilities.</a:t>
            </a:r>
          </a:p>
        </p:txBody>
      </p:sp>
    </p:spTree>
    <p:extLst>
      <p:ext uri="{BB962C8B-B14F-4D97-AF65-F5344CB8AC3E}">
        <p14:creationId xmlns:p14="http://schemas.microsoft.com/office/powerpoint/2010/main" val="76447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04764"/>
            <a:ext cx="10693188" cy="4428492"/>
          </a:xfrm>
        </p:spPr>
        <p:txBody>
          <a:bodyPr/>
          <a:lstStyle/>
          <a:p>
            <a:pPr algn="just"/>
            <a:r>
              <a:rPr lang="en-GB" sz="2700" dirty="0"/>
              <a:t>Alongside a well-considered strategy, there exists the need for an organisation, management team and people to deliver the strategy.</a:t>
            </a:r>
          </a:p>
          <a:p>
            <a:pPr algn="just"/>
            <a:r>
              <a:rPr lang="en-GB" sz="2700" dirty="0"/>
              <a:t>According to modern strategists, strategy and structure are interlinked. It may not be optimal for an organisation to develop its structure after it has developed its strategy.</a:t>
            </a:r>
          </a:p>
          <a:p>
            <a:pPr algn="just"/>
            <a:r>
              <a:rPr lang="en-GB" altLang="en-US" sz="2700" dirty="0"/>
              <a:t>There are some companies that have broadly similar resources but differ markedly in their performance. The reasons for this disparity may be associated with the way that companies are organised and conduct their activities, rather than with differences in strategy.</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McKinsey 7Ss</a:t>
            </a:r>
          </a:p>
        </p:txBody>
      </p:sp>
      <p:pic>
        <p:nvPicPr>
          <p:cNvPr id="4" name="Picture 3">
            <a:extLst>
              <a:ext uri="{FF2B5EF4-FFF2-40B4-BE49-F238E27FC236}">
                <a16:creationId xmlns:a16="http://schemas.microsoft.com/office/drawing/2014/main" id="{11AF1477-E003-C6B3-586A-73518B2CC9AE}"/>
              </a:ext>
            </a:extLst>
          </p:cNvPr>
          <p:cNvPicPr>
            <a:picLocks noChangeAspect="1"/>
          </p:cNvPicPr>
          <p:nvPr/>
        </p:nvPicPr>
        <p:blipFill>
          <a:blip r:embed="rId3"/>
          <a:stretch>
            <a:fillRect/>
          </a:stretch>
        </p:blipFill>
        <p:spPr>
          <a:xfrm>
            <a:off x="6744072" y="1147773"/>
            <a:ext cx="4667130" cy="4342804"/>
          </a:xfrm>
          <a:prstGeom prst="rect">
            <a:avLst/>
          </a:prstGeom>
        </p:spPr>
      </p:pic>
      <p:sp>
        <p:nvSpPr>
          <p:cNvPr id="5" name="Content Placeholder 2">
            <a:extLst>
              <a:ext uri="{FF2B5EF4-FFF2-40B4-BE49-F238E27FC236}">
                <a16:creationId xmlns:a16="http://schemas.microsoft.com/office/drawing/2014/main" id="{DB2F655B-C02A-F6DB-7641-41E3F620E68D}"/>
              </a:ext>
            </a:extLst>
          </p:cNvPr>
          <p:cNvSpPr txBox="1">
            <a:spLocks/>
          </p:cNvSpPr>
          <p:nvPr/>
        </p:nvSpPr>
        <p:spPr bwMode="auto">
          <a:xfrm>
            <a:off x="778027" y="1095327"/>
            <a:ext cx="5966045" cy="46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400" b="1" dirty="0">
                <a:solidFill>
                  <a:srgbClr val="FF0000"/>
                </a:solidFill>
              </a:rPr>
              <a:t>Configurations</a:t>
            </a:r>
            <a:r>
              <a:rPr lang="en-GB" sz="2400" dirty="0"/>
              <a:t> are the set of organisational design elements that fit together in order to support the intended strategy. </a:t>
            </a:r>
          </a:p>
          <a:p>
            <a:pPr algn="just">
              <a:spcBef>
                <a:spcPts val="1200"/>
              </a:spcBef>
              <a:spcAft>
                <a:spcPts val="1200"/>
              </a:spcAft>
              <a:buClr>
                <a:schemeClr val="tx1"/>
              </a:buClr>
            </a:pPr>
            <a:r>
              <a:rPr lang="en-GB" sz="2400" dirty="0"/>
              <a:t>Developed by the McKinsey consulting company, the McKinsey 7-S framework highlights the </a:t>
            </a:r>
            <a:r>
              <a:rPr lang="en-GB" sz="2400" b="1" u="sng" dirty="0"/>
              <a:t>importance of fit </a:t>
            </a:r>
            <a:r>
              <a:rPr lang="en-GB" sz="2400" dirty="0"/>
              <a:t>between not just strategy, structure and systems, but also with staff, style, skills and superordinate goals.</a:t>
            </a:r>
          </a:p>
        </p:txBody>
      </p:sp>
      <p:sp>
        <p:nvSpPr>
          <p:cNvPr id="6" name="TextBox 5">
            <a:extLst>
              <a:ext uri="{FF2B5EF4-FFF2-40B4-BE49-F238E27FC236}">
                <a16:creationId xmlns:a16="http://schemas.microsoft.com/office/drawing/2014/main" id="{F6427DD5-9C4F-4360-BBA1-2AC2F7CBB2F7}"/>
              </a:ext>
            </a:extLst>
          </p:cNvPr>
          <p:cNvSpPr txBox="1"/>
          <p:nvPr/>
        </p:nvSpPr>
        <p:spPr>
          <a:xfrm>
            <a:off x="9267971" y="5402450"/>
            <a:ext cx="2924029"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304924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250"/>
                                        <p:tgtEl>
                                          <p:spTgt spid="5">
                                            <p:txEl>
                                              <p:pRg st="0" end="0"/>
                                            </p:txEl>
                                          </p:spTgt>
                                        </p:tgtEl>
                                      </p:cBhvr>
                                    </p:animEffect>
                                    <p:anim calcmode="lin" valueType="num">
                                      <p:cBhvr>
                                        <p:cTn id="8" dur="12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250" fill="hold"/>
                                        <p:tgtEl>
                                          <p:spTgt spid="4"/>
                                        </p:tgtEl>
                                        <p:attrNameLst>
                                          <p:attrName>ppt_w</p:attrName>
                                        </p:attrNameLst>
                                      </p:cBhvr>
                                      <p:tavLst>
                                        <p:tav tm="0">
                                          <p:val>
                                            <p:fltVal val="0"/>
                                          </p:val>
                                        </p:tav>
                                        <p:tav tm="100000">
                                          <p:val>
                                            <p:strVal val="#ppt_w"/>
                                          </p:val>
                                        </p:tav>
                                      </p:tavLst>
                                    </p:anim>
                                    <p:anim calcmode="lin" valueType="num">
                                      <p:cBhvr>
                                        <p:cTn id="13" dur="1250" fill="hold"/>
                                        <p:tgtEl>
                                          <p:spTgt spid="4"/>
                                        </p:tgtEl>
                                        <p:attrNameLst>
                                          <p:attrName>ppt_h</p:attrName>
                                        </p:attrNameLst>
                                      </p:cBhvr>
                                      <p:tavLst>
                                        <p:tav tm="0">
                                          <p:val>
                                            <p:fltVal val="0"/>
                                          </p:val>
                                        </p:tav>
                                        <p:tav tm="100000">
                                          <p:val>
                                            <p:strVal val="#ppt_h"/>
                                          </p:val>
                                        </p:tav>
                                      </p:tavLst>
                                    </p:anim>
                                    <p:animEffect transition="in" filter="fade">
                                      <p:cBhvr>
                                        <p:cTn id="14" dur="1250"/>
                                        <p:tgtEl>
                                          <p:spTgt spid="4"/>
                                        </p:tgtEl>
                                      </p:cBhvr>
                                    </p:animEffect>
                                  </p:childTnLst>
                                </p:cTn>
                              </p:par>
                            </p:childTnLst>
                          </p:cTn>
                        </p:par>
                        <p:par>
                          <p:cTn id="15" fill="hold">
                            <p:stCondLst>
                              <p:cond delay="125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2000"/>
                                        <p:tgtEl>
                                          <p:spTgt spid="5">
                                            <p:txEl>
                                              <p:pRg st="1" end="1"/>
                                            </p:txEl>
                                          </p:spTgt>
                                        </p:tgtEl>
                                      </p:cBhvr>
                                    </p:animEffect>
                                    <p:anim calcmode="lin" valueType="num">
                                      <p:cBhvr>
                                        <p:cTn id="19"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Fit</a:t>
            </a:r>
          </a:p>
        </p:txBody>
      </p:sp>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There is a need to ensure that strategy and structure are consistent with each other.</a:t>
            </a:r>
          </a:p>
          <a:p>
            <a:pPr algn="just">
              <a:buClr>
                <a:schemeClr val="tx1"/>
              </a:buClr>
            </a:pPr>
            <a:r>
              <a:rPr lang="en-GB" sz="2100" dirty="0"/>
              <a:t>For an organisation to be economically effective, there needs to be a matching process between the organisation’s strategy and its structure: this is the concept of strategic fit. </a:t>
            </a:r>
            <a:r>
              <a:rPr lang="en-GB" sz="2100" b="1" dirty="0">
                <a:solidFill>
                  <a:srgbClr val="FF0000"/>
                </a:solidFill>
              </a:rPr>
              <a:t>Strategic fit</a:t>
            </a:r>
            <a:r>
              <a:rPr lang="en-GB" sz="2100" dirty="0"/>
              <a:t> is the matching process between strategy and structure.</a:t>
            </a:r>
          </a:p>
          <a:p>
            <a:pPr algn="just">
              <a:buClr>
                <a:schemeClr val="tx1"/>
              </a:buClr>
            </a:pPr>
            <a:r>
              <a:rPr lang="en-GB" sz="2100" dirty="0"/>
              <a:t>Case Study: Pepsi Co</a:t>
            </a:r>
          </a:p>
        </p:txBody>
      </p:sp>
      <p:pic>
        <p:nvPicPr>
          <p:cNvPr id="16" name="Picture 15">
            <a:extLst>
              <a:ext uri="{FF2B5EF4-FFF2-40B4-BE49-F238E27FC236}">
                <a16:creationId xmlns:a16="http://schemas.microsoft.com/office/drawing/2014/main" id="{006AC3FC-AF98-41E5-8F55-66EAC0717C46}"/>
              </a:ext>
            </a:extLst>
          </p:cNvPr>
          <p:cNvPicPr>
            <a:picLocks noChangeAspect="1"/>
          </p:cNvPicPr>
          <p:nvPr/>
        </p:nvPicPr>
        <p:blipFill>
          <a:blip r:embed="rId3"/>
          <a:stretch>
            <a:fillRect/>
          </a:stretch>
        </p:blipFill>
        <p:spPr>
          <a:xfrm>
            <a:off x="5663952" y="1434116"/>
            <a:ext cx="5852667" cy="4194412"/>
          </a:xfrm>
          <a:prstGeom prst="rect">
            <a:avLst/>
          </a:prstGeom>
        </p:spPr>
      </p:pic>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250"/>
                                        <p:tgtEl>
                                          <p:spTgt spid="6">
                                            <p:txEl>
                                              <p:pRg st="0" end="0"/>
                                            </p:txEl>
                                          </p:spTgt>
                                        </p:tgtEl>
                                      </p:cBhvr>
                                    </p:animEffect>
                                    <p:anim calcmode="lin" valueType="num">
                                      <p:cBhvr>
                                        <p:cTn id="8" dur="125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250"/>
                                        <p:tgtEl>
                                          <p:spTgt spid="6">
                                            <p:txEl>
                                              <p:pRg st="1" end="1"/>
                                            </p:txEl>
                                          </p:spTgt>
                                        </p:tgtEl>
                                      </p:cBhvr>
                                    </p:animEffect>
                                    <p:anim calcmode="lin" valueType="num">
                                      <p:cBhvr>
                                        <p:cTn id="14" dur="125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25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250"/>
                                        <p:tgtEl>
                                          <p:spTgt spid="6">
                                            <p:txEl>
                                              <p:pRg st="2" end="2"/>
                                            </p:txEl>
                                          </p:spTgt>
                                        </p:tgtEl>
                                      </p:cBhvr>
                                    </p:animEffect>
                                    <p:anim calcmode="lin" valueType="num">
                                      <p:cBhvr>
                                        <p:cTn id="20" dur="125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25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1250" fill="hold"/>
                                        <p:tgtEl>
                                          <p:spTgt spid="16"/>
                                        </p:tgtEl>
                                        <p:attrNameLst>
                                          <p:attrName>ppt_w</p:attrName>
                                        </p:attrNameLst>
                                      </p:cBhvr>
                                      <p:tavLst>
                                        <p:tav tm="0">
                                          <p:val>
                                            <p:fltVal val="0"/>
                                          </p:val>
                                        </p:tav>
                                        <p:tav tm="100000">
                                          <p:val>
                                            <p:strVal val="#ppt_w"/>
                                          </p:val>
                                        </p:tav>
                                      </p:tavLst>
                                    </p:anim>
                                    <p:anim calcmode="lin" valueType="num">
                                      <p:cBhvr>
                                        <p:cTn id="25" dur="1250" fill="hold"/>
                                        <p:tgtEl>
                                          <p:spTgt spid="16"/>
                                        </p:tgtEl>
                                        <p:attrNameLst>
                                          <p:attrName>ppt_h</p:attrName>
                                        </p:attrNameLst>
                                      </p:cBhvr>
                                      <p:tavLst>
                                        <p:tav tm="0">
                                          <p:val>
                                            <p:fltVal val="0"/>
                                          </p:val>
                                        </p:tav>
                                        <p:tav tm="100000">
                                          <p:val>
                                            <p:strVal val="#ppt_h"/>
                                          </p:val>
                                        </p:tav>
                                      </p:tavLst>
                                    </p:anim>
                                    <p:animEffect transition="in" filter="fade">
                                      <p:cBhvr>
                                        <p:cTn id="26" dur="12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The Organisation’s Structure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748" y="1556792"/>
            <a:ext cx="499758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000" b="1" dirty="0"/>
              <a:t>Basic principles of building the organisation’s structure:</a:t>
            </a:r>
          </a:p>
          <a:p>
            <a:pPr algn="just">
              <a:buClr>
                <a:schemeClr val="tx1"/>
              </a:buClr>
              <a:buFont typeface="Wingdings" panose="05000000000000000000" pitchFamily="2" charset="2"/>
              <a:buChar char="Ø"/>
            </a:pPr>
            <a:r>
              <a:rPr lang="en-GB" sz="1800" dirty="0"/>
              <a:t>Consistency with mission and objectives</a:t>
            </a:r>
          </a:p>
          <a:p>
            <a:pPr algn="just">
              <a:buClr>
                <a:schemeClr val="tx1"/>
              </a:buClr>
              <a:buFont typeface="Wingdings" panose="05000000000000000000" pitchFamily="2" charset="2"/>
              <a:buChar char="Ø"/>
            </a:pPr>
            <a:r>
              <a:rPr lang="en-GB" sz="1800" dirty="0"/>
              <a:t>Consideration of existing organisational design and main elements (age, size, environment, centralisation/decentralisation decisions, culture, leadership, etc.)</a:t>
            </a:r>
          </a:p>
          <a:p>
            <a:pPr algn="just">
              <a:buClr>
                <a:schemeClr val="tx1"/>
              </a:buClr>
              <a:buFont typeface="Wingdings" panose="05000000000000000000" pitchFamily="2" charset="2"/>
              <a:buChar char="Ø"/>
            </a:pPr>
            <a:r>
              <a:rPr lang="en-GB" sz="1800" dirty="0"/>
              <a:t>Design configurations based on the external environment and internal organisation </a:t>
            </a:r>
          </a:p>
          <a:p>
            <a:pPr algn="just">
              <a:buClr>
                <a:schemeClr val="tx1"/>
              </a:buClr>
              <a:buFont typeface="Wingdings" panose="05000000000000000000" pitchFamily="2" charset="2"/>
              <a:buChar char="Ø"/>
            </a:pPr>
            <a:r>
              <a:rPr lang="en-GB" sz="1800" dirty="0"/>
              <a:t>Consideration of consequences for employment and morale</a:t>
            </a:r>
          </a:p>
          <a:p>
            <a:pPr algn="just">
              <a:buClr>
                <a:schemeClr val="tx1"/>
              </a:buClr>
            </a:pPr>
            <a:endParaRPr lang="en-GB" sz="2200" dirty="0"/>
          </a:p>
          <a:p>
            <a:pPr algn="just">
              <a:buClr>
                <a:schemeClr val="tx1"/>
              </a:buClr>
            </a:pPr>
            <a:endParaRPr lang="en-GB" sz="2200" dirty="0"/>
          </a:p>
        </p:txBody>
      </p:sp>
      <p:pic>
        <p:nvPicPr>
          <p:cNvPr id="3" name="Picture 2">
            <a:extLst>
              <a:ext uri="{FF2B5EF4-FFF2-40B4-BE49-F238E27FC236}">
                <a16:creationId xmlns:a16="http://schemas.microsoft.com/office/drawing/2014/main" id="{86773381-48E1-4DCB-B578-85244AB3909A}"/>
              </a:ext>
            </a:extLst>
          </p:cNvPr>
          <p:cNvPicPr>
            <a:picLocks noChangeAspect="1"/>
          </p:cNvPicPr>
          <p:nvPr/>
        </p:nvPicPr>
        <p:blipFill>
          <a:blip r:embed="rId3"/>
          <a:stretch>
            <a:fillRect/>
          </a:stretch>
        </p:blipFill>
        <p:spPr>
          <a:xfrm>
            <a:off x="5519936" y="1556792"/>
            <a:ext cx="6139969" cy="392443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500" fill="hold"/>
                                        <p:tgtEl>
                                          <p:spTgt spid="3"/>
                                        </p:tgtEl>
                                        <p:attrNameLst>
                                          <p:attrName>ppt_w</p:attrName>
                                        </p:attrNameLst>
                                      </p:cBhvr>
                                      <p:tavLst>
                                        <p:tav tm="0">
                                          <p:val>
                                            <p:fltVal val="0"/>
                                          </p:val>
                                        </p:tav>
                                        <p:tav tm="100000">
                                          <p:val>
                                            <p:strVal val="#ppt_w"/>
                                          </p:val>
                                        </p:tav>
                                      </p:tavLst>
                                    </p:anim>
                                    <p:anim calcmode="lin" valueType="num">
                                      <p:cBhvr>
                                        <p:cTn id="13" dur="1500" fill="hold"/>
                                        <p:tgtEl>
                                          <p:spTgt spid="3"/>
                                        </p:tgtEl>
                                        <p:attrNameLst>
                                          <p:attrName>ppt_h</p:attrName>
                                        </p:attrNameLst>
                                      </p:cBhvr>
                                      <p:tavLst>
                                        <p:tav tm="0">
                                          <p:val>
                                            <p:fltVal val="0"/>
                                          </p:val>
                                        </p:tav>
                                        <p:tav tm="100000">
                                          <p:val>
                                            <p:strVal val="#ppt_h"/>
                                          </p:val>
                                        </p:tav>
                                      </p:tavLst>
                                    </p:anim>
                                    <p:animEffect transition="in" filter="fade">
                                      <p:cBhvr>
                                        <p:cTn id="14" dur="1500"/>
                                        <p:tgtEl>
                                          <p:spTgt spid="3"/>
                                        </p:tgtEl>
                                      </p:cBhvr>
                                    </p:animEffect>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500"/>
                                        <p:tgtEl>
                                          <p:spTgt spid="5">
                                            <p:txEl>
                                              <p:pRg st="1" end="1"/>
                                            </p:txEl>
                                          </p:spTgt>
                                        </p:tgtEl>
                                      </p:cBhvr>
                                    </p:animEffect>
                                    <p:anim calcmode="lin" valueType="num">
                                      <p:cBhvr>
                                        <p:cTn id="19"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500"/>
                                        <p:tgtEl>
                                          <p:spTgt spid="5">
                                            <p:txEl>
                                              <p:pRg st="2" end="2"/>
                                            </p:txEl>
                                          </p:spTgt>
                                        </p:tgtEl>
                                      </p:cBhvr>
                                    </p:animEffect>
                                    <p:anim calcmode="lin" valueType="num">
                                      <p:cBhvr>
                                        <p:cTn id="25"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4500"/>
                            </p:stCondLst>
                            <p:childTnLst>
                              <p:par>
                                <p:cTn id="28" presetID="42" presetClass="entr" presetSubtype="0" fill="hold" nodeType="after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1500"/>
                                        <p:tgtEl>
                                          <p:spTgt spid="5">
                                            <p:txEl>
                                              <p:pRg st="3" end="3"/>
                                            </p:txEl>
                                          </p:spTgt>
                                        </p:tgtEl>
                                      </p:cBhvr>
                                    </p:animEffect>
                                    <p:anim calcmode="lin" valueType="num">
                                      <p:cBhvr>
                                        <p:cTn id="31" dur="15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2" dur="15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6000"/>
                            </p:stCondLst>
                            <p:childTnLst>
                              <p:par>
                                <p:cTn id="34" presetID="42" presetClass="entr" presetSubtype="0" fill="hold" nodeType="after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1500"/>
                                        <p:tgtEl>
                                          <p:spTgt spid="5">
                                            <p:txEl>
                                              <p:pRg st="4" end="4"/>
                                            </p:txEl>
                                          </p:spTgt>
                                        </p:tgtEl>
                                      </p:cBhvr>
                                    </p:animEffect>
                                    <p:anim calcmode="lin" valueType="num">
                                      <p:cBhvr>
                                        <p:cTn id="37" dur="15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8" dur="15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881320" cy="1143000"/>
          </a:xfrm>
        </p:spPr>
        <p:txBody>
          <a:bodyPr/>
          <a:lstStyle/>
          <a:p>
            <a:pPr eaLnBrk="1" hangingPunct="1"/>
            <a:r>
              <a:rPr lang="en-GB" altLang="en-US" sz="2800" b="1" dirty="0">
                <a:solidFill>
                  <a:schemeClr val="tx2">
                    <a:lumMod val="75000"/>
                  </a:schemeClr>
                </a:solidFill>
              </a:rPr>
              <a:t>Culture, Style, Leadership and the Relationship with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767408" y="1196752"/>
            <a:ext cx="106571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Although every organisation is the result of its history, products and people, it periodically has the chance to renew itself. In other words, it is able to change its management culture and style. Inevitably, this will have an impact on strategy – both in obvious ways, such as the attitude to risk taking, and in more subtle ways, such as the ability of the company to innovate.</a:t>
            </a:r>
          </a:p>
          <a:p>
            <a:pPr algn="just">
              <a:buClr>
                <a:schemeClr val="tx1"/>
              </a:buClr>
            </a:pPr>
            <a:r>
              <a:rPr lang="en-GB" sz="2200" dirty="0"/>
              <a:t>The leadership and top management at any point in time will clearly influence the organisation’s culture and style.</a:t>
            </a:r>
          </a:p>
          <a:p>
            <a:pPr algn="just">
              <a:buClr>
                <a:schemeClr val="tx1"/>
              </a:buClr>
            </a:pPr>
            <a:r>
              <a:rPr lang="en-GB" sz="2200" dirty="0"/>
              <a:t>Organisations can make the deliberate choice to change their culture and style as part of a major shift in strategy….BUT:</a:t>
            </a:r>
          </a:p>
          <a:p>
            <a:pPr marL="0" indent="0" algn="just">
              <a:buClr>
                <a:schemeClr val="tx1"/>
              </a:buClr>
              <a:buNone/>
            </a:pPr>
            <a:endParaRPr lang="en-GB" sz="1400" dirty="0"/>
          </a:p>
          <a:p>
            <a:pPr lvl="2" algn="just">
              <a:buClr>
                <a:schemeClr val="tx1"/>
              </a:buClr>
              <a:buFont typeface="Wingdings" panose="05000000000000000000" pitchFamily="2" charset="2"/>
              <a:buChar char="Ø"/>
            </a:pPr>
            <a:r>
              <a:rPr lang="en-GB" sz="2200" dirty="0"/>
              <a:t>Should the organisation change its culture and style?</a:t>
            </a:r>
          </a:p>
          <a:p>
            <a:pPr lvl="2" algn="just">
              <a:buClr>
                <a:schemeClr val="tx1"/>
              </a:buClr>
              <a:buFont typeface="Wingdings" panose="05000000000000000000" pitchFamily="2" charset="2"/>
              <a:buChar char="Ø"/>
            </a:pPr>
            <a:r>
              <a:rPr lang="en-GB" sz="2200" dirty="0"/>
              <a:t>If so, in what way should the company change these?</a:t>
            </a:r>
          </a:p>
        </p:txBody>
      </p:sp>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750"/>
                                        <p:tgtEl>
                                          <p:spTgt spid="5">
                                            <p:txEl>
                                              <p:pRg st="0" end="0"/>
                                            </p:txEl>
                                          </p:spTgt>
                                        </p:tgtEl>
                                      </p:cBhvr>
                                    </p:animEffect>
                                    <p:anim calcmode="lin" valueType="num">
                                      <p:cBhvr>
                                        <p:cTn id="8" dur="17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750"/>
                                        <p:tgtEl>
                                          <p:spTgt spid="5">
                                            <p:txEl>
                                              <p:pRg st="1" end="1"/>
                                            </p:txEl>
                                          </p:spTgt>
                                        </p:tgtEl>
                                      </p:cBhvr>
                                    </p:animEffect>
                                    <p:anim calcmode="lin" valueType="num">
                                      <p:cBhvr>
                                        <p:cTn id="14" dur="175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75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750"/>
                                        <p:tgtEl>
                                          <p:spTgt spid="5">
                                            <p:txEl>
                                              <p:pRg st="2" end="2"/>
                                            </p:txEl>
                                          </p:spTgt>
                                        </p:tgtEl>
                                      </p:cBhvr>
                                    </p:animEffect>
                                    <p:anim calcmode="lin" valueType="num">
                                      <p:cBhvr>
                                        <p:cTn id="20" dur="175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75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1750"/>
                                        <p:tgtEl>
                                          <p:spTgt spid="5">
                                            <p:txEl>
                                              <p:pRg st="4" end="4"/>
                                            </p:txEl>
                                          </p:spTgt>
                                        </p:tgtEl>
                                      </p:cBhvr>
                                    </p:animEffect>
                                    <p:anim calcmode="lin" valueType="num">
                                      <p:cBhvr>
                                        <p:cTn id="26" dur="175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7" dur="175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7000"/>
                            </p:stCondLst>
                            <p:childTnLst>
                              <p:par>
                                <p:cTn id="29" presetID="42" presetClass="entr" presetSubtype="0" fill="hold" nodeType="after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Effect transition="in" filter="fade">
                                      <p:cBhvr>
                                        <p:cTn id="31" dur="1750"/>
                                        <p:tgtEl>
                                          <p:spTgt spid="5">
                                            <p:txEl>
                                              <p:pRg st="5" end="5"/>
                                            </p:txEl>
                                          </p:spTgt>
                                        </p:tgtEl>
                                      </p:cBhvr>
                                    </p:animEffect>
                                    <p:anim calcmode="lin" valueType="num">
                                      <p:cBhvr>
                                        <p:cTn id="32" dur="175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3" dur="175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and Structure Fit</a:t>
            </a:r>
          </a:p>
        </p:txBody>
      </p:sp>
      <p:sp>
        <p:nvSpPr>
          <p:cNvPr id="6" name="Content Placeholder 2">
            <a:extLst>
              <a:ext uri="{FF2B5EF4-FFF2-40B4-BE49-F238E27FC236}">
                <a16:creationId xmlns:a16="http://schemas.microsoft.com/office/drawing/2014/main" id="{3210DC31-C92A-49DE-81A9-8EFB39C20C37}"/>
              </a:ext>
            </a:extLst>
          </p:cNvPr>
          <p:cNvSpPr txBox="1">
            <a:spLocks/>
          </p:cNvSpPr>
          <p:nvPr/>
        </p:nvSpPr>
        <p:spPr bwMode="auto">
          <a:xfrm>
            <a:off x="778027" y="1095327"/>
            <a:ext cx="10635946" cy="1901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For most organisations, it is essential to have some structure - even if it is fluid and ill-defined in small organisations; the choice lies between what the organisation has now and what it might have as its strategy changes. In summary, there is a connection between an organisation’s business strategy and the most appropriate organisational structure.</a:t>
            </a:r>
          </a:p>
        </p:txBody>
      </p:sp>
      <p:pic>
        <p:nvPicPr>
          <p:cNvPr id="5" name="Picture 4">
            <a:extLst>
              <a:ext uri="{FF2B5EF4-FFF2-40B4-BE49-F238E27FC236}">
                <a16:creationId xmlns:a16="http://schemas.microsoft.com/office/drawing/2014/main" id="{63CD8D83-D374-450B-BEB0-6B2A72AAE3D2}"/>
              </a:ext>
            </a:extLst>
          </p:cNvPr>
          <p:cNvPicPr>
            <a:picLocks noChangeAspect="1"/>
          </p:cNvPicPr>
          <p:nvPr/>
        </p:nvPicPr>
        <p:blipFill>
          <a:blip r:embed="rId3"/>
          <a:stretch>
            <a:fillRect/>
          </a:stretch>
        </p:blipFill>
        <p:spPr>
          <a:xfrm>
            <a:off x="1093286" y="3140967"/>
            <a:ext cx="10005428" cy="2315573"/>
          </a:xfrm>
          <a:prstGeom prst="rect">
            <a:avLst/>
          </a:prstGeom>
        </p:spPr>
      </p:pic>
    </p:spTree>
    <p:extLst>
      <p:ext uri="{BB962C8B-B14F-4D97-AF65-F5344CB8AC3E}">
        <p14:creationId xmlns:p14="http://schemas.microsoft.com/office/powerpoint/2010/main" val="271531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Link Between Strategy and Structure</a:t>
            </a:r>
          </a:p>
        </p:txBody>
      </p:sp>
      <p:pic>
        <p:nvPicPr>
          <p:cNvPr id="3" name="Picture 2">
            <a:extLst>
              <a:ext uri="{FF2B5EF4-FFF2-40B4-BE49-F238E27FC236}">
                <a16:creationId xmlns:a16="http://schemas.microsoft.com/office/drawing/2014/main" id="{2B1D6F05-EE61-4AE0-B98C-30C0F736E074}"/>
              </a:ext>
            </a:extLst>
          </p:cNvPr>
          <p:cNvPicPr>
            <a:picLocks noChangeAspect="1"/>
          </p:cNvPicPr>
          <p:nvPr/>
        </p:nvPicPr>
        <p:blipFill>
          <a:blip r:embed="rId3"/>
          <a:stretch>
            <a:fillRect/>
          </a:stretch>
        </p:blipFill>
        <p:spPr>
          <a:xfrm>
            <a:off x="1784900" y="980728"/>
            <a:ext cx="8622200" cy="4680520"/>
          </a:xfrm>
          <a:prstGeom prst="rect">
            <a:avLst/>
          </a:prstGeom>
        </p:spPr>
      </p:pic>
    </p:spTree>
    <p:extLst>
      <p:ext uri="{BB962C8B-B14F-4D97-AF65-F5344CB8AC3E}">
        <p14:creationId xmlns:p14="http://schemas.microsoft.com/office/powerpoint/2010/main" val="247710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 calcmode="lin" valueType="num">
                                      <p:cBhvr>
                                        <p:cTn id="9" dur="1750" fill="hold"/>
                                        <p:tgtEl>
                                          <p:spTgt spid="3"/>
                                        </p:tgtEl>
                                        <p:attrNameLst>
                                          <p:attrName>style.rotation</p:attrName>
                                        </p:attrNameLst>
                                      </p:cBhvr>
                                      <p:tavLst>
                                        <p:tav tm="0">
                                          <p:val>
                                            <p:fltVal val="90"/>
                                          </p:val>
                                        </p:tav>
                                        <p:tav tm="100000">
                                          <p:val>
                                            <p:fltVal val="0"/>
                                          </p:val>
                                        </p:tav>
                                      </p:tavLst>
                                    </p:anim>
                                    <p:animEffect transition="in" filter="fade">
                                      <p:cBhvr>
                                        <p:cTn id="10"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Google gets a new name and a new structure</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3645024"/>
            <a:ext cx="10369152"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In what respects is the change consistent with Alfred Chandler’s phrase, ‘structure follows strategy’?</a:t>
            </a:r>
          </a:p>
          <a:p>
            <a:pPr algn="just">
              <a:buAutoNum type="arabicPeriod"/>
            </a:pPr>
            <a:r>
              <a:rPr lang="en-GB" sz="2800" dirty="0"/>
              <a:t>Why do investors think that the new Alphabet structure is worth an extra $29bn?</a:t>
            </a:r>
          </a:p>
        </p:txBody>
      </p:sp>
      <p:pic>
        <p:nvPicPr>
          <p:cNvPr id="3" name="Picture 2" descr="A close up of a sign&#10;&#10;Description automatically generated">
            <a:extLst>
              <a:ext uri="{FF2B5EF4-FFF2-40B4-BE49-F238E27FC236}">
                <a16:creationId xmlns:a16="http://schemas.microsoft.com/office/drawing/2014/main" id="{F2730D08-C741-4B6B-AA41-C215BA892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9756" y="1556792"/>
            <a:ext cx="4392488" cy="2196244"/>
          </a:xfrm>
          <a:prstGeom prst="rect">
            <a:avLst/>
          </a:prstGeom>
        </p:spPr>
      </p:pic>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anim calcmode="lin" valueType="num">
                                      <p:cBhvr>
                                        <p:cTn id="14" dur="2000" fill="hold"/>
                                        <p:tgtEl>
                                          <p:spTgt spid="10"/>
                                        </p:tgtEl>
                                        <p:attrNameLst>
                                          <p:attrName>ppt_x</p:attrName>
                                        </p:attrNameLst>
                                      </p:cBhvr>
                                      <p:tavLst>
                                        <p:tav tm="0">
                                          <p:val>
                                            <p:strVal val="#ppt_x"/>
                                          </p:val>
                                        </p:tav>
                                        <p:tav tm="100000">
                                          <p:val>
                                            <p:strVal val="#ppt_x"/>
                                          </p:val>
                                        </p:tav>
                                      </p:tavLst>
                                    </p:anim>
                                    <p:anim calcmode="lin" valueType="num">
                                      <p:cBhvr>
                                        <p:cTn id="15" dur="2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Strategies</a:t>
            </a:r>
          </a:p>
        </p:txBody>
      </p:sp>
      <p:pic>
        <p:nvPicPr>
          <p:cNvPr id="3" name="Picture 2">
            <a:extLst>
              <a:ext uri="{FF2B5EF4-FFF2-40B4-BE49-F238E27FC236}">
                <a16:creationId xmlns:a16="http://schemas.microsoft.com/office/drawing/2014/main" id="{A20BC1D5-68CE-2CA0-20B2-4F6D90BFE433}"/>
              </a:ext>
            </a:extLst>
          </p:cNvPr>
          <p:cNvPicPr>
            <a:picLocks noChangeAspect="1"/>
          </p:cNvPicPr>
          <p:nvPr/>
        </p:nvPicPr>
        <p:blipFill>
          <a:blip r:embed="rId3"/>
          <a:stretch>
            <a:fillRect/>
          </a:stretch>
        </p:blipFill>
        <p:spPr>
          <a:xfrm>
            <a:off x="887183" y="1916832"/>
            <a:ext cx="10417634" cy="2889101"/>
          </a:xfrm>
          <a:prstGeom prst="rect">
            <a:avLst/>
          </a:prstGeom>
        </p:spPr>
      </p:pic>
      <p:sp>
        <p:nvSpPr>
          <p:cNvPr id="5" name="TextBox 4">
            <a:extLst>
              <a:ext uri="{FF2B5EF4-FFF2-40B4-BE49-F238E27FC236}">
                <a16:creationId xmlns:a16="http://schemas.microsoft.com/office/drawing/2014/main" id="{456D1C78-D1B1-6FFA-19C3-23AE0A8AFFDA}"/>
              </a:ext>
            </a:extLst>
          </p:cNvPr>
          <p:cNvSpPr txBox="1"/>
          <p:nvPr/>
        </p:nvSpPr>
        <p:spPr>
          <a:xfrm>
            <a:off x="8040216" y="5314727"/>
            <a:ext cx="3264601" cy="338554"/>
          </a:xfrm>
          <a:prstGeom prst="rect">
            <a:avLst/>
          </a:prstGeom>
          <a:noFill/>
        </p:spPr>
        <p:txBody>
          <a:bodyPr wrap="square">
            <a:spAutoFit/>
          </a:bodyPr>
          <a:lstStyle/>
          <a:p>
            <a:r>
              <a:rPr lang="en-GB" sz="1600" dirty="0"/>
              <a:t>Source: Whittington et al., (2020)</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Performance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052736"/>
            <a:ext cx="10873208" cy="4608512"/>
          </a:xfrm>
        </p:spPr>
        <p:txBody>
          <a:bodyPr/>
          <a:lstStyle/>
          <a:p>
            <a:pPr marL="0" indent="0" algn="just">
              <a:spcBef>
                <a:spcPts val="0"/>
              </a:spcBef>
              <a:spcAft>
                <a:spcPts val="0"/>
              </a:spcAft>
              <a:buClr>
                <a:schemeClr val="tx1"/>
              </a:buClr>
              <a:buNone/>
            </a:pPr>
            <a:r>
              <a:rPr lang="en-GB" sz="2600" dirty="0"/>
              <a:t>There are many techniques for measuring organisational performance, with diverse organisations preferring different measures. Two widely used measures:</a:t>
            </a:r>
          </a:p>
          <a:p>
            <a:pPr algn="just">
              <a:spcBef>
                <a:spcPts val="0"/>
              </a:spcBef>
              <a:spcAft>
                <a:spcPts val="0"/>
              </a:spcAft>
              <a:buClr>
                <a:schemeClr val="tx1"/>
              </a:buClr>
            </a:pPr>
            <a:r>
              <a:rPr lang="en-GB" altLang="en-US" sz="2600" b="1" dirty="0">
                <a:solidFill>
                  <a:srgbClr val="FF0000"/>
                </a:solidFill>
              </a:rPr>
              <a:t>Economic</a:t>
            </a:r>
            <a:r>
              <a:rPr lang="en-GB" altLang="en-US" sz="2600" dirty="0"/>
              <a:t> performance refers to direct measures of success in terms of economic outcomes.</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product markets (e.g. sales growth or market share)</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Profitability (e.g. profit margin or return on capital employed)</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Financial market measures (e.g. movements in share price)</a:t>
            </a:r>
          </a:p>
          <a:p>
            <a:pPr algn="just">
              <a:spcBef>
                <a:spcPts val="0"/>
              </a:spcBef>
              <a:spcAft>
                <a:spcPts val="0"/>
              </a:spcAft>
              <a:buClr>
                <a:schemeClr val="tx1"/>
              </a:buClr>
            </a:pPr>
            <a:r>
              <a:rPr lang="en-GB" altLang="en-US" sz="2600" b="1" dirty="0">
                <a:solidFill>
                  <a:srgbClr val="FF0000"/>
                </a:solidFill>
              </a:rPr>
              <a:t>Effectiveness</a:t>
            </a:r>
            <a:r>
              <a:rPr lang="en-GB" altLang="en-US" sz="2600" dirty="0"/>
              <a:t> refers to a broader set of performance criteria than just economic, for example measures reflecting internal operational efficiency or measures relevant to stakeholders such as employees and external communities.</a:t>
            </a:r>
          </a:p>
          <a:p>
            <a:pPr algn="just">
              <a:spcBef>
                <a:spcPts val="1800"/>
              </a:spcBef>
              <a:spcAft>
                <a:spcPts val="1800"/>
              </a:spcAft>
              <a:buClr>
                <a:schemeClr val="tx1"/>
              </a:buClr>
            </a:pPr>
            <a:endParaRPr lang="en-GB" altLang="en-US" sz="2600" dirty="0"/>
          </a:p>
        </p:txBody>
      </p:sp>
    </p:spTree>
    <p:extLst>
      <p:ext uri="{BB962C8B-B14F-4D97-AF65-F5344CB8AC3E}">
        <p14:creationId xmlns:p14="http://schemas.microsoft.com/office/powerpoint/2010/main" val="276101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Comparisons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412776"/>
            <a:ext cx="10873208" cy="4248472"/>
          </a:xfrm>
        </p:spPr>
        <p:txBody>
          <a:bodyPr/>
          <a:lstStyle/>
          <a:p>
            <a:pPr marL="0" indent="0" algn="just">
              <a:spcBef>
                <a:spcPts val="1200"/>
              </a:spcBef>
              <a:spcAft>
                <a:spcPts val="1200"/>
              </a:spcAft>
              <a:buClr>
                <a:schemeClr val="tx1"/>
              </a:buClr>
              <a:buNone/>
            </a:pPr>
            <a:r>
              <a:rPr lang="en-GB" sz="2600" dirty="0"/>
              <a:t>When considering performance, it is important to be clear about what you are measuring against: in other words, performance relative to what? There are three main comparisons to consider:</a:t>
            </a:r>
          </a:p>
          <a:p>
            <a:pPr marL="985838" lvl="1" indent="-528638" algn="just">
              <a:spcBef>
                <a:spcPts val="1200"/>
              </a:spcBef>
              <a:spcAft>
                <a:spcPts val="1200"/>
              </a:spcAft>
              <a:buClr>
                <a:schemeClr val="tx1"/>
              </a:buClr>
              <a:buFont typeface="Wingdings" panose="05000000000000000000" pitchFamily="2" charset="2"/>
              <a:buChar char="Ø"/>
            </a:pPr>
            <a:r>
              <a:rPr lang="en-GB" sz="2400" dirty="0"/>
              <a:t>Organisational targets</a:t>
            </a:r>
          </a:p>
          <a:p>
            <a:pPr marL="985838" lvl="1" indent="-528638" algn="just">
              <a:spcBef>
                <a:spcPts val="1200"/>
              </a:spcBef>
              <a:spcAft>
                <a:spcPts val="1200"/>
              </a:spcAft>
              <a:buClr>
                <a:schemeClr val="tx1"/>
              </a:buClr>
              <a:buFont typeface="Wingdings" panose="05000000000000000000" pitchFamily="2" charset="2"/>
              <a:buChar char="Ø"/>
            </a:pPr>
            <a:r>
              <a:rPr lang="en-GB" sz="2400" dirty="0"/>
              <a:t>Trends over time</a:t>
            </a:r>
          </a:p>
          <a:p>
            <a:pPr marL="985838" lvl="1" indent="-528638" algn="just">
              <a:spcBef>
                <a:spcPts val="1200"/>
              </a:spcBef>
              <a:spcAft>
                <a:spcPts val="1200"/>
              </a:spcAft>
              <a:buClr>
                <a:schemeClr val="tx1"/>
              </a:buClr>
              <a:buFont typeface="Wingdings" panose="05000000000000000000" pitchFamily="2" charset="2"/>
              <a:buChar char="Ø"/>
            </a:pPr>
            <a:r>
              <a:rPr lang="en-GB" sz="2400" dirty="0"/>
              <a:t>Comparable organisations</a:t>
            </a:r>
          </a:p>
        </p:txBody>
      </p:sp>
      <p:pic>
        <p:nvPicPr>
          <p:cNvPr id="3" name="Picture 2" descr="A picture containing icon&#10;&#10;Description automatically generated">
            <a:extLst>
              <a:ext uri="{FF2B5EF4-FFF2-40B4-BE49-F238E27FC236}">
                <a16:creationId xmlns:a16="http://schemas.microsoft.com/office/drawing/2014/main" id="{45D23492-6F3E-EE5A-9ECF-EF2B3BE3A2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2587724"/>
            <a:ext cx="3810000" cy="2857500"/>
          </a:xfrm>
          <a:prstGeom prst="rect">
            <a:avLst/>
          </a:prstGeom>
        </p:spPr>
      </p:pic>
    </p:spTree>
    <p:extLst>
      <p:ext uri="{BB962C8B-B14F-4D97-AF65-F5344CB8AC3E}">
        <p14:creationId xmlns:p14="http://schemas.microsoft.com/office/powerpoint/2010/main" val="108853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2000"/>
                                        <p:tgtEl>
                                          <p:spTgt spid="7172">
                                            <p:txEl>
                                              <p:pRg st="1" end="1"/>
                                            </p:txEl>
                                          </p:spTgt>
                                        </p:tgtEl>
                                      </p:cBhvr>
                                    </p:animEffect>
                                    <p:anim calcmode="lin" valueType="num">
                                      <p:cBhvr>
                                        <p:cTn id="19"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2" end="2"/>
                                            </p:txEl>
                                          </p:spTgt>
                                        </p:tgtEl>
                                        <p:attrNameLst>
                                          <p:attrName>style.visibility</p:attrName>
                                        </p:attrNameLst>
                                      </p:cBhvr>
                                      <p:to>
                                        <p:strVal val="visible"/>
                                      </p:to>
                                    </p:set>
                                    <p:animEffect transition="in" filter="fade">
                                      <p:cBhvr>
                                        <p:cTn id="24" dur="2000"/>
                                        <p:tgtEl>
                                          <p:spTgt spid="7172">
                                            <p:txEl>
                                              <p:pRg st="2" end="2"/>
                                            </p:txEl>
                                          </p:spTgt>
                                        </p:tgtEl>
                                      </p:cBhvr>
                                    </p:animEffect>
                                    <p:anim calcmode="lin" valueType="num">
                                      <p:cBhvr>
                                        <p:cTn id="25"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3" end="3"/>
                                            </p:txEl>
                                          </p:spTgt>
                                        </p:tgtEl>
                                        <p:attrNameLst>
                                          <p:attrName>style.visibility</p:attrName>
                                        </p:attrNameLst>
                                      </p:cBhvr>
                                      <p:to>
                                        <p:strVal val="visible"/>
                                      </p:to>
                                    </p:set>
                                    <p:animEffect transition="in" filter="fade">
                                      <p:cBhvr>
                                        <p:cTn id="30" dur="2000"/>
                                        <p:tgtEl>
                                          <p:spTgt spid="7172">
                                            <p:txEl>
                                              <p:pRg st="3" end="3"/>
                                            </p:txEl>
                                          </p:spTgt>
                                        </p:tgtEl>
                                      </p:cBhvr>
                                    </p:animEffect>
                                    <p:anim calcmode="lin" valueType="num">
                                      <p:cBhvr>
                                        <p:cTn id="31"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Gap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628800"/>
            <a:ext cx="4509501" cy="4104455"/>
          </a:xfrm>
        </p:spPr>
        <p:txBody>
          <a:bodyPr/>
          <a:lstStyle/>
          <a:p>
            <a:pPr marL="0" indent="0" algn="just">
              <a:buClr>
                <a:schemeClr val="tx1"/>
              </a:buClr>
              <a:buNone/>
            </a:pPr>
            <a:r>
              <a:rPr lang="en-GB" sz="2400" b="1" dirty="0">
                <a:solidFill>
                  <a:srgbClr val="FF0000"/>
                </a:solidFill>
              </a:rPr>
              <a:t>Gap analysis </a:t>
            </a:r>
            <a:r>
              <a:rPr lang="en-GB" sz="2400" dirty="0"/>
              <a:t>compares actual or projected performance with desired performance. It is useful for identifying performance shortfalls (‘gaps’) and, when involving projections, can help in anticipating future problems. </a:t>
            </a:r>
            <a:r>
              <a:rPr lang="en-GB" sz="2400" u="sng" dirty="0"/>
              <a:t>The size of the gap provides a guide to the extent to which strategy needs to be changed</a:t>
            </a:r>
            <a:r>
              <a:rPr lang="en-GB" sz="2400" dirty="0"/>
              <a:t>. </a:t>
            </a:r>
          </a:p>
        </p:txBody>
      </p:sp>
      <p:pic>
        <p:nvPicPr>
          <p:cNvPr id="3" name="Picture 2">
            <a:extLst>
              <a:ext uri="{FF2B5EF4-FFF2-40B4-BE49-F238E27FC236}">
                <a16:creationId xmlns:a16="http://schemas.microsoft.com/office/drawing/2014/main" id="{89F5E0D7-CBEC-462F-823A-CECAF658AB5C}"/>
              </a:ext>
            </a:extLst>
          </p:cNvPr>
          <p:cNvPicPr>
            <a:picLocks noChangeAspect="1"/>
          </p:cNvPicPr>
          <p:nvPr/>
        </p:nvPicPr>
        <p:blipFill>
          <a:blip r:embed="rId3"/>
          <a:stretch>
            <a:fillRect/>
          </a:stretch>
        </p:blipFill>
        <p:spPr>
          <a:xfrm>
            <a:off x="5376466" y="1268760"/>
            <a:ext cx="6228209" cy="4360515"/>
          </a:xfrm>
          <a:prstGeom prst="rect">
            <a:avLst/>
          </a:prstGeom>
        </p:spPr>
      </p:pic>
    </p:spTree>
    <p:extLst>
      <p:ext uri="{BB962C8B-B14F-4D97-AF65-F5344CB8AC3E}">
        <p14:creationId xmlns:p14="http://schemas.microsoft.com/office/powerpoint/2010/main" val="320444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SAFE Criteria and Techniques of Evaluation</a:t>
            </a:r>
          </a:p>
        </p:txBody>
      </p:sp>
      <p:pic>
        <p:nvPicPr>
          <p:cNvPr id="4" name="Picture 3">
            <a:extLst>
              <a:ext uri="{FF2B5EF4-FFF2-40B4-BE49-F238E27FC236}">
                <a16:creationId xmlns:a16="http://schemas.microsoft.com/office/drawing/2014/main" id="{3AEA12A9-284A-9416-D15C-E6D8F202AFF4}"/>
              </a:ext>
            </a:extLst>
          </p:cNvPr>
          <p:cNvPicPr>
            <a:picLocks noChangeAspect="1"/>
          </p:cNvPicPr>
          <p:nvPr/>
        </p:nvPicPr>
        <p:blipFill>
          <a:blip r:embed="rId3"/>
          <a:stretch>
            <a:fillRect/>
          </a:stretch>
        </p:blipFill>
        <p:spPr>
          <a:xfrm>
            <a:off x="836526" y="1340768"/>
            <a:ext cx="10518948" cy="4051505"/>
          </a:xfrm>
          <a:prstGeom prst="rect">
            <a:avLst/>
          </a:prstGeom>
        </p:spPr>
      </p:pic>
      <p:sp>
        <p:nvSpPr>
          <p:cNvPr id="5" name="TextBox 4">
            <a:extLst>
              <a:ext uri="{FF2B5EF4-FFF2-40B4-BE49-F238E27FC236}">
                <a16:creationId xmlns:a16="http://schemas.microsoft.com/office/drawing/2014/main" id="{3C27EF92-5460-D06D-1DA7-D990020848E5}"/>
              </a:ext>
            </a:extLst>
          </p:cNvPr>
          <p:cNvSpPr txBox="1"/>
          <p:nvPr/>
        </p:nvSpPr>
        <p:spPr>
          <a:xfrm>
            <a:off x="8080279" y="5347955"/>
            <a:ext cx="3264601" cy="338554"/>
          </a:xfrm>
          <a:prstGeom prst="rect">
            <a:avLst/>
          </a:prstGeom>
          <a:noFill/>
        </p:spPr>
        <p:txBody>
          <a:bodyPr wrap="square">
            <a:spAutoFit/>
          </a:bodyPr>
          <a:lstStyle/>
          <a:p>
            <a:r>
              <a:rPr lang="en-GB" sz="1600" dirty="0"/>
              <a:t>Source: Whittington et al., (2020)</a:t>
            </a:r>
          </a:p>
        </p:txBody>
      </p:sp>
    </p:spTree>
    <p:extLst>
      <p:ext uri="{BB962C8B-B14F-4D97-AF65-F5344CB8AC3E}">
        <p14:creationId xmlns:p14="http://schemas.microsoft.com/office/powerpoint/2010/main" val="264937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Success Criteria For Evaluating Strategic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400" b="1" dirty="0">
                <a:solidFill>
                  <a:srgbClr val="FF0000"/>
                </a:solidFill>
              </a:rPr>
              <a:t>Suitability</a:t>
            </a:r>
            <a:r>
              <a:rPr lang="en-GB" sz="2400" dirty="0"/>
              <a:t> is concerned with assessing which proposed strategies </a:t>
            </a:r>
            <a:r>
              <a:rPr lang="en-GB" sz="2400" b="1" dirty="0"/>
              <a:t>address the key opportunities and threats an organisation faces through an understanding of the strategic position of an organisation</a:t>
            </a:r>
            <a:r>
              <a:rPr lang="en-GB" sz="2400" dirty="0"/>
              <a:t>: it is therefore concerned with the overall rationale of a strategy. </a:t>
            </a:r>
          </a:p>
          <a:p>
            <a:pPr algn="just">
              <a:buClr>
                <a:schemeClr val="tx1"/>
              </a:buClr>
            </a:pPr>
            <a:r>
              <a:rPr lang="en-GB" sz="2400" b="1" dirty="0">
                <a:solidFill>
                  <a:srgbClr val="FF0000"/>
                </a:solidFill>
              </a:rPr>
              <a:t>Acceptability</a:t>
            </a:r>
            <a:r>
              <a:rPr lang="en-GB" sz="2400" dirty="0"/>
              <a:t> is concerned with whether the expected performance outcomes of a proposed strategy </a:t>
            </a:r>
            <a:r>
              <a:rPr lang="en-GB" sz="2400" b="1" dirty="0"/>
              <a:t>meet the expectations of stakeholders</a:t>
            </a:r>
            <a:r>
              <a:rPr lang="en-GB" sz="2400" dirty="0"/>
              <a:t>.</a:t>
            </a:r>
          </a:p>
          <a:p>
            <a:pPr algn="just">
              <a:buClr>
                <a:schemeClr val="tx1"/>
              </a:buClr>
            </a:pPr>
            <a:r>
              <a:rPr lang="en-GB" altLang="en-US" sz="2400" b="1" dirty="0">
                <a:solidFill>
                  <a:srgbClr val="FF0000"/>
                </a:solidFill>
              </a:rPr>
              <a:t>Feasibility</a:t>
            </a:r>
            <a:r>
              <a:rPr lang="en-GB" altLang="en-US" sz="2400" dirty="0"/>
              <a:t> is concerned with </a:t>
            </a:r>
            <a:r>
              <a:rPr lang="en-GB" altLang="en-US" sz="2400" b="1" dirty="0"/>
              <a:t>whether a strategy could work in practice</a:t>
            </a:r>
            <a:r>
              <a:rPr lang="en-GB" altLang="en-US" sz="2400" dirty="0"/>
              <a:t>: in other words, whether an organisation has the capacity to deliver a strategy.</a:t>
            </a:r>
          </a:p>
          <a:p>
            <a:pPr algn="just">
              <a:buClr>
                <a:schemeClr val="tx1"/>
              </a:buClr>
            </a:pPr>
            <a:r>
              <a:rPr lang="en-GB" altLang="en-US" sz="2400" b="1" dirty="0">
                <a:solidFill>
                  <a:srgbClr val="FF0000"/>
                </a:solidFill>
              </a:rPr>
              <a:t>Evaluation</a:t>
            </a:r>
            <a:r>
              <a:rPr lang="en-GB" altLang="en-US" sz="2400" dirty="0"/>
              <a:t> is concerned with </a:t>
            </a:r>
            <a:r>
              <a:rPr lang="en-GB" altLang="en-US" sz="2400" b="1" dirty="0"/>
              <a:t>identifying strategies that can pass all the hurdles of suitability, acceptability and feasibility</a:t>
            </a:r>
            <a:r>
              <a:rPr lang="en-GB" altLang="en-US" sz="2400" dirty="0"/>
              <a:t>.</a:t>
            </a:r>
          </a:p>
        </p:txBody>
      </p:sp>
    </p:spTree>
    <p:extLst>
      <p:ext uri="{BB962C8B-B14F-4D97-AF65-F5344CB8AC3E}">
        <p14:creationId xmlns:p14="http://schemas.microsoft.com/office/powerpoint/2010/main" val="129596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500"/>
                                        <p:tgtEl>
                                          <p:spTgt spid="7172">
                                            <p:txEl>
                                              <p:pRg st="0" end="0"/>
                                            </p:txEl>
                                          </p:spTgt>
                                        </p:tgtEl>
                                      </p:cBhvr>
                                    </p:animEffect>
                                    <p:anim calcmode="lin" valueType="num">
                                      <p:cBhvr>
                                        <p:cTn id="8" dur="2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500"/>
                                        <p:tgtEl>
                                          <p:spTgt spid="7172">
                                            <p:txEl>
                                              <p:pRg st="1" end="1"/>
                                            </p:txEl>
                                          </p:spTgt>
                                        </p:tgtEl>
                                      </p:cBhvr>
                                    </p:animEffect>
                                    <p:anim calcmode="lin" valueType="num">
                                      <p:cBhvr>
                                        <p:cTn id="14" dur="2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500"/>
                                        <p:tgtEl>
                                          <p:spTgt spid="7172">
                                            <p:txEl>
                                              <p:pRg st="2" end="2"/>
                                            </p:txEl>
                                          </p:spTgt>
                                        </p:tgtEl>
                                      </p:cBhvr>
                                    </p:animEffect>
                                    <p:anim calcmode="lin" valueType="num">
                                      <p:cBhvr>
                                        <p:cTn id="20" dur="2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500"/>
                                        <p:tgtEl>
                                          <p:spTgt spid="7172">
                                            <p:txEl>
                                              <p:pRg st="3" end="3"/>
                                            </p:txEl>
                                          </p:spTgt>
                                        </p:tgtEl>
                                      </p:cBhvr>
                                    </p:animEffect>
                                    <p:anim calcmode="lin" valueType="num">
                                      <p:cBhvr>
                                        <p:cTn id="26" dur="2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Strategy</a:t>
            </a:r>
          </a:p>
        </p:txBody>
      </p:sp>
      <p:graphicFrame>
        <p:nvGraphicFramePr>
          <p:cNvPr id="2" name="Diagram 1">
            <a:extLst>
              <a:ext uri="{FF2B5EF4-FFF2-40B4-BE49-F238E27FC236}">
                <a16:creationId xmlns:a16="http://schemas.microsoft.com/office/drawing/2014/main" id="{C57A5E3F-0865-4102-AE1C-4C21A11AA1F6}"/>
              </a:ext>
            </a:extLst>
          </p:cNvPr>
          <p:cNvGraphicFramePr/>
          <p:nvPr/>
        </p:nvGraphicFramePr>
        <p:xfrm>
          <a:off x="1019436" y="2492896"/>
          <a:ext cx="10153128"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1"/>
            <a:ext cx="10693188" cy="1738636"/>
          </a:xfrm>
        </p:spPr>
        <p:txBody>
          <a:bodyPr/>
          <a:lstStyle/>
          <a:p>
            <a:pPr marL="0" indent="0" algn="just">
              <a:buClr>
                <a:schemeClr val="tx1"/>
              </a:buClr>
              <a:buNone/>
            </a:pPr>
            <a:r>
              <a:rPr lang="en-GB" sz="2600" dirty="0"/>
              <a:t>Strategies can be evaluated according to the three SAFe criteria of suitability in view of organisational opportunities and threats, acceptability to key stakeholders and feasibility in terms of capacity for implementation. </a:t>
            </a:r>
          </a:p>
        </p:txBody>
      </p:sp>
      <p:sp>
        <p:nvSpPr>
          <p:cNvPr id="5" name="Oval 4">
            <a:extLst>
              <a:ext uri="{FF2B5EF4-FFF2-40B4-BE49-F238E27FC236}">
                <a16:creationId xmlns:a16="http://schemas.microsoft.com/office/drawing/2014/main" id="{A1233D6C-B886-4535-94AE-58F849B8D4AC}"/>
              </a:ext>
            </a:extLst>
          </p:cNvPr>
          <p:cNvSpPr/>
          <p:nvPr/>
        </p:nvSpPr>
        <p:spPr>
          <a:xfrm>
            <a:off x="2125660" y="292500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PESTEL</a:t>
            </a:r>
          </a:p>
        </p:txBody>
      </p:sp>
      <p:sp>
        <p:nvSpPr>
          <p:cNvPr id="6" name="Oval 5">
            <a:extLst>
              <a:ext uri="{FF2B5EF4-FFF2-40B4-BE49-F238E27FC236}">
                <a16:creationId xmlns:a16="http://schemas.microsoft.com/office/drawing/2014/main" id="{BDC8A88C-E3CA-4043-B8C2-763675C0EAD8}"/>
              </a:ext>
            </a:extLst>
          </p:cNvPr>
          <p:cNvSpPr/>
          <p:nvPr/>
        </p:nvSpPr>
        <p:spPr>
          <a:xfrm>
            <a:off x="640320" y="362899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5 Forces</a:t>
            </a:r>
          </a:p>
        </p:txBody>
      </p:sp>
      <p:sp>
        <p:nvSpPr>
          <p:cNvPr id="7" name="Oval 6">
            <a:extLst>
              <a:ext uri="{FF2B5EF4-FFF2-40B4-BE49-F238E27FC236}">
                <a16:creationId xmlns:a16="http://schemas.microsoft.com/office/drawing/2014/main" id="{446FED27-4303-4802-ACF5-A2245452E43F}"/>
              </a:ext>
            </a:extLst>
          </p:cNvPr>
          <p:cNvSpPr/>
          <p:nvPr/>
        </p:nvSpPr>
        <p:spPr>
          <a:xfrm>
            <a:off x="640320" y="4626469"/>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Strategic Groups</a:t>
            </a:r>
          </a:p>
        </p:txBody>
      </p:sp>
      <p:sp>
        <p:nvSpPr>
          <p:cNvPr id="9" name="Oval 8">
            <a:extLst>
              <a:ext uri="{FF2B5EF4-FFF2-40B4-BE49-F238E27FC236}">
                <a16:creationId xmlns:a16="http://schemas.microsoft.com/office/drawing/2014/main" id="{ECB712D2-BEDE-4AB5-93AE-612D2F8B771D}"/>
              </a:ext>
            </a:extLst>
          </p:cNvPr>
          <p:cNvSpPr/>
          <p:nvPr/>
        </p:nvSpPr>
        <p:spPr>
          <a:xfrm>
            <a:off x="2125660" y="5175346"/>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400" dirty="0"/>
              <a:t>Value chain</a:t>
            </a:r>
          </a:p>
        </p:txBody>
      </p:sp>
      <p:sp>
        <p:nvSpPr>
          <p:cNvPr id="11" name="Oval 10">
            <a:extLst>
              <a:ext uri="{FF2B5EF4-FFF2-40B4-BE49-F238E27FC236}">
                <a16:creationId xmlns:a16="http://schemas.microsoft.com/office/drawing/2014/main" id="{5FD129BB-9E04-4FB3-A73F-EBF75E445064}"/>
              </a:ext>
            </a:extLst>
          </p:cNvPr>
          <p:cNvSpPr/>
          <p:nvPr/>
        </p:nvSpPr>
        <p:spPr>
          <a:xfrm>
            <a:off x="3863905" y="4077072"/>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Risk </a:t>
            </a:r>
          </a:p>
        </p:txBody>
      </p:sp>
      <p:sp>
        <p:nvSpPr>
          <p:cNvPr id="13" name="Oval 12">
            <a:extLst>
              <a:ext uri="{FF2B5EF4-FFF2-40B4-BE49-F238E27FC236}">
                <a16:creationId xmlns:a16="http://schemas.microsoft.com/office/drawing/2014/main" id="{ADE5E9A0-B0E0-42D8-AC70-CB88AFA51B3A}"/>
              </a:ext>
            </a:extLst>
          </p:cNvPr>
          <p:cNvSpPr/>
          <p:nvPr/>
        </p:nvSpPr>
        <p:spPr>
          <a:xfrm>
            <a:off x="5412000" y="5198247"/>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Return</a:t>
            </a:r>
          </a:p>
        </p:txBody>
      </p:sp>
      <p:sp>
        <p:nvSpPr>
          <p:cNvPr id="17" name="Oval 16">
            <a:extLst>
              <a:ext uri="{FF2B5EF4-FFF2-40B4-BE49-F238E27FC236}">
                <a16:creationId xmlns:a16="http://schemas.microsoft.com/office/drawing/2014/main" id="{E3B225F2-2732-43EC-83EA-FB1F4EA07FFA}"/>
              </a:ext>
            </a:extLst>
          </p:cNvPr>
          <p:cNvSpPr/>
          <p:nvPr/>
        </p:nvSpPr>
        <p:spPr>
          <a:xfrm>
            <a:off x="6998554" y="4090438"/>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Reaction of Stakeholders</a:t>
            </a:r>
          </a:p>
        </p:txBody>
      </p:sp>
      <p:sp>
        <p:nvSpPr>
          <p:cNvPr id="21" name="Oval 20">
            <a:extLst>
              <a:ext uri="{FF2B5EF4-FFF2-40B4-BE49-F238E27FC236}">
                <a16:creationId xmlns:a16="http://schemas.microsoft.com/office/drawing/2014/main" id="{F29711D5-0C87-4498-A04B-B57E766C6FB3}"/>
              </a:ext>
            </a:extLst>
          </p:cNvPr>
          <p:cNvSpPr/>
          <p:nvPr/>
        </p:nvSpPr>
        <p:spPr>
          <a:xfrm>
            <a:off x="10341498" y="4077072"/>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Financial Feasibility</a:t>
            </a:r>
          </a:p>
        </p:txBody>
      </p:sp>
      <p:sp>
        <p:nvSpPr>
          <p:cNvPr id="23" name="Oval 22">
            <a:extLst>
              <a:ext uri="{FF2B5EF4-FFF2-40B4-BE49-F238E27FC236}">
                <a16:creationId xmlns:a16="http://schemas.microsoft.com/office/drawing/2014/main" id="{E9845DCF-00C6-4CBF-AE51-9A69F15A9824}"/>
              </a:ext>
            </a:extLst>
          </p:cNvPr>
          <p:cNvSpPr/>
          <p:nvPr/>
        </p:nvSpPr>
        <p:spPr>
          <a:xfrm>
            <a:off x="8698342" y="2946348"/>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People and Skills</a:t>
            </a:r>
          </a:p>
        </p:txBody>
      </p:sp>
      <p:sp>
        <p:nvSpPr>
          <p:cNvPr id="25" name="Oval 24">
            <a:extLst>
              <a:ext uri="{FF2B5EF4-FFF2-40B4-BE49-F238E27FC236}">
                <a16:creationId xmlns:a16="http://schemas.microsoft.com/office/drawing/2014/main" id="{7D210342-28E4-4183-A563-BE7967A675A7}"/>
              </a:ext>
            </a:extLst>
          </p:cNvPr>
          <p:cNvSpPr/>
          <p:nvPr/>
        </p:nvSpPr>
        <p:spPr>
          <a:xfrm>
            <a:off x="8832304" y="5175346"/>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Integrating Resources</a:t>
            </a:r>
          </a:p>
        </p:txBody>
      </p:sp>
    </p:spTree>
    <p:extLst>
      <p:ext uri="{BB962C8B-B14F-4D97-AF65-F5344CB8AC3E}">
        <p14:creationId xmlns:p14="http://schemas.microsoft.com/office/powerpoint/2010/main" val="4997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Effect transition="in" filter="fade">
                                      <p:cBhvr>
                                        <p:cTn id="15" dur="1750"/>
                                        <p:tgtEl>
                                          <p:spTgt spid="2"/>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750" fill="hold"/>
                                        <p:tgtEl>
                                          <p:spTgt spid="5"/>
                                        </p:tgtEl>
                                        <p:attrNameLst>
                                          <p:attrName>ppt_w</p:attrName>
                                        </p:attrNameLst>
                                      </p:cBhvr>
                                      <p:tavLst>
                                        <p:tav tm="0">
                                          <p:val>
                                            <p:fltVal val="0"/>
                                          </p:val>
                                        </p:tav>
                                        <p:tav tm="100000">
                                          <p:val>
                                            <p:strVal val="#ppt_w"/>
                                          </p:val>
                                        </p:tav>
                                      </p:tavLst>
                                    </p:anim>
                                    <p:anim calcmode="lin" valueType="num">
                                      <p:cBhvr>
                                        <p:cTn id="19" dur="1750" fill="hold"/>
                                        <p:tgtEl>
                                          <p:spTgt spid="5"/>
                                        </p:tgtEl>
                                        <p:attrNameLst>
                                          <p:attrName>ppt_h</p:attrName>
                                        </p:attrNameLst>
                                      </p:cBhvr>
                                      <p:tavLst>
                                        <p:tav tm="0">
                                          <p:val>
                                            <p:fltVal val="0"/>
                                          </p:val>
                                        </p:tav>
                                        <p:tav tm="100000">
                                          <p:val>
                                            <p:strVal val="#ppt_h"/>
                                          </p:val>
                                        </p:tav>
                                      </p:tavLst>
                                    </p:anim>
                                    <p:animEffect transition="in" filter="fade">
                                      <p:cBhvr>
                                        <p:cTn id="20" dur="1750"/>
                                        <p:tgtEl>
                                          <p:spTgt spid="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750" fill="hold"/>
                                        <p:tgtEl>
                                          <p:spTgt spid="6"/>
                                        </p:tgtEl>
                                        <p:attrNameLst>
                                          <p:attrName>ppt_w</p:attrName>
                                        </p:attrNameLst>
                                      </p:cBhvr>
                                      <p:tavLst>
                                        <p:tav tm="0">
                                          <p:val>
                                            <p:fltVal val="0"/>
                                          </p:val>
                                        </p:tav>
                                        <p:tav tm="100000">
                                          <p:val>
                                            <p:strVal val="#ppt_w"/>
                                          </p:val>
                                        </p:tav>
                                      </p:tavLst>
                                    </p:anim>
                                    <p:anim calcmode="lin" valueType="num">
                                      <p:cBhvr>
                                        <p:cTn id="24" dur="1750" fill="hold"/>
                                        <p:tgtEl>
                                          <p:spTgt spid="6"/>
                                        </p:tgtEl>
                                        <p:attrNameLst>
                                          <p:attrName>ppt_h</p:attrName>
                                        </p:attrNameLst>
                                      </p:cBhvr>
                                      <p:tavLst>
                                        <p:tav tm="0">
                                          <p:val>
                                            <p:fltVal val="0"/>
                                          </p:val>
                                        </p:tav>
                                        <p:tav tm="100000">
                                          <p:val>
                                            <p:strVal val="#ppt_h"/>
                                          </p:val>
                                        </p:tav>
                                      </p:tavLst>
                                    </p:anim>
                                    <p:animEffect transition="in" filter="fade">
                                      <p:cBhvr>
                                        <p:cTn id="25" dur="1750"/>
                                        <p:tgtEl>
                                          <p:spTgt spid="6"/>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750" fill="hold"/>
                                        <p:tgtEl>
                                          <p:spTgt spid="7"/>
                                        </p:tgtEl>
                                        <p:attrNameLst>
                                          <p:attrName>ppt_w</p:attrName>
                                        </p:attrNameLst>
                                      </p:cBhvr>
                                      <p:tavLst>
                                        <p:tav tm="0">
                                          <p:val>
                                            <p:fltVal val="0"/>
                                          </p:val>
                                        </p:tav>
                                        <p:tav tm="100000">
                                          <p:val>
                                            <p:strVal val="#ppt_w"/>
                                          </p:val>
                                        </p:tav>
                                      </p:tavLst>
                                    </p:anim>
                                    <p:anim calcmode="lin" valueType="num">
                                      <p:cBhvr>
                                        <p:cTn id="29" dur="1750" fill="hold"/>
                                        <p:tgtEl>
                                          <p:spTgt spid="7"/>
                                        </p:tgtEl>
                                        <p:attrNameLst>
                                          <p:attrName>ppt_h</p:attrName>
                                        </p:attrNameLst>
                                      </p:cBhvr>
                                      <p:tavLst>
                                        <p:tav tm="0">
                                          <p:val>
                                            <p:fltVal val="0"/>
                                          </p:val>
                                        </p:tav>
                                        <p:tav tm="100000">
                                          <p:val>
                                            <p:strVal val="#ppt_h"/>
                                          </p:val>
                                        </p:tav>
                                      </p:tavLst>
                                    </p:anim>
                                    <p:animEffect transition="in" filter="fade">
                                      <p:cBhvr>
                                        <p:cTn id="30" dur="1750"/>
                                        <p:tgtEl>
                                          <p:spTgt spid="7"/>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1750" fill="hold"/>
                                        <p:tgtEl>
                                          <p:spTgt spid="9"/>
                                        </p:tgtEl>
                                        <p:attrNameLst>
                                          <p:attrName>ppt_w</p:attrName>
                                        </p:attrNameLst>
                                      </p:cBhvr>
                                      <p:tavLst>
                                        <p:tav tm="0">
                                          <p:val>
                                            <p:fltVal val="0"/>
                                          </p:val>
                                        </p:tav>
                                        <p:tav tm="100000">
                                          <p:val>
                                            <p:strVal val="#ppt_w"/>
                                          </p:val>
                                        </p:tav>
                                      </p:tavLst>
                                    </p:anim>
                                    <p:anim calcmode="lin" valueType="num">
                                      <p:cBhvr>
                                        <p:cTn id="34" dur="1750" fill="hold"/>
                                        <p:tgtEl>
                                          <p:spTgt spid="9"/>
                                        </p:tgtEl>
                                        <p:attrNameLst>
                                          <p:attrName>ppt_h</p:attrName>
                                        </p:attrNameLst>
                                      </p:cBhvr>
                                      <p:tavLst>
                                        <p:tav tm="0">
                                          <p:val>
                                            <p:fltVal val="0"/>
                                          </p:val>
                                        </p:tav>
                                        <p:tav tm="100000">
                                          <p:val>
                                            <p:strVal val="#ppt_h"/>
                                          </p:val>
                                        </p:tav>
                                      </p:tavLst>
                                    </p:anim>
                                    <p:animEffect transition="in" filter="fade">
                                      <p:cBhvr>
                                        <p:cTn id="35" dur="1750"/>
                                        <p:tgtEl>
                                          <p:spTgt spid="9"/>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p:cTn id="38" dur="1750" fill="hold"/>
                                        <p:tgtEl>
                                          <p:spTgt spid="11"/>
                                        </p:tgtEl>
                                        <p:attrNameLst>
                                          <p:attrName>ppt_w</p:attrName>
                                        </p:attrNameLst>
                                      </p:cBhvr>
                                      <p:tavLst>
                                        <p:tav tm="0">
                                          <p:val>
                                            <p:fltVal val="0"/>
                                          </p:val>
                                        </p:tav>
                                        <p:tav tm="100000">
                                          <p:val>
                                            <p:strVal val="#ppt_w"/>
                                          </p:val>
                                        </p:tav>
                                      </p:tavLst>
                                    </p:anim>
                                    <p:anim calcmode="lin" valueType="num">
                                      <p:cBhvr>
                                        <p:cTn id="39" dur="1750" fill="hold"/>
                                        <p:tgtEl>
                                          <p:spTgt spid="11"/>
                                        </p:tgtEl>
                                        <p:attrNameLst>
                                          <p:attrName>ppt_h</p:attrName>
                                        </p:attrNameLst>
                                      </p:cBhvr>
                                      <p:tavLst>
                                        <p:tav tm="0">
                                          <p:val>
                                            <p:fltVal val="0"/>
                                          </p:val>
                                        </p:tav>
                                        <p:tav tm="100000">
                                          <p:val>
                                            <p:strVal val="#ppt_h"/>
                                          </p:val>
                                        </p:tav>
                                      </p:tavLst>
                                    </p:anim>
                                    <p:animEffect transition="in" filter="fade">
                                      <p:cBhvr>
                                        <p:cTn id="40" dur="1750"/>
                                        <p:tgtEl>
                                          <p:spTgt spid="11"/>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p:cTn id="43" dur="1750" fill="hold"/>
                                        <p:tgtEl>
                                          <p:spTgt spid="13"/>
                                        </p:tgtEl>
                                        <p:attrNameLst>
                                          <p:attrName>ppt_w</p:attrName>
                                        </p:attrNameLst>
                                      </p:cBhvr>
                                      <p:tavLst>
                                        <p:tav tm="0">
                                          <p:val>
                                            <p:fltVal val="0"/>
                                          </p:val>
                                        </p:tav>
                                        <p:tav tm="100000">
                                          <p:val>
                                            <p:strVal val="#ppt_w"/>
                                          </p:val>
                                        </p:tav>
                                      </p:tavLst>
                                    </p:anim>
                                    <p:anim calcmode="lin" valueType="num">
                                      <p:cBhvr>
                                        <p:cTn id="44" dur="1750" fill="hold"/>
                                        <p:tgtEl>
                                          <p:spTgt spid="13"/>
                                        </p:tgtEl>
                                        <p:attrNameLst>
                                          <p:attrName>ppt_h</p:attrName>
                                        </p:attrNameLst>
                                      </p:cBhvr>
                                      <p:tavLst>
                                        <p:tav tm="0">
                                          <p:val>
                                            <p:fltVal val="0"/>
                                          </p:val>
                                        </p:tav>
                                        <p:tav tm="100000">
                                          <p:val>
                                            <p:strVal val="#ppt_h"/>
                                          </p:val>
                                        </p:tav>
                                      </p:tavLst>
                                    </p:anim>
                                    <p:animEffect transition="in" filter="fade">
                                      <p:cBhvr>
                                        <p:cTn id="45" dur="1750"/>
                                        <p:tgtEl>
                                          <p:spTgt spid="13"/>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p:cTn id="48" dur="1750" fill="hold"/>
                                        <p:tgtEl>
                                          <p:spTgt spid="17"/>
                                        </p:tgtEl>
                                        <p:attrNameLst>
                                          <p:attrName>ppt_w</p:attrName>
                                        </p:attrNameLst>
                                      </p:cBhvr>
                                      <p:tavLst>
                                        <p:tav tm="0">
                                          <p:val>
                                            <p:fltVal val="0"/>
                                          </p:val>
                                        </p:tav>
                                        <p:tav tm="100000">
                                          <p:val>
                                            <p:strVal val="#ppt_w"/>
                                          </p:val>
                                        </p:tav>
                                      </p:tavLst>
                                    </p:anim>
                                    <p:anim calcmode="lin" valueType="num">
                                      <p:cBhvr>
                                        <p:cTn id="49" dur="1750" fill="hold"/>
                                        <p:tgtEl>
                                          <p:spTgt spid="17"/>
                                        </p:tgtEl>
                                        <p:attrNameLst>
                                          <p:attrName>ppt_h</p:attrName>
                                        </p:attrNameLst>
                                      </p:cBhvr>
                                      <p:tavLst>
                                        <p:tav tm="0">
                                          <p:val>
                                            <p:fltVal val="0"/>
                                          </p:val>
                                        </p:tav>
                                        <p:tav tm="100000">
                                          <p:val>
                                            <p:strVal val="#ppt_h"/>
                                          </p:val>
                                        </p:tav>
                                      </p:tavLst>
                                    </p:anim>
                                    <p:animEffect transition="in" filter="fade">
                                      <p:cBhvr>
                                        <p:cTn id="50" dur="1750"/>
                                        <p:tgtEl>
                                          <p:spTgt spid="17"/>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 calcmode="lin" valueType="num">
                                      <p:cBhvr>
                                        <p:cTn id="53" dur="1750" fill="hold"/>
                                        <p:tgtEl>
                                          <p:spTgt spid="21"/>
                                        </p:tgtEl>
                                        <p:attrNameLst>
                                          <p:attrName>ppt_w</p:attrName>
                                        </p:attrNameLst>
                                      </p:cBhvr>
                                      <p:tavLst>
                                        <p:tav tm="0">
                                          <p:val>
                                            <p:fltVal val="0"/>
                                          </p:val>
                                        </p:tav>
                                        <p:tav tm="100000">
                                          <p:val>
                                            <p:strVal val="#ppt_w"/>
                                          </p:val>
                                        </p:tav>
                                      </p:tavLst>
                                    </p:anim>
                                    <p:anim calcmode="lin" valueType="num">
                                      <p:cBhvr>
                                        <p:cTn id="54" dur="1750" fill="hold"/>
                                        <p:tgtEl>
                                          <p:spTgt spid="21"/>
                                        </p:tgtEl>
                                        <p:attrNameLst>
                                          <p:attrName>ppt_h</p:attrName>
                                        </p:attrNameLst>
                                      </p:cBhvr>
                                      <p:tavLst>
                                        <p:tav tm="0">
                                          <p:val>
                                            <p:fltVal val="0"/>
                                          </p:val>
                                        </p:tav>
                                        <p:tav tm="100000">
                                          <p:val>
                                            <p:strVal val="#ppt_h"/>
                                          </p:val>
                                        </p:tav>
                                      </p:tavLst>
                                    </p:anim>
                                    <p:animEffect transition="in" filter="fade">
                                      <p:cBhvr>
                                        <p:cTn id="55" dur="1750"/>
                                        <p:tgtEl>
                                          <p:spTgt spid="21"/>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23"/>
                                        </p:tgtEl>
                                        <p:attrNameLst>
                                          <p:attrName>style.visibility</p:attrName>
                                        </p:attrNameLst>
                                      </p:cBhvr>
                                      <p:to>
                                        <p:strVal val="visible"/>
                                      </p:to>
                                    </p:set>
                                    <p:anim calcmode="lin" valueType="num">
                                      <p:cBhvr>
                                        <p:cTn id="58" dur="1750" fill="hold"/>
                                        <p:tgtEl>
                                          <p:spTgt spid="23"/>
                                        </p:tgtEl>
                                        <p:attrNameLst>
                                          <p:attrName>ppt_w</p:attrName>
                                        </p:attrNameLst>
                                      </p:cBhvr>
                                      <p:tavLst>
                                        <p:tav tm="0">
                                          <p:val>
                                            <p:fltVal val="0"/>
                                          </p:val>
                                        </p:tav>
                                        <p:tav tm="100000">
                                          <p:val>
                                            <p:strVal val="#ppt_w"/>
                                          </p:val>
                                        </p:tav>
                                      </p:tavLst>
                                    </p:anim>
                                    <p:anim calcmode="lin" valueType="num">
                                      <p:cBhvr>
                                        <p:cTn id="59" dur="1750" fill="hold"/>
                                        <p:tgtEl>
                                          <p:spTgt spid="23"/>
                                        </p:tgtEl>
                                        <p:attrNameLst>
                                          <p:attrName>ppt_h</p:attrName>
                                        </p:attrNameLst>
                                      </p:cBhvr>
                                      <p:tavLst>
                                        <p:tav tm="0">
                                          <p:val>
                                            <p:fltVal val="0"/>
                                          </p:val>
                                        </p:tav>
                                        <p:tav tm="100000">
                                          <p:val>
                                            <p:strVal val="#ppt_h"/>
                                          </p:val>
                                        </p:tav>
                                      </p:tavLst>
                                    </p:anim>
                                    <p:animEffect transition="in" filter="fade">
                                      <p:cBhvr>
                                        <p:cTn id="60" dur="1750"/>
                                        <p:tgtEl>
                                          <p:spTgt spid="23"/>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25"/>
                                        </p:tgtEl>
                                        <p:attrNameLst>
                                          <p:attrName>style.visibility</p:attrName>
                                        </p:attrNameLst>
                                      </p:cBhvr>
                                      <p:to>
                                        <p:strVal val="visible"/>
                                      </p:to>
                                    </p:set>
                                    <p:anim calcmode="lin" valueType="num">
                                      <p:cBhvr>
                                        <p:cTn id="63" dur="1750" fill="hold"/>
                                        <p:tgtEl>
                                          <p:spTgt spid="25"/>
                                        </p:tgtEl>
                                        <p:attrNameLst>
                                          <p:attrName>ppt_w</p:attrName>
                                        </p:attrNameLst>
                                      </p:cBhvr>
                                      <p:tavLst>
                                        <p:tav tm="0">
                                          <p:val>
                                            <p:fltVal val="0"/>
                                          </p:val>
                                        </p:tav>
                                        <p:tav tm="100000">
                                          <p:val>
                                            <p:strVal val="#ppt_w"/>
                                          </p:val>
                                        </p:tav>
                                      </p:tavLst>
                                    </p:anim>
                                    <p:anim calcmode="lin" valueType="num">
                                      <p:cBhvr>
                                        <p:cTn id="64" dur="1750" fill="hold"/>
                                        <p:tgtEl>
                                          <p:spTgt spid="25"/>
                                        </p:tgtEl>
                                        <p:attrNameLst>
                                          <p:attrName>ppt_h</p:attrName>
                                        </p:attrNameLst>
                                      </p:cBhvr>
                                      <p:tavLst>
                                        <p:tav tm="0">
                                          <p:val>
                                            <p:fltVal val="0"/>
                                          </p:val>
                                        </p:tav>
                                        <p:tav tm="100000">
                                          <p:val>
                                            <p:strVal val="#ppt_h"/>
                                          </p:val>
                                        </p:tav>
                                      </p:tavLst>
                                    </p:anim>
                                    <p:animEffect transition="in" filter="fade">
                                      <p:cBhvr>
                                        <p:cTn id="65" dur="175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7172" grpId="0" build="p"/>
      <p:bldP spid="5" grpId="0" animBg="1"/>
      <p:bldP spid="6" grpId="0" animBg="1"/>
      <p:bldP spid="7" grpId="0" animBg="1"/>
      <p:bldP spid="9" grpId="0" animBg="1"/>
      <p:bldP spid="11" grpId="0" animBg="1"/>
      <p:bldP spid="13" grpId="0" animBg="1"/>
      <p:bldP spid="17" grpId="0" animBg="1"/>
      <p:bldP spid="21" grpId="0" animBg="1"/>
      <p:bldP spid="23" grpId="0" animBg="1"/>
      <p:bldP spid="2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8B970A-761E-7637-F935-AD6F1E61204B}"/>
              </a:ext>
            </a:extLst>
          </p:cNvPr>
          <p:cNvSpPr txBox="1"/>
          <p:nvPr/>
        </p:nvSpPr>
        <p:spPr>
          <a:xfrm>
            <a:off x="551384" y="764704"/>
            <a:ext cx="8592616" cy="3785652"/>
          </a:xfrm>
          <a:prstGeom prst="rect">
            <a:avLst/>
          </a:prstGeom>
          <a:noFill/>
        </p:spPr>
        <p:txBody>
          <a:bodyPr wrap="square">
            <a:spAutoFit/>
          </a:bodyPr>
          <a:lstStyle/>
          <a:p>
            <a:pPr algn="l" fontAlgn="base">
              <a:buFont typeface="+mj-lt"/>
              <a:buAutoNum type="arabicPeriod"/>
            </a:pPr>
            <a:r>
              <a:rPr lang="en-GB" sz="2400" b="0" i="0" dirty="0">
                <a:solidFill>
                  <a:srgbClr val="0D0D0D"/>
                </a:solidFill>
                <a:effectLst/>
                <a:highlight>
                  <a:srgbClr val="FFFFFF"/>
                </a:highlight>
                <a:latin typeface="inherit"/>
              </a:rPr>
              <a:t>What is the definition of strategy, and why is it important?</a:t>
            </a:r>
          </a:p>
          <a:p>
            <a:pPr algn="l" fontAlgn="base">
              <a:buFont typeface="+mj-lt"/>
              <a:buAutoNum type="arabicPeriod"/>
            </a:pPr>
            <a:r>
              <a:rPr lang="en-GB" sz="2400" b="0" i="0" dirty="0">
                <a:solidFill>
                  <a:srgbClr val="0D0D0D"/>
                </a:solidFill>
                <a:effectLst/>
                <a:highlight>
                  <a:srgbClr val="FFFFFF"/>
                </a:highlight>
                <a:latin typeface="inherit"/>
              </a:rPr>
              <a:t>Could you explain PESTEL and its significance?</a:t>
            </a:r>
          </a:p>
          <a:p>
            <a:pPr algn="l" fontAlgn="base">
              <a:buFont typeface="+mj-lt"/>
              <a:buAutoNum type="arabicPeriod"/>
            </a:pPr>
            <a:r>
              <a:rPr lang="en-GB" sz="2400" b="0" i="0" dirty="0">
                <a:solidFill>
                  <a:srgbClr val="0D0D0D"/>
                </a:solidFill>
                <a:effectLst/>
                <a:highlight>
                  <a:srgbClr val="FFFFFF"/>
                </a:highlight>
                <a:latin typeface="inherit"/>
              </a:rPr>
              <a:t>What is Porter's Five Forces, and could you briefly outline its components and importance?</a:t>
            </a:r>
          </a:p>
          <a:p>
            <a:pPr algn="l" fontAlgn="base">
              <a:buFont typeface="+mj-lt"/>
              <a:buAutoNum type="arabicPeriod"/>
            </a:pPr>
            <a:r>
              <a:rPr lang="en-GB" sz="2400" b="0" i="0" dirty="0">
                <a:solidFill>
                  <a:srgbClr val="0D0D0D"/>
                </a:solidFill>
                <a:effectLst/>
                <a:highlight>
                  <a:srgbClr val="FFFFFF"/>
                </a:highlight>
                <a:latin typeface="inherit"/>
              </a:rPr>
              <a:t>Define resources and capabilities.</a:t>
            </a:r>
          </a:p>
          <a:p>
            <a:pPr algn="l" fontAlgn="base">
              <a:buFont typeface="+mj-lt"/>
              <a:buAutoNum type="arabicPeriod"/>
            </a:pPr>
            <a:r>
              <a:rPr lang="en-GB" sz="2400" b="0" i="0" dirty="0">
                <a:solidFill>
                  <a:srgbClr val="0D0D0D"/>
                </a:solidFill>
                <a:effectLst/>
                <a:highlight>
                  <a:srgbClr val="FFFFFF"/>
                </a:highlight>
                <a:latin typeface="inherit"/>
              </a:rPr>
              <a:t>What is VRIO, and could you explain its components?</a:t>
            </a:r>
          </a:p>
          <a:p>
            <a:pPr algn="l" fontAlgn="base">
              <a:buFont typeface="+mj-lt"/>
              <a:buAutoNum type="arabicPeriod"/>
            </a:pPr>
            <a:r>
              <a:rPr lang="en-GB" sz="2400" b="0" i="0" dirty="0">
                <a:solidFill>
                  <a:srgbClr val="0D0D0D"/>
                </a:solidFill>
                <a:effectLst/>
                <a:highlight>
                  <a:srgbClr val="FFFFFF"/>
                </a:highlight>
                <a:latin typeface="inherit"/>
              </a:rPr>
              <a:t>Can you provide an overview of Porter's Generic Strategies and how they are applied in strategic positioning for a business?</a:t>
            </a:r>
          </a:p>
          <a:p>
            <a:pPr algn="l" fontAlgn="base">
              <a:buFont typeface="+mj-lt"/>
              <a:buAutoNum type="arabicPeriod"/>
            </a:pPr>
            <a:r>
              <a:rPr lang="en-GB" sz="2400" b="0" i="0" dirty="0">
                <a:solidFill>
                  <a:srgbClr val="0D0D0D"/>
                </a:solidFill>
                <a:effectLst/>
                <a:highlight>
                  <a:srgbClr val="FFFFFF"/>
                </a:highlight>
                <a:latin typeface="inherit"/>
              </a:rPr>
              <a:t>What is the Ansoff Matrix, and could you describe its components and how it assists in setting strategic directions for a business?</a:t>
            </a:r>
          </a:p>
        </p:txBody>
      </p:sp>
    </p:spTree>
    <p:extLst>
      <p:ext uri="{BB962C8B-B14F-4D97-AF65-F5344CB8AC3E}">
        <p14:creationId xmlns:p14="http://schemas.microsoft.com/office/powerpoint/2010/main" val="643649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r>
              <a:rPr lang="en-GB" sz="2400" dirty="0"/>
              <a:t>Whittington, R. et al., 2020. Exploring Strategy. 12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1394</Words>
  <Application>Microsoft Office PowerPoint</Application>
  <PresentationFormat>Widescreen</PresentationFormat>
  <Paragraphs>129</Paragraphs>
  <Slides>23</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Aharoni</vt:lpstr>
      <vt:lpstr>Arial</vt:lpstr>
      <vt:lpstr>Arial Nova Cond</vt:lpstr>
      <vt:lpstr>inherit</vt:lpstr>
      <vt:lpstr>Myriad Pro</vt:lpstr>
      <vt:lpstr>Symbol</vt:lpstr>
      <vt:lpstr>Verdana</vt:lpstr>
      <vt:lpstr>Wingdings</vt:lpstr>
      <vt:lpstr>20140311PresentationUWTSDTemplate</vt:lpstr>
      <vt:lpstr>LCBB6015 </vt:lpstr>
      <vt:lpstr>Learning Objectives</vt:lpstr>
      <vt:lpstr>Fundamental Questions in Strategy</vt:lpstr>
      <vt:lpstr>Organisational Configurations</vt:lpstr>
      <vt:lpstr>Strategy and Structure </vt:lpstr>
      <vt:lpstr>Strategy and Structure </vt:lpstr>
      <vt:lpstr>The McKinsey 7Ss</vt:lpstr>
      <vt:lpstr>Strategic Fit</vt:lpstr>
      <vt:lpstr>Building The Organisation’s Structure</vt:lpstr>
      <vt:lpstr>Culture, Style, Leadership and the Relationship with Strategy</vt:lpstr>
      <vt:lpstr>Strategy and Structure Fit</vt:lpstr>
      <vt:lpstr>The Link Between Strategy and Structure</vt:lpstr>
      <vt:lpstr>Case Study</vt:lpstr>
      <vt:lpstr>Evaluating Strategies</vt:lpstr>
      <vt:lpstr>Organisational Performance</vt:lpstr>
      <vt:lpstr>Performance Comparisons</vt:lpstr>
      <vt:lpstr>Performance Gap Analysis</vt:lpstr>
      <vt:lpstr>The SAFE Criteria and Techniques of Evaluation</vt:lpstr>
      <vt:lpstr>Success Criteria For Evaluating Strategic Options</vt:lpstr>
      <vt:lpstr>Evaluating Strategy</vt:lpstr>
      <vt:lpstr>Any Questions?</vt:lpstr>
      <vt:lpstr>PowerPoint Presentation</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472</cp:revision>
  <cp:lastPrinted>2018-07-09T15:27:01Z</cp:lastPrinted>
  <dcterms:created xsi:type="dcterms:W3CDTF">2002-10-07T19:43:58Z</dcterms:created>
  <dcterms:modified xsi:type="dcterms:W3CDTF">2026-02-02T11:20:51Z</dcterms:modified>
</cp:coreProperties>
</file>