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3" r:id="rId1"/>
  </p:sldMasterIdLst>
  <p:sldIdLst>
    <p:sldId id="256" r:id="rId2"/>
    <p:sldId id="257" r:id="rId3"/>
    <p:sldId id="263" r:id="rId4"/>
    <p:sldId id="258" r:id="rId5"/>
    <p:sldId id="264" r:id="rId6"/>
    <p:sldId id="265" r:id="rId7"/>
    <p:sldId id="266" r:id="rId8"/>
    <p:sldId id="267" r:id="rId9"/>
    <p:sldId id="268" r:id="rId10"/>
    <p:sldId id="269" r:id="rId11"/>
    <p:sldId id="270"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757" autoAdjust="0"/>
    <p:restoredTop sz="94660"/>
  </p:normalViewPr>
  <p:slideViewPr>
    <p:cSldViewPr snapToGrid="0">
      <p:cViewPr varScale="1">
        <p:scale>
          <a:sx n="94" d="100"/>
          <a:sy n="94" d="100"/>
        </p:scale>
        <p:origin x="101"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G Jones" userId="a63f4e69-f2c4-40ce-bae2-c7f670970f11" providerId="ADAL" clId="{401E9C5B-7105-4759-B2F4-9BC68F730B0E}"/>
    <pc:docChg chg="custSel addSld modSld">
      <pc:chgData name="Matthew G Jones" userId="a63f4e69-f2c4-40ce-bae2-c7f670970f11" providerId="ADAL" clId="{401E9C5B-7105-4759-B2F4-9BC68F730B0E}" dt="2023-03-28T12:42:57.654" v="2" actId="27636"/>
      <pc:docMkLst>
        <pc:docMk/>
      </pc:docMkLst>
      <pc:sldChg chg="modSp new mod">
        <pc:chgData name="Matthew G Jones" userId="a63f4e69-f2c4-40ce-bae2-c7f670970f11" providerId="ADAL" clId="{401E9C5B-7105-4759-B2F4-9BC68F730B0E}" dt="2023-03-28T12:42:57.654" v="2" actId="27636"/>
        <pc:sldMkLst>
          <pc:docMk/>
          <pc:sldMk cId="844598841" sldId="271"/>
        </pc:sldMkLst>
        <pc:spChg chg="mod">
          <ac:chgData name="Matthew G Jones" userId="a63f4e69-f2c4-40ce-bae2-c7f670970f11" providerId="ADAL" clId="{401E9C5B-7105-4759-B2F4-9BC68F730B0E}" dt="2023-03-28T12:42:57.654" v="2" actId="27636"/>
          <ac:spMkLst>
            <pc:docMk/>
            <pc:sldMk cId="844598841" sldId="271"/>
            <ac:spMk id="3" creationId="{C6D62BD8-FB67-65AC-0EA5-3CB71A26CDE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B1B206-FEC5-45C8-8255-C9892484CC9E}"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B4851F15-60C2-4B09-AA6C-372E5466031A}">
      <dgm:prSet/>
      <dgm:spPr/>
      <dgm:t>
        <a:bodyPr/>
        <a:lstStyle/>
        <a:p>
          <a:r>
            <a:rPr lang="en-US" dirty="0"/>
            <a:t>What are the changes within the office and working practices?</a:t>
          </a:r>
        </a:p>
      </dgm:t>
    </dgm:pt>
    <dgm:pt modelId="{31582C88-D98F-4431-AF6C-124F0B661BAB}" type="parTrans" cxnId="{F038E2E9-BC7A-4D94-ABE3-D18744EE3F7C}">
      <dgm:prSet/>
      <dgm:spPr/>
      <dgm:t>
        <a:bodyPr/>
        <a:lstStyle/>
        <a:p>
          <a:endParaRPr lang="en-US"/>
        </a:p>
      </dgm:t>
    </dgm:pt>
    <dgm:pt modelId="{D5DEF75A-9B4F-48C4-B79F-FA6414EA0FEB}" type="sibTrans" cxnId="{F038E2E9-BC7A-4D94-ABE3-D18744EE3F7C}">
      <dgm:prSet/>
      <dgm:spPr/>
      <dgm:t>
        <a:bodyPr/>
        <a:lstStyle/>
        <a:p>
          <a:endParaRPr lang="en-US"/>
        </a:p>
      </dgm:t>
    </dgm:pt>
    <dgm:pt modelId="{F185D117-D1F9-44B8-BF82-F472566F4806}">
      <dgm:prSet/>
      <dgm:spPr/>
      <dgm:t>
        <a:bodyPr/>
        <a:lstStyle/>
        <a:p>
          <a:r>
            <a:rPr lang="en-US" dirty="0"/>
            <a:t>How have these changes affected the work force?</a:t>
          </a:r>
        </a:p>
      </dgm:t>
    </dgm:pt>
    <dgm:pt modelId="{F7A5A743-47E4-4948-BD08-CB840BFA52C8}" type="parTrans" cxnId="{7805A3F4-B258-4B7D-8F9A-9061DCE03D90}">
      <dgm:prSet/>
      <dgm:spPr/>
      <dgm:t>
        <a:bodyPr/>
        <a:lstStyle/>
        <a:p>
          <a:endParaRPr lang="en-US"/>
        </a:p>
      </dgm:t>
    </dgm:pt>
    <dgm:pt modelId="{1AADD43E-7461-49A7-BA7D-65192E15261E}" type="sibTrans" cxnId="{7805A3F4-B258-4B7D-8F9A-9061DCE03D90}">
      <dgm:prSet/>
      <dgm:spPr/>
      <dgm:t>
        <a:bodyPr/>
        <a:lstStyle/>
        <a:p>
          <a:endParaRPr lang="en-US"/>
        </a:p>
      </dgm:t>
    </dgm:pt>
    <dgm:pt modelId="{56844685-9567-4BA1-A47C-282810A07CA0}">
      <dgm:prSet/>
      <dgm:spPr/>
      <dgm:t>
        <a:bodyPr/>
        <a:lstStyle/>
        <a:p>
          <a:r>
            <a:rPr lang="en-US"/>
            <a:t>How</a:t>
          </a:r>
          <a:r>
            <a:rPr lang="en-US" baseline="0"/>
            <a:t> have employers adapted since the Coronavirus outbreak?  </a:t>
          </a:r>
          <a:endParaRPr lang="en-US"/>
        </a:p>
      </dgm:t>
    </dgm:pt>
    <dgm:pt modelId="{905C81AA-6920-43B9-88AC-E8B6CFD1D1B2}" type="parTrans" cxnId="{5CBC7EBC-642F-4108-9FE5-5DD91EE25938}">
      <dgm:prSet/>
      <dgm:spPr/>
      <dgm:t>
        <a:bodyPr/>
        <a:lstStyle/>
        <a:p>
          <a:endParaRPr lang="en-US"/>
        </a:p>
      </dgm:t>
    </dgm:pt>
    <dgm:pt modelId="{E2159019-89A3-4068-9EAC-483497E2647E}" type="sibTrans" cxnId="{5CBC7EBC-642F-4108-9FE5-5DD91EE25938}">
      <dgm:prSet/>
      <dgm:spPr/>
      <dgm:t>
        <a:bodyPr/>
        <a:lstStyle/>
        <a:p>
          <a:endParaRPr lang="en-US"/>
        </a:p>
      </dgm:t>
    </dgm:pt>
    <dgm:pt modelId="{A5C4E71C-4461-4F01-83E9-7C3BA0518239}" type="pres">
      <dgm:prSet presAssocID="{09B1B206-FEC5-45C8-8255-C9892484CC9E}" presName="outerComposite" presStyleCnt="0">
        <dgm:presLayoutVars>
          <dgm:chMax val="5"/>
          <dgm:dir/>
          <dgm:resizeHandles val="exact"/>
        </dgm:presLayoutVars>
      </dgm:prSet>
      <dgm:spPr/>
    </dgm:pt>
    <dgm:pt modelId="{727EAB4F-43B7-4E04-9F63-569DC10D05D1}" type="pres">
      <dgm:prSet presAssocID="{09B1B206-FEC5-45C8-8255-C9892484CC9E}" presName="dummyMaxCanvas" presStyleCnt="0">
        <dgm:presLayoutVars/>
      </dgm:prSet>
      <dgm:spPr/>
    </dgm:pt>
    <dgm:pt modelId="{CE8EAFFA-0099-439C-9195-004A9C70ADE1}" type="pres">
      <dgm:prSet presAssocID="{09B1B206-FEC5-45C8-8255-C9892484CC9E}" presName="ThreeNodes_1" presStyleLbl="node1" presStyleIdx="0" presStyleCnt="3">
        <dgm:presLayoutVars>
          <dgm:bulletEnabled val="1"/>
        </dgm:presLayoutVars>
      </dgm:prSet>
      <dgm:spPr/>
    </dgm:pt>
    <dgm:pt modelId="{8B9DC1C3-AEF9-4357-80E4-3C74F2D11C99}" type="pres">
      <dgm:prSet presAssocID="{09B1B206-FEC5-45C8-8255-C9892484CC9E}" presName="ThreeNodes_2" presStyleLbl="node1" presStyleIdx="1" presStyleCnt="3">
        <dgm:presLayoutVars>
          <dgm:bulletEnabled val="1"/>
        </dgm:presLayoutVars>
      </dgm:prSet>
      <dgm:spPr/>
    </dgm:pt>
    <dgm:pt modelId="{C1241278-3D8C-4007-BBCB-16C75CB6272C}" type="pres">
      <dgm:prSet presAssocID="{09B1B206-FEC5-45C8-8255-C9892484CC9E}" presName="ThreeNodes_3" presStyleLbl="node1" presStyleIdx="2" presStyleCnt="3">
        <dgm:presLayoutVars>
          <dgm:bulletEnabled val="1"/>
        </dgm:presLayoutVars>
      </dgm:prSet>
      <dgm:spPr/>
    </dgm:pt>
    <dgm:pt modelId="{D80352CE-B813-444B-82F7-1924662CF850}" type="pres">
      <dgm:prSet presAssocID="{09B1B206-FEC5-45C8-8255-C9892484CC9E}" presName="ThreeConn_1-2" presStyleLbl="fgAccFollowNode1" presStyleIdx="0" presStyleCnt="2">
        <dgm:presLayoutVars>
          <dgm:bulletEnabled val="1"/>
        </dgm:presLayoutVars>
      </dgm:prSet>
      <dgm:spPr/>
    </dgm:pt>
    <dgm:pt modelId="{12198CBB-5608-4886-B1F6-2827E246EB30}" type="pres">
      <dgm:prSet presAssocID="{09B1B206-FEC5-45C8-8255-C9892484CC9E}" presName="ThreeConn_2-3" presStyleLbl="fgAccFollowNode1" presStyleIdx="1" presStyleCnt="2">
        <dgm:presLayoutVars>
          <dgm:bulletEnabled val="1"/>
        </dgm:presLayoutVars>
      </dgm:prSet>
      <dgm:spPr/>
    </dgm:pt>
    <dgm:pt modelId="{FACDD895-B9E7-48EF-8B85-15B5D71FC84C}" type="pres">
      <dgm:prSet presAssocID="{09B1B206-FEC5-45C8-8255-C9892484CC9E}" presName="ThreeNodes_1_text" presStyleLbl="node1" presStyleIdx="2" presStyleCnt="3">
        <dgm:presLayoutVars>
          <dgm:bulletEnabled val="1"/>
        </dgm:presLayoutVars>
      </dgm:prSet>
      <dgm:spPr/>
    </dgm:pt>
    <dgm:pt modelId="{BB29502A-F831-414C-A074-396FC3C17A02}" type="pres">
      <dgm:prSet presAssocID="{09B1B206-FEC5-45C8-8255-C9892484CC9E}" presName="ThreeNodes_2_text" presStyleLbl="node1" presStyleIdx="2" presStyleCnt="3">
        <dgm:presLayoutVars>
          <dgm:bulletEnabled val="1"/>
        </dgm:presLayoutVars>
      </dgm:prSet>
      <dgm:spPr/>
    </dgm:pt>
    <dgm:pt modelId="{7A410928-D7C9-4F8C-B391-4B09EEC02BD5}" type="pres">
      <dgm:prSet presAssocID="{09B1B206-FEC5-45C8-8255-C9892484CC9E}" presName="ThreeNodes_3_text" presStyleLbl="node1" presStyleIdx="2" presStyleCnt="3">
        <dgm:presLayoutVars>
          <dgm:bulletEnabled val="1"/>
        </dgm:presLayoutVars>
      </dgm:prSet>
      <dgm:spPr/>
    </dgm:pt>
  </dgm:ptLst>
  <dgm:cxnLst>
    <dgm:cxn modelId="{93017620-DC08-4B0B-9D28-30C448943DFC}" type="presOf" srcId="{B4851F15-60C2-4B09-AA6C-372E5466031A}" destId="{CE8EAFFA-0099-439C-9195-004A9C70ADE1}" srcOrd="0" destOrd="0" presId="urn:microsoft.com/office/officeart/2005/8/layout/vProcess5"/>
    <dgm:cxn modelId="{A3F0F02A-93D1-4D91-B66B-9132688F87EB}" type="presOf" srcId="{56844685-9567-4BA1-A47C-282810A07CA0}" destId="{7A410928-D7C9-4F8C-B391-4B09EEC02BD5}" srcOrd="1" destOrd="0" presId="urn:microsoft.com/office/officeart/2005/8/layout/vProcess5"/>
    <dgm:cxn modelId="{31BD0F38-DE53-4939-9F13-30E7B784B329}" type="presOf" srcId="{F185D117-D1F9-44B8-BF82-F472566F4806}" destId="{BB29502A-F831-414C-A074-396FC3C17A02}" srcOrd="1" destOrd="0" presId="urn:microsoft.com/office/officeart/2005/8/layout/vProcess5"/>
    <dgm:cxn modelId="{D0E4A454-AC04-472F-9EC2-854B38E6F834}" type="presOf" srcId="{F185D117-D1F9-44B8-BF82-F472566F4806}" destId="{8B9DC1C3-AEF9-4357-80E4-3C74F2D11C99}" srcOrd="0" destOrd="0" presId="urn:microsoft.com/office/officeart/2005/8/layout/vProcess5"/>
    <dgm:cxn modelId="{F6B63F86-BC59-409A-8D86-416FEA3BD100}" type="presOf" srcId="{1AADD43E-7461-49A7-BA7D-65192E15261E}" destId="{12198CBB-5608-4886-B1F6-2827E246EB30}" srcOrd="0" destOrd="0" presId="urn:microsoft.com/office/officeart/2005/8/layout/vProcess5"/>
    <dgm:cxn modelId="{5CBC7EBC-642F-4108-9FE5-5DD91EE25938}" srcId="{09B1B206-FEC5-45C8-8255-C9892484CC9E}" destId="{56844685-9567-4BA1-A47C-282810A07CA0}" srcOrd="2" destOrd="0" parTransId="{905C81AA-6920-43B9-88AC-E8B6CFD1D1B2}" sibTransId="{E2159019-89A3-4068-9EAC-483497E2647E}"/>
    <dgm:cxn modelId="{24AA50D8-8922-42A0-939D-90D54E313366}" type="presOf" srcId="{D5DEF75A-9B4F-48C4-B79F-FA6414EA0FEB}" destId="{D80352CE-B813-444B-82F7-1924662CF850}" srcOrd="0" destOrd="0" presId="urn:microsoft.com/office/officeart/2005/8/layout/vProcess5"/>
    <dgm:cxn modelId="{337BA4DD-E4F3-40FF-AF80-3280F63AFC0E}" type="presOf" srcId="{56844685-9567-4BA1-A47C-282810A07CA0}" destId="{C1241278-3D8C-4007-BBCB-16C75CB6272C}" srcOrd="0" destOrd="0" presId="urn:microsoft.com/office/officeart/2005/8/layout/vProcess5"/>
    <dgm:cxn modelId="{7E8051E2-CEB3-4E64-AFBC-3F842BEE132C}" type="presOf" srcId="{B4851F15-60C2-4B09-AA6C-372E5466031A}" destId="{FACDD895-B9E7-48EF-8B85-15B5D71FC84C}" srcOrd="1" destOrd="0" presId="urn:microsoft.com/office/officeart/2005/8/layout/vProcess5"/>
    <dgm:cxn modelId="{F038E2E9-BC7A-4D94-ABE3-D18744EE3F7C}" srcId="{09B1B206-FEC5-45C8-8255-C9892484CC9E}" destId="{B4851F15-60C2-4B09-AA6C-372E5466031A}" srcOrd="0" destOrd="0" parTransId="{31582C88-D98F-4431-AF6C-124F0B661BAB}" sibTransId="{D5DEF75A-9B4F-48C4-B79F-FA6414EA0FEB}"/>
    <dgm:cxn modelId="{5358B4F2-3B01-4972-B54D-A672CA24BBA1}" type="presOf" srcId="{09B1B206-FEC5-45C8-8255-C9892484CC9E}" destId="{A5C4E71C-4461-4F01-83E9-7C3BA0518239}" srcOrd="0" destOrd="0" presId="urn:microsoft.com/office/officeart/2005/8/layout/vProcess5"/>
    <dgm:cxn modelId="{7805A3F4-B258-4B7D-8F9A-9061DCE03D90}" srcId="{09B1B206-FEC5-45C8-8255-C9892484CC9E}" destId="{F185D117-D1F9-44B8-BF82-F472566F4806}" srcOrd="1" destOrd="0" parTransId="{F7A5A743-47E4-4948-BD08-CB840BFA52C8}" sibTransId="{1AADD43E-7461-49A7-BA7D-65192E15261E}"/>
    <dgm:cxn modelId="{6C59E034-495C-4557-9F65-3DD6C8957459}" type="presParOf" srcId="{A5C4E71C-4461-4F01-83E9-7C3BA0518239}" destId="{727EAB4F-43B7-4E04-9F63-569DC10D05D1}" srcOrd="0" destOrd="0" presId="urn:microsoft.com/office/officeart/2005/8/layout/vProcess5"/>
    <dgm:cxn modelId="{40EAFFC4-B138-46D6-B728-6BE4780244A2}" type="presParOf" srcId="{A5C4E71C-4461-4F01-83E9-7C3BA0518239}" destId="{CE8EAFFA-0099-439C-9195-004A9C70ADE1}" srcOrd="1" destOrd="0" presId="urn:microsoft.com/office/officeart/2005/8/layout/vProcess5"/>
    <dgm:cxn modelId="{AF0C0881-4729-4EFB-9B46-ADC0926A78BB}" type="presParOf" srcId="{A5C4E71C-4461-4F01-83E9-7C3BA0518239}" destId="{8B9DC1C3-AEF9-4357-80E4-3C74F2D11C99}" srcOrd="2" destOrd="0" presId="urn:microsoft.com/office/officeart/2005/8/layout/vProcess5"/>
    <dgm:cxn modelId="{08B93570-FE83-430C-B538-F42C747CA08F}" type="presParOf" srcId="{A5C4E71C-4461-4F01-83E9-7C3BA0518239}" destId="{C1241278-3D8C-4007-BBCB-16C75CB6272C}" srcOrd="3" destOrd="0" presId="urn:microsoft.com/office/officeart/2005/8/layout/vProcess5"/>
    <dgm:cxn modelId="{223B4C17-C698-4F6C-ACB5-9E366DA691F3}" type="presParOf" srcId="{A5C4E71C-4461-4F01-83E9-7C3BA0518239}" destId="{D80352CE-B813-444B-82F7-1924662CF850}" srcOrd="4" destOrd="0" presId="urn:microsoft.com/office/officeart/2005/8/layout/vProcess5"/>
    <dgm:cxn modelId="{A76F9826-BFB0-4E4C-B0FA-A17A1ADB7516}" type="presParOf" srcId="{A5C4E71C-4461-4F01-83E9-7C3BA0518239}" destId="{12198CBB-5608-4886-B1F6-2827E246EB30}" srcOrd="5" destOrd="0" presId="urn:microsoft.com/office/officeart/2005/8/layout/vProcess5"/>
    <dgm:cxn modelId="{1B310DC9-9274-43D9-A698-0EFB6BA765E5}" type="presParOf" srcId="{A5C4E71C-4461-4F01-83E9-7C3BA0518239}" destId="{FACDD895-B9E7-48EF-8B85-15B5D71FC84C}" srcOrd="6" destOrd="0" presId="urn:microsoft.com/office/officeart/2005/8/layout/vProcess5"/>
    <dgm:cxn modelId="{A1C659DE-39DA-4CA0-BB72-8CDE1203EBCF}" type="presParOf" srcId="{A5C4E71C-4461-4F01-83E9-7C3BA0518239}" destId="{BB29502A-F831-414C-A074-396FC3C17A02}" srcOrd="7" destOrd="0" presId="urn:microsoft.com/office/officeart/2005/8/layout/vProcess5"/>
    <dgm:cxn modelId="{805A5C73-5DDB-440F-B04C-491A6FDFE587}" type="presParOf" srcId="{A5C4E71C-4461-4F01-83E9-7C3BA0518239}" destId="{7A410928-D7C9-4F8C-B391-4B09EEC02BD5}"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C7ABBA-BE58-40D9-A277-334EAA38E3D5}" type="doc">
      <dgm:prSet loTypeId="urn:microsoft.com/office/officeart/2005/8/layout/process5" loCatId="process" qsTypeId="urn:microsoft.com/office/officeart/2005/8/quickstyle/simple1" qsCatId="simple" csTypeId="urn:microsoft.com/office/officeart/2005/8/colors/colorful5" csCatId="colorful" phldr="1"/>
      <dgm:spPr/>
      <dgm:t>
        <a:bodyPr/>
        <a:lstStyle/>
        <a:p>
          <a:endParaRPr lang="en-US"/>
        </a:p>
      </dgm:t>
    </dgm:pt>
    <dgm:pt modelId="{F2A1754F-E885-4529-A623-39CDF57E8884}">
      <dgm:prSet/>
      <dgm:spPr/>
      <dgm:t>
        <a:bodyPr/>
        <a:lstStyle/>
        <a:p>
          <a:r>
            <a:rPr lang="en-US" dirty="0"/>
            <a:t>Different Work Sectors </a:t>
          </a:r>
        </a:p>
      </dgm:t>
    </dgm:pt>
    <dgm:pt modelId="{69439A27-876E-43C2-B764-CB97D49E7ABD}" type="parTrans" cxnId="{8C3F4566-F582-44B2-8661-B1B862639C2D}">
      <dgm:prSet/>
      <dgm:spPr/>
      <dgm:t>
        <a:bodyPr/>
        <a:lstStyle/>
        <a:p>
          <a:endParaRPr lang="en-US"/>
        </a:p>
      </dgm:t>
    </dgm:pt>
    <dgm:pt modelId="{6FBBC479-88D4-485B-BE6E-235ABC616E1E}" type="sibTrans" cxnId="{8C3F4566-F582-44B2-8661-B1B862639C2D}">
      <dgm:prSet/>
      <dgm:spPr/>
      <dgm:t>
        <a:bodyPr/>
        <a:lstStyle/>
        <a:p>
          <a:endParaRPr lang="en-US"/>
        </a:p>
      </dgm:t>
    </dgm:pt>
    <dgm:pt modelId="{8C4FA87A-7497-403D-87EA-780E59E197A0}">
      <dgm:prSet/>
      <dgm:spPr/>
      <dgm:t>
        <a:bodyPr/>
        <a:lstStyle/>
        <a:p>
          <a:r>
            <a:rPr lang="en-US" dirty="0"/>
            <a:t>Limited Questions </a:t>
          </a:r>
        </a:p>
      </dgm:t>
    </dgm:pt>
    <dgm:pt modelId="{A83C1CB3-5154-49B6-B678-DFC79FDA8A87}" type="parTrans" cxnId="{42DDADF1-3BC8-48A5-9E2A-7ABE35C39C11}">
      <dgm:prSet/>
      <dgm:spPr/>
      <dgm:t>
        <a:bodyPr/>
        <a:lstStyle/>
        <a:p>
          <a:endParaRPr lang="en-US"/>
        </a:p>
      </dgm:t>
    </dgm:pt>
    <dgm:pt modelId="{B83964DD-C3AA-4AE3-8953-7456D790D3D2}" type="sibTrans" cxnId="{42DDADF1-3BC8-48A5-9E2A-7ABE35C39C11}">
      <dgm:prSet/>
      <dgm:spPr/>
      <dgm:t>
        <a:bodyPr/>
        <a:lstStyle/>
        <a:p>
          <a:endParaRPr lang="en-US"/>
        </a:p>
      </dgm:t>
    </dgm:pt>
    <dgm:pt modelId="{57202B9F-1016-4DAC-8FB8-13573668A51F}">
      <dgm:prSet/>
      <dgm:spPr/>
      <dgm:t>
        <a:bodyPr/>
        <a:lstStyle/>
        <a:p>
          <a:r>
            <a:rPr lang="en-US" dirty="0"/>
            <a:t>Locations </a:t>
          </a:r>
        </a:p>
      </dgm:t>
    </dgm:pt>
    <dgm:pt modelId="{9381A9AC-E353-4410-8954-8D8091F22EA5}" type="parTrans" cxnId="{1F26F632-465E-4890-A870-CDFFC28AA429}">
      <dgm:prSet/>
      <dgm:spPr/>
      <dgm:t>
        <a:bodyPr/>
        <a:lstStyle/>
        <a:p>
          <a:endParaRPr lang="en-US"/>
        </a:p>
      </dgm:t>
    </dgm:pt>
    <dgm:pt modelId="{5544E172-0712-41E1-8F65-7DD2F294CB4F}" type="sibTrans" cxnId="{1F26F632-465E-4890-A870-CDFFC28AA429}">
      <dgm:prSet/>
      <dgm:spPr/>
      <dgm:t>
        <a:bodyPr/>
        <a:lstStyle/>
        <a:p>
          <a:endParaRPr lang="en-US"/>
        </a:p>
      </dgm:t>
    </dgm:pt>
    <dgm:pt modelId="{A51B9DF0-8DEA-4D5D-B974-1EAD21FB2A7C}" type="pres">
      <dgm:prSet presAssocID="{BFC7ABBA-BE58-40D9-A277-334EAA38E3D5}" presName="diagram" presStyleCnt="0">
        <dgm:presLayoutVars>
          <dgm:dir/>
          <dgm:resizeHandles val="exact"/>
        </dgm:presLayoutVars>
      </dgm:prSet>
      <dgm:spPr/>
    </dgm:pt>
    <dgm:pt modelId="{4AD06C08-93B0-4CAC-B458-8B5F65F3FBD9}" type="pres">
      <dgm:prSet presAssocID="{F2A1754F-E885-4529-A623-39CDF57E8884}" presName="node" presStyleLbl="node1" presStyleIdx="0" presStyleCnt="3">
        <dgm:presLayoutVars>
          <dgm:bulletEnabled val="1"/>
        </dgm:presLayoutVars>
      </dgm:prSet>
      <dgm:spPr/>
    </dgm:pt>
    <dgm:pt modelId="{2669059D-3504-4E16-88DC-013C7375D624}" type="pres">
      <dgm:prSet presAssocID="{6FBBC479-88D4-485B-BE6E-235ABC616E1E}" presName="sibTrans" presStyleLbl="sibTrans2D1" presStyleIdx="0" presStyleCnt="2"/>
      <dgm:spPr/>
    </dgm:pt>
    <dgm:pt modelId="{4BFB67A7-53D3-4CE3-9014-7CE6D73EE048}" type="pres">
      <dgm:prSet presAssocID="{6FBBC479-88D4-485B-BE6E-235ABC616E1E}" presName="connectorText" presStyleLbl="sibTrans2D1" presStyleIdx="0" presStyleCnt="2"/>
      <dgm:spPr/>
    </dgm:pt>
    <dgm:pt modelId="{F3AFDDEE-244F-4770-BF5F-EBB86196711E}" type="pres">
      <dgm:prSet presAssocID="{8C4FA87A-7497-403D-87EA-780E59E197A0}" presName="node" presStyleLbl="node1" presStyleIdx="1" presStyleCnt="3" custLinFactNeighborX="0" custLinFactNeighborY="-1846">
        <dgm:presLayoutVars>
          <dgm:bulletEnabled val="1"/>
        </dgm:presLayoutVars>
      </dgm:prSet>
      <dgm:spPr/>
    </dgm:pt>
    <dgm:pt modelId="{B1C1742D-37A3-42AF-AABA-56289B70BDFF}" type="pres">
      <dgm:prSet presAssocID="{B83964DD-C3AA-4AE3-8953-7456D790D3D2}" presName="sibTrans" presStyleLbl="sibTrans2D1" presStyleIdx="1" presStyleCnt="2"/>
      <dgm:spPr/>
    </dgm:pt>
    <dgm:pt modelId="{FA8819AE-9F48-432D-BA72-15ADF3545585}" type="pres">
      <dgm:prSet presAssocID="{B83964DD-C3AA-4AE3-8953-7456D790D3D2}" presName="connectorText" presStyleLbl="sibTrans2D1" presStyleIdx="1" presStyleCnt="2"/>
      <dgm:spPr/>
    </dgm:pt>
    <dgm:pt modelId="{A48ECA92-ED77-4F29-89F3-5EB881E2C4C3}" type="pres">
      <dgm:prSet presAssocID="{57202B9F-1016-4DAC-8FB8-13573668A51F}" presName="node" presStyleLbl="node1" presStyleIdx="2" presStyleCnt="3">
        <dgm:presLayoutVars>
          <dgm:bulletEnabled val="1"/>
        </dgm:presLayoutVars>
      </dgm:prSet>
      <dgm:spPr/>
    </dgm:pt>
  </dgm:ptLst>
  <dgm:cxnLst>
    <dgm:cxn modelId="{DBF03D02-8055-4589-9BAA-E64E35C9A8A4}" type="presOf" srcId="{BFC7ABBA-BE58-40D9-A277-334EAA38E3D5}" destId="{A51B9DF0-8DEA-4D5D-B974-1EAD21FB2A7C}" srcOrd="0" destOrd="0" presId="urn:microsoft.com/office/officeart/2005/8/layout/process5"/>
    <dgm:cxn modelId="{26960C11-A42A-4419-87DC-DE1882B48860}" type="presOf" srcId="{B83964DD-C3AA-4AE3-8953-7456D790D3D2}" destId="{B1C1742D-37A3-42AF-AABA-56289B70BDFF}" srcOrd="0" destOrd="0" presId="urn:microsoft.com/office/officeart/2005/8/layout/process5"/>
    <dgm:cxn modelId="{2BBDF314-34D8-4618-A853-9173AF95C638}" type="presOf" srcId="{F2A1754F-E885-4529-A623-39CDF57E8884}" destId="{4AD06C08-93B0-4CAC-B458-8B5F65F3FBD9}" srcOrd="0" destOrd="0" presId="urn:microsoft.com/office/officeart/2005/8/layout/process5"/>
    <dgm:cxn modelId="{1F26F632-465E-4890-A870-CDFFC28AA429}" srcId="{BFC7ABBA-BE58-40D9-A277-334EAA38E3D5}" destId="{57202B9F-1016-4DAC-8FB8-13573668A51F}" srcOrd="2" destOrd="0" parTransId="{9381A9AC-E353-4410-8954-8D8091F22EA5}" sibTransId="{5544E172-0712-41E1-8F65-7DD2F294CB4F}"/>
    <dgm:cxn modelId="{8C3F4566-F582-44B2-8661-B1B862639C2D}" srcId="{BFC7ABBA-BE58-40D9-A277-334EAA38E3D5}" destId="{F2A1754F-E885-4529-A623-39CDF57E8884}" srcOrd="0" destOrd="0" parTransId="{69439A27-876E-43C2-B764-CB97D49E7ABD}" sibTransId="{6FBBC479-88D4-485B-BE6E-235ABC616E1E}"/>
    <dgm:cxn modelId="{9D28CB70-C361-4539-B2EF-5B608FC2463B}" type="presOf" srcId="{8C4FA87A-7497-403D-87EA-780E59E197A0}" destId="{F3AFDDEE-244F-4770-BF5F-EBB86196711E}" srcOrd="0" destOrd="0" presId="urn:microsoft.com/office/officeart/2005/8/layout/process5"/>
    <dgm:cxn modelId="{761951A6-D36F-4DD6-9C5A-91D34C1D3356}" type="presOf" srcId="{6FBBC479-88D4-485B-BE6E-235ABC616E1E}" destId="{4BFB67A7-53D3-4CE3-9014-7CE6D73EE048}" srcOrd="1" destOrd="0" presId="urn:microsoft.com/office/officeart/2005/8/layout/process5"/>
    <dgm:cxn modelId="{144DFFC7-06A6-4FC7-9328-73E6DFD90201}" type="presOf" srcId="{B83964DD-C3AA-4AE3-8953-7456D790D3D2}" destId="{FA8819AE-9F48-432D-BA72-15ADF3545585}" srcOrd="1" destOrd="0" presId="urn:microsoft.com/office/officeart/2005/8/layout/process5"/>
    <dgm:cxn modelId="{C1EAF9CA-8DB3-4E77-9D33-0494A2D76B63}" type="presOf" srcId="{6FBBC479-88D4-485B-BE6E-235ABC616E1E}" destId="{2669059D-3504-4E16-88DC-013C7375D624}" srcOrd="0" destOrd="0" presId="urn:microsoft.com/office/officeart/2005/8/layout/process5"/>
    <dgm:cxn modelId="{6A466FE0-DD0B-4DC3-B21E-F8BDDBCA13CA}" type="presOf" srcId="{57202B9F-1016-4DAC-8FB8-13573668A51F}" destId="{A48ECA92-ED77-4F29-89F3-5EB881E2C4C3}" srcOrd="0" destOrd="0" presId="urn:microsoft.com/office/officeart/2005/8/layout/process5"/>
    <dgm:cxn modelId="{42DDADF1-3BC8-48A5-9E2A-7ABE35C39C11}" srcId="{BFC7ABBA-BE58-40D9-A277-334EAA38E3D5}" destId="{8C4FA87A-7497-403D-87EA-780E59E197A0}" srcOrd="1" destOrd="0" parTransId="{A83C1CB3-5154-49B6-B678-DFC79FDA8A87}" sibTransId="{B83964DD-C3AA-4AE3-8953-7456D790D3D2}"/>
    <dgm:cxn modelId="{5588827A-2854-4E91-A7B7-936AD33B7903}" type="presParOf" srcId="{A51B9DF0-8DEA-4D5D-B974-1EAD21FB2A7C}" destId="{4AD06C08-93B0-4CAC-B458-8B5F65F3FBD9}" srcOrd="0" destOrd="0" presId="urn:microsoft.com/office/officeart/2005/8/layout/process5"/>
    <dgm:cxn modelId="{3DB0C978-9FC9-460F-B36A-686046EABBE8}" type="presParOf" srcId="{A51B9DF0-8DEA-4D5D-B974-1EAD21FB2A7C}" destId="{2669059D-3504-4E16-88DC-013C7375D624}" srcOrd="1" destOrd="0" presId="urn:microsoft.com/office/officeart/2005/8/layout/process5"/>
    <dgm:cxn modelId="{F1D3F0F0-A6A4-497F-AB8C-FC8265824F1B}" type="presParOf" srcId="{2669059D-3504-4E16-88DC-013C7375D624}" destId="{4BFB67A7-53D3-4CE3-9014-7CE6D73EE048}" srcOrd="0" destOrd="0" presId="urn:microsoft.com/office/officeart/2005/8/layout/process5"/>
    <dgm:cxn modelId="{47E4F644-B1A6-46A2-8A5A-27B155C3092E}" type="presParOf" srcId="{A51B9DF0-8DEA-4D5D-B974-1EAD21FB2A7C}" destId="{F3AFDDEE-244F-4770-BF5F-EBB86196711E}" srcOrd="2" destOrd="0" presId="urn:microsoft.com/office/officeart/2005/8/layout/process5"/>
    <dgm:cxn modelId="{63F7119D-7DCA-48D4-AEF1-C8DBD41497AE}" type="presParOf" srcId="{A51B9DF0-8DEA-4D5D-B974-1EAD21FB2A7C}" destId="{B1C1742D-37A3-42AF-AABA-56289B70BDFF}" srcOrd="3" destOrd="0" presId="urn:microsoft.com/office/officeart/2005/8/layout/process5"/>
    <dgm:cxn modelId="{D219B358-B19C-49BB-B8D8-A8400A9EB306}" type="presParOf" srcId="{B1C1742D-37A3-42AF-AABA-56289B70BDFF}" destId="{FA8819AE-9F48-432D-BA72-15ADF3545585}" srcOrd="0" destOrd="0" presId="urn:microsoft.com/office/officeart/2005/8/layout/process5"/>
    <dgm:cxn modelId="{5D78354A-77DF-4AF0-872B-8870CDFF9449}" type="presParOf" srcId="{A51B9DF0-8DEA-4D5D-B974-1EAD21FB2A7C}" destId="{A48ECA92-ED77-4F29-89F3-5EB881E2C4C3}"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EAFFA-0099-439C-9195-004A9C70ADE1}">
      <dsp:nvSpPr>
        <dsp:cNvPr id="0" name=""/>
        <dsp:cNvSpPr/>
      </dsp:nvSpPr>
      <dsp:spPr>
        <a:xfrm>
          <a:off x="0" y="0"/>
          <a:ext cx="8808720" cy="908720"/>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What are the changes within the office and working practices?</a:t>
          </a:r>
        </a:p>
      </dsp:txBody>
      <dsp:txXfrm>
        <a:off x="26616" y="26616"/>
        <a:ext cx="7828139" cy="855488"/>
      </dsp:txXfrm>
    </dsp:sp>
    <dsp:sp modelId="{8B9DC1C3-AEF9-4357-80E4-3C74F2D11C99}">
      <dsp:nvSpPr>
        <dsp:cNvPr id="0" name=""/>
        <dsp:cNvSpPr/>
      </dsp:nvSpPr>
      <dsp:spPr>
        <a:xfrm>
          <a:off x="777239" y="1060173"/>
          <a:ext cx="8808720" cy="908720"/>
        </a:xfrm>
        <a:prstGeom prst="roundRect">
          <a:avLst>
            <a:gd name="adj" fmla="val 10000"/>
          </a:avLst>
        </a:prstGeom>
        <a:solidFill>
          <a:schemeClr val="accent5">
            <a:hueOff val="7693906"/>
            <a:satOff val="-2748"/>
            <a:lumOff val="4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dirty="0"/>
            <a:t>How have these changes affected the work force?</a:t>
          </a:r>
        </a:p>
      </dsp:txBody>
      <dsp:txXfrm>
        <a:off x="803855" y="1086789"/>
        <a:ext cx="7387579" cy="855488"/>
      </dsp:txXfrm>
    </dsp:sp>
    <dsp:sp modelId="{C1241278-3D8C-4007-BBCB-16C75CB6272C}">
      <dsp:nvSpPr>
        <dsp:cNvPr id="0" name=""/>
        <dsp:cNvSpPr/>
      </dsp:nvSpPr>
      <dsp:spPr>
        <a:xfrm>
          <a:off x="1554479" y="2120346"/>
          <a:ext cx="8808720" cy="908720"/>
        </a:xfrm>
        <a:prstGeom prst="roundRect">
          <a:avLst>
            <a:gd name="adj" fmla="val 10000"/>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How</a:t>
          </a:r>
          <a:r>
            <a:rPr lang="en-US" sz="2600" kern="1200" baseline="0"/>
            <a:t> have employers adapted since the Coronavirus outbreak?  </a:t>
          </a:r>
          <a:endParaRPr lang="en-US" sz="2600" kern="1200"/>
        </a:p>
      </dsp:txBody>
      <dsp:txXfrm>
        <a:off x="1581095" y="2146962"/>
        <a:ext cx="7387579" cy="855488"/>
      </dsp:txXfrm>
    </dsp:sp>
    <dsp:sp modelId="{D80352CE-B813-444B-82F7-1924662CF850}">
      <dsp:nvSpPr>
        <dsp:cNvPr id="0" name=""/>
        <dsp:cNvSpPr/>
      </dsp:nvSpPr>
      <dsp:spPr>
        <a:xfrm>
          <a:off x="8218051" y="689112"/>
          <a:ext cx="590668" cy="590668"/>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8350951" y="689112"/>
        <a:ext cx="324868" cy="444478"/>
      </dsp:txXfrm>
    </dsp:sp>
    <dsp:sp modelId="{12198CBB-5608-4886-B1F6-2827E246EB30}">
      <dsp:nvSpPr>
        <dsp:cNvPr id="0" name=""/>
        <dsp:cNvSpPr/>
      </dsp:nvSpPr>
      <dsp:spPr>
        <a:xfrm>
          <a:off x="8995291" y="1743228"/>
          <a:ext cx="590668" cy="590668"/>
        </a:xfrm>
        <a:prstGeom prst="downArrow">
          <a:avLst>
            <a:gd name="adj1" fmla="val 55000"/>
            <a:gd name="adj2" fmla="val 45000"/>
          </a:avLst>
        </a:prstGeom>
        <a:solidFill>
          <a:schemeClr val="accent5">
            <a:tint val="40000"/>
            <a:alpha val="90000"/>
            <a:hueOff val="15559149"/>
            <a:satOff val="-1476"/>
            <a:lumOff val="1077"/>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9128191" y="1743228"/>
        <a:ext cx="324868" cy="4444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6C08-93B0-4CAC-B458-8B5F65F3FBD9}">
      <dsp:nvSpPr>
        <dsp:cNvPr id="0" name=""/>
        <dsp:cNvSpPr/>
      </dsp:nvSpPr>
      <dsp:spPr>
        <a:xfrm>
          <a:off x="9108" y="697824"/>
          <a:ext cx="2722364" cy="1633418"/>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Different Work Sectors </a:t>
          </a:r>
        </a:p>
      </dsp:txBody>
      <dsp:txXfrm>
        <a:off x="56949" y="745665"/>
        <a:ext cx="2626682" cy="1537736"/>
      </dsp:txXfrm>
    </dsp:sp>
    <dsp:sp modelId="{2669059D-3504-4E16-88DC-013C7375D624}">
      <dsp:nvSpPr>
        <dsp:cNvPr id="0" name=""/>
        <dsp:cNvSpPr/>
      </dsp:nvSpPr>
      <dsp:spPr>
        <a:xfrm rot="21572803">
          <a:off x="2971031" y="1162013"/>
          <a:ext cx="577159" cy="67514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71034" y="1297727"/>
        <a:ext cx="404011" cy="405088"/>
      </dsp:txXfrm>
    </dsp:sp>
    <dsp:sp modelId="{F3AFDDEE-244F-4770-BF5F-EBB86196711E}">
      <dsp:nvSpPr>
        <dsp:cNvPr id="0" name=""/>
        <dsp:cNvSpPr/>
      </dsp:nvSpPr>
      <dsp:spPr>
        <a:xfrm>
          <a:off x="3820417" y="667671"/>
          <a:ext cx="2722364" cy="1633418"/>
        </a:xfrm>
        <a:prstGeom prst="roundRect">
          <a:avLst>
            <a:gd name="adj" fmla="val 10000"/>
          </a:avLst>
        </a:prstGeom>
        <a:solidFill>
          <a:schemeClr val="accent5">
            <a:hueOff val="7693906"/>
            <a:satOff val="-2748"/>
            <a:lumOff val="441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Limited Questions </a:t>
          </a:r>
        </a:p>
      </dsp:txBody>
      <dsp:txXfrm>
        <a:off x="3868258" y="715512"/>
        <a:ext cx="2626682" cy="1537736"/>
      </dsp:txXfrm>
    </dsp:sp>
    <dsp:sp modelId="{B1C1742D-37A3-42AF-AABA-56289B70BDFF}">
      <dsp:nvSpPr>
        <dsp:cNvPr id="0" name=""/>
        <dsp:cNvSpPr/>
      </dsp:nvSpPr>
      <dsp:spPr>
        <a:xfrm rot="27197">
          <a:off x="6782341" y="1161754"/>
          <a:ext cx="577159" cy="675146"/>
        </a:xfrm>
        <a:prstGeom prst="rightArrow">
          <a:avLst>
            <a:gd name="adj1" fmla="val 60000"/>
            <a:gd name="adj2" fmla="val 50000"/>
          </a:avLst>
        </a:prstGeom>
        <a:solidFill>
          <a:schemeClr val="accent5">
            <a:hueOff val="15387812"/>
            <a:satOff val="-5496"/>
            <a:lumOff val="882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782344" y="1296098"/>
        <a:ext cx="404011" cy="405088"/>
      </dsp:txXfrm>
    </dsp:sp>
    <dsp:sp modelId="{A48ECA92-ED77-4F29-89F3-5EB881E2C4C3}">
      <dsp:nvSpPr>
        <dsp:cNvPr id="0" name=""/>
        <dsp:cNvSpPr/>
      </dsp:nvSpPr>
      <dsp:spPr>
        <a:xfrm>
          <a:off x="7631727" y="697824"/>
          <a:ext cx="2722364" cy="1633418"/>
        </a:xfrm>
        <a:prstGeom prst="roundRect">
          <a:avLst>
            <a:gd name="adj" fmla="val 10000"/>
          </a:avLst>
        </a:prstGeom>
        <a:solidFill>
          <a:schemeClr val="accent5">
            <a:hueOff val="15387812"/>
            <a:satOff val="-5496"/>
            <a:lumOff val="88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a:t>Locations </a:t>
          </a:r>
        </a:p>
      </dsp:txBody>
      <dsp:txXfrm>
        <a:off x="7679568" y="745665"/>
        <a:ext cx="2626682" cy="153773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1A039CF-BC8B-4296-B988-DDB84D26CEBE}"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190194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039CF-BC8B-4296-B988-DDB84D26CEBE}"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3222162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A039CF-BC8B-4296-B988-DDB84D26CEBE}"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181450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1204746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A039CF-BC8B-4296-B988-DDB84D26CEBE}" type="datetimeFigureOut">
              <a:rPr lang="en-GB" smtClean="0"/>
              <a:t>28/03/2023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8053446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A039CF-BC8B-4296-B988-DDB84D26CEBE}"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0432801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F1A039CF-BC8B-4296-B988-DDB84D26CEBE}" type="datetimeFigureOut">
              <a:rPr lang="en-GB" smtClean="0"/>
              <a:t>28/03/2023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835003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65331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1606359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415896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642674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8413114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A039CF-BC8B-4296-B988-DDB84D26CEBE}" type="datetimeFigureOut">
              <a:rPr lang="en-GB" smtClean="0"/>
              <a:t>28/03/2023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537426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1A039CF-BC8B-4296-B988-DDB84D26CEBE}"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30530277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1A039CF-BC8B-4296-B988-DDB84D26CEBE}" type="datetimeFigureOut">
              <a:rPr lang="en-GB" smtClean="0"/>
              <a:t>28/03/2023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241509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039CF-BC8B-4296-B988-DDB84D26CEBE}"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11762643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A039CF-BC8B-4296-B988-DDB84D26CEBE}" type="datetimeFigureOut">
              <a:rPr lang="en-GB" smtClean="0"/>
              <a:t>28/03/2023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08E9B2-CC1E-43F0-86B6-661B172E4ABE}" type="slidenum">
              <a:rPr lang="en-GB" smtClean="0"/>
              <a:t>‹#›</a:t>
            </a:fld>
            <a:endParaRPr lang="en-GB"/>
          </a:p>
        </p:txBody>
      </p:sp>
    </p:spTree>
    <p:extLst>
      <p:ext uri="{BB962C8B-B14F-4D97-AF65-F5344CB8AC3E}">
        <p14:creationId xmlns:p14="http://schemas.microsoft.com/office/powerpoint/2010/main" val="1895010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F1A039CF-BC8B-4296-B988-DDB84D26CEBE}" type="datetimeFigureOut">
              <a:rPr lang="en-GB" smtClean="0"/>
              <a:t>28/03/2023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08E9B2-CC1E-43F0-86B6-661B172E4ABE}" type="slidenum">
              <a:rPr lang="en-GB" smtClean="0"/>
              <a:t>‹#›</a:t>
            </a:fld>
            <a:endParaRPr lang="en-GB"/>
          </a:p>
        </p:txBody>
      </p:sp>
    </p:spTree>
    <p:extLst>
      <p:ext uri="{BB962C8B-B14F-4D97-AF65-F5344CB8AC3E}">
        <p14:creationId xmlns:p14="http://schemas.microsoft.com/office/powerpoint/2010/main" val="255367661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iqsels.com/en/public-domain-photo-ssvwk"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0.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8CA5349-FA40-4233-9ADE-5F5E5368BA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6440763" y="957486"/>
            <a:ext cx="4446063" cy="4935130"/>
          </a:xfrm>
          <a:prstGeom prst="roundRect">
            <a:avLst>
              <a:gd name="adj" fmla="val 530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840F108B-7D07-4A05-B67B-60CB8E12DF0F}"/>
              </a:ext>
            </a:extLst>
          </p:cNvPr>
          <p:cNvSpPr>
            <a:spLocks noGrp="1"/>
          </p:cNvSpPr>
          <p:nvPr>
            <p:ph type="ctrTitle"/>
          </p:nvPr>
        </p:nvSpPr>
        <p:spPr>
          <a:xfrm>
            <a:off x="960120" y="604158"/>
            <a:ext cx="4591594" cy="3485242"/>
          </a:xfrm>
        </p:spPr>
        <p:txBody>
          <a:bodyPr>
            <a:normAutofit fontScale="90000"/>
          </a:bodyPr>
          <a:lstStyle/>
          <a:p>
            <a:r>
              <a:rPr lang="en-GB" sz="5400" dirty="0"/>
              <a:t>THE IMPACT OF COVID-19 ON THE OFFICE WORKING ENVIROMENT </a:t>
            </a:r>
          </a:p>
        </p:txBody>
      </p:sp>
      <p:sp>
        <p:nvSpPr>
          <p:cNvPr id="3" name="Subtitle 2">
            <a:extLst>
              <a:ext uri="{FF2B5EF4-FFF2-40B4-BE49-F238E27FC236}">
                <a16:creationId xmlns:a16="http://schemas.microsoft.com/office/drawing/2014/main" id="{14F487BE-A4B1-49DC-A9AF-017187AFC57C}"/>
              </a:ext>
            </a:extLst>
          </p:cNvPr>
          <p:cNvSpPr>
            <a:spLocks noGrp="1"/>
          </p:cNvSpPr>
          <p:nvPr>
            <p:ph type="subTitle" idx="1"/>
          </p:nvPr>
        </p:nvSpPr>
        <p:spPr>
          <a:xfrm>
            <a:off x="960120" y="4165600"/>
            <a:ext cx="4192557" cy="1727016"/>
          </a:xfrm>
        </p:spPr>
        <p:txBody>
          <a:bodyPr>
            <a:normAutofit/>
          </a:bodyPr>
          <a:lstStyle/>
          <a:p>
            <a:pPr>
              <a:lnSpc>
                <a:spcPct val="110000"/>
              </a:lnSpc>
            </a:pPr>
            <a:r>
              <a:rPr lang="en-GB" sz="2000" dirty="0">
                <a:solidFill>
                  <a:schemeClr val="tx1">
                    <a:lumMod val="50000"/>
                    <a:lumOff val="50000"/>
                  </a:schemeClr>
                </a:solidFill>
              </a:rPr>
              <a:t>Module Name –</a:t>
            </a:r>
            <a:r>
              <a:rPr lang="en-GB" sz="1800" dirty="0">
                <a:effectLst/>
                <a:latin typeface="Arial" panose="020B0604020202020204" pitchFamily="34" charset="0"/>
                <a:ea typeface="Times New Roman" panose="02020603050405020304" pitchFamily="18" charset="0"/>
              </a:rPr>
              <a:t>Postgraduate Research Method</a:t>
            </a:r>
            <a:endParaRPr lang="en-GB" sz="2000" dirty="0">
              <a:solidFill>
                <a:schemeClr val="tx1">
                  <a:lumMod val="50000"/>
                  <a:lumOff val="50000"/>
                </a:schemeClr>
              </a:solidFill>
            </a:endParaRPr>
          </a:p>
          <a:p>
            <a:pPr>
              <a:lnSpc>
                <a:spcPct val="110000"/>
              </a:lnSpc>
            </a:pPr>
            <a:r>
              <a:rPr lang="en-GB" sz="2000" dirty="0">
                <a:solidFill>
                  <a:schemeClr val="tx1">
                    <a:lumMod val="50000"/>
                    <a:lumOff val="50000"/>
                  </a:schemeClr>
                </a:solidFill>
              </a:rPr>
              <a:t>Name – Matthew Gilmore-Jones </a:t>
            </a:r>
          </a:p>
          <a:p>
            <a:pPr>
              <a:lnSpc>
                <a:spcPct val="110000"/>
              </a:lnSpc>
            </a:pPr>
            <a:r>
              <a:rPr lang="en-GB" sz="2000" dirty="0">
                <a:solidFill>
                  <a:schemeClr val="tx1">
                    <a:lumMod val="50000"/>
                    <a:lumOff val="50000"/>
                  </a:schemeClr>
                </a:solidFill>
              </a:rPr>
              <a:t>Student Number - 2118608</a:t>
            </a:r>
          </a:p>
        </p:txBody>
      </p:sp>
    </p:spTree>
    <p:extLst>
      <p:ext uri="{BB962C8B-B14F-4D97-AF65-F5344CB8AC3E}">
        <p14:creationId xmlns:p14="http://schemas.microsoft.com/office/powerpoint/2010/main" val="447717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CDC55-91DF-4998-8077-03FE956526FC}"/>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C227D547-BBF5-4FEB-8D1A-F66EA2CAF802}"/>
              </a:ext>
            </a:extLst>
          </p:cNvPr>
          <p:cNvSpPr>
            <a:spLocks noGrp="1"/>
          </p:cNvSpPr>
          <p:nvPr>
            <p:ph sz="quarter" idx="13"/>
          </p:nvPr>
        </p:nvSpPr>
        <p:spPr/>
        <p:txBody>
          <a:bodyPr>
            <a:normAutofit/>
          </a:bodyPr>
          <a:lstStyle/>
          <a:p>
            <a:r>
              <a:rPr lang="en-GB" dirty="0"/>
              <a:t>The Research proposal will be looking at the impact  covid-19 pandemic has had on the office working environment and how it has changed the way we work. </a:t>
            </a:r>
          </a:p>
          <a:p>
            <a:endParaRPr lang="en-GB" b="1" dirty="0"/>
          </a:p>
          <a:p>
            <a:endParaRPr lang="en-GB" b="1" dirty="0"/>
          </a:p>
        </p:txBody>
      </p:sp>
      <p:pic>
        <p:nvPicPr>
          <p:cNvPr id="5" name="Picture 4" descr="A computer on a desk&#10;&#10;Description automatically generated with medium confidence">
            <a:extLst>
              <a:ext uri="{FF2B5EF4-FFF2-40B4-BE49-F238E27FC236}">
                <a16:creationId xmlns:a16="http://schemas.microsoft.com/office/drawing/2014/main" id="{14A84066-1C26-85D4-C528-2012D97D58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55077" y="3429000"/>
            <a:ext cx="4903282" cy="3154606"/>
          </a:xfrm>
          <a:prstGeom prst="rect">
            <a:avLst/>
          </a:prstGeom>
        </p:spPr>
      </p:pic>
    </p:spTree>
    <p:extLst>
      <p:ext uri="{BB962C8B-B14F-4D97-AF65-F5344CB8AC3E}">
        <p14:creationId xmlns:p14="http://schemas.microsoft.com/office/powerpoint/2010/main" val="2890970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5" name="Picture 14">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a:extLst>
              <a:ext uri="{FF2B5EF4-FFF2-40B4-BE49-F238E27FC236}">
                <a16:creationId xmlns:a16="http://schemas.microsoft.com/office/drawing/2014/main" id="{F6FC54AB-7A2B-5EC7-0E97-D43B080B4B9C}"/>
              </a:ext>
            </a:extLst>
          </p:cNvPr>
          <p:cNvPicPr>
            <a:picLocks noGrp="1" noChangeAspect="1"/>
          </p:cNvPicPr>
          <p:nvPr>
            <p:ph sz="quarter" idx="13"/>
          </p:nvPr>
        </p:nvPicPr>
        <p:blipFill>
          <a:blip r:embed="rId4"/>
          <a:stretch>
            <a:fillRect/>
          </a:stretch>
        </p:blipFill>
        <p:spPr>
          <a:xfrm>
            <a:off x="1939331" y="106556"/>
            <a:ext cx="8028633" cy="6867522"/>
          </a:xfrm>
          <a:prstGeom prst="rect">
            <a:avLst/>
          </a:prstGeom>
        </p:spPr>
      </p:pic>
    </p:spTree>
    <p:extLst>
      <p:ext uri="{BB962C8B-B14F-4D97-AF65-F5344CB8AC3E}">
        <p14:creationId xmlns:p14="http://schemas.microsoft.com/office/powerpoint/2010/main" val="28566175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344C4-5A26-4FF1-9EE3-0852C2F709F6}"/>
              </a:ext>
            </a:extLst>
          </p:cNvPr>
          <p:cNvSpPr>
            <a:spLocks noGrp="1"/>
          </p:cNvSpPr>
          <p:nvPr>
            <p:ph type="title"/>
          </p:nvPr>
        </p:nvSpPr>
        <p:spPr>
          <a:xfrm>
            <a:off x="913775" y="618517"/>
            <a:ext cx="10364451" cy="1596177"/>
          </a:xfrm>
        </p:spPr>
        <p:txBody>
          <a:bodyPr>
            <a:normAutofit/>
          </a:bodyPr>
          <a:lstStyle/>
          <a:p>
            <a:r>
              <a:rPr lang="en-GB"/>
              <a:t>What will be looked at within this study ? </a:t>
            </a:r>
            <a:br>
              <a:rPr lang="en-GB"/>
            </a:br>
            <a:endParaRPr lang="en-GB" dirty="0"/>
          </a:p>
        </p:txBody>
      </p:sp>
      <p:graphicFrame>
        <p:nvGraphicFramePr>
          <p:cNvPr id="17" name="Content Placeholder 2">
            <a:extLst>
              <a:ext uri="{FF2B5EF4-FFF2-40B4-BE49-F238E27FC236}">
                <a16:creationId xmlns:a16="http://schemas.microsoft.com/office/drawing/2014/main" id="{F7920B8E-FBF0-BD32-C5A4-66EFFF4FEB27}"/>
              </a:ext>
            </a:extLst>
          </p:cNvPr>
          <p:cNvGraphicFramePr>
            <a:graphicFrameLocks noGrp="1"/>
          </p:cNvGraphicFramePr>
          <p:nvPr>
            <p:ph sz="quarter" idx="13"/>
            <p:extLst>
              <p:ext uri="{D42A27DB-BD31-4B8C-83A1-F6EECF244321}">
                <p14:modId xmlns:p14="http://schemas.microsoft.com/office/powerpoint/2010/main" val="2816053409"/>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0488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44" name="Rectangle 36">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Graphic 6" descr="Chat">
            <a:extLst>
              <a:ext uri="{FF2B5EF4-FFF2-40B4-BE49-F238E27FC236}">
                <a16:creationId xmlns:a16="http://schemas.microsoft.com/office/drawing/2014/main" id="{01B2E0CB-E797-0C0F-8648-F0390C68612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3464" y="1418730"/>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45" name="Picture 38">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F865F8E-93A2-0BB5-C33F-0227945547E6}"/>
              </a:ext>
            </a:extLst>
          </p:cNvPr>
          <p:cNvSpPr>
            <a:spLocks noGrp="1"/>
          </p:cNvSpPr>
          <p:nvPr>
            <p:ph type="title"/>
          </p:nvPr>
        </p:nvSpPr>
        <p:spPr>
          <a:xfrm>
            <a:off x="5282520" y="618517"/>
            <a:ext cx="5855416" cy="1596177"/>
          </a:xfrm>
        </p:spPr>
        <p:txBody>
          <a:bodyPr>
            <a:normAutofit/>
          </a:bodyPr>
          <a:lstStyle/>
          <a:p>
            <a:r>
              <a:rPr lang="en-GB" sz="4000" b="1" dirty="0"/>
              <a:t>Research Methods </a:t>
            </a:r>
            <a:br>
              <a:rPr lang="en-GB" b="1" dirty="0"/>
            </a:br>
            <a:endParaRPr lang="en-GB" dirty="0"/>
          </a:p>
        </p:txBody>
      </p:sp>
      <p:sp>
        <p:nvSpPr>
          <p:cNvPr id="3" name="Content Placeholder 2">
            <a:extLst>
              <a:ext uri="{FF2B5EF4-FFF2-40B4-BE49-F238E27FC236}">
                <a16:creationId xmlns:a16="http://schemas.microsoft.com/office/drawing/2014/main" id="{FEF4DAFB-D11D-5BE7-3876-E25BA6B0FF78}"/>
              </a:ext>
            </a:extLst>
          </p:cNvPr>
          <p:cNvSpPr>
            <a:spLocks noGrp="1"/>
          </p:cNvSpPr>
          <p:nvPr>
            <p:ph sz="quarter" idx="13"/>
          </p:nvPr>
        </p:nvSpPr>
        <p:spPr>
          <a:xfrm>
            <a:off x="5282520" y="2367092"/>
            <a:ext cx="5855415" cy="3847444"/>
          </a:xfrm>
        </p:spPr>
        <p:txBody>
          <a:bodyPr>
            <a:normAutofit/>
          </a:bodyPr>
          <a:lstStyle/>
          <a:p>
            <a:r>
              <a:rPr lang="en-GB" sz="3200" dirty="0"/>
              <a:t>Qualitative </a:t>
            </a:r>
          </a:p>
          <a:p>
            <a:r>
              <a:rPr lang="en-GB" sz="3200" dirty="0"/>
              <a:t>Quantitative </a:t>
            </a:r>
          </a:p>
          <a:p>
            <a:r>
              <a:rPr lang="en-GB" sz="3200" dirty="0"/>
              <a:t>Mixed </a:t>
            </a:r>
          </a:p>
        </p:txBody>
      </p:sp>
    </p:spTree>
    <p:extLst>
      <p:ext uri="{BB962C8B-B14F-4D97-AF65-F5344CB8AC3E}">
        <p14:creationId xmlns:p14="http://schemas.microsoft.com/office/powerpoint/2010/main" val="30193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3"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24">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7" name="Rectangle 26">
            <a:extLst>
              <a:ext uri="{FF2B5EF4-FFF2-40B4-BE49-F238E27FC236}">
                <a16:creationId xmlns:a16="http://schemas.microsoft.com/office/drawing/2014/main" id="{7826DDCA-6D09-4690-86AE-A65700C43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EA8604-195A-CD23-45BD-231E7991A978}"/>
              </a:ext>
            </a:extLst>
          </p:cNvPr>
          <p:cNvSpPr>
            <a:spLocks noGrp="1"/>
          </p:cNvSpPr>
          <p:nvPr>
            <p:ph type="title"/>
          </p:nvPr>
        </p:nvSpPr>
        <p:spPr>
          <a:xfrm>
            <a:off x="965198" y="1346369"/>
            <a:ext cx="6891186" cy="2463629"/>
          </a:xfrm>
        </p:spPr>
        <p:txBody>
          <a:bodyPr vert="horz" lIns="91440" tIns="45720" rIns="91440" bIns="45720" rtlCol="0" anchor="b">
            <a:normAutofit/>
          </a:bodyPr>
          <a:lstStyle/>
          <a:p>
            <a:r>
              <a:rPr lang="en-US" sz="4800"/>
              <a:t>Literature review </a:t>
            </a:r>
          </a:p>
        </p:txBody>
      </p:sp>
      <p:sp useBgFill="1">
        <p:nvSpPr>
          <p:cNvPr id="29" name="Rectangle 28">
            <a:extLst>
              <a:ext uri="{FF2B5EF4-FFF2-40B4-BE49-F238E27FC236}">
                <a16:creationId xmlns:a16="http://schemas.microsoft.com/office/drawing/2014/main" id="{48D94113-B99D-4827-8468-42C0869DD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046" y="0"/>
            <a:ext cx="2726953" cy="6858000"/>
          </a:xfrm>
          <a:prstGeom prst="rect">
            <a:avLst/>
          </a:prstGeom>
          <a:ln>
            <a:noFill/>
          </a:ln>
          <a:effectLst>
            <a:outerShdw blurRad="88900" dist="254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D97E19A-F48B-4D56-A949-3A826CF00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65046" y="0"/>
            <a:ext cx="2726954"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E5B1C489-3520-454E-BCE4-DE06A472FFF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15620" t="1120" r="54326" b="73832"/>
          <a:stretch/>
        </p:blipFill>
        <p:spPr>
          <a:xfrm>
            <a:off x="9465047" y="4417"/>
            <a:ext cx="2318458" cy="1086886"/>
          </a:xfrm>
          <a:prstGeom prst="rect">
            <a:avLst/>
          </a:prstGeom>
        </p:spPr>
      </p:pic>
      <p:pic>
        <p:nvPicPr>
          <p:cNvPr id="35" name="Picture 34">
            <a:extLst>
              <a:ext uri="{FF2B5EF4-FFF2-40B4-BE49-F238E27FC236}">
                <a16:creationId xmlns:a16="http://schemas.microsoft.com/office/drawing/2014/main" id="{29CDFDB7-75F8-4CF5-A2D6-59A1D86232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0213"/>
          <a:stretch/>
        </p:blipFill>
        <p:spPr>
          <a:xfrm>
            <a:off x="9945510" y="3287359"/>
            <a:ext cx="2246490" cy="2197653"/>
          </a:xfrm>
          <a:prstGeom prst="rect">
            <a:avLst/>
          </a:prstGeom>
        </p:spPr>
      </p:pic>
      <p:pic>
        <p:nvPicPr>
          <p:cNvPr id="37" name="Picture 36">
            <a:extLst>
              <a:ext uri="{FF2B5EF4-FFF2-40B4-BE49-F238E27FC236}">
                <a16:creationId xmlns:a16="http://schemas.microsoft.com/office/drawing/2014/main" id="{A1EE895C-73D3-4A38-BD82-6A056D2531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6466" t="75007" r="30510"/>
          <a:stretch/>
        </p:blipFill>
        <p:spPr>
          <a:xfrm>
            <a:off x="10548594" y="2550437"/>
            <a:ext cx="1643406" cy="1003467"/>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pic>
        <p:nvPicPr>
          <p:cNvPr id="39" name="Picture 38">
            <a:extLst>
              <a:ext uri="{FF2B5EF4-FFF2-40B4-BE49-F238E27FC236}">
                <a16:creationId xmlns:a16="http://schemas.microsoft.com/office/drawing/2014/main" id="{68FD3076-E852-4125-BBED-3FB31599F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68940" t="81531" r="19879"/>
          <a:stretch/>
        </p:blipFill>
        <p:spPr>
          <a:xfrm>
            <a:off x="9465048" y="5597114"/>
            <a:ext cx="1356924" cy="1260885"/>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Tree>
    <p:extLst>
      <p:ext uri="{BB962C8B-B14F-4D97-AF65-F5344CB8AC3E}">
        <p14:creationId xmlns:p14="http://schemas.microsoft.com/office/powerpoint/2010/main" val="355705282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8CD-84AD-2E0A-5A71-9CF8219CCAD9}"/>
              </a:ext>
            </a:extLst>
          </p:cNvPr>
          <p:cNvSpPr>
            <a:spLocks noGrp="1"/>
          </p:cNvSpPr>
          <p:nvPr>
            <p:ph type="title"/>
          </p:nvPr>
        </p:nvSpPr>
        <p:spPr>
          <a:xfrm>
            <a:off x="913775" y="618517"/>
            <a:ext cx="10364451" cy="1596177"/>
          </a:xfrm>
        </p:spPr>
        <p:txBody>
          <a:bodyPr vert="horz" lIns="91440" tIns="45720" rIns="91440" bIns="45720" rtlCol="0">
            <a:normAutofit/>
          </a:bodyPr>
          <a:lstStyle/>
          <a:p>
            <a:r>
              <a:rPr lang="en-US"/>
              <a:t>Limitations </a:t>
            </a:r>
          </a:p>
        </p:txBody>
      </p:sp>
      <p:graphicFrame>
        <p:nvGraphicFramePr>
          <p:cNvPr id="37" name="Content Placeholder 2">
            <a:extLst>
              <a:ext uri="{FF2B5EF4-FFF2-40B4-BE49-F238E27FC236}">
                <a16:creationId xmlns:a16="http://schemas.microsoft.com/office/drawing/2014/main" id="{E2CDD03C-05DF-CF47-0D32-A9727E9A9774}"/>
              </a:ext>
            </a:extLst>
          </p:cNvPr>
          <p:cNvGraphicFramePr>
            <a:graphicFrameLocks noGrp="1"/>
          </p:cNvGraphicFramePr>
          <p:nvPr>
            <p:ph sz="quarter" idx="13"/>
            <p:extLst>
              <p:ext uri="{D42A27DB-BD31-4B8C-83A1-F6EECF244321}">
                <p14:modId xmlns:p14="http://schemas.microsoft.com/office/powerpoint/2010/main" val="89370507"/>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39027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25">
            <a:extLst>
              <a:ext uri="{FF2B5EF4-FFF2-40B4-BE49-F238E27FC236}">
                <a16:creationId xmlns:a16="http://schemas.microsoft.com/office/drawing/2014/main" id="{D2585039-CDA7-4B76-B013-776F970DE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184" y="0"/>
            <a:ext cx="12173816"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7">
            <a:extLst>
              <a:ext uri="{FF2B5EF4-FFF2-40B4-BE49-F238E27FC236}">
                <a16:creationId xmlns:a16="http://schemas.microsoft.com/office/drawing/2014/main" id="{1D53D942-8031-42E8-88B4-E03A710E8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29">
            <a:extLst>
              <a:ext uri="{FF2B5EF4-FFF2-40B4-BE49-F238E27FC236}">
                <a16:creationId xmlns:a16="http://schemas.microsoft.com/office/drawing/2014/main" id="{5FD07472-970F-49B5-8994-ADEAA3148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930400" cy="6858002"/>
          </a:xfrm>
          <a:prstGeom prst="rect">
            <a:avLst/>
          </a:prstGeom>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1">
            <a:extLst>
              <a:ext uri="{FF2B5EF4-FFF2-40B4-BE49-F238E27FC236}">
                <a16:creationId xmlns:a16="http://schemas.microsoft.com/office/drawing/2014/main" id="{82869BAE-8EC0-4D16-ACB8-F0CBFDD904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524" t="71774" r="2564"/>
          <a:stretch/>
        </p:blipFill>
        <p:spPr>
          <a:xfrm>
            <a:off x="18184" y="4822361"/>
            <a:ext cx="1911902" cy="2035640"/>
          </a:xfrm>
          <a:prstGeom prst="rect">
            <a:avLst/>
          </a:prstGeom>
        </p:spPr>
      </p:pic>
      <p:pic>
        <p:nvPicPr>
          <p:cNvPr id="34" name="Picture 33">
            <a:extLst>
              <a:ext uri="{FF2B5EF4-FFF2-40B4-BE49-F238E27FC236}">
                <a16:creationId xmlns:a16="http://schemas.microsoft.com/office/drawing/2014/main" id="{3524A7AE-FFF7-4F70-9AEA-01A5DFF77B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49896" t="75007" r="30510"/>
          <a:stretch/>
        </p:blipFill>
        <p:spPr>
          <a:xfrm>
            <a:off x="297855" y="5471958"/>
            <a:ext cx="889881" cy="638482"/>
          </a:xfrm>
          <a:custGeom>
            <a:avLst/>
            <a:gdLst>
              <a:gd name="connsiteX0" fmla="*/ 2051608 w 4103216"/>
              <a:gd name="connsiteY0" fmla="*/ 0 h 1714050"/>
              <a:gd name="connsiteX1" fmla="*/ 4103216 w 4103216"/>
              <a:gd name="connsiteY1" fmla="*/ 1266738 h 1714050"/>
              <a:gd name="connsiteX2" fmla="*/ 4010980 w 4103216"/>
              <a:gd name="connsiteY2" fmla="*/ 1643427 h 1714050"/>
              <a:gd name="connsiteX3" fmla="*/ 3969116 w 4103216"/>
              <a:gd name="connsiteY3" fmla="*/ 1714050 h 1714050"/>
              <a:gd name="connsiteX4" fmla="*/ 134100 w 4103216"/>
              <a:gd name="connsiteY4" fmla="*/ 1714050 h 1714050"/>
              <a:gd name="connsiteX5" fmla="*/ 92237 w 4103216"/>
              <a:gd name="connsiteY5" fmla="*/ 1643427 h 1714050"/>
              <a:gd name="connsiteX6" fmla="*/ 0 w 4103216"/>
              <a:gd name="connsiteY6" fmla="*/ 1266738 h 1714050"/>
              <a:gd name="connsiteX7" fmla="*/ 2051608 w 4103216"/>
              <a:gd name="connsiteY7" fmla="*/ 0 h 1714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216" h="1714050">
                <a:moveTo>
                  <a:pt x="2051608" y="0"/>
                </a:moveTo>
                <a:cubicBezTo>
                  <a:pt x="3184680" y="0"/>
                  <a:pt x="4103216" y="567138"/>
                  <a:pt x="4103216" y="1266738"/>
                </a:cubicBezTo>
                <a:cubicBezTo>
                  <a:pt x="4103216" y="1397913"/>
                  <a:pt x="4070924" y="1524431"/>
                  <a:pt x="4010980" y="1643427"/>
                </a:cubicBezTo>
                <a:lnTo>
                  <a:pt x="3969116" y="1714050"/>
                </a:lnTo>
                <a:lnTo>
                  <a:pt x="134100" y="1714050"/>
                </a:lnTo>
                <a:lnTo>
                  <a:pt x="92237" y="1643427"/>
                </a:lnTo>
                <a:cubicBezTo>
                  <a:pt x="32293" y="1524431"/>
                  <a:pt x="0" y="1397913"/>
                  <a:pt x="0" y="1266738"/>
                </a:cubicBezTo>
                <a:cubicBezTo>
                  <a:pt x="0" y="567138"/>
                  <a:pt x="918536" y="0"/>
                  <a:pt x="2051608" y="0"/>
                </a:cubicBezTo>
                <a:close/>
              </a:path>
            </a:pathLst>
          </a:custGeom>
        </p:spPr>
      </p:pic>
      <p:sp>
        <p:nvSpPr>
          <p:cNvPr id="3" name="Content Placeholder 2">
            <a:extLst>
              <a:ext uri="{FF2B5EF4-FFF2-40B4-BE49-F238E27FC236}">
                <a16:creationId xmlns:a16="http://schemas.microsoft.com/office/drawing/2014/main" id="{E84EE32A-D71B-356A-760B-54A6D8909CCC}"/>
              </a:ext>
            </a:extLst>
          </p:cNvPr>
          <p:cNvSpPr>
            <a:spLocks noGrp="1"/>
          </p:cNvSpPr>
          <p:nvPr>
            <p:ph sz="quarter" idx="13"/>
          </p:nvPr>
        </p:nvSpPr>
        <p:spPr>
          <a:xfrm>
            <a:off x="2844486" y="1950440"/>
            <a:ext cx="8433113" cy="3840760"/>
          </a:xfrm>
        </p:spPr>
        <p:txBody>
          <a:bodyPr anchor="ctr">
            <a:normAutofit/>
          </a:bodyPr>
          <a:lstStyle/>
          <a:p>
            <a:r>
              <a:rPr lang="en-GB"/>
              <a:t>Consent </a:t>
            </a:r>
          </a:p>
          <a:p>
            <a:endParaRPr lang="en-GB"/>
          </a:p>
          <a:p>
            <a:r>
              <a:rPr lang="en-GB"/>
              <a:t>Privacy </a:t>
            </a:r>
          </a:p>
          <a:p>
            <a:endParaRPr lang="en-GB"/>
          </a:p>
          <a:p>
            <a:r>
              <a:rPr lang="en-GB"/>
              <a:t>Data protection </a:t>
            </a:r>
          </a:p>
        </p:txBody>
      </p:sp>
      <p:sp>
        <p:nvSpPr>
          <p:cNvPr id="2" name="Title 1">
            <a:extLst>
              <a:ext uri="{FF2B5EF4-FFF2-40B4-BE49-F238E27FC236}">
                <a16:creationId xmlns:a16="http://schemas.microsoft.com/office/drawing/2014/main" id="{054F80D1-A7A1-A76B-BC44-CD4C00012A8D}"/>
              </a:ext>
            </a:extLst>
          </p:cNvPr>
          <p:cNvSpPr>
            <a:spLocks noGrp="1"/>
          </p:cNvSpPr>
          <p:nvPr>
            <p:ph type="title"/>
          </p:nvPr>
        </p:nvSpPr>
        <p:spPr>
          <a:xfrm>
            <a:off x="2844486" y="643467"/>
            <a:ext cx="8433739" cy="1306972"/>
          </a:xfrm>
        </p:spPr>
        <p:txBody>
          <a:bodyPr>
            <a:normAutofit/>
          </a:bodyPr>
          <a:lstStyle/>
          <a:p>
            <a:r>
              <a:rPr lang="en-GB" sz="4400"/>
              <a:t>Ethical Considerations </a:t>
            </a:r>
          </a:p>
        </p:txBody>
      </p:sp>
    </p:spTree>
    <p:extLst>
      <p:ext uri="{BB962C8B-B14F-4D97-AF65-F5344CB8AC3E}">
        <p14:creationId xmlns:p14="http://schemas.microsoft.com/office/powerpoint/2010/main" val="12510507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barn(inVertic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barn(inVertic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25496B42-CC46-4183-B481-887CD3E8C7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E2758CE0-F916-4DCE-88D1-71430BE44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4" name="Rectangle 13">
            <a:extLst>
              <a:ext uri="{FF2B5EF4-FFF2-40B4-BE49-F238E27FC236}">
                <a16:creationId xmlns:a16="http://schemas.microsoft.com/office/drawing/2014/main" id="{7E2BA2D5-46A3-46C0-98C9-A072D543B3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573895B-DA42-4260-AE1E-182BA41232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5" name="Content Placeholder 4" descr="A picture containing graphical user interface&#10;&#10;Description automatically generated">
            <a:extLst>
              <a:ext uri="{FF2B5EF4-FFF2-40B4-BE49-F238E27FC236}">
                <a16:creationId xmlns:a16="http://schemas.microsoft.com/office/drawing/2014/main" id="{6416B291-ED14-8320-9D5F-6D468CA1F755}"/>
              </a:ext>
            </a:extLst>
          </p:cNvPr>
          <p:cNvPicPr>
            <a:picLocks noGrp="1" noChangeAspect="1"/>
          </p:cNvPicPr>
          <p:nvPr>
            <p:ph sz="quarter" idx="13"/>
          </p:nvPr>
        </p:nvPicPr>
        <p:blipFill>
          <a:blip r:embed="rId4">
            <a:extLst>
              <a:ext uri="{28A0092B-C50C-407E-A947-70E740481C1C}">
                <a14:useLocalDpi xmlns:a14="http://schemas.microsoft.com/office/drawing/2010/main" val="0"/>
              </a:ext>
            </a:extLst>
          </a:blip>
          <a:stretch>
            <a:fillRect/>
          </a:stretch>
        </p:blipFill>
        <p:spPr>
          <a:xfrm>
            <a:off x="960120" y="1852045"/>
            <a:ext cx="6002432" cy="3151276"/>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2" name="Title 1">
            <a:extLst>
              <a:ext uri="{FF2B5EF4-FFF2-40B4-BE49-F238E27FC236}">
                <a16:creationId xmlns:a16="http://schemas.microsoft.com/office/drawing/2014/main" id="{7F9B768D-BD4E-9445-10EB-95B3929DFCDB}"/>
              </a:ext>
            </a:extLst>
          </p:cNvPr>
          <p:cNvSpPr>
            <a:spLocks noGrp="1"/>
          </p:cNvSpPr>
          <p:nvPr>
            <p:ph type="title"/>
          </p:nvPr>
        </p:nvSpPr>
        <p:spPr>
          <a:xfrm>
            <a:off x="7570382" y="957486"/>
            <a:ext cx="3707844" cy="3131913"/>
          </a:xfrm>
        </p:spPr>
        <p:txBody>
          <a:bodyPr vert="horz" lIns="91440" tIns="45720" rIns="91440" bIns="45720" rtlCol="0" anchor="b">
            <a:normAutofit/>
          </a:bodyPr>
          <a:lstStyle/>
          <a:p>
            <a:r>
              <a:rPr lang="en-US" sz="4800"/>
              <a:t>Analysing the data </a:t>
            </a:r>
          </a:p>
        </p:txBody>
      </p:sp>
    </p:spTree>
    <p:extLst>
      <p:ext uri="{BB962C8B-B14F-4D97-AF65-F5344CB8AC3E}">
        <p14:creationId xmlns:p14="http://schemas.microsoft.com/office/powerpoint/2010/main" val="2852261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pic>
        <p:nvPicPr>
          <p:cNvPr id="19" name="Picture 2">
            <a:extLst>
              <a:ext uri="{FF2B5EF4-FFF2-40B4-BE49-F238E27FC236}">
                <a16:creationId xmlns:a16="http://schemas.microsoft.com/office/drawing/2014/main" id="{9A0F0AC6-A89F-416B-9FA4-48E664065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9">
            <a:extLst>
              <a:ext uri="{FF2B5EF4-FFF2-40B4-BE49-F238E27FC236}">
                <a16:creationId xmlns:a16="http://schemas.microsoft.com/office/drawing/2014/main" id="{C31AA009-40AD-4098-8AE7-680CA35C6E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2" name="Rectangle 11">
            <a:extLst>
              <a:ext uri="{FF2B5EF4-FFF2-40B4-BE49-F238E27FC236}">
                <a16:creationId xmlns:a16="http://schemas.microsoft.com/office/drawing/2014/main" id="{C947F7AC-E6D2-4AD5-803F-C6C96236E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13">
            <a:extLst>
              <a:ext uri="{FF2B5EF4-FFF2-40B4-BE49-F238E27FC236}">
                <a16:creationId xmlns:a16="http://schemas.microsoft.com/office/drawing/2014/main" id="{03614AC9-B572-4CD4-839E-A7259CA62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5">
            <a:extLst>
              <a:ext uri="{FF2B5EF4-FFF2-40B4-BE49-F238E27FC236}">
                <a16:creationId xmlns:a16="http://schemas.microsoft.com/office/drawing/2014/main" id="{EDB0E204-D22E-4834-BD3F-701AA086EC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969007" cy="6858000"/>
          </a:xfrm>
          <a:prstGeom prst="rect">
            <a:avLst/>
          </a:prstGeom>
          <a:solidFill>
            <a:schemeClr val="bg1"/>
          </a:solidFill>
          <a:ln>
            <a:noFill/>
          </a:ln>
          <a:effectLst>
            <a:outerShdw blurRad="88900" dist="254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0A043921-0243-4E7D-9120-BEA58F7B367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91927" t="72411" b="13751"/>
          <a:stretch/>
        </p:blipFill>
        <p:spPr>
          <a:xfrm>
            <a:off x="290520" y="6257098"/>
            <a:ext cx="623254" cy="600902"/>
          </a:xfrm>
          <a:custGeom>
            <a:avLst/>
            <a:gdLst>
              <a:gd name="connsiteX0" fmla="*/ 0 w 1341545"/>
              <a:gd name="connsiteY0" fmla="*/ 0 h 1293433"/>
              <a:gd name="connsiteX1" fmla="*/ 1341545 w 1341545"/>
              <a:gd name="connsiteY1" fmla="*/ 0 h 1293433"/>
              <a:gd name="connsiteX2" fmla="*/ 1341545 w 1341545"/>
              <a:gd name="connsiteY2" fmla="*/ 1293433 h 1293433"/>
              <a:gd name="connsiteX3" fmla="*/ 150847 w 1341545"/>
              <a:gd name="connsiteY3" fmla="*/ 1293433 h 1293433"/>
              <a:gd name="connsiteX4" fmla="*/ 66240 w 1341545"/>
              <a:gd name="connsiteY4" fmla="*/ 1183451 h 1293433"/>
              <a:gd name="connsiteX5" fmla="*/ 0 w 1341545"/>
              <a:gd name="connsiteY5" fmla="*/ 1061841 h 1293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41545" h="1293433">
                <a:moveTo>
                  <a:pt x="0" y="0"/>
                </a:moveTo>
                <a:lnTo>
                  <a:pt x="1341545" y="0"/>
                </a:lnTo>
                <a:lnTo>
                  <a:pt x="1341545" y="1293433"/>
                </a:lnTo>
                <a:lnTo>
                  <a:pt x="150847" y="1293433"/>
                </a:lnTo>
                <a:lnTo>
                  <a:pt x="66240" y="1183451"/>
                </a:lnTo>
                <a:lnTo>
                  <a:pt x="0" y="1061841"/>
                </a:lnTo>
                <a:close/>
              </a:path>
            </a:pathLst>
          </a:custGeom>
        </p:spPr>
      </p:pic>
      <p:pic>
        <p:nvPicPr>
          <p:cNvPr id="20" name="Picture 19">
            <a:extLst>
              <a:ext uri="{FF2B5EF4-FFF2-40B4-BE49-F238E27FC236}">
                <a16:creationId xmlns:a16="http://schemas.microsoft.com/office/drawing/2014/main" id="{E39BC3DD-C662-4DF1-8257-BFB9D9C6EF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3623" t="43915" r="1" b="18252"/>
          <a:stretch/>
        </p:blipFill>
        <p:spPr>
          <a:xfrm>
            <a:off x="5287548" y="4694548"/>
            <a:ext cx="2681454" cy="2163452"/>
          </a:xfrm>
          <a:prstGeom prst="rect">
            <a:avLst/>
          </a:prstGeom>
        </p:spPr>
      </p:pic>
      <p:sp>
        <p:nvSpPr>
          <p:cNvPr id="2" name="Title 1">
            <a:extLst>
              <a:ext uri="{FF2B5EF4-FFF2-40B4-BE49-F238E27FC236}">
                <a16:creationId xmlns:a16="http://schemas.microsoft.com/office/drawing/2014/main" id="{2BE00944-C85D-D571-8C53-AAE93A869FD3}"/>
              </a:ext>
            </a:extLst>
          </p:cNvPr>
          <p:cNvSpPr>
            <a:spLocks noGrp="1"/>
          </p:cNvSpPr>
          <p:nvPr>
            <p:ph type="title"/>
          </p:nvPr>
        </p:nvSpPr>
        <p:spPr>
          <a:xfrm>
            <a:off x="913773" y="642918"/>
            <a:ext cx="6463193" cy="4641241"/>
          </a:xfrm>
        </p:spPr>
        <p:txBody>
          <a:bodyPr vert="horz" lIns="91440" tIns="45720" rIns="91440" bIns="45720" rtlCol="0" anchor="ctr">
            <a:normAutofit/>
          </a:bodyPr>
          <a:lstStyle/>
          <a:p>
            <a:pPr algn="r"/>
            <a:r>
              <a:rPr lang="en-US" sz="7200" dirty="0"/>
              <a:t>Conclusion </a:t>
            </a:r>
          </a:p>
        </p:txBody>
      </p:sp>
    </p:spTree>
    <p:extLst>
      <p:ext uri="{BB962C8B-B14F-4D97-AF65-F5344CB8AC3E}">
        <p14:creationId xmlns:p14="http://schemas.microsoft.com/office/powerpoint/2010/main" val="2099347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1981535-B5AA-4E0C-ACE5-925CC19B20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BF97D060-AA7E-4411-BA62-28BD1EBD55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Shape 12">
            <a:extLst>
              <a:ext uri="{FF2B5EF4-FFF2-40B4-BE49-F238E27FC236}">
                <a16:creationId xmlns:a16="http://schemas.microsoft.com/office/drawing/2014/main" id="{DDDE267B-E820-4910-868D-BA40CFB93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9523"/>
            <a:ext cx="10058400" cy="6867522"/>
          </a:xfrm>
          <a:custGeom>
            <a:avLst/>
            <a:gdLst>
              <a:gd name="connsiteX0" fmla="*/ 1263465 w 10058400"/>
              <a:gd name="connsiteY0" fmla="*/ 0 h 6867522"/>
              <a:gd name="connsiteX1" fmla="*/ 8794935 w 10058400"/>
              <a:gd name="connsiteY1" fmla="*/ 0 h 6867522"/>
              <a:gd name="connsiteX2" fmla="*/ 8909975 w 10058400"/>
              <a:gd name="connsiteY2" fmla="*/ 132807 h 6867522"/>
              <a:gd name="connsiteX3" fmla="*/ 10058400 w 10058400"/>
              <a:gd name="connsiteY3" fmla="*/ 3331845 h 6867522"/>
              <a:gd name="connsiteX4" fmla="*/ 8751905 w 10058400"/>
              <a:gd name="connsiteY4" fmla="*/ 6713366 h 6867522"/>
              <a:gd name="connsiteX5" fmla="*/ 8604930 w 10058400"/>
              <a:gd name="connsiteY5" fmla="*/ 6867522 h 6867522"/>
              <a:gd name="connsiteX6" fmla="*/ 1453470 w 10058400"/>
              <a:gd name="connsiteY6" fmla="*/ 6867522 h 6867522"/>
              <a:gd name="connsiteX7" fmla="*/ 1306495 w 10058400"/>
              <a:gd name="connsiteY7" fmla="*/ 6713366 h 6867522"/>
              <a:gd name="connsiteX8" fmla="*/ 0 w 10058400"/>
              <a:gd name="connsiteY8" fmla="*/ 3331845 h 6867522"/>
              <a:gd name="connsiteX9" fmla="*/ 1148425 w 10058400"/>
              <a:gd name="connsiteY9" fmla="*/ 132807 h 6867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58400" h="6867522">
                <a:moveTo>
                  <a:pt x="1263465" y="0"/>
                </a:moveTo>
                <a:lnTo>
                  <a:pt x="8794935" y="0"/>
                </a:lnTo>
                <a:lnTo>
                  <a:pt x="8909975" y="132807"/>
                </a:lnTo>
                <a:cubicBezTo>
                  <a:pt x="9627420" y="1002149"/>
                  <a:pt x="10058400" y="2116667"/>
                  <a:pt x="10058400" y="3331845"/>
                </a:cubicBezTo>
                <a:cubicBezTo>
                  <a:pt x="10058400" y="4633822"/>
                  <a:pt x="9563653" y="5820244"/>
                  <a:pt x="8751905" y="6713366"/>
                </a:cubicBezTo>
                <a:lnTo>
                  <a:pt x="8604930" y="6867522"/>
                </a:lnTo>
                <a:lnTo>
                  <a:pt x="1453470" y="6867522"/>
                </a:lnTo>
                <a:lnTo>
                  <a:pt x="1306495" y="6713366"/>
                </a:lnTo>
                <a:cubicBezTo>
                  <a:pt x="494747" y="5820244"/>
                  <a:pt x="0" y="4633822"/>
                  <a:pt x="0" y="3331845"/>
                </a:cubicBezTo>
                <a:cubicBezTo>
                  <a:pt x="0" y="2116667"/>
                  <a:pt x="430980" y="1002149"/>
                  <a:pt x="1148425" y="132807"/>
                </a:cubicBezTo>
                <a:close/>
              </a:path>
            </a:pathLst>
          </a:custGeom>
          <a:solidFill>
            <a:srgbClr val="FFFFFF"/>
          </a:solidFill>
          <a:ln>
            <a:noFill/>
          </a:ln>
          <a:scene3d>
            <a:camera prst="orthographicFront"/>
            <a:lightRig rig="threePt" dir="t">
              <a:rot lat="0" lon="0" rev="2700000"/>
            </a:lightRig>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5" name="Picture 14">
            <a:extLst>
              <a:ext uri="{FF2B5EF4-FFF2-40B4-BE49-F238E27FC236}">
                <a16:creationId xmlns:a16="http://schemas.microsoft.com/office/drawing/2014/main" id="{FF3E25D7-C2F8-445D-AA42-C1163028DA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4" name="Content Placeholder 3">
            <a:extLst>
              <a:ext uri="{FF2B5EF4-FFF2-40B4-BE49-F238E27FC236}">
                <a16:creationId xmlns:a16="http://schemas.microsoft.com/office/drawing/2014/main" id="{93F4E867-5541-0A9B-E4C8-726C55FD32BA}"/>
              </a:ext>
            </a:extLst>
          </p:cNvPr>
          <p:cNvPicPr>
            <a:picLocks noGrp="1" noChangeAspect="1"/>
          </p:cNvPicPr>
          <p:nvPr>
            <p:ph sz="quarter" idx="13"/>
          </p:nvPr>
        </p:nvPicPr>
        <p:blipFill>
          <a:blip r:embed="rId4"/>
          <a:stretch>
            <a:fillRect/>
          </a:stretch>
        </p:blipFill>
        <p:spPr>
          <a:xfrm>
            <a:off x="2389239" y="1581179"/>
            <a:ext cx="7413522" cy="3686118"/>
          </a:xfrm>
          <a:prstGeom prst="rect">
            <a:avLst/>
          </a:prstGeom>
        </p:spPr>
      </p:pic>
    </p:spTree>
    <p:extLst>
      <p:ext uri="{BB962C8B-B14F-4D97-AF65-F5344CB8AC3E}">
        <p14:creationId xmlns:p14="http://schemas.microsoft.com/office/powerpoint/2010/main" val="1142291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C62E4-9E07-2194-B4B2-E8D51E63CCA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6D62BD8-FB67-65AC-0EA5-3CB71A26CDE4}"/>
              </a:ext>
            </a:extLst>
          </p:cNvPr>
          <p:cNvSpPr>
            <a:spLocks noGrp="1"/>
          </p:cNvSpPr>
          <p:nvPr>
            <p:ph sz="quarter" idx="13"/>
          </p:nvPr>
        </p:nvSpPr>
        <p:spPr/>
        <p:txBody>
          <a:bodyPr>
            <a:normAutofit fontScale="25000" lnSpcReduction="20000"/>
          </a:bodyPr>
          <a:lstStyle/>
          <a:p>
            <a:r>
              <a:rPr lang="en-GB" dirty="0"/>
              <a:t>Slide 2</a:t>
            </a:r>
          </a:p>
          <a:p>
            <a:r>
              <a:rPr lang="en-GB" dirty="0"/>
              <a:t>Following the Coronavirus pandemic outbreak in March 2020 the UK entered a total of 3 lock downs, the 1st being between March to June 2020, which forced all non-essential businesses to close and the general public were instructed to stay home and only to leave for essential purposes. </a:t>
            </a:r>
          </a:p>
          <a:p>
            <a:r>
              <a:rPr lang="en-GB" dirty="0"/>
              <a:t>This forced businesses to (where possible) adopt a work from home culture. </a:t>
            </a:r>
          </a:p>
          <a:p>
            <a:r>
              <a:rPr lang="en-GB" dirty="0"/>
              <a:t>As the government restrictions eased and businesses started to open as pre-pandemic normality. We have seen many businesses continue to operate in a remote working or even hybrid nature. </a:t>
            </a:r>
          </a:p>
          <a:p>
            <a:r>
              <a:rPr lang="en-GB" dirty="0"/>
              <a:t>Slide 3 as above. </a:t>
            </a:r>
          </a:p>
          <a:p>
            <a:r>
              <a:rPr lang="en-GB" dirty="0"/>
              <a:t>Slide 4 </a:t>
            </a:r>
          </a:p>
          <a:p>
            <a:r>
              <a:rPr lang="en-GB" dirty="0"/>
              <a:t>What are the changes within the office and new working practices adopted – </a:t>
            </a:r>
          </a:p>
          <a:p>
            <a:r>
              <a:rPr lang="en-GB" dirty="0"/>
              <a:t>The UK parliament has found that - The number of people in work fell by 825,000 people between January-March 2020 and October-December 2020 (</a:t>
            </a:r>
            <a:r>
              <a:rPr lang="en-GB" dirty="0" err="1"/>
              <a:t>Uk</a:t>
            </a:r>
            <a:r>
              <a:rPr lang="en-GB" dirty="0"/>
              <a:t> Parliament, 2022)</a:t>
            </a:r>
          </a:p>
          <a:p>
            <a:r>
              <a:rPr lang="en-GB" dirty="0"/>
              <a:t>We will be looking at the NEW NORMAL.</a:t>
            </a:r>
          </a:p>
          <a:p>
            <a:r>
              <a:rPr lang="en-GB" dirty="0"/>
              <a:t>Have  staffing levels changed , are working conditions different (remote, hybrid, work areas / spaces relocated)</a:t>
            </a:r>
          </a:p>
          <a:p>
            <a:r>
              <a:rPr lang="en-GB" dirty="0"/>
              <a:t>HOW HAVE THESE CHANGES EFFECTED THE WORKFORCE?</a:t>
            </a:r>
          </a:p>
          <a:p>
            <a:r>
              <a:rPr lang="en-GB" dirty="0"/>
              <a:t>Has productivity increased/decreased?</a:t>
            </a:r>
          </a:p>
          <a:p>
            <a:r>
              <a:rPr lang="en-GB" dirty="0"/>
              <a:t>Is there a conflict with work / life balance ?</a:t>
            </a:r>
          </a:p>
          <a:p>
            <a:r>
              <a:rPr lang="en-GB" dirty="0"/>
              <a:t>Has there been effects on wellbeing?</a:t>
            </a:r>
          </a:p>
          <a:p>
            <a:r>
              <a:rPr lang="en-GB" dirty="0"/>
              <a:t>Is technology an issue? </a:t>
            </a:r>
          </a:p>
          <a:p>
            <a:r>
              <a:rPr lang="en-GB" dirty="0"/>
              <a:t>Have we seen an Increased flexibility?</a:t>
            </a:r>
          </a:p>
          <a:p>
            <a:r>
              <a:rPr lang="en-GB" dirty="0"/>
              <a:t>HOW HAVE EMPLOYERERS ADAPTED SINCE THE CORRONAVIRUS OUTBREAK? </a:t>
            </a:r>
          </a:p>
          <a:p>
            <a:r>
              <a:rPr lang="en-GB" dirty="0"/>
              <a:t>Is there an increased need for compliance ? </a:t>
            </a:r>
          </a:p>
          <a:p>
            <a:r>
              <a:rPr lang="en-GB" dirty="0"/>
              <a:t>How have employers supported remote workers? </a:t>
            </a:r>
          </a:p>
          <a:p>
            <a:r>
              <a:rPr lang="en-GB" dirty="0"/>
              <a:t>Is there a reduction in office space, cost reduction and what have there been the modifications needed to adapt to a remote/hybrid working way? </a:t>
            </a:r>
          </a:p>
          <a:p>
            <a:endParaRPr lang="en-GB" dirty="0"/>
          </a:p>
          <a:p>
            <a:endParaRPr lang="en-GB" dirty="0"/>
          </a:p>
          <a:p>
            <a:endParaRPr lang="en-GB" dirty="0"/>
          </a:p>
          <a:p>
            <a:r>
              <a:rPr lang="en-GB" dirty="0"/>
              <a:t>Slide 5 </a:t>
            </a:r>
          </a:p>
          <a:p>
            <a:r>
              <a:rPr lang="en-GB" dirty="0"/>
              <a:t>Research Strategy </a:t>
            </a:r>
          </a:p>
          <a:p>
            <a:r>
              <a:rPr lang="en-GB" dirty="0"/>
              <a:t>The research method will be a Quantitative method with invitations to participate in a survey sent out to employees and managers with the objective to gather an understanding of the impacts of Covid-19 on the office working environment from both sides of the spectrum.</a:t>
            </a:r>
          </a:p>
          <a:p>
            <a:r>
              <a:rPr lang="en-GB" dirty="0"/>
              <a:t>The surveys will be in a 5 point LIKERT Scale method - A Likert scale, or rating system, is a measurement method used in research to evaluate attitudes, opinions and perceptions (</a:t>
            </a:r>
            <a:r>
              <a:rPr lang="en-GB" dirty="0" err="1"/>
              <a:t>Scribbr</a:t>
            </a:r>
            <a:r>
              <a:rPr lang="en-GB" dirty="0"/>
              <a:t>, 2022)</a:t>
            </a:r>
          </a:p>
          <a:p>
            <a:r>
              <a:rPr lang="en-GB" dirty="0"/>
              <a:t>The survey will be aimed at office environment characteristics that pre-covid-19 were a fully attended functioning organisation. </a:t>
            </a:r>
          </a:p>
          <a:p>
            <a:r>
              <a:rPr lang="en-GB" dirty="0"/>
              <a:t>Slide 6 </a:t>
            </a:r>
          </a:p>
          <a:p>
            <a:r>
              <a:rPr lang="en-GB" dirty="0"/>
              <a:t>Literature Review –</a:t>
            </a:r>
          </a:p>
          <a:p>
            <a:r>
              <a:rPr lang="en-GB" dirty="0"/>
              <a:t>I will review existing relevant academic literature, to provide a critical review on the impact OF COVID-19 ON THE OFFICE WORKING ENVIROMENT. </a:t>
            </a:r>
          </a:p>
          <a:p>
            <a:r>
              <a:rPr lang="en-GB" dirty="0"/>
              <a:t>This will look in depth at existing research and theories on productivity, working practices, the impact on employees, increased technology and work / life balance and provide evidence for my evaluations and conclusions. </a:t>
            </a:r>
          </a:p>
          <a:p>
            <a:r>
              <a:rPr lang="en-GB" dirty="0"/>
              <a:t>Through a literature mapping system, we will build a visual aid of existing articles, papers and studies that will help to draft summaries. </a:t>
            </a:r>
          </a:p>
          <a:p>
            <a:r>
              <a:rPr lang="en-GB" dirty="0"/>
              <a:t>Referencing will by as per the UWTSD standard of Harvard style.  </a:t>
            </a:r>
          </a:p>
          <a:p>
            <a:r>
              <a:rPr lang="en-GB" dirty="0"/>
              <a:t>Literature will be reviewed by a mixture of library access literature, online academic databases  and hard copies of journals / studies.  </a:t>
            </a:r>
          </a:p>
          <a:p>
            <a:r>
              <a:rPr lang="en-GB" dirty="0"/>
              <a:t>Slide 7</a:t>
            </a:r>
          </a:p>
          <a:p>
            <a:r>
              <a:rPr lang="en-GB" dirty="0"/>
              <a:t>Limitations –</a:t>
            </a:r>
          </a:p>
          <a:p>
            <a:r>
              <a:rPr lang="en-GB" dirty="0"/>
              <a:t>Work sectors -  the surveys require research from different sectors to compare and evaluate data from each area. </a:t>
            </a:r>
          </a:p>
          <a:p>
            <a:r>
              <a:rPr lang="en-GB" dirty="0"/>
              <a:t>To keep the survey recipients engaged the survey needs to be configured in such a way to gain the required information and keep the audience. </a:t>
            </a:r>
          </a:p>
          <a:p>
            <a:r>
              <a:rPr lang="en-GB" dirty="0"/>
              <a:t>When gathering data, it is vital to remember that even within the UK , Wales , Scotland and England set out conflicting laws and guidelines. </a:t>
            </a:r>
          </a:p>
          <a:p>
            <a:endParaRPr lang="en-GB" dirty="0"/>
          </a:p>
          <a:p>
            <a:endParaRPr lang="en-GB" dirty="0"/>
          </a:p>
          <a:p>
            <a:r>
              <a:rPr lang="en-GB" dirty="0"/>
              <a:t>Slide 8 </a:t>
            </a:r>
          </a:p>
          <a:p>
            <a:r>
              <a:rPr lang="en-GB" dirty="0"/>
              <a:t>Ethical considerations -</a:t>
            </a:r>
          </a:p>
          <a:p>
            <a:endParaRPr lang="en-GB" dirty="0"/>
          </a:p>
          <a:p>
            <a:r>
              <a:rPr lang="en-GB" dirty="0"/>
              <a:t>Consent will be requested to the originations prior to invitations to conduct surveys being send out.</a:t>
            </a:r>
          </a:p>
          <a:p>
            <a:r>
              <a:rPr lang="en-GB" dirty="0"/>
              <a:t>The purpose of the study will be detailed in this request and are under no obligation to complete the survey. </a:t>
            </a:r>
          </a:p>
          <a:p>
            <a:r>
              <a:rPr lang="en-GB" dirty="0"/>
              <a:t>All information and data will be stored securely and deleted once not needed.</a:t>
            </a:r>
          </a:p>
          <a:p>
            <a:r>
              <a:rPr lang="en-GB" dirty="0"/>
              <a:t>Slide 9 Data analysing –</a:t>
            </a:r>
          </a:p>
          <a:p>
            <a:r>
              <a:rPr lang="en-GB" dirty="0"/>
              <a:t>As a result of the surveys the quantitative data will be analysed with a descriptive analysis method.</a:t>
            </a:r>
          </a:p>
          <a:p>
            <a:r>
              <a:rPr lang="en-GB" dirty="0"/>
              <a:t>Number of returned and non-returned surveys will be recorded. </a:t>
            </a:r>
          </a:p>
          <a:p>
            <a:r>
              <a:rPr lang="en-GB" dirty="0"/>
              <a:t>We will  be looking at the details of the participants , age range , working discipline, current working environment, work / life balance , hours works pre-covid compared to post covid etc and then summarise the frequency of occurrence and the average tendency by means of graphs and charts. </a:t>
            </a:r>
          </a:p>
          <a:p>
            <a:r>
              <a:rPr lang="en-GB" dirty="0"/>
              <a:t> Slide 10 –</a:t>
            </a:r>
          </a:p>
          <a:p>
            <a:r>
              <a:rPr lang="en-GB" dirty="0"/>
              <a:t>Conclusion -</a:t>
            </a:r>
          </a:p>
          <a:p>
            <a:r>
              <a:rPr lang="en-GB" dirty="0"/>
              <a:t>The findings of this research proposal will highlight the impact the Covid-19 pandemic has had on the working office environment. The challenges employees and organisation are met with daily and how organisations and corporate strategies have adapted and changed to meet the ongoing difficulties post covid-19 brings.</a:t>
            </a:r>
          </a:p>
          <a:p>
            <a:r>
              <a:rPr lang="en-GB" dirty="0"/>
              <a:t>Is this a temporary measure or have we now adapted permanently and seen a change in working patterns for future generations to come. </a:t>
            </a:r>
          </a:p>
        </p:txBody>
      </p:sp>
    </p:spTree>
    <p:extLst>
      <p:ext uri="{BB962C8B-B14F-4D97-AF65-F5344CB8AC3E}">
        <p14:creationId xmlns:p14="http://schemas.microsoft.com/office/powerpoint/2010/main" val="84459884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3973</TotalTime>
  <Words>918</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Tw Cen MT</vt:lpstr>
      <vt:lpstr>Droplet</vt:lpstr>
      <vt:lpstr>THE IMPACT OF COVID-19 ON THE OFFICE WORKING ENVIROMENT </vt:lpstr>
      <vt:lpstr>Introduction </vt:lpstr>
      <vt:lpstr>PowerPoint Presentation</vt:lpstr>
      <vt:lpstr>What will be looked at within this study ?  </vt:lpstr>
      <vt:lpstr>Research Methods  </vt:lpstr>
      <vt:lpstr>Literature review </vt:lpstr>
      <vt:lpstr>Limitations </vt:lpstr>
      <vt:lpstr>Ethical Considerations </vt:lpstr>
      <vt:lpstr>Analysing the data </vt:lpstr>
      <vt:lpstr>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Services &amp; Energy Presentation</dc:title>
  <dc:creator>Matthew G Jones</dc:creator>
  <cp:lastModifiedBy>Matthew G Jones</cp:lastModifiedBy>
  <cp:revision>3</cp:revision>
  <dcterms:created xsi:type="dcterms:W3CDTF">2022-05-27T09:46:43Z</dcterms:created>
  <dcterms:modified xsi:type="dcterms:W3CDTF">2023-03-28T12:43:06Z</dcterms:modified>
</cp:coreProperties>
</file>