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56" r:id="rId2"/>
    <p:sldId id="257" r:id="rId3"/>
    <p:sldId id="261" r:id="rId4"/>
    <p:sldId id="258" r:id="rId5"/>
    <p:sldId id="263" r:id="rId6"/>
    <p:sldId id="260"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BA672F-273D-483A-840B-A4111A0613B7}" v="35" dt="2019-12-06T11:18:53.106"/>
    <p1510:client id="{2CD5059F-0533-E3B6-E18D-829CF57888DF}" v="112" dt="2019-12-07T18:49:03.816"/>
    <p1510:client id="{57968D71-D154-DECE-E2D9-AD5BFCBEDED8}" v="9" dt="2019-12-07T17:38:45.814"/>
    <p1510:client id="{3EF15B40-2A5C-0B83-D4EA-9E3DE5909C43}" v="463" dt="2019-12-05T02:28:46.059"/>
    <p1510:client id="{74DF4B52-75BC-493F-A2BF-7B5285A98358}" v="1221" dt="2019-12-09T09:09:03.725"/>
    <p1510:client id="{B9ECED66-CCDC-1AEA-E832-DE5C7EB6FC61}" v="318" dt="2019-12-07T14:10:33.018"/>
    <p1510:client id="{EF067712-9618-4BD4-BD94-F25D6E51EC72}" v="1185" dt="2019-12-07T11:55:56.6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3" d="100"/>
          <a:sy n="63" d="100"/>
        </p:scale>
        <p:origin x="780" y="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F78FF6-E188-49C0-BC44-79254E3D6F59}" type="datetimeFigureOut">
              <a:rPr lang="en-GB" smtClean="0"/>
              <a:t>09/12/2019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49866F-AB04-4DB0-AFA5-878897F54D8A}" type="slidenum">
              <a:rPr lang="en-GB" smtClean="0"/>
              <a:t>‹#›</a:t>
            </a:fld>
            <a:endParaRPr lang="en-GB"/>
          </a:p>
        </p:txBody>
      </p:sp>
    </p:spTree>
    <p:extLst>
      <p:ext uri="{BB962C8B-B14F-4D97-AF65-F5344CB8AC3E}">
        <p14:creationId xmlns:p14="http://schemas.microsoft.com/office/powerpoint/2010/main" val="2951462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Mhttp:/3.bp.blogspot.com/"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This presentation will show how I have developed my communication and reflective skills using Intensive Interaction.</a:t>
            </a:r>
          </a:p>
          <a:p>
            <a:r>
              <a:rPr lang="en-GB">
                <a:cs typeface="Calibri"/>
              </a:rPr>
              <a:t>Good communication is a vital skill and should be appropriate to the people you are communicating with according to Cottrell (2013). This is particularly important when supporting people on the Autistic Spectrum and non-verbal people who may be in the early stages of communication development.</a:t>
            </a:r>
          </a:p>
          <a:p>
            <a:pPr>
              <a:lnSpc>
                <a:spcPct val="120000"/>
              </a:lnSpc>
              <a:spcBef>
                <a:spcPts val="1000"/>
              </a:spcBef>
            </a:pPr>
            <a:r>
              <a:rPr lang="en-GB"/>
              <a:t>The training undertaken for this involved recording Intensive Interaction sessions and then reflecting on this .</a:t>
            </a:r>
            <a:endParaRPr lang="en-GB">
              <a:cs typeface="Calibri" panose="020F0502020204030204"/>
            </a:endParaRPr>
          </a:p>
          <a:p>
            <a:r>
              <a:rPr lang="en-GB">
                <a:cs typeface="Calibri" panose="020F0502020204030204"/>
              </a:rPr>
              <a:t>I found this to be particularly useful not only in improving my skills but also in recognizing the amazing progress we had made together. </a:t>
            </a:r>
          </a:p>
        </p:txBody>
      </p:sp>
      <p:sp>
        <p:nvSpPr>
          <p:cNvPr id="4" name="Slide Number Placeholder 3"/>
          <p:cNvSpPr>
            <a:spLocks noGrp="1"/>
          </p:cNvSpPr>
          <p:nvPr>
            <p:ph type="sldNum" sz="quarter" idx="5"/>
          </p:nvPr>
        </p:nvSpPr>
        <p:spPr/>
        <p:txBody>
          <a:bodyPr/>
          <a:lstStyle/>
          <a:p>
            <a:fld id="{A049866F-AB04-4DB0-AFA5-878897F54D8A}" type="slidenum">
              <a:rPr lang="en-GB" smtClean="0"/>
              <a:t>2</a:t>
            </a:fld>
            <a:endParaRPr lang="en-GB"/>
          </a:p>
        </p:txBody>
      </p:sp>
    </p:spTree>
    <p:extLst>
      <p:ext uri="{BB962C8B-B14F-4D97-AF65-F5344CB8AC3E}">
        <p14:creationId xmlns:p14="http://schemas.microsoft.com/office/powerpoint/2010/main" val="4590336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According to Caldwell (2013) intensive interaction is speaking to others in a language they understand. It is also important to tune-in to the other person and to show their voice is important to you.</a:t>
            </a:r>
            <a:endParaRPr lang="en-US"/>
          </a:p>
          <a:p>
            <a:r>
              <a:rPr lang="en-GB"/>
              <a:t> (Mother and baby) </a:t>
            </a:r>
            <a:r>
              <a:rPr lang="en-GB">
                <a:hlinkClick r:id="rId3"/>
              </a:rPr>
              <a:t>http://3.bp.blogspot.com/</a:t>
            </a:r>
            <a:r>
              <a:rPr lang="en-GB"/>
              <a:t> </a:t>
            </a:r>
          </a:p>
          <a:p>
            <a:r>
              <a:rPr lang="en-GB"/>
              <a:t>Hewett and </a:t>
            </a:r>
            <a:r>
              <a:rPr lang="en-GB" err="1"/>
              <a:t>Nind</a:t>
            </a:r>
            <a:r>
              <a:rPr lang="en-GB"/>
              <a:t>, cited by British Psychological Society, 2019</a:t>
            </a:r>
            <a:endParaRPr lang="en-GB">
              <a:cs typeface="Calibri"/>
            </a:endParaRPr>
          </a:p>
        </p:txBody>
      </p:sp>
      <p:sp>
        <p:nvSpPr>
          <p:cNvPr id="4" name="Slide Number Placeholder 3"/>
          <p:cNvSpPr>
            <a:spLocks noGrp="1"/>
          </p:cNvSpPr>
          <p:nvPr>
            <p:ph type="sldNum" sz="quarter" idx="5"/>
          </p:nvPr>
        </p:nvSpPr>
        <p:spPr/>
        <p:txBody>
          <a:bodyPr/>
          <a:lstStyle/>
          <a:p>
            <a:fld id="{A049866F-AB04-4DB0-AFA5-878897F54D8A}" type="slidenum">
              <a:rPr lang="en-GB" smtClean="0"/>
              <a:t>3</a:t>
            </a:fld>
            <a:endParaRPr lang="en-GB"/>
          </a:p>
        </p:txBody>
      </p:sp>
    </p:spTree>
    <p:extLst>
      <p:ext uri="{BB962C8B-B14F-4D97-AF65-F5344CB8AC3E}">
        <p14:creationId xmlns:p14="http://schemas.microsoft.com/office/powerpoint/2010/main" val="9615354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049866F-AB04-4DB0-AFA5-878897F54D8A}" type="slidenum">
              <a:rPr lang="en-GB" smtClean="0"/>
              <a:t>4</a:t>
            </a:fld>
            <a:endParaRPr lang="en-GB"/>
          </a:p>
        </p:txBody>
      </p:sp>
    </p:spTree>
    <p:extLst>
      <p:ext uri="{BB962C8B-B14F-4D97-AF65-F5344CB8AC3E}">
        <p14:creationId xmlns:p14="http://schemas.microsoft.com/office/powerpoint/2010/main" val="42084636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GB"/>
              <a:t>Click to edit Master title style</a:t>
            </a:r>
            <a:endParaRPr lang="en-US"/>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12/9/2019</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5306288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8A87A34-81AB-432B-8DAE-1953F412C126}" type="datetimeFigureOut">
              <a:rPr lang="en-US" dirty="0"/>
              <a:t>12/9/2019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9780741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GB"/>
              <a:t>Click to edit Master title style</a:t>
            </a:r>
            <a:endParaRPr lang="en-US"/>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12/9/2019</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2419392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858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48A87A34-81AB-432B-8DAE-1953F412C126}" type="datetimeFigureOut">
              <a:rPr lang="en-US" dirty="0"/>
              <a:t>12/9/2019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574591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GB"/>
              <a:t>Click to edit Master title style</a:t>
            </a:r>
            <a:endParaRPr lang="en-US"/>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48A87A34-81AB-432B-8DAE-1953F412C126}" type="datetimeFigureOut">
              <a:rPr lang="en-US" dirty="0"/>
              <a:t>12/9/2019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693200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48A87A34-81AB-432B-8DAE-1953F412C126}" type="datetimeFigureOut">
              <a:rPr lang="en-US" dirty="0"/>
              <a:t>12/9/2019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7789193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12/9/2019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8298712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GB"/>
              <a:t>Click to edit Master title style</a:t>
            </a:r>
            <a:endParaRPr lang="en-US"/>
          </a:p>
        </p:txBody>
      </p:sp>
      <p:sp>
        <p:nvSpPr>
          <p:cNvPr id="3" name="Content Placeholder 2"/>
          <p:cNvSpPr>
            <a:spLocks noGrp="1"/>
          </p:cNvSpPr>
          <p:nvPr>
            <p:ph idx="1"/>
          </p:nvPr>
        </p:nvSpPr>
        <p:spPr>
          <a:xfrm>
            <a:off x="4995582" y="746759"/>
            <a:ext cx="6510618" cy="547192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12/9/2019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5094707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12/9/2019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8189326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12/9/2019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5939478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GB"/>
              <a:t>Click to edit Master title style</a:t>
            </a:r>
            <a:endParaRPr lang="en-US"/>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12/9/2019</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5513228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GB"/>
              <a:t>Click to edit Master title style</a:t>
            </a:r>
            <a:endParaRPr lang="en-US"/>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12/9/2019</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23185961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GB"/>
              <a:t>Click to edit Master title style</a:t>
            </a:r>
            <a:endParaRPr lang="en-US"/>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12/9/2019</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641020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GB"/>
              <a:t>Click to edit Master title style</a:t>
            </a:r>
            <a:endParaRPr lang="en-US"/>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12/9/2019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5876383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GB"/>
              <a:t>Click to edit Master title style</a:t>
            </a:r>
            <a:endParaRPr lang="en-US"/>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12/9/2019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334307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8A87A34-81AB-432B-8DAE-1953F412C126}" type="datetimeFigureOut">
              <a:rPr lang="en-US" dirty="0"/>
              <a:t>12/9/2019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40362130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GB"/>
              <a:t>Click to edit Master title style</a:t>
            </a:r>
            <a:endParaRPr lang="en-US"/>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12/9/2019</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40457717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12/9/2019</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a:p>
        </p:txBody>
      </p:sp>
    </p:spTree>
    <p:extLst>
      <p:ext uri="{BB962C8B-B14F-4D97-AF65-F5344CB8AC3E}">
        <p14:creationId xmlns:p14="http://schemas.microsoft.com/office/powerpoint/2010/main" val="147749793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thepsychologist.bps.org.uk/volume-22/edition-9/introducing-intensive-interaction" TargetMode="External"/><Relationship Id="rId2" Type="http://schemas.openxmlformats.org/officeDocument/2006/relationships/hyperlink" Target="https://www.kleefstrasyndrome.org/wp/wp-content/uploads/2017/02/2688d5_d097a990604347e3909b48a9c5a235cf-mv2.jpg" TargetMode="External"/><Relationship Id="rId1" Type="http://schemas.openxmlformats.org/officeDocument/2006/relationships/slideLayout" Target="../slideLayouts/slideLayout7.xml"/><Relationship Id="rId4" Type="http://schemas.openxmlformats.org/officeDocument/2006/relationships/hyperlink" Target="http://3.bp.blogspo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DE5F6-5594-964E-9A5D-5389E16EC439}"/>
              </a:ext>
            </a:extLst>
          </p:cNvPr>
          <p:cNvSpPr>
            <a:spLocks noGrp="1"/>
          </p:cNvSpPr>
          <p:nvPr>
            <p:ph type="ctrTitle"/>
          </p:nvPr>
        </p:nvSpPr>
        <p:spPr/>
        <p:txBody>
          <a:bodyPr/>
          <a:lstStyle/>
          <a:p>
            <a:r>
              <a:rPr lang="en-GB"/>
              <a:t>             Intensive</a:t>
            </a:r>
            <a:br>
              <a:rPr lang="en-GB"/>
            </a:br>
            <a:r>
              <a:rPr lang="en-GB"/>
              <a:t>          Interaction</a:t>
            </a:r>
            <a:endParaRPr lang="en-US"/>
          </a:p>
        </p:txBody>
      </p:sp>
      <p:sp>
        <p:nvSpPr>
          <p:cNvPr id="3" name="Subtitle 2">
            <a:extLst>
              <a:ext uri="{FF2B5EF4-FFF2-40B4-BE49-F238E27FC236}">
                <a16:creationId xmlns:a16="http://schemas.microsoft.com/office/drawing/2014/main" id="{A0B86C26-942F-FE48-AA56-F1AF9677148F}"/>
              </a:ext>
            </a:extLst>
          </p:cNvPr>
          <p:cNvSpPr>
            <a:spLocks noGrp="1"/>
          </p:cNvSpPr>
          <p:nvPr>
            <p:ph type="subTitle" idx="1"/>
          </p:nvPr>
        </p:nvSpPr>
        <p:spPr/>
        <p:txBody>
          <a:bodyPr vert="horz" lIns="91440" tIns="45720" rIns="91440" bIns="45720" rtlCol="0" anchor="t">
            <a:normAutofit fontScale="92500" lnSpcReduction="10000"/>
          </a:bodyPr>
          <a:lstStyle/>
          <a:p>
            <a:pPr algn="ctr"/>
            <a:r>
              <a:rPr lang="en-US"/>
              <a:t>Donna Harratt 1907880</a:t>
            </a:r>
          </a:p>
          <a:p>
            <a:pPr algn="ctr"/>
            <a:r>
              <a:rPr lang="en-US"/>
              <a:t>Academic Study Skills for Students (ECGE4001R)</a:t>
            </a:r>
          </a:p>
        </p:txBody>
      </p:sp>
    </p:spTree>
    <p:extLst>
      <p:ext uri="{BB962C8B-B14F-4D97-AF65-F5344CB8AC3E}">
        <p14:creationId xmlns:p14="http://schemas.microsoft.com/office/powerpoint/2010/main" val="3923635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FEDD0-AB4B-1346-B139-A73141A29D74}"/>
              </a:ext>
            </a:extLst>
          </p:cNvPr>
          <p:cNvSpPr>
            <a:spLocks noGrp="1"/>
          </p:cNvSpPr>
          <p:nvPr>
            <p:ph type="title"/>
          </p:nvPr>
        </p:nvSpPr>
        <p:spPr>
          <a:xfrm>
            <a:off x="1936440" y="639315"/>
            <a:ext cx="8610600" cy="1293028"/>
          </a:xfrm>
        </p:spPr>
        <p:txBody>
          <a:bodyPr anchor="ctr"/>
          <a:lstStyle/>
          <a:p>
            <a:pPr algn="ctr"/>
            <a:r>
              <a:rPr lang="en-GB"/>
              <a:t>Introduction         </a:t>
            </a:r>
            <a:endParaRPr lang="en-US"/>
          </a:p>
        </p:txBody>
      </p:sp>
      <p:sp>
        <p:nvSpPr>
          <p:cNvPr id="3" name="Content Placeholder 2">
            <a:extLst>
              <a:ext uri="{FF2B5EF4-FFF2-40B4-BE49-F238E27FC236}">
                <a16:creationId xmlns:a16="http://schemas.microsoft.com/office/drawing/2014/main" id="{8B4D76CB-1323-7644-8EF4-D0F0276668F7}"/>
              </a:ext>
            </a:extLst>
          </p:cNvPr>
          <p:cNvSpPr>
            <a:spLocks noGrp="1"/>
          </p:cNvSpPr>
          <p:nvPr>
            <p:ph idx="1"/>
          </p:nvPr>
        </p:nvSpPr>
        <p:spPr/>
        <p:txBody>
          <a:bodyPr vert="horz" lIns="91440" tIns="45720" rIns="91440" bIns="45720" rtlCol="0" anchor="t">
            <a:noAutofit/>
          </a:bodyPr>
          <a:lstStyle/>
          <a:p>
            <a:pPr>
              <a:lnSpc>
                <a:spcPct val="120000"/>
              </a:lnSpc>
            </a:pPr>
            <a:r>
              <a:rPr lang="en-GB" sz="3200">
                <a:latin typeface="Times New Roman"/>
                <a:cs typeface="Arial"/>
              </a:rPr>
              <a:t>Developing my </a:t>
            </a:r>
            <a:r>
              <a:rPr lang="en-GB" sz="3200">
                <a:solidFill>
                  <a:srgbClr val="FF0000"/>
                </a:solidFill>
                <a:latin typeface="Times New Roman"/>
                <a:cs typeface="Arial"/>
              </a:rPr>
              <a:t>reflective</a:t>
            </a:r>
            <a:r>
              <a:rPr lang="en-GB" sz="3200">
                <a:latin typeface="Times New Roman"/>
                <a:cs typeface="Arial"/>
              </a:rPr>
              <a:t> and </a:t>
            </a:r>
            <a:r>
              <a:rPr lang="en-GB" sz="3200">
                <a:solidFill>
                  <a:srgbClr val="FF0000"/>
                </a:solidFill>
                <a:latin typeface="Times New Roman"/>
                <a:cs typeface="Arial"/>
              </a:rPr>
              <a:t>communication</a:t>
            </a:r>
            <a:r>
              <a:rPr lang="en-GB" sz="3200">
                <a:latin typeface="Times New Roman"/>
                <a:cs typeface="Arial"/>
              </a:rPr>
              <a:t> skills using </a:t>
            </a:r>
            <a:r>
              <a:rPr lang="en-GB" sz="3200">
                <a:solidFill>
                  <a:schemeClr val="accent1"/>
                </a:solidFill>
                <a:latin typeface="Times New Roman"/>
                <a:cs typeface="Arial"/>
              </a:rPr>
              <a:t>Intensive Interaction.</a:t>
            </a:r>
            <a:endParaRPr lang="en-US" sz="3200">
              <a:solidFill>
                <a:schemeClr val="accent1"/>
              </a:solidFill>
              <a:latin typeface="Times New Roman"/>
              <a:cs typeface="Arial"/>
            </a:endParaRPr>
          </a:p>
          <a:p>
            <a:pPr>
              <a:lnSpc>
                <a:spcPct val="120000"/>
              </a:lnSpc>
            </a:pPr>
            <a:r>
              <a:rPr lang="en-GB" sz="3200">
                <a:latin typeface="Times New Roman"/>
                <a:cs typeface="Times New Roman"/>
              </a:rPr>
              <a:t>The training undertaken for this involved </a:t>
            </a:r>
            <a:r>
              <a:rPr lang="en-GB" sz="3200">
                <a:solidFill>
                  <a:schemeClr val="accent1"/>
                </a:solidFill>
                <a:latin typeface="Times New Roman"/>
                <a:cs typeface="Times New Roman"/>
              </a:rPr>
              <a:t>recording</a:t>
            </a:r>
            <a:r>
              <a:rPr lang="en-GB" sz="3200">
                <a:latin typeface="Times New Roman"/>
                <a:cs typeface="Times New Roman"/>
              </a:rPr>
              <a:t> </a:t>
            </a:r>
            <a:r>
              <a:rPr lang="en-GB" sz="3200">
                <a:solidFill>
                  <a:schemeClr val="accent1"/>
                </a:solidFill>
                <a:latin typeface="Times New Roman"/>
                <a:cs typeface="Times New Roman"/>
              </a:rPr>
              <a:t>Intensive Interaction</a:t>
            </a:r>
            <a:r>
              <a:rPr lang="en-GB" sz="3200">
                <a:latin typeface="Times New Roman"/>
                <a:cs typeface="Times New Roman"/>
              </a:rPr>
              <a:t> sessions and then </a:t>
            </a:r>
            <a:r>
              <a:rPr lang="en-GB" sz="3200">
                <a:solidFill>
                  <a:schemeClr val="accent1"/>
                </a:solidFill>
                <a:latin typeface="Times New Roman"/>
                <a:cs typeface="Times New Roman"/>
              </a:rPr>
              <a:t>reflecting</a:t>
            </a:r>
            <a:r>
              <a:rPr lang="en-GB" sz="3200">
                <a:latin typeface="Times New Roman"/>
                <a:cs typeface="Times New Roman"/>
              </a:rPr>
              <a:t> on this .</a:t>
            </a:r>
            <a:endParaRPr lang="en-GB" sz="3200">
              <a:ea typeface="+mn-lt"/>
              <a:cs typeface="+mn-lt"/>
            </a:endParaRPr>
          </a:p>
          <a:p>
            <a:pPr>
              <a:lnSpc>
                <a:spcPct val="110000"/>
              </a:lnSpc>
            </a:pPr>
            <a:r>
              <a:rPr lang="en-GB" sz="3200">
                <a:solidFill>
                  <a:schemeClr val="accent1"/>
                </a:solidFill>
                <a:latin typeface="Times New Roman"/>
                <a:cs typeface="Arial"/>
              </a:rPr>
              <a:t>Appropriate communication</a:t>
            </a:r>
            <a:r>
              <a:rPr lang="en-GB" sz="3200">
                <a:solidFill>
                  <a:schemeClr val="accent5"/>
                </a:solidFill>
                <a:latin typeface="Times New Roman"/>
                <a:cs typeface="Arial"/>
              </a:rPr>
              <a:t> </a:t>
            </a:r>
            <a:r>
              <a:rPr lang="en-GB" sz="3200">
                <a:latin typeface="Times New Roman"/>
                <a:cs typeface="Arial"/>
              </a:rPr>
              <a:t>is a vital skill </a:t>
            </a:r>
            <a:r>
              <a:rPr lang="en-GB" sz="3200">
                <a:latin typeface="Times New Roman"/>
                <a:ea typeface="+mn-lt"/>
                <a:cs typeface="Arial"/>
              </a:rPr>
              <a:t>at work </a:t>
            </a:r>
            <a:r>
              <a:rPr lang="en-GB" sz="2000">
                <a:latin typeface="Times New Roman"/>
                <a:ea typeface="+mn-lt"/>
                <a:cs typeface="Arial"/>
              </a:rPr>
              <a:t>(</a:t>
            </a:r>
            <a:r>
              <a:rPr lang="en-GB" sz="2000">
                <a:latin typeface="Times New Roman"/>
                <a:ea typeface="+mn-lt"/>
                <a:cs typeface="+mn-lt"/>
              </a:rPr>
              <a:t>Cottrell, 2013)</a:t>
            </a:r>
            <a:r>
              <a:rPr lang="en-GB" sz="3200">
                <a:latin typeface="Times New Roman"/>
                <a:ea typeface="+mn-lt"/>
                <a:cs typeface="+mn-lt"/>
              </a:rPr>
              <a:t>. </a:t>
            </a:r>
            <a:endParaRPr lang="en-US" sz="3200">
              <a:latin typeface="Times New Roman"/>
              <a:cs typeface="Arial"/>
            </a:endParaRPr>
          </a:p>
        </p:txBody>
      </p:sp>
      <p:pic>
        <p:nvPicPr>
          <p:cNvPr id="4" name="Picture 4" descr="A picture containing food, drawing&#10;&#10;Description generated with very high confidence">
            <a:extLst>
              <a:ext uri="{FF2B5EF4-FFF2-40B4-BE49-F238E27FC236}">
                <a16:creationId xmlns:a16="http://schemas.microsoft.com/office/drawing/2014/main" id="{E31BA57F-D3A4-4737-8E71-E61F25B7C51E}"/>
              </a:ext>
            </a:extLst>
          </p:cNvPr>
          <p:cNvPicPr>
            <a:picLocks noChangeAspect="1"/>
          </p:cNvPicPr>
          <p:nvPr/>
        </p:nvPicPr>
        <p:blipFill>
          <a:blip r:embed="rId3"/>
          <a:stretch>
            <a:fillRect/>
          </a:stretch>
        </p:blipFill>
        <p:spPr>
          <a:xfrm>
            <a:off x="8721809" y="550904"/>
            <a:ext cx="1328352" cy="111211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6" name="TextBox 5">
            <a:extLst>
              <a:ext uri="{FF2B5EF4-FFF2-40B4-BE49-F238E27FC236}">
                <a16:creationId xmlns:a16="http://schemas.microsoft.com/office/drawing/2014/main" id="{164A7378-0796-40E3-BD6E-D9465388FC9D}"/>
              </a:ext>
            </a:extLst>
          </p:cNvPr>
          <p:cNvSpPr txBox="1"/>
          <p:nvPr/>
        </p:nvSpPr>
        <p:spPr>
          <a:xfrm rot="-10800000" flipV="1">
            <a:off x="8167513" y="1969582"/>
            <a:ext cx="2423984" cy="246221"/>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r>
              <a:rPr lang="en-GB" sz="1000">
                <a:solidFill>
                  <a:schemeClr val="accent6"/>
                </a:solidFill>
              </a:rPr>
              <a:t>(Intensive Interaction)</a:t>
            </a:r>
          </a:p>
        </p:txBody>
      </p:sp>
    </p:spTree>
    <p:extLst>
      <p:ext uri="{BB962C8B-B14F-4D97-AF65-F5344CB8AC3E}">
        <p14:creationId xmlns:p14="http://schemas.microsoft.com/office/powerpoint/2010/main" val="23256781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8A90A75-8474-4FE2-A299-FFA925F8AA65}"/>
              </a:ext>
            </a:extLst>
          </p:cNvPr>
          <p:cNvSpPr txBox="1"/>
          <p:nvPr/>
        </p:nvSpPr>
        <p:spPr>
          <a:xfrm>
            <a:off x="1635760" y="1320800"/>
            <a:ext cx="8249920" cy="523220"/>
          </a:xfrm>
          <a:prstGeom prst="rect">
            <a:avLst/>
          </a:prstGeom>
          <a:noFill/>
        </p:spPr>
        <p:txBody>
          <a:bodyPr wrap="square" rtlCol="0" anchor="t">
            <a:spAutoFit/>
          </a:bodyPr>
          <a:lstStyle/>
          <a:p>
            <a:endParaRPr lang="en-GB" sz="2800"/>
          </a:p>
        </p:txBody>
      </p:sp>
      <p:sp>
        <p:nvSpPr>
          <p:cNvPr id="4" name="Content Placeholder 3">
            <a:extLst>
              <a:ext uri="{FF2B5EF4-FFF2-40B4-BE49-F238E27FC236}">
                <a16:creationId xmlns:a16="http://schemas.microsoft.com/office/drawing/2014/main" id="{AAC1EF86-2E81-4ACD-AD48-542494695830}"/>
              </a:ext>
            </a:extLst>
          </p:cNvPr>
          <p:cNvSpPr>
            <a:spLocks noGrp="1"/>
          </p:cNvSpPr>
          <p:nvPr>
            <p:ph idx="1"/>
          </p:nvPr>
        </p:nvSpPr>
        <p:spPr>
          <a:xfrm>
            <a:off x="752642" y="1503737"/>
            <a:ext cx="9296401" cy="3859369"/>
          </a:xfrm>
        </p:spPr>
        <p:txBody>
          <a:bodyPr vert="horz" lIns="91440" tIns="45720" rIns="91440" bIns="45720" rtlCol="0" anchor="t">
            <a:normAutofit fontScale="77500" lnSpcReduction="20000"/>
          </a:bodyPr>
          <a:lstStyle/>
          <a:p>
            <a:endParaRPr lang="en-GB" sz="3200" dirty="0">
              <a:latin typeface="Times New Roman"/>
              <a:ea typeface="+mn-lt"/>
              <a:cs typeface="+mn-lt"/>
            </a:endParaRPr>
          </a:p>
          <a:p>
            <a:r>
              <a:rPr lang="en-GB" sz="3200" dirty="0">
                <a:latin typeface="Times New Roman"/>
                <a:ea typeface="+mn-lt"/>
                <a:cs typeface="+mn-lt"/>
              </a:rPr>
              <a:t>Idea originated in 1980s by teachers Dave Hewett and Melanie </a:t>
            </a:r>
            <a:r>
              <a:rPr lang="en-GB" sz="3200" dirty="0" err="1">
                <a:latin typeface="Times New Roman"/>
                <a:ea typeface="+mn-lt"/>
                <a:cs typeface="+mn-lt"/>
              </a:rPr>
              <a:t>Nind</a:t>
            </a:r>
            <a:r>
              <a:rPr lang="en-GB" sz="3200" dirty="0">
                <a:latin typeface="Times New Roman"/>
                <a:ea typeface="+mn-lt"/>
                <a:cs typeface="+mn-lt"/>
              </a:rPr>
              <a:t> at </a:t>
            </a:r>
            <a:r>
              <a:rPr lang="en-GB" sz="3200" dirty="0" err="1">
                <a:latin typeface="Times New Roman"/>
                <a:ea typeface="+mn-lt"/>
                <a:cs typeface="+mn-lt"/>
              </a:rPr>
              <a:t>Harperbury</a:t>
            </a:r>
            <a:r>
              <a:rPr lang="en-GB" sz="3200" dirty="0">
                <a:latin typeface="Times New Roman"/>
                <a:ea typeface="+mn-lt"/>
                <a:cs typeface="+mn-lt"/>
              </a:rPr>
              <a:t> Hospital School.</a:t>
            </a:r>
          </a:p>
          <a:p>
            <a:endParaRPr lang="en-GB" sz="3200" dirty="0">
              <a:latin typeface="Times New Roman"/>
              <a:ea typeface="+mn-lt"/>
              <a:cs typeface="+mn-lt"/>
            </a:endParaRPr>
          </a:p>
          <a:p>
            <a:r>
              <a:rPr lang="en-GB" sz="3200" dirty="0">
                <a:latin typeface="Times New Roman"/>
                <a:ea typeface="+mn-lt"/>
                <a:cs typeface="+mn-lt"/>
              </a:rPr>
              <a:t>The interaction has developed from watching mothers with their babies. </a:t>
            </a:r>
            <a:r>
              <a:rPr lang="en-GB" sz="1800" dirty="0">
                <a:latin typeface="Times New Roman"/>
                <a:ea typeface="+mn-lt"/>
                <a:cs typeface="+mn-lt"/>
              </a:rPr>
              <a:t>(Hewett and </a:t>
            </a:r>
            <a:r>
              <a:rPr lang="en-GB" sz="1800" dirty="0" err="1">
                <a:latin typeface="Times New Roman"/>
                <a:ea typeface="+mn-lt"/>
                <a:cs typeface="+mn-lt"/>
              </a:rPr>
              <a:t>Nind</a:t>
            </a:r>
            <a:r>
              <a:rPr lang="en-GB" sz="1800" dirty="0">
                <a:latin typeface="Times New Roman"/>
                <a:ea typeface="+mn-lt"/>
                <a:cs typeface="+mn-lt"/>
              </a:rPr>
              <a:t>, cited by British Psychological Society, 2019)</a:t>
            </a:r>
            <a:endParaRPr lang="en-GB" sz="1800" dirty="0">
              <a:latin typeface="Times New Roman"/>
              <a:cs typeface="Times New Roman"/>
            </a:endParaRPr>
          </a:p>
          <a:p>
            <a:endParaRPr lang="en-GB" sz="3200" dirty="0">
              <a:latin typeface="Times New Roman"/>
              <a:ea typeface="+mn-lt"/>
              <a:cs typeface="+mn-lt"/>
            </a:endParaRPr>
          </a:p>
          <a:p>
            <a:pPr>
              <a:lnSpc>
                <a:spcPct val="100000"/>
              </a:lnSpc>
              <a:spcBef>
                <a:spcPts val="0"/>
              </a:spcBef>
            </a:pPr>
            <a:r>
              <a:rPr lang="en-GB" sz="3200" dirty="0">
                <a:latin typeface="Times New Roman"/>
                <a:ea typeface="+mn-lt"/>
                <a:cs typeface="+mn-lt"/>
              </a:rPr>
              <a:t>According to Caldwell (2013) intensive interaction is speaking to others in a language they understand. It is also important to tune-in to the other person and to show their voice is important to you.</a:t>
            </a:r>
            <a:endParaRPr lang="en-US" sz="3200" dirty="0">
              <a:latin typeface="Times New Roman"/>
              <a:ea typeface="+mn-lt"/>
              <a:cs typeface="+mn-lt"/>
            </a:endParaRPr>
          </a:p>
          <a:p>
            <a:pPr marL="0" indent="0">
              <a:buNone/>
            </a:pPr>
            <a:endParaRPr lang="en-GB" dirty="0">
              <a:solidFill>
                <a:srgbClr val="FF0000"/>
              </a:solidFill>
            </a:endParaRPr>
          </a:p>
        </p:txBody>
      </p:sp>
      <p:pic>
        <p:nvPicPr>
          <p:cNvPr id="5" name="Picture 5" descr="A person holding a baby&#10;&#10;Description generated with high confidence">
            <a:extLst>
              <a:ext uri="{FF2B5EF4-FFF2-40B4-BE49-F238E27FC236}">
                <a16:creationId xmlns:a16="http://schemas.microsoft.com/office/drawing/2014/main" id="{8E529FB8-09B4-4D7A-B09D-9689022BD340}"/>
              </a:ext>
            </a:extLst>
          </p:cNvPr>
          <p:cNvPicPr>
            <a:picLocks noChangeAspect="1"/>
          </p:cNvPicPr>
          <p:nvPr/>
        </p:nvPicPr>
        <p:blipFill>
          <a:blip r:embed="rId3"/>
          <a:stretch>
            <a:fillRect/>
          </a:stretch>
        </p:blipFill>
        <p:spPr>
          <a:xfrm>
            <a:off x="10164605" y="3025889"/>
            <a:ext cx="1937482" cy="1278388"/>
          </a:xfrm>
          <a:prstGeom prst="rect">
            <a:avLst/>
          </a:prstGeom>
        </p:spPr>
      </p:pic>
      <p:sp>
        <p:nvSpPr>
          <p:cNvPr id="7" name="TextBox 6">
            <a:extLst>
              <a:ext uri="{FF2B5EF4-FFF2-40B4-BE49-F238E27FC236}">
                <a16:creationId xmlns:a16="http://schemas.microsoft.com/office/drawing/2014/main" id="{40BA226E-6376-4E26-B978-F60DF7605E83}"/>
              </a:ext>
            </a:extLst>
          </p:cNvPr>
          <p:cNvSpPr txBox="1"/>
          <p:nvPr/>
        </p:nvSpPr>
        <p:spPr>
          <a:xfrm>
            <a:off x="9883345" y="3066534"/>
            <a:ext cx="1589904"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sz="1000"/>
          </a:p>
        </p:txBody>
      </p:sp>
      <p:sp>
        <p:nvSpPr>
          <p:cNvPr id="8" name="TextBox 7">
            <a:extLst>
              <a:ext uri="{FF2B5EF4-FFF2-40B4-BE49-F238E27FC236}">
                <a16:creationId xmlns:a16="http://schemas.microsoft.com/office/drawing/2014/main" id="{C180ABC4-4F24-4AC4-AB91-F8E6E5505050}"/>
              </a:ext>
            </a:extLst>
          </p:cNvPr>
          <p:cNvSpPr txBox="1"/>
          <p:nvPr/>
        </p:nvSpPr>
        <p:spPr>
          <a:xfrm>
            <a:off x="10228011" y="4386013"/>
            <a:ext cx="232877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(Mother and baby)</a:t>
            </a:r>
            <a:endParaRPr lang="en-US"/>
          </a:p>
        </p:txBody>
      </p:sp>
    </p:spTree>
    <p:extLst>
      <p:ext uri="{BB962C8B-B14F-4D97-AF65-F5344CB8AC3E}">
        <p14:creationId xmlns:p14="http://schemas.microsoft.com/office/powerpoint/2010/main" val="12350810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DB7068D-A67B-466E-B992-E9EDB8385ECE}"/>
              </a:ext>
            </a:extLst>
          </p:cNvPr>
          <p:cNvSpPr txBox="1"/>
          <p:nvPr/>
        </p:nvSpPr>
        <p:spPr>
          <a:xfrm>
            <a:off x="1483360" y="1280160"/>
            <a:ext cx="9001760" cy="6370975"/>
          </a:xfrm>
          <a:prstGeom prst="rect">
            <a:avLst/>
          </a:prstGeom>
          <a:noFill/>
        </p:spPr>
        <p:txBody>
          <a:bodyPr wrap="square" rtlCol="0" anchor="t">
            <a:spAutoFit/>
          </a:bodyPr>
          <a:lstStyle/>
          <a:p>
            <a:endParaRPr lang="en-GB"/>
          </a:p>
          <a:p>
            <a:r>
              <a:rPr lang="en-GB" sz="3600" b="1"/>
              <a:t>    </a:t>
            </a:r>
            <a:r>
              <a:rPr lang="en-GB" sz="3600" b="1">
                <a:latin typeface="Times New Roman"/>
                <a:cs typeface="Times New Roman"/>
              </a:rPr>
              <a:t>The Fundamentals of Communication</a:t>
            </a:r>
            <a:endParaRPr lang="en-GB" sz="3600">
              <a:latin typeface="Times New Roman"/>
              <a:cs typeface="Times New Roman"/>
            </a:endParaRPr>
          </a:p>
          <a:p>
            <a:endParaRPr lang="en-GB"/>
          </a:p>
          <a:p>
            <a:pPr marL="571500" indent="-571500">
              <a:lnSpc>
                <a:spcPct val="150000"/>
              </a:lnSpc>
              <a:buFont typeface="Arial" panose="020B0604020202020204" pitchFamily="34" charset="0"/>
              <a:buChar char="•"/>
            </a:pPr>
            <a:r>
              <a:rPr lang="en-GB" sz="2000"/>
              <a:t>Noticing somebody is there and </a:t>
            </a:r>
            <a:r>
              <a:rPr lang="en-GB" sz="2000">
                <a:solidFill>
                  <a:schemeClr val="accent1"/>
                </a:solidFill>
              </a:rPr>
              <a:t>engaging</a:t>
            </a:r>
            <a:r>
              <a:rPr lang="en-GB" sz="2000"/>
              <a:t> with another person</a:t>
            </a:r>
          </a:p>
          <a:p>
            <a:pPr marL="571500" indent="-571500">
              <a:lnSpc>
                <a:spcPct val="150000"/>
              </a:lnSpc>
              <a:buFont typeface="Arial" panose="020B0604020202020204" pitchFamily="34" charset="0"/>
              <a:buChar char="•"/>
            </a:pPr>
            <a:r>
              <a:rPr lang="en-GB" sz="2000"/>
              <a:t>Learning </a:t>
            </a:r>
            <a:r>
              <a:rPr lang="en-GB" sz="2000">
                <a:solidFill>
                  <a:schemeClr val="accent1"/>
                </a:solidFill>
              </a:rPr>
              <a:t>non-verbal communication</a:t>
            </a:r>
            <a:r>
              <a:rPr lang="en-GB" sz="2000"/>
              <a:t> such as facial expressions, eye contact, body language.</a:t>
            </a:r>
          </a:p>
          <a:p>
            <a:pPr marL="571500" indent="-571500">
              <a:lnSpc>
                <a:spcPct val="150000"/>
              </a:lnSpc>
              <a:buFont typeface="Arial" panose="020B0604020202020204" pitchFamily="34" charset="0"/>
              <a:buChar char="•"/>
            </a:pPr>
            <a:r>
              <a:rPr lang="en-GB" sz="2000"/>
              <a:t>Lengthening time spent with somebody else and </a:t>
            </a:r>
            <a:r>
              <a:rPr lang="en-GB" sz="2000">
                <a:solidFill>
                  <a:schemeClr val="accent1"/>
                </a:solidFill>
              </a:rPr>
              <a:t>developing activities</a:t>
            </a:r>
          </a:p>
          <a:p>
            <a:pPr marL="571500" indent="-571500">
              <a:lnSpc>
                <a:spcPct val="150000"/>
              </a:lnSpc>
              <a:buFont typeface="Arial" panose="020B0604020202020204" pitchFamily="34" charset="0"/>
              <a:buChar char="•"/>
            </a:pPr>
            <a:r>
              <a:rPr lang="en-GB" sz="2000"/>
              <a:t>Understanding </a:t>
            </a:r>
            <a:r>
              <a:rPr lang="en-GB" sz="2000">
                <a:solidFill>
                  <a:schemeClr val="accent1"/>
                </a:solidFill>
              </a:rPr>
              <a:t>turn taking </a:t>
            </a:r>
            <a:r>
              <a:rPr lang="en-GB" sz="2000"/>
              <a:t>in behaviour and learning </a:t>
            </a:r>
            <a:r>
              <a:rPr lang="en-GB" sz="2000">
                <a:solidFill>
                  <a:schemeClr val="accent1"/>
                </a:solidFill>
              </a:rPr>
              <a:t>vocalisation</a:t>
            </a:r>
            <a:r>
              <a:rPr lang="en-GB" sz="2000"/>
              <a:t> techniques </a:t>
            </a:r>
          </a:p>
          <a:p>
            <a:pPr marL="571500" indent="-571500">
              <a:lnSpc>
                <a:spcPct val="150000"/>
              </a:lnSpc>
              <a:buFont typeface="Arial" panose="020B0604020202020204" pitchFamily="34" charset="0"/>
              <a:buChar char="•"/>
            </a:pPr>
            <a:r>
              <a:rPr lang="en-GB" sz="2000"/>
              <a:t>Learning to self-regulate</a:t>
            </a:r>
          </a:p>
          <a:p>
            <a:pPr marL="457200" indent="-457200">
              <a:lnSpc>
                <a:spcPct val="150000"/>
              </a:lnSpc>
              <a:buFont typeface="Arial,Sans-Serif" panose="020B0604020202020204" pitchFamily="34" charset="0"/>
              <a:buChar char="•"/>
            </a:pPr>
            <a:r>
              <a:rPr lang="en-GB" sz="2000"/>
              <a:t> Most importantly - Having </a:t>
            </a:r>
            <a:r>
              <a:rPr lang="en-GB" sz="2000">
                <a:solidFill>
                  <a:schemeClr val="accent1"/>
                </a:solidFill>
              </a:rPr>
              <a:t>fun</a:t>
            </a:r>
            <a:r>
              <a:rPr lang="en-GB" sz="2000"/>
              <a:t> and </a:t>
            </a:r>
            <a:r>
              <a:rPr lang="en-GB" sz="2000">
                <a:solidFill>
                  <a:schemeClr val="accent1"/>
                </a:solidFill>
              </a:rPr>
              <a:t>enjoying yourselves!</a:t>
            </a:r>
            <a:endParaRPr lang="en-GB" sz="2000">
              <a:solidFill>
                <a:schemeClr val="accent1"/>
              </a:solidFill>
              <a:ea typeface="+mn-lt"/>
              <a:cs typeface="+mn-lt"/>
            </a:endParaRPr>
          </a:p>
          <a:p>
            <a:pPr marL="571500" indent="-571500">
              <a:lnSpc>
                <a:spcPct val="150000"/>
              </a:lnSpc>
              <a:buFont typeface="Arial" panose="020B0604020202020204" pitchFamily="34" charset="0"/>
              <a:buChar char="•"/>
            </a:pPr>
            <a:endParaRPr lang="en-GB" sz="2000"/>
          </a:p>
          <a:p>
            <a:r>
              <a:rPr lang="en-GB"/>
              <a:t>                                                               </a:t>
            </a:r>
          </a:p>
          <a:p>
            <a:r>
              <a:rPr lang="en-GB"/>
              <a:t>                                                                        (Intensive Interaction Institute, 2019) </a:t>
            </a:r>
          </a:p>
        </p:txBody>
      </p:sp>
    </p:spTree>
    <p:extLst>
      <p:ext uri="{BB962C8B-B14F-4D97-AF65-F5344CB8AC3E}">
        <p14:creationId xmlns:p14="http://schemas.microsoft.com/office/powerpoint/2010/main" val="34889399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9CD67-A1AA-40D1-A3C1-BEB1BFFBDF06}"/>
              </a:ext>
            </a:extLst>
          </p:cNvPr>
          <p:cNvSpPr>
            <a:spLocks noGrp="1"/>
          </p:cNvSpPr>
          <p:nvPr>
            <p:ph type="title"/>
          </p:nvPr>
        </p:nvSpPr>
        <p:spPr/>
        <p:txBody>
          <a:bodyPr/>
          <a:lstStyle/>
          <a:p>
            <a:pPr algn="l"/>
            <a:r>
              <a:rPr lang="en-GB"/>
              <a:t>Technique</a:t>
            </a:r>
            <a:endParaRPr lang="en-US"/>
          </a:p>
        </p:txBody>
      </p:sp>
      <p:sp>
        <p:nvSpPr>
          <p:cNvPr id="3" name="Content Placeholder 2">
            <a:extLst>
              <a:ext uri="{FF2B5EF4-FFF2-40B4-BE49-F238E27FC236}">
                <a16:creationId xmlns:a16="http://schemas.microsoft.com/office/drawing/2014/main" id="{2E1F5AE7-B6B3-48FE-85CB-D7EBC47A6C52}"/>
              </a:ext>
            </a:extLst>
          </p:cNvPr>
          <p:cNvSpPr>
            <a:spLocks noGrp="1"/>
          </p:cNvSpPr>
          <p:nvPr>
            <p:ph idx="1"/>
          </p:nvPr>
        </p:nvSpPr>
        <p:spPr/>
        <p:txBody>
          <a:bodyPr vert="horz" lIns="91440" tIns="45720" rIns="91440" bIns="45720" rtlCol="0" anchor="t">
            <a:normAutofit/>
          </a:bodyPr>
          <a:lstStyle/>
          <a:p>
            <a:r>
              <a:rPr lang="en-GB"/>
              <a:t>Tuning-in</a:t>
            </a:r>
          </a:p>
          <a:p>
            <a:r>
              <a:rPr lang="en-GB"/>
              <a:t>Pause and process</a:t>
            </a:r>
          </a:p>
          <a:p>
            <a:r>
              <a:rPr lang="en-GB"/>
              <a:t>Respond</a:t>
            </a:r>
          </a:p>
          <a:p>
            <a:r>
              <a:rPr lang="en-GB"/>
              <a:t>Repetition</a:t>
            </a:r>
          </a:p>
          <a:p>
            <a:r>
              <a:rPr lang="en-GB"/>
              <a:t>Not driving on</a:t>
            </a:r>
          </a:p>
          <a:p>
            <a:r>
              <a:rPr lang="en-GB"/>
              <a:t>Allowing other person to take the lead</a:t>
            </a:r>
          </a:p>
        </p:txBody>
      </p:sp>
    </p:spTree>
    <p:extLst>
      <p:ext uri="{BB962C8B-B14F-4D97-AF65-F5344CB8AC3E}">
        <p14:creationId xmlns:p14="http://schemas.microsoft.com/office/powerpoint/2010/main" val="25023811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6A34459-537F-4050-A16A-D62609555A08}"/>
              </a:ext>
            </a:extLst>
          </p:cNvPr>
          <p:cNvSpPr txBox="1"/>
          <p:nvPr/>
        </p:nvSpPr>
        <p:spPr>
          <a:xfrm>
            <a:off x="1843144" y="2008094"/>
            <a:ext cx="8798560" cy="3970318"/>
          </a:xfrm>
          <a:prstGeom prst="rect">
            <a:avLst/>
          </a:prstGeom>
          <a:noFill/>
        </p:spPr>
        <p:txBody>
          <a:bodyPr wrap="square" rtlCol="0" anchor="t">
            <a:spAutoFit/>
          </a:bodyPr>
          <a:lstStyle/>
          <a:p>
            <a:r>
              <a:rPr lang="en-GB" sz="2800"/>
              <a:t>To conclude</a:t>
            </a:r>
          </a:p>
          <a:p>
            <a:endParaRPr lang="en-GB" sz="2800"/>
          </a:p>
          <a:p>
            <a:r>
              <a:rPr lang="en-GB" sz="2800"/>
              <a:t>Intensive interaction has helped me develop my academic and professional skills as it has  strengthened my awareness of how to relate to others and has also built on my reflective skills.</a:t>
            </a:r>
          </a:p>
          <a:p>
            <a:endParaRPr lang="en-GB" sz="2800"/>
          </a:p>
          <a:p>
            <a:r>
              <a:rPr lang="en-GB" sz="2800"/>
              <a:t>I have found this to be such a valuable skill in my profession</a:t>
            </a:r>
            <a:endParaRPr lang="en-GB"/>
          </a:p>
        </p:txBody>
      </p:sp>
    </p:spTree>
    <p:extLst>
      <p:ext uri="{BB962C8B-B14F-4D97-AF65-F5344CB8AC3E}">
        <p14:creationId xmlns:p14="http://schemas.microsoft.com/office/powerpoint/2010/main" val="24524586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FCFFA8F-1C72-42D2-9786-A7EED9CF96F8}"/>
              </a:ext>
            </a:extLst>
          </p:cNvPr>
          <p:cNvSpPr txBox="1"/>
          <p:nvPr/>
        </p:nvSpPr>
        <p:spPr>
          <a:xfrm>
            <a:off x="1087120" y="1127760"/>
            <a:ext cx="9479280" cy="5078313"/>
          </a:xfrm>
          <a:prstGeom prst="rect">
            <a:avLst/>
          </a:prstGeom>
          <a:noFill/>
        </p:spPr>
        <p:txBody>
          <a:bodyPr wrap="square" rtlCol="0" anchor="t">
            <a:spAutoFit/>
          </a:bodyPr>
          <a:lstStyle/>
          <a:p>
            <a:pPr algn="ctr"/>
            <a:r>
              <a:rPr lang="en-GB" b="1" dirty="0"/>
              <a:t>References</a:t>
            </a:r>
          </a:p>
          <a:p>
            <a:endParaRPr lang="en-GB" dirty="0"/>
          </a:p>
          <a:p>
            <a:endParaRPr lang="en-GB" dirty="0"/>
          </a:p>
          <a:p>
            <a:r>
              <a:rPr lang="en-GB" dirty="0"/>
              <a:t>Caldwell, P. </a:t>
            </a:r>
            <a:r>
              <a:rPr lang="en-GB" dirty="0">
                <a:ea typeface="+mn-lt"/>
                <a:cs typeface="+mn-lt"/>
              </a:rPr>
              <a:t>retrieved from</a:t>
            </a:r>
            <a:r>
              <a:rPr lang="en-GB" dirty="0">
                <a:solidFill>
                  <a:schemeClr val="accent1"/>
                </a:solidFill>
                <a:ea typeface="+mn-lt"/>
                <a:cs typeface="+mn-lt"/>
              </a:rPr>
              <a:t> </a:t>
            </a:r>
            <a:r>
              <a:rPr lang="en-GB" u="sng" dirty="0">
                <a:solidFill>
                  <a:schemeClr val="accent1"/>
                </a:solidFill>
                <a:ea typeface="+mn-lt"/>
                <a:cs typeface="+mn-lt"/>
              </a:rPr>
              <a:t>https://phoebecaldwell.co.uk/</a:t>
            </a:r>
          </a:p>
          <a:p>
            <a:endParaRPr lang="en-GB" dirty="0"/>
          </a:p>
          <a:p>
            <a:r>
              <a:rPr lang="en-GB" dirty="0"/>
              <a:t>Cottrell, S (2013) The Study Skills Handbook (3rd ed)</a:t>
            </a:r>
          </a:p>
          <a:p>
            <a:endParaRPr lang="en-GB" dirty="0"/>
          </a:p>
          <a:p>
            <a:r>
              <a:rPr lang="en-GB" dirty="0">
                <a:ea typeface="+mn-lt"/>
                <a:cs typeface="+mn-lt"/>
              </a:rPr>
              <a:t>Intensive Interaction Institute retrieved from </a:t>
            </a:r>
            <a:r>
              <a:rPr lang="en-GB" u="sng" dirty="0">
                <a:solidFill>
                  <a:schemeClr val="accent1"/>
                </a:solidFill>
                <a:ea typeface="+mn-lt"/>
                <a:cs typeface="+mn-lt"/>
              </a:rPr>
              <a:t>https://www.intensiveinteraction.org</a:t>
            </a:r>
            <a:endParaRPr lang="en-GB" dirty="0">
              <a:solidFill>
                <a:schemeClr val="accent1"/>
              </a:solidFill>
            </a:endParaRPr>
          </a:p>
          <a:p>
            <a:endParaRPr lang="en-GB" dirty="0">
              <a:ea typeface="+mn-lt"/>
              <a:cs typeface="+mn-lt"/>
            </a:endParaRPr>
          </a:p>
          <a:p>
            <a:r>
              <a:rPr lang="en-GB" dirty="0">
                <a:ea typeface="+mn-lt"/>
                <a:cs typeface="+mn-lt"/>
              </a:rPr>
              <a:t>(intensive interaction)</a:t>
            </a:r>
            <a:r>
              <a:rPr lang="en-GB" dirty="0">
                <a:ea typeface="+mn-lt"/>
                <a:cs typeface="+mn-lt"/>
                <a:hlinkClick r:id="rId2"/>
              </a:rPr>
              <a:t> https://www.kleefstrasyndrome.org</a:t>
            </a:r>
            <a:r>
              <a:rPr lang="en-GB" dirty="0">
                <a:ea typeface="+mn-lt"/>
                <a:cs typeface="+mn-lt"/>
              </a:rPr>
              <a:t> </a:t>
            </a:r>
          </a:p>
          <a:p>
            <a:endParaRPr lang="en-GB" dirty="0">
              <a:ea typeface="+mn-lt"/>
              <a:cs typeface="+mn-lt"/>
            </a:endParaRPr>
          </a:p>
          <a:p>
            <a:r>
              <a:rPr lang="en-GB" dirty="0">
                <a:ea typeface="+mn-lt"/>
                <a:cs typeface="+mn-lt"/>
              </a:rPr>
              <a:t>Jeffries, L. (2019) </a:t>
            </a:r>
            <a:r>
              <a:rPr lang="en-GB" i="1" dirty="0">
                <a:ea typeface="+mn-lt"/>
                <a:cs typeface="+mn-lt"/>
              </a:rPr>
              <a:t>Introducing Intensive Interaction </a:t>
            </a:r>
            <a:r>
              <a:rPr lang="en-GB" dirty="0">
                <a:ea typeface="+mn-lt"/>
                <a:cs typeface="+mn-lt"/>
              </a:rPr>
              <a:t>Retrieved from </a:t>
            </a:r>
            <a:r>
              <a:rPr lang="en-GB" dirty="0">
                <a:ea typeface="+mn-lt"/>
                <a:cs typeface="+mn-lt"/>
                <a:hlinkClick r:id="rId3"/>
              </a:rPr>
              <a:t>https://thepsychologist.bps.org.uk/volume-22/edition-9/introducing-intensive-interaction</a:t>
            </a:r>
            <a:endParaRPr lang="en-GB" dirty="0">
              <a:ea typeface="+mn-lt"/>
              <a:cs typeface="+mn-lt"/>
            </a:endParaRPr>
          </a:p>
          <a:p>
            <a:endParaRPr lang="en-GB" dirty="0">
              <a:ea typeface="+mn-lt"/>
              <a:cs typeface="+mn-lt"/>
            </a:endParaRPr>
          </a:p>
          <a:p>
            <a:r>
              <a:rPr lang="en-GB" dirty="0">
                <a:ea typeface="+mn-lt"/>
                <a:cs typeface="+mn-lt"/>
              </a:rPr>
              <a:t>(mother and baby) </a:t>
            </a:r>
            <a:r>
              <a:rPr lang="en-GB" dirty="0">
                <a:ea typeface="+mn-lt"/>
                <a:cs typeface="+mn-lt"/>
                <a:hlinkClick r:id="rId4"/>
              </a:rPr>
              <a:t>http</a:t>
            </a:r>
            <a:r>
              <a:rPr lang="en-GB" dirty="0">
                <a:hlinkClick r:id="rId4"/>
              </a:rPr>
              <a:t>://3.bp.blogspot.com/</a:t>
            </a:r>
            <a:r>
              <a:rPr lang="en-GB" dirty="0"/>
              <a:t>       </a:t>
            </a:r>
            <a:endParaRPr lang="en-US" dirty="0"/>
          </a:p>
          <a:p>
            <a:endParaRPr lang="en-GB" dirty="0"/>
          </a:p>
          <a:p>
            <a:endParaRPr lang="en-GB" dirty="0"/>
          </a:p>
        </p:txBody>
      </p:sp>
    </p:spTree>
    <p:extLst>
      <p:ext uri="{BB962C8B-B14F-4D97-AF65-F5344CB8AC3E}">
        <p14:creationId xmlns:p14="http://schemas.microsoft.com/office/powerpoint/2010/main" val="3865385389"/>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219</Words>
  <Application>Microsoft Office PowerPoint</Application>
  <PresentationFormat>Widescreen</PresentationFormat>
  <Paragraphs>63</Paragraphs>
  <Slides>7</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Arial,Sans-Serif</vt:lpstr>
      <vt:lpstr>Calibri</vt:lpstr>
      <vt:lpstr>Century Gothic</vt:lpstr>
      <vt:lpstr>Times New Roman</vt:lpstr>
      <vt:lpstr>Vapor Trail</vt:lpstr>
      <vt:lpstr>             Intensive           Interaction</vt:lpstr>
      <vt:lpstr>Introduction         </vt:lpstr>
      <vt:lpstr>PowerPoint Presentation</vt:lpstr>
      <vt:lpstr>PowerPoint Presentation</vt:lpstr>
      <vt:lpstr>Technique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Intensive           Interaction</dc:title>
  <dc:creator>Donna Harratt</dc:creator>
  <cp:lastModifiedBy>Donna Harratt (1907880)</cp:lastModifiedBy>
  <cp:revision>3</cp:revision>
  <dcterms:created xsi:type="dcterms:W3CDTF">2019-11-30T10:37:08Z</dcterms:created>
  <dcterms:modified xsi:type="dcterms:W3CDTF">2019-12-09T09:48:28Z</dcterms:modified>
</cp:coreProperties>
</file>