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xls" ContentType="application/vnd.ms-excel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865" r:id="rId2"/>
  </p:sldMasterIdLst>
  <p:notesMasterIdLst>
    <p:notesMasterId r:id="rId31"/>
  </p:notesMasterIdLst>
  <p:handoutMasterIdLst>
    <p:handoutMasterId r:id="rId32"/>
  </p:handoutMasterIdLst>
  <p:sldIdLst>
    <p:sldId id="413" r:id="rId3"/>
    <p:sldId id="414" r:id="rId4"/>
    <p:sldId id="448" r:id="rId5"/>
    <p:sldId id="449" r:id="rId6"/>
    <p:sldId id="450" r:id="rId7"/>
    <p:sldId id="451" r:id="rId8"/>
    <p:sldId id="452" r:id="rId9"/>
    <p:sldId id="453" r:id="rId10"/>
    <p:sldId id="454" r:id="rId11"/>
    <p:sldId id="455" r:id="rId12"/>
    <p:sldId id="456" r:id="rId13"/>
    <p:sldId id="457" r:id="rId14"/>
    <p:sldId id="415" r:id="rId15"/>
    <p:sldId id="458" r:id="rId16"/>
    <p:sldId id="459" r:id="rId17"/>
    <p:sldId id="416" r:id="rId18"/>
    <p:sldId id="445" r:id="rId19"/>
    <p:sldId id="417" r:id="rId20"/>
    <p:sldId id="418" r:id="rId21"/>
    <p:sldId id="419" r:id="rId22"/>
    <p:sldId id="420" r:id="rId23"/>
    <p:sldId id="446" r:id="rId24"/>
    <p:sldId id="447" r:id="rId25"/>
    <p:sldId id="266" r:id="rId26"/>
    <p:sldId id="370" r:id="rId27"/>
    <p:sldId id="423" r:id="rId28"/>
    <p:sldId id="390" r:id="rId29"/>
    <p:sldId id="366" r:id="rId3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FDFE"/>
    <a:srgbClr val="E9F9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0" autoAdjust="0"/>
    <p:restoredTop sz="94660"/>
  </p:normalViewPr>
  <p:slideViewPr>
    <p:cSldViewPr>
      <p:cViewPr varScale="1">
        <p:scale>
          <a:sx n="88" d="100"/>
          <a:sy n="88" d="100"/>
        </p:scale>
        <p:origin x="122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93" d="100"/>
        <a:sy n="193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1F8197F6-0254-445F-8AED-8FB78382EF8C}" type="datetimeFigureOut">
              <a:rPr lang="en-US"/>
              <a:pPr>
                <a:defRPr/>
              </a:pPr>
              <a:t>3/5/2016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32040C8-FC36-4AD2-9C74-8A353DBD1A5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5613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0B95872-4AEE-442B-A1BC-1B5E6CFFB2A5}" type="datetimeFigureOut">
              <a:rPr lang="en-US"/>
              <a:pPr>
                <a:defRPr/>
              </a:pPr>
              <a:t>3/5/2016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57A71AC0-B37F-4A89-82FF-87D69A5DAE1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9542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ＭＳ Ｐゴシック" pitchFamily="-7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531FF3-D81E-43FC-AD37-015AE7721D56}" type="slidenum">
              <a:rPr lang="en-US"/>
              <a:pPr/>
              <a:t>4</a:t>
            </a:fld>
            <a:endParaRPr lang="en-US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1366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BAB5B19-EC55-4065-A652-19E66625E204}" type="slidenum">
              <a:rPr lang="en-US"/>
              <a:pPr/>
              <a:t>5</a:t>
            </a:fld>
            <a:endParaRPr lang="en-US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371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157BBD-3375-4981-9A83-0BDC98BB749F}" type="slidenum">
              <a:rPr lang="en-US"/>
              <a:pPr/>
              <a:t>6</a:t>
            </a:fld>
            <a:endParaRPr 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5375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6792DE-4930-46F6-A590-60E122817427}" type="slidenum">
              <a:rPr lang="en-US"/>
              <a:pPr/>
              <a:t>7</a:t>
            </a:fld>
            <a:endParaRPr lang="en-US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7708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125E7EC-623F-4639-AA7F-BEC6E79E16B7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8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6058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731F5C-444F-487F-B884-F12BBC4922E3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9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98103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C17BBA7-961C-4B74-B921-C128FE22A9F4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10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1582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0F6314-B25B-4EA5-90F8-CF8842C4DC18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11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83050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B2E5B21-D359-44D2-B125-A9144F113442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12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67773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B2E5B21-D359-44D2-B125-A9144F113442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14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0812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EE83EDFF-F709-44A6-BE73-9E027CD129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0A141739-DC40-4789-9D46-5D963883C0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348F764B-5EB1-4ACF-85C4-BE5DC5DC0A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BB5B-937B-4EE0-8065-F6BE7090A9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7D25D-1F71-4808-9CDA-B9D9743AE4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8A512-BBF3-4CC4-B2A1-C5561650F7C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EF1E9586-EE5D-4434-B051-70F11C1A255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3118A-2750-4035-89F2-66680480E63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4791B-2885-4C7C-86D7-636A379ED4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66375-92A7-4EC5-A99A-D46F4F0B40F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9751C-7AD1-47D7-A76A-58FA4D521D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grpSp>
        <p:nvGrpSpPr>
          <p:cNvPr id="5" name="Group 10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 dirty="0"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 dirty="0"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 dirty="0"/>
            </a:p>
          </p:txBody>
        </p:sp>
        <p:cxnSp>
          <p:nvCxnSpPr>
            <p:cNvPr id="10" name="Straight Connector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Footer Placeholder 18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12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en-US"/>
              <a:t>6-</a:t>
            </a:r>
            <a:fld id="{4644AD0B-D877-4AA4-991A-02E4A667E8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953000" y="6408738"/>
            <a:ext cx="2590800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305800" y="6408738"/>
            <a:ext cx="7080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598071F4-5152-4FF1-8268-DAD0845AF9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5" name="Chevron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5FEE9BDE-8BEB-4E6E-87F0-76672895F0F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59A3716E-64CC-4844-808D-D5612C96B6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Footer Placeholder 7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3E93879E-80F6-426F-88CC-26E259FEF0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BA2770F0-C8E5-4960-AB27-A5206C2409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D7D8BDFE-1FC1-4998-959D-DA6C5F855E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16875889-33A3-4365-8ED0-7AB5E3B119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10" name="Chevron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0"/>
          </p:nvPr>
        </p:nvSpPr>
        <p:spPr>
          <a:xfrm>
            <a:off x="4379913" y="6408738"/>
            <a:ext cx="31638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1-</a:t>
            </a:r>
            <a:fld id="{A6DD19EC-432E-4130-93D8-F261D3F38F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072EB910-B0F0-471F-AF54-44A65B79EF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31F4836F-FF5C-41CA-95D6-7533E37B87C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sz="18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E1C9FF86-86A4-4F9A-AEF4-8167F736B68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57B392-B9E3-4798-AB1F-59C11C6310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46945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1-</a:t>
            </a:r>
            <a:fld id="{39E49017-883D-4989-8DFA-E3D7181490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5" r:id="rId2"/>
    <p:sldLayoutId id="2147483884" r:id="rId3"/>
    <p:sldLayoutId id="2147483889" r:id="rId4"/>
    <p:sldLayoutId id="2147483890" r:id="rId5"/>
    <p:sldLayoutId id="2147483891" r:id="rId6"/>
    <p:sldLayoutId id="2147483883" r:id="rId7"/>
    <p:sldLayoutId id="2147483892" r:id="rId8"/>
    <p:sldLayoutId id="2147483893" r:id="rId9"/>
    <p:sldLayoutId id="2147483894" r:id="rId10"/>
    <p:sldLayoutId id="2147483895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5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321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3087687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382000" y="6408738"/>
            <a:ext cx="631825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9-</a:t>
            </a:r>
            <a:fld id="{BCD748CA-67AE-4F8C-9452-890B8624F3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  <p:sldLayoutId id="2147483888" r:id="rId6"/>
    <p:sldLayoutId id="2147483887" r:id="rId7"/>
    <p:sldLayoutId id="2147483901" r:id="rId8"/>
    <p:sldLayoutId id="2147483902" r:id="rId9"/>
    <p:sldLayoutId id="2147483903" r:id="rId10"/>
    <p:sldLayoutId id="2147483904" r:id="rId11"/>
    <p:sldLayoutId id="2147483905" r:id="rId12"/>
    <p:sldLayoutId id="2147483906" r:id="rId13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ＭＳ Ｐゴシック" pitchFamily="-72" charset="-128"/>
          <a:cs typeface="ＭＳ Ｐゴシック" pitchFamily="-72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-72" charset="2"/>
        <a:buChar char=""/>
        <a:defRPr sz="27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-72" charset="0"/>
        <a:buChar char="◦"/>
        <a:defRPr sz="23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-72" charset="2"/>
        <a:buChar char=""/>
        <a:defRPr sz="21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-72" charset="2"/>
        <a:buChar char=""/>
        <a:defRPr sz="19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-72" charset="2"/>
        <a:buChar char=""/>
        <a:defRPr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4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oleObject" Target="../embeddings/Microsoft_Excel_97-2003_Worksheet1.xls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emf"/><Relationship Id="rId5" Type="http://schemas.openxmlformats.org/officeDocument/2006/relationships/oleObject" Target="../embeddings/Microsoft_Excel_97-2003_Worksheet2.xls"/><Relationship Id="rId4" Type="http://schemas.openxmlformats.org/officeDocument/2006/relationships/oleObject" Target="../embeddings/oleObject2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2218258"/>
          </a:xfrm>
        </p:spPr>
        <p:txBody>
          <a:bodyPr>
            <a:normAutofit/>
          </a:bodyPr>
          <a:lstStyle/>
          <a:p>
            <a:r>
              <a:rPr lang="en-US" dirty="0" smtClean="0"/>
              <a:t>Lecture 14</a:t>
            </a:r>
            <a:br>
              <a:rPr lang="en-US" dirty="0" smtClean="0"/>
            </a:br>
            <a:r>
              <a:rPr lang="en-US" dirty="0" err="1" smtClean="0"/>
              <a:t>Trendlines</a:t>
            </a:r>
            <a:r>
              <a:rPr lang="en-US" dirty="0" smtClean="0"/>
              <a:t> and Regression Analysis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784" y="2708920"/>
            <a:ext cx="5472608" cy="351181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8615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Content Placeholder 1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627984"/>
          </a:xfrm>
        </p:spPr>
        <p:txBody>
          <a:bodyPr/>
          <a:lstStyle/>
          <a:p>
            <a:pPr eaLnBrk="1" hangingPunct="1"/>
            <a:r>
              <a:rPr lang="en-US" dirty="0" smtClean="0"/>
              <a:t>Create charts to better understand data sets.</a:t>
            </a:r>
          </a:p>
          <a:p>
            <a:pPr eaLnBrk="1" hangingPunct="1"/>
            <a:r>
              <a:rPr lang="en-US" dirty="0" smtClean="0"/>
              <a:t>For cross-sectional data, use a scatter chart.</a:t>
            </a:r>
          </a:p>
          <a:p>
            <a:pPr eaLnBrk="1" hangingPunct="1"/>
            <a:r>
              <a:rPr lang="en-US" dirty="0" smtClean="0"/>
              <a:t>For time series data, use a line chart.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Modeling Relationships and Trends in Data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5977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02" y="764704"/>
            <a:ext cx="9036495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None/>
            </a:pPr>
            <a:r>
              <a:rPr lang="en-GB" altLang="zh-CN" sz="4000" dirty="0" smtClean="0">
                <a:latin typeface="Times New Roman" pitchFamily="18" charset="0"/>
                <a:ea typeface="宋体" pitchFamily="2" charset="-122"/>
              </a:rPr>
              <a:t>‘</a:t>
            </a:r>
            <a:r>
              <a:rPr lang="en-GB" altLang="zh-CN" sz="4000" dirty="0">
                <a:ea typeface="宋体" pitchFamily="2" charset="-122"/>
              </a:rPr>
              <a:t>A simplified representation of a system</a:t>
            </a:r>
            <a:r>
              <a:rPr lang="en-GB" altLang="zh-CN" sz="4000" dirty="0">
                <a:latin typeface="Times New Roman" pitchFamily="18" charset="0"/>
                <a:ea typeface="宋体" pitchFamily="2" charset="-122"/>
              </a:rPr>
              <a:t>’</a:t>
            </a:r>
            <a:r>
              <a:rPr lang="en-GB" altLang="zh-CN" sz="4000" dirty="0">
                <a:ea typeface="宋体" pitchFamily="2" charset="-122"/>
              </a:rPr>
              <a:t> (</a:t>
            </a:r>
            <a:r>
              <a:rPr lang="en-GB" altLang="zh-CN" sz="4000" dirty="0" err="1">
                <a:ea typeface="宋体" pitchFamily="2" charset="-122"/>
              </a:rPr>
              <a:t>Oakshott</a:t>
            </a:r>
            <a:r>
              <a:rPr lang="en-GB" altLang="zh-CN" sz="4000" dirty="0">
                <a:ea typeface="宋体" pitchFamily="2" charset="-122"/>
              </a:rPr>
              <a:t>) </a:t>
            </a:r>
          </a:p>
          <a:p>
            <a:pPr eaLnBrk="1" hangingPunct="1">
              <a:lnSpc>
                <a:spcPct val="80000"/>
              </a:lnSpc>
              <a:buNone/>
            </a:pPr>
            <a:r>
              <a:rPr lang="en-GB" altLang="zh-CN" sz="4000" dirty="0">
                <a:ea typeface="宋体" pitchFamily="2" charset="-122"/>
              </a:rPr>
              <a:t>	</a:t>
            </a:r>
            <a:endParaRPr lang="en-GB" altLang="zh-CN" sz="4000" dirty="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GB" sz="4000" dirty="0" err="1" smtClean="0"/>
              <a:t>Oakshott</a:t>
            </a:r>
            <a:r>
              <a:rPr lang="en-GB" sz="4000" dirty="0"/>
              <a:t>, Les, (1997), </a:t>
            </a:r>
            <a:r>
              <a:rPr lang="en-GB" sz="4000" i="1" dirty="0"/>
              <a:t>Business Modelling and Simulation</a:t>
            </a:r>
            <a:r>
              <a:rPr lang="en-GB" sz="4000" dirty="0"/>
              <a:t>, Pitman Publishing, ISBN 0273612514</a:t>
            </a:r>
            <a:r>
              <a:rPr lang="en-GB" sz="4000" dirty="0" smtClean="0"/>
              <a:t>]</a:t>
            </a:r>
          </a:p>
          <a:p>
            <a:pPr eaLnBrk="1" hangingPunct="1">
              <a:lnSpc>
                <a:spcPct val="80000"/>
              </a:lnSpc>
              <a:buNone/>
            </a:pPr>
            <a:endParaRPr lang="en-GB" sz="4000" dirty="0"/>
          </a:p>
          <a:p>
            <a:pPr eaLnBrk="1" hangingPunct="1">
              <a:lnSpc>
                <a:spcPct val="80000"/>
              </a:lnSpc>
              <a:buNone/>
            </a:pPr>
            <a:r>
              <a:rPr lang="en-GB" altLang="zh-CN" sz="4000" dirty="0" smtClean="0">
                <a:latin typeface="Times New Roman" pitchFamily="18" charset="0"/>
                <a:ea typeface="宋体" pitchFamily="2" charset="-122"/>
              </a:rPr>
              <a:t>	“</a:t>
            </a:r>
            <a:r>
              <a:rPr lang="en-GB" altLang="zh-CN" sz="4000" dirty="0">
                <a:ea typeface="宋体" pitchFamily="2" charset="-122"/>
              </a:rPr>
              <a:t>A simplified mathematical description of a system to assist predictions and decision making</a:t>
            </a:r>
            <a:r>
              <a:rPr lang="en-GB" altLang="zh-CN" sz="4000" dirty="0">
                <a:ea typeface="宋体" pitchFamily="2" charset="-122"/>
              </a:rPr>
              <a:t>"</a:t>
            </a:r>
          </a:p>
          <a:p>
            <a:pPr eaLnBrk="1" hangingPunct="1">
              <a:lnSpc>
                <a:spcPct val="80000"/>
              </a:lnSpc>
              <a:buNone/>
            </a:pPr>
            <a:endParaRPr lang="en-US" sz="4000" dirty="0"/>
          </a:p>
          <a:p>
            <a:endParaRPr lang="en-GB" sz="4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2054" y="65995"/>
            <a:ext cx="8229600" cy="698709"/>
          </a:xfrm>
        </p:spPr>
        <p:txBody>
          <a:bodyPr>
            <a:normAutofit fontScale="90000"/>
          </a:bodyPr>
          <a:lstStyle/>
          <a:p>
            <a:r>
              <a:rPr lang="en-GB" altLang="zh-CN" sz="4400" dirty="0">
                <a:ea typeface="宋体" pitchFamily="2" charset="-122"/>
              </a:rPr>
              <a:t>Model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9-</a:t>
            </a:r>
            <a:fld id="{598071F4-5152-4FF1-8268-DAD0845AF955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93577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5004048" y="6629400"/>
            <a:ext cx="4256112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228600"/>
            <a:ext cx="8991600" cy="12192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i="1"/>
              <a:t>Example of a Mathematical Model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181100"/>
            <a:ext cx="7772400" cy="4152900"/>
          </a:xfrm>
          <a:noFill/>
          <a:ln/>
        </p:spPr>
        <p:txBody>
          <a:bodyPr/>
          <a:lstStyle/>
          <a:p>
            <a:pPr>
              <a:buFont typeface="Monotype Sorts" pitchFamily="2" charset="2"/>
              <a:buNone/>
            </a:pPr>
            <a:endParaRPr lang="en-US"/>
          </a:p>
          <a:p>
            <a:pPr>
              <a:buFont typeface="Monotype Sorts" pitchFamily="2" charset="2"/>
              <a:buNone/>
            </a:pPr>
            <a:r>
              <a:rPr lang="en-US"/>
              <a:t>		Profit = Revenue - Expenses</a:t>
            </a:r>
          </a:p>
          <a:p>
            <a:pPr>
              <a:buFont typeface="Monotype Sorts" pitchFamily="2" charset="2"/>
              <a:buNone/>
            </a:pPr>
            <a:r>
              <a:rPr lang="en-US"/>
              <a:t>	or 	</a:t>
            </a:r>
          </a:p>
          <a:p>
            <a:pPr>
              <a:buFont typeface="Monotype Sorts" pitchFamily="2" charset="2"/>
              <a:buNone/>
            </a:pPr>
            <a:r>
              <a:rPr lang="en-US"/>
              <a:t>		Profit = </a:t>
            </a:r>
            <a:r>
              <a:rPr lang="en-US" b="1" i="1">
                <a:latin typeface="Times New Roman" pitchFamily="18" charset="0"/>
              </a:rPr>
              <a:t>f</a:t>
            </a:r>
            <a:r>
              <a:rPr lang="en-US"/>
              <a:t>(Revenue, Expenses)</a:t>
            </a:r>
          </a:p>
          <a:p>
            <a:pPr>
              <a:buFont typeface="Monotype Sorts" pitchFamily="2" charset="2"/>
              <a:buNone/>
            </a:pPr>
            <a:r>
              <a:rPr lang="en-US"/>
              <a:t>	or	</a:t>
            </a:r>
          </a:p>
          <a:p>
            <a:pPr>
              <a:buFont typeface="Monotype Sorts" pitchFamily="2" charset="2"/>
              <a:buNone/>
            </a:pPr>
            <a:r>
              <a:rPr lang="en-US"/>
              <a:t>		Y = 	</a:t>
            </a:r>
            <a:r>
              <a:rPr lang="en-US" b="1" i="1">
                <a:latin typeface="Times New Roman" pitchFamily="18" charset="0"/>
              </a:rPr>
              <a:t>f</a:t>
            </a:r>
            <a:r>
              <a:rPr lang="en-US"/>
              <a:t>(X</a:t>
            </a:r>
            <a:r>
              <a:rPr lang="en-US" baseline="-25000"/>
              <a:t>1</a:t>
            </a:r>
            <a:r>
              <a:rPr lang="en-US"/>
              <a:t>, X</a:t>
            </a:r>
            <a:r>
              <a:rPr lang="en-US" baseline="-25000"/>
              <a:t>2</a:t>
            </a:r>
            <a:r>
              <a:rPr lang="en-US"/>
              <a:t>)</a:t>
            </a:r>
          </a:p>
          <a:p>
            <a:pPr>
              <a:buFont typeface="Monotype Sorts" pitchFamily="2" charset="2"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07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5220072" y="6583363"/>
            <a:ext cx="4544144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 i="1"/>
              <a:t>A Generic Mathematical Model</a:t>
            </a:r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2524125" y="1584325"/>
            <a:ext cx="3876675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3200"/>
              <a:t>Y = 	</a:t>
            </a:r>
            <a:r>
              <a:rPr lang="en-US" sz="3200" b="1" i="1">
                <a:latin typeface="Times New Roman" pitchFamily="18" charset="0"/>
              </a:rPr>
              <a:t>f</a:t>
            </a:r>
            <a:r>
              <a:rPr lang="en-US" sz="3200"/>
              <a:t>(X</a:t>
            </a:r>
            <a:r>
              <a:rPr lang="en-US" sz="3200" baseline="-25000"/>
              <a:t>1</a:t>
            </a:r>
            <a:r>
              <a:rPr lang="en-US" sz="3200"/>
              <a:t>, X</a:t>
            </a:r>
            <a:r>
              <a:rPr lang="en-US" sz="3200" baseline="-25000"/>
              <a:t>2</a:t>
            </a:r>
            <a:r>
              <a:rPr lang="en-US" sz="3200"/>
              <a:t>,</a:t>
            </a:r>
            <a:r>
              <a:rPr lang="en-US" sz="3200" baseline="-25000"/>
              <a:t> </a:t>
            </a:r>
            <a:r>
              <a:rPr lang="en-US" sz="3200"/>
              <a:t>…,</a:t>
            </a:r>
            <a:r>
              <a:rPr lang="en-US" sz="3200" baseline="-25000"/>
              <a:t> </a:t>
            </a:r>
            <a:r>
              <a:rPr lang="en-US" sz="3200"/>
              <a:t>X</a:t>
            </a:r>
            <a:r>
              <a:rPr lang="en-US" sz="3200" baseline="-25000"/>
              <a:t>n</a:t>
            </a:r>
            <a:r>
              <a:rPr lang="en-US" sz="3200"/>
              <a:t>)</a:t>
            </a:r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228600" y="2971800"/>
            <a:ext cx="8839200" cy="275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sz="2500" dirty="0"/>
              <a:t>Y = dependent variable (a bottom line performance measure)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US" sz="2500" dirty="0"/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dirty="0"/>
              <a:t>X</a:t>
            </a:r>
            <a:r>
              <a:rPr lang="en-US" sz="2800" i="1" baseline="-25000" dirty="0">
                <a:latin typeface="Times New Roman" pitchFamily="18" charset="0"/>
              </a:rPr>
              <a:t>i</a:t>
            </a:r>
            <a:r>
              <a:rPr lang="en-US" dirty="0"/>
              <a:t> = independent variables (inputs having an impact on Y)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US" dirty="0"/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b="1" i="1" dirty="0">
                <a:latin typeface="Times New Roman" pitchFamily="18" charset="0"/>
              </a:rPr>
              <a:t> f</a:t>
            </a:r>
            <a:r>
              <a:rPr lang="en-US" dirty="0"/>
              <a:t>(</a:t>
            </a:r>
            <a:r>
              <a:rPr lang="en-US" sz="2800" b="1" baseline="24000" dirty="0"/>
              <a:t>.</a:t>
            </a:r>
            <a:r>
              <a:rPr lang="en-US" dirty="0"/>
              <a:t>) = function defining the relationship between the X</a:t>
            </a:r>
            <a:r>
              <a:rPr lang="en-US" sz="2800" i="1" baseline="-25000" dirty="0">
                <a:latin typeface="Times New Roman" pitchFamily="18" charset="0"/>
              </a:rPr>
              <a:t>i</a:t>
            </a:r>
            <a:r>
              <a:rPr lang="en-US" dirty="0"/>
              <a:t> and Y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endParaRPr lang="en-US" dirty="0"/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288925" y="2270125"/>
            <a:ext cx="11668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r>
              <a:rPr lang="en-US"/>
              <a:t>Where:</a:t>
            </a:r>
          </a:p>
        </p:txBody>
      </p:sp>
    </p:spTree>
    <p:extLst>
      <p:ext uri="{BB962C8B-B14F-4D97-AF65-F5344CB8AC3E}">
        <p14:creationId xmlns:p14="http://schemas.microsoft.com/office/powerpoint/2010/main" val="1667135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4716016" y="6629400"/>
            <a:ext cx="5472608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57200"/>
            <a:ext cx="9144000" cy="1371600"/>
          </a:xfrm>
          <a:noFill/>
          <a:ln/>
        </p:spPr>
        <p:txBody>
          <a:bodyPr/>
          <a:lstStyle/>
          <a:p>
            <a:r>
              <a:rPr lang="en-US" sz="4000" i="1" dirty="0"/>
              <a:t>Mathematical Models </a:t>
            </a:r>
            <a:r>
              <a:rPr lang="en-US" sz="4000" i="1" dirty="0" smtClean="0"/>
              <a:t>-- Spreadsheets</a:t>
            </a:r>
            <a:endParaRPr lang="en-US" sz="4000" i="1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638300"/>
            <a:ext cx="8686800" cy="2324100"/>
          </a:xfrm>
          <a:noFill/>
          <a:ln/>
        </p:spPr>
        <p:txBody>
          <a:bodyPr/>
          <a:lstStyle/>
          <a:p>
            <a:r>
              <a:rPr lang="en-US"/>
              <a:t>At a conceptual level, most spreadsheet models are very similar to our generic mathematical model:</a:t>
            </a:r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2447925" y="3260725"/>
            <a:ext cx="3876675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3200"/>
              <a:t>Y = 	</a:t>
            </a:r>
            <a:r>
              <a:rPr lang="en-US" sz="3200" b="1" i="1">
                <a:latin typeface="Times New Roman" pitchFamily="18" charset="0"/>
              </a:rPr>
              <a:t>f</a:t>
            </a:r>
            <a:r>
              <a:rPr lang="en-US" sz="3200"/>
              <a:t>(X</a:t>
            </a:r>
            <a:r>
              <a:rPr lang="en-US" sz="3200" baseline="-25000"/>
              <a:t>1</a:t>
            </a:r>
            <a:r>
              <a:rPr lang="en-US" sz="3200"/>
              <a:t>, X</a:t>
            </a:r>
            <a:r>
              <a:rPr lang="en-US" sz="3200" baseline="-25000"/>
              <a:t>2</a:t>
            </a:r>
            <a:r>
              <a:rPr lang="en-US" sz="3200"/>
              <a:t>,</a:t>
            </a:r>
            <a:r>
              <a:rPr lang="en-US" sz="3200" baseline="-25000"/>
              <a:t> </a:t>
            </a:r>
            <a:r>
              <a:rPr lang="en-US" sz="3200"/>
              <a:t>…,</a:t>
            </a:r>
            <a:r>
              <a:rPr lang="en-US" sz="3200" baseline="-25000"/>
              <a:t> </a:t>
            </a:r>
            <a:r>
              <a:rPr lang="en-US" sz="3200"/>
              <a:t>X</a:t>
            </a:r>
            <a:r>
              <a:rPr lang="en-US" sz="3200" baseline="-25000"/>
              <a:t>n</a:t>
            </a:r>
            <a:r>
              <a:rPr lang="en-US" sz="3200"/>
              <a:t>)</a:t>
            </a:r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228600" y="4000500"/>
            <a:ext cx="87630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</a:pPr>
            <a:r>
              <a:rPr lang="en-US" sz="3200"/>
              <a:t>Most spreadsheets have cells representing inputs (or X</a:t>
            </a:r>
            <a:r>
              <a:rPr lang="en-US" sz="3200" i="1" baseline="-25000"/>
              <a:t>i</a:t>
            </a:r>
            <a:r>
              <a:rPr lang="en-US" sz="3200"/>
              <a:t>) to which mathematical functions ( </a:t>
            </a:r>
            <a:r>
              <a:rPr lang="en-US" sz="3200" b="1" i="1">
                <a:latin typeface="Times New Roman" pitchFamily="18" charset="0"/>
              </a:rPr>
              <a:t>f</a:t>
            </a:r>
            <a:r>
              <a:rPr lang="en-US" sz="3200"/>
              <a:t>(</a:t>
            </a:r>
            <a:r>
              <a:rPr lang="en-US" sz="3200" b="1" baseline="24000"/>
              <a:t>.</a:t>
            </a:r>
            <a:r>
              <a:rPr lang="en-US" sz="3200"/>
              <a:t>)) </a:t>
            </a:r>
            <a:r>
              <a:rPr lang="en-US"/>
              <a:t> </a:t>
            </a:r>
            <a:r>
              <a:rPr lang="en-US" sz="3200"/>
              <a:t>are applied to compute some bottom line performance measure (or Y)</a:t>
            </a:r>
          </a:p>
        </p:txBody>
      </p:sp>
    </p:spTree>
    <p:extLst>
      <p:ext uri="{BB962C8B-B14F-4D97-AF65-F5344CB8AC3E}">
        <p14:creationId xmlns:p14="http://schemas.microsoft.com/office/powerpoint/2010/main" val="1954514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5148064" y="6629400"/>
            <a:ext cx="4752528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548680"/>
            <a:ext cx="8208912" cy="68580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US" sz="4000" i="1" dirty="0"/>
              <a:t>Categories of Mathematical Models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2420888"/>
            <a:ext cx="8534400" cy="3924300"/>
          </a:xfrm>
          <a:noFill/>
          <a:ln/>
        </p:spPr>
        <p:txBody>
          <a:bodyPr/>
          <a:lstStyle/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Prescriptive	known,	known or under	LP, Networks, IP,</a:t>
            </a:r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		well-defined	decision maker’s	CPM, EOQ, NLP,</a:t>
            </a:r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			control	GP, MOLP</a:t>
            </a:r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endParaRPr lang="en-US" sz="2000" dirty="0"/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Predictive	unknown,	known or under	Regression Analysis, </a:t>
            </a:r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		ill-defined	decision maker’s	Time Series Analysis,</a:t>
            </a:r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		 	control	 </a:t>
            </a:r>
            <a:r>
              <a:rPr lang="en-US" sz="2000" dirty="0" err="1"/>
              <a:t>Discriminant</a:t>
            </a:r>
            <a:r>
              <a:rPr lang="en-US" sz="2000" dirty="0"/>
              <a:t> Analysis</a:t>
            </a:r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endParaRPr lang="en-US" sz="2000" dirty="0"/>
          </a:p>
          <a:p>
            <a:pPr marL="0" indent="0" defTabSz="1001713">
              <a:buFont typeface="Monotype Sorts" pitchFamily="2" charset="2"/>
              <a:buNone/>
              <a:tabLst>
                <a:tab pos="119063" algn="l"/>
                <a:tab pos="2347913" algn="ctr"/>
                <a:tab pos="4286250" algn="ctr"/>
                <a:tab pos="6923088" algn="ctr"/>
              </a:tabLst>
            </a:pPr>
            <a:r>
              <a:rPr lang="en-US" sz="2000" dirty="0"/>
              <a:t>Descriptive	known,	unknown or	Simulation, PERT,			well-defined	uncertain	</a:t>
            </a:r>
            <a:r>
              <a:rPr lang="en-US" sz="2000" dirty="0" smtClean="0"/>
              <a:t>Queuing</a:t>
            </a:r>
            <a:r>
              <a:rPr lang="en-US" sz="2000" dirty="0"/>
              <a:t>, 					Inventory Models</a:t>
            </a: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543744" y="1514872"/>
            <a:ext cx="8001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spcBef>
                <a:spcPct val="20000"/>
              </a:spcBef>
              <a:tabLst>
                <a:tab pos="628650" algn="ctr"/>
                <a:tab pos="2228850" algn="ctr"/>
                <a:tab pos="4167188" algn="ctr"/>
                <a:tab pos="6565900" algn="ctr"/>
              </a:tabLst>
            </a:pPr>
            <a:r>
              <a:rPr lang="en-US" sz="2000" b="1" dirty="0"/>
              <a:t>	Model		Independent 	OR/MS</a:t>
            </a:r>
          </a:p>
          <a:p>
            <a:pPr>
              <a:spcBef>
                <a:spcPct val="20000"/>
              </a:spcBef>
              <a:tabLst>
                <a:tab pos="628650" algn="ctr"/>
                <a:tab pos="2228850" algn="ctr"/>
                <a:tab pos="4167188" algn="ctr"/>
                <a:tab pos="6565900" algn="ctr"/>
              </a:tabLst>
            </a:pPr>
            <a:r>
              <a:rPr lang="en-US" sz="2000" b="1" dirty="0"/>
              <a:t>	Category	Form of </a:t>
            </a:r>
            <a:r>
              <a:rPr lang="en-US" sz="2000" b="1" i="1" dirty="0">
                <a:latin typeface="Times New Roman" pitchFamily="18" charset="0"/>
              </a:rPr>
              <a:t>f</a:t>
            </a:r>
            <a:r>
              <a:rPr lang="en-US" sz="2000" b="1" dirty="0"/>
              <a:t>(</a:t>
            </a:r>
            <a:r>
              <a:rPr lang="en-US" sz="2000" b="1" baseline="24000" dirty="0"/>
              <a:t>.</a:t>
            </a:r>
            <a:r>
              <a:rPr lang="en-US" sz="2000" b="1" dirty="0"/>
              <a:t>)	Variables	 Techniques</a:t>
            </a:r>
          </a:p>
        </p:txBody>
      </p:sp>
      <p:sp>
        <p:nvSpPr>
          <p:cNvPr id="22533" name="Line 5"/>
          <p:cNvSpPr>
            <a:spLocks noChangeShapeType="1"/>
          </p:cNvSpPr>
          <p:nvPr/>
        </p:nvSpPr>
        <p:spPr bwMode="auto">
          <a:xfrm>
            <a:off x="467544" y="2276872"/>
            <a:ext cx="8305800" cy="0"/>
          </a:xfrm>
          <a:prstGeom prst="line">
            <a:avLst/>
          </a:prstGeom>
          <a:noFill/>
          <a:ln w="47625" cmpd="thinThick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055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404664"/>
            <a:ext cx="7772400" cy="11430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zh-CN" sz="4000" dirty="0" smtClean="0">
                <a:ea typeface="宋体" pitchFamily="2" charset="-122"/>
              </a:rPr>
              <a:t>Analytical Models – </a:t>
            </a:r>
            <a:br>
              <a:rPr lang="en-GB" altLang="zh-CN" sz="4000" dirty="0" smtClean="0">
                <a:ea typeface="宋体" pitchFamily="2" charset="-122"/>
              </a:rPr>
            </a:br>
            <a:r>
              <a:rPr lang="en-GB" altLang="zh-CN" sz="4000" dirty="0" smtClean="0">
                <a:ea typeface="宋体" pitchFamily="2" charset="-122"/>
              </a:rPr>
              <a:t>Where we are starting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624" y="1844824"/>
            <a:ext cx="6553200" cy="4800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Analytical deterministic models with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One input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One output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A transformation process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zh-CN" sz="2400" dirty="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These can be expressed as equations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E.G. My car price model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C = 500 + 0.2m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Where: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2000" dirty="0" smtClean="0">
                <a:ea typeface="宋体" pitchFamily="2" charset="-122"/>
              </a:rPr>
              <a:t>C = Cost per mile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2000" dirty="0" smtClean="0">
                <a:ea typeface="宋体" pitchFamily="2" charset="-122"/>
              </a:rPr>
              <a:t>M = Mileage per year</a:t>
            </a:r>
          </a:p>
          <a:p>
            <a:pPr eaLnBrk="1" hangingPunct="1">
              <a:lnSpc>
                <a:spcPct val="80000"/>
              </a:lnSpc>
            </a:pPr>
            <a:endParaRPr lang="en-GB" altLang="zh-CN" sz="2400" dirty="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Can also be expressed as graphs…</a:t>
            </a:r>
          </a:p>
        </p:txBody>
      </p:sp>
    </p:spTree>
    <p:extLst>
      <p:ext uri="{BB962C8B-B14F-4D97-AF65-F5344CB8AC3E}">
        <p14:creationId xmlns:p14="http://schemas.microsoft.com/office/powerpoint/2010/main" val="1721238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12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333375"/>
            <a:ext cx="7772400" cy="1143000"/>
          </a:xfrm>
        </p:spPr>
        <p:txBody>
          <a:bodyPr/>
          <a:lstStyle/>
          <a:p>
            <a:pPr algn="ctr" eaLnBrk="1" hangingPunct="1"/>
            <a:r>
              <a:rPr lang="en-GB" altLang="zh-CN" sz="4000" smtClean="0">
                <a:ea typeface="宋体" pitchFamily="2" charset="-122"/>
              </a:rPr>
              <a:t>Graphical Form of a Car Model</a:t>
            </a:r>
          </a:p>
        </p:txBody>
      </p:sp>
      <p:graphicFrame>
        <p:nvGraphicFramePr>
          <p:cNvPr id="1026" name="Object 6"/>
          <p:cNvGraphicFramePr>
            <a:graphicFrameLocks noChangeAspect="1"/>
          </p:cNvGraphicFramePr>
          <p:nvPr/>
        </p:nvGraphicFramePr>
        <p:xfrm>
          <a:off x="685800" y="1268413"/>
          <a:ext cx="8153400" cy="4645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Chart" r:id="rId5" imgW="4500720" imgH="2559600" progId="Excel.Sheet.8">
                  <p:embed/>
                </p:oleObj>
              </mc:Choice>
              <mc:Fallback>
                <p:oleObj name="Chart" r:id="rId5" imgW="4500720" imgH="2559600" progId="Excel.Shee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1268413"/>
                        <a:ext cx="8153400" cy="4645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Rectangle 7"/>
          <p:cNvSpPr>
            <a:spLocks noChangeArrowheads="1"/>
          </p:cNvSpPr>
          <p:nvPr/>
        </p:nvSpPr>
        <p:spPr bwMode="auto">
          <a:xfrm>
            <a:off x="2268538" y="5876925"/>
            <a:ext cx="4535487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 algn="ctr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None/>
            </a:pPr>
            <a:r>
              <a:rPr lang="en-GB" altLang="zh-CN" b="1">
                <a:ea typeface="宋体" pitchFamily="2" charset="-122"/>
              </a:rPr>
              <a:t>C = 500 + 0.2m</a:t>
            </a:r>
          </a:p>
          <a:p>
            <a:pPr lvl="1" algn="ctr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None/>
            </a:pPr>
            <a:r>
              <a:rPr lang="en-GB" altLang="zh-CN" b="1">
                <a:ea typeface="宋体" pitchFamily="2" charset="-122"/>
              </a:rPr>
              <a:t>   (Y = 500 + 0.2X in Maths)</a:t>
            </a:r>
          </a:p>
        </p:txBody>
      </p:sp>
    </p:spTree>
    <p:extLst>
      <p:ext uri="{BB962C8B-B14F-4D97-AF65-F5344CB8AC3E}">
        <p14:creationId xmlns:p14="http://schemas.microsoft.com/office/powerpoint/2010/main" val="7629195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889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Linear Equations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295400"/>
            <a:ext cx="82296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zh-CN" sz="2800" smtClean="0">
                <a:ea typeface="宋体" pitchFamily="2" charset="-122"/>
              </a:rPr>
              <a:t>Graphs and equations are completely equivalent expressions of the same model.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Graph is more ‘human readable’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Equation more computer readable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zh-CN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sz="2800" smtClean="0">
                <a:ea typeface="宋体" pitchFamily="2" charset="-122"/>
              </a:rPr>
              <a:t>This type of equation is a linear equation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Because it gives a straight line on a graph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Linear equations are in the form y = ax + b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All straight lines on a graph have a linear equation.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zh-CN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sz="2800" smtClean="0">
                <a:ea typeface="宋体" pitchFamily="2" charset="-122"/>
              </a:rPr>
              <a:t>Can ‘read’ (or verify) a and b from the graph</a:t>
            </a:r>
          </a:p>
        </p:txBody>
      </p:sp>
    </p:spTree>
    <p:extLst>
      <p:ext uri="{BB962C8B-B14F-4D97-AF65-F5344CB8AC3E}">
        <p14:creationId xmlns:p14="http://schemas.microsoft.com/office/powerpoint/2010/main" val="130992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33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76250"/>
            <a:ext cx="7772400" cy="576263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zh-CN" sz="3200" smtClean="0">
                <a:ea typeface="宋体" pitchFamily="2" charset="-122"/>
              </a:rPr>
              <a:t>Verify the Graphical Form of Car Model</a:t>
            </a:r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/>
        </p:nvGraphicFramePr>
        <p:xfrm>
          <a:off x="685800" y="1219200"/>
          <a:ext cx="7010400" cy="3994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Chart" r:id="rId5" imgW="6716160" imgH="3825000" progId="Excel.Sheet.8">
                  <p:embed/>
                </p:oleObj>
              </mc:Choice>
              <mc:Fallback>
                <p:oleObj name="Chart" r:id="rId5" imgW="6716160" imgH="3825000" progId="Excel.Shee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1219200"/>
                        <a:ext cx="7010400" cy="3994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2" name="Line 5"/>
          <p:cNvSpPr>
            <a:spLocks noChangeShapeType="1"/>
          </p:cNvSpPr>
          <p:nvPr/>
        </p:nvSpPr>
        <p:spPr bwMode="auto">
          <a:xfrm flipV="1">
            <a:off x="1981200" y="2438400"/>
            <a:ext cx="434340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3" name="Text Box 6"/>
          <p:cNvSpPr txBox="1">
            <a:spLocks noChangeArrowheads="1"/>
          </p:cNvSpPr>
          <p:nvPr/>
        </p:nvSpPr>
        <p:spPr bwMode="auto">
          <a:xfrm>
            <a:off x="457200" y="5562600"/>
            <a:ext cx="3467100" cy="100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2400">
                <a:latin typeface="Times New Roman" pitchFamily="18" charset="0"/>
                <a:ea typeface="宋体" pitchFamily="2" charset="-122"/>
              </a:rPr>
              <a:t>C = 3000</a:t>
            </a:r>
          </a:p>
          <a:p>
            <a:pPr>
              <a:spcBef>
                <a:spcPct val="50000"/>
              </a:spcBef>
            </a:pPr>
            <a:r>
              <a:rPr lang="en-GB" altLang="zh-CN" sz="2400">
                <a:latin typeface="Times New Roman" pitchFamily="18" charset="0"/>
                <a:ea typeface="宋体" pitchFamily="2" charset="-122"/>
              </a:rPr>
              <a:t>M = (3000 – 500) /12500</a:t>
            </a:r>
          </a:p>
        </p:txBody>
      </p:sp>
      <p:sp>
        <p:nvSpPr>
          <p:cNvPr id="2054" name="Line 7"/>
          <p:cNvSpPr>
            <a:spLocks noChangeShapeType="1"/>
          </p:cNvSpPr>
          <p:nvPr/>
        </p:nvSpPr>
        <p:spPr bwMode="auto">
          <a:xfrm>
            <a:off x="2133600" y="3886200"/>
            <a:ext cx="2514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5" name="Line 8"/>
          <p:cNvSpPr>
            <a:spLocks noChangeShapeType="1"/>
          </p:cNvSpPr>
          <p:nvPr/>
        </p:nvSpPr>
        <p:spPr bwMode="auto">
          <a:xfrm>
            <a:off x="4648200" y="2971800"/>
            <a:ext cx="0" cy="914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6" name="Text Box 9"/>
          <p:cNvSpPr txBox="1">
            <a:spLocks noChangeArrowheads="1"/>
          </p:cNvSpPr>
          <p:nvPr/>
        </p:nvSpPr>
        <p:spPr bwMode="auto">
          <a:xfrm>
            <a:off x="6300788" y="5589588"/>
            <a:ext cx="2257425" cy="100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2400">
                <a:latin typeface="Times New Roman" pitchFamily="18" charset="0"/>
                <a:ea typeface="宋体" pitchFamily="2" charset="-122"/>
              </a:rPr>
              <a:t>M = 2500/12500</a:t>
            </a:r>
          </a:p>
          <a:p>
            <a:pPr>
              <a:spcBef>
                <a:spcPct val="50000"/>
              </a:spcBef>
            </a:pPr>
            <a:r>
              <a:rPr lang="en-GB" altLang="zh-CN" sz="2400">
                <a:latin typeface="Times New Roman" pitchFamily="18" charset="0"/>
                <a:ea typeface="宋体" pitchFamily="2" charset="-122"/>
              </a:rPr>
              <a:t>M = 0.2</a:t>
            </a:r>
          </a:p>
        </p:txBody>
      </p:sp>
      <p:sp>
        <p:nvSpPr>
          <p:cNvPr id="2057" name="Rectangle 10"/>
          <p:cNvSpPr>
            <a:spLocks noChangeArrowheads="1"/>
          </p:cNvSpPr>
          <p:nvPr/>
        </p:nvSpPr>
        <p:spPr bwMode="auto">
          <a:xfrm>
            <a:off x="2051050" y="5229225"/>
            <a:ext cx="432117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None/>
            </a:pPr>
            <a:r>
              <a:rPr lang="en-GB" altLang="zh-CN">
                <a:ea typeface="宋体" pitchFamily="2" charset="-122"/>
              </a:rPr>
              <a:t>C = 500 + 0.2M (or Y = 500 + 0.2X )</a:t>
            </a:r>
          </a:p>
        </p:txBody>
      </p:sp>
      <p:sp>
        <p:nvSpPr>
          <p:cNvPr id="2058" name="Line 11"/>
          <p:cNvSpPr>
            <a:spLocks noChangeShapeType="1"/>
          </p:cNvSpPr>
          <p:nvPr/>
        </p:nvSpPr>
        <p:spPr bwMode="auto">
          <a:xfrm>
            <a:off x="3851275" y="6381750"/>
            <a:ext cx="23050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308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dirty="0" smtClean="0">
                <a:ea typeface="宋体" pitchFamily="2" charset="-122"/>
              </a:rPr>
              <a:t>Week </a:t>
            </a:r>
            <a:r>
              <a:rPr lang="en-GB" altLang="zh-CN" dirty="0" smtClean="0">
                <a:ea typeface="宋体" pitchFamily="2" charset="-122"/>
              </a:rPr>
              <a:t>7 Practical Exercises</a:t>
            </a:r>
            <a:endParaRPr lang="en-US" dirty="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Find the linear equations for simple real life problems</a:t>
            </a:r>
          </a:p>
          <a:p>
            <a:pPr eaLnBrk="1" hangingPunct="1">
              <a:lnSpc>
                <a:spcPct val="90000"/>
              </a:lnSpc>
            </a:pPr>
            <a:endParaRPr lang="en-GB" altLang="zh-CN" dirty="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Plot the graphs to graphically illustrate the linear equation</a:t>
            </a:r>
          </a:p>
          <a:p>
            <a:pPr eaLnBrk="1" hangingPunct="1">
              <a:lnSpc>
                <a:spcPct val="90000"/>
              </a:lnSpc>
            </a:pPr>
            <a:endParaRPr lang="en-GB" altLang="zh-CN" dirty="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Verify and validate your model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338092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Content Placeholder 1"/>
          <p:cNvSpPr>
            <a:spLocks noGrp="1"/>
          </p:cNvSpPr>
          <p:nvPr>
            <p:ph idx="1"/>
          </p:nvPr>
        </p:nvSpPr>
        <p:spPr>
          <a:xfrm>
            <a:off x="457200" y="1772816"/>
            <a:ext cx="7715200" cy="4627984"/>
          </a:xfrm>
        </p:spPr>
        <p:txBody>
          <a:bodyPr/>
          <a:lstStyle/>
          <a:p>
            <a:pPr marL="571500" indent="0" eaLnBrk="1" hangingPunct="1">
              <a:buNone/>
            </a:pPr>
            <a:r>
              <a:rPr lang="en-US" dirty="0" smtClean="0"/>
              <a:t>Linear                          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y = a + </a:t>
            </a:r>
            <a:r>
              <a:rPr lang="en-US" i="1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bx</a:t>
            </a:r>
            <a:endParaRPr lang="en-US" i="1" dirty="0" smtClean="0">
              <a:latin typeface="Times New Roman" pitchFamily="-72" charset="0"/>
              <a:ea typeface="Times New Roman" pitchFamily="-72" charset="0"/>
              <a:cs typeface="Times New Roman" pitchFamily="-72" charset="0"/>
            </a:endParaRPr>
          </a:p>
          <a:p>
            <a:pPr eaLnBrk="1" hangingPunct="1">
              <a:spcBef>
                <a:spcPts val="600"/>
              </a:spcBef>
              <a:buFont typeface="Wingdings 3" pitchFamily="-72" charset="2"/>
              <a:buNone/>
            </a:pPr>
            <a:r>
              <a:rPr lang="en-US" dirty="0" smtClean="0"/>
              <a:t>     Logarithmic                 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y = </a:t>
            </a:r>
            <a:r>
              <a:rPr lang="en-US" i="1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ln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(x)</a:t>
            </a:r>
          </a:p>
          <a:p>
            <a:pPr eaLnBrk="1" hangingPunct="1">
              <a:spcBef>
                <a:spcPts val="600"/>
              </a:spcBef>
              <a:buFont typeface="Wingdings 3" pitchFamily="-72" charset="2"/>
              <a:buNone/>
            </a:pPr>
            <a:r>
              <a:rPr lang="en-US" dirty="0" smtClean="0"/>
              <a:t>     Polynomial (2</a:t>
            </a:r>
            <a:r>
              <a:rPr lang="en-US" baseline="30000" dirty="0" smtClean="0"/>
              <a:t>nd</a:t>
            </a:r>
            <a:r>
              <a:rPr lang="en-US" dirty="0" smtClean="0"/>
              <a:t> order) 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y = ax</a:t>
            </a:r>
            <a:r>
              <a:rPr lang="en-US" i="1" baseline="30000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2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+ </a:t>
            </a:r>
            <a:r>
              <a:rPr lang="en-US" i="1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bx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 + c</a:t>
            </a:r>
          </a:p>
          <a:p>
            <a:pPr eaLnBrk="1" hangingPunct="1">
              <a:spcBef>
                <a:spcPts val="600"/>
              </a:spcBef>
              <a:buFont typeface="Wingdings 3" pitchFamily="-72" charset="2"/>
              <a:buNone/>
            </a:pPr>
            <a:r>
              <a:rPr lang="en-US" dirty="0" smtClean="0"/>
              <a:t>     Polynomial (3</a:t>
            </a:r>
            <a:r>
              <a:rPr lang="en-US" baseline="30000" dirty="0" smtClean="0"/>
              <a:t>rd</a:t>
            </a:r>
            <a:r>
              <a:rPr lang="en-US" dirty="0" smtClean="0"/>
              <a:t> order) 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y = ax</a:t>
            </a:r>
            <a:r>
              <a:rPr lang="en-US" i="1" baseline="30000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3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+ bx</a:t>
            </a:r>
            <a:r>
              <a:rPr lang="en-US" i="1" baseline="30000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2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+ dx + e</a:t>
            </a:r>
          </a:p>
          <a:p>
            <a:pPr eaLnBrk="1" hangingPunct="1">
              <a:spcBef>
                <a:spcPts val="600"/>
              </a:spcBef>
              <a:buFont typeface="Wingdings 3" pitchFamily="-72" charset="2"/>
              <a:buNone/>
            </a:pPr>
            <a:r>
              <a:rPr lang="en-US" dirty="0" smtClean="0"/>
              <a:t>     Power                         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y =</a:t>
            </a:r>
            <a:r>
              <a:rPr lang="en-US" dirty="0" smtClean="0"/>
              <a:t> </a:t>
            </a:r>
            <a:r>
              <a:rPr lang="en-US" i="1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ax</a:t>
            </a:r>
            <a:r>
              <a:rPr lang="en-US" i="1" baseline="30000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b</a:t>
            </a:r>
            <a:endParaRPr lang="en-US" i="1" dirty="0" smtClean="0">
              <a:latin typeface="Times New Roman" pitchFamily="-72" charset="0"/>
              <a:ea typeface="Times New Roman" pitchFamily="-72" charset="0"/>
              <a:cs typeface="Times New Roman" pitchFamily="-72" charset="0"/>
            </a:endParaRPr>
          </a:p>
          <a:p>
            <a:pPr eaLnBrk="1" hangingPunct="1">
              <a:spcBef>
                <a:spcPts val="600"/>
              </a:spcBef>
              <a:buFont typeface="Wingdings 3" pitchFamily="-72" charset="2"/>
              <a:buNone/>
            </a:pPr>
            <a:r>
              <a:rPr lang="en-US" dirty="0" smtClean="0"/>
              <a:t>     Exponential                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y = </a:t>
            </a:r>
            <a:r>
              <a:rPr lang="en-US" i="1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ab</a:t>
            </a:r>
            <a:r>
              <a:rPr lang="en-US" i="1" baseline="30000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x</a:t>
            </a:r>
            <a:endParaRPr lang="en-US" i="1" baseline="30000" dirty="0" smtClean="0">
              <a:latin typeface="Times New Roman" pitchFamily="-72" charset="0"/>
              <a:ea typeface="Times New Roman" pitchFamily="-72" charset="0"/>
              <a:cs typeface="Times New Roman" pitchFamily="-72" charset="0"/>
            </a:endParaRPr>
          </a:p>
          <a:p>
            <a:pPr marL="627063" indent="0" eaLnBrk="1" hangingPunct="1">
              <a:spcBef>
                <a:spcPts val="600"/>
              </a:spcBef>
              <a:buFont typeface="Wingdings 3" pitchFamily="-72" charset="2"/>
              <a:buNone/>
            </a:pPr>
            <a:r>
              <a:rPr lang="en-US" sz="2000" dirty="0" smtClean="0">
                <a:ea typeface="Times New Roman" pitchFamily="-72" charset="0"/>
                <a:cs typeface="Times New Roman" pitchFamily="-72" charset="0"/>
              </a:rPr>
              <a:t>(the base of natural logarithms, </a:t>
            </a:r>
            <a:r>
              <a:rPr lang="en-US" sz="2000" i="1" dirty="0" smtClean="0">
                <a:ea typeface="Times New Roman" pitchFamily="-72" charset="0"/>
                <a:cs typeface="Times New Roman" pitchFamily="-72" charset="0"/>
              </a:rPr>
              <a:t>e</a:t>
            </a:r>
            <a:r>
              <a:rPr lang="en-US" sz="2000" dirty="0" smtClean="0">
                <a:ea typeface="Times New Roman" pitchFamily="-72" charset="0"/>
                <a:cs typeface="Times New Roman" pitchFamily="-72" charset="0"/>
              </a:rPr>
              <a:t> = 2.71828…is often used for the constant </a:t>
            </a:r>
            <a:r>
              <a:rPr lang="en-US" sz="2000" i="1" dirty="0" smtClean="0">
                <a:ea typeface="Times New Roman" pitchFamily="-72" charset="0"/>
                <a:cs typeface="Times New Roman" pitchFamily="-72" charset="0"/>
              </a:rPr>
              <a:t>b</a:t>
            </a:r>
            <a:r>
              <a:rPr lang="en-US" sz="2000" dirty="0" smtClean="0">
                <a:ea typeface="Times New Roman" pitchFamily="-72" charset="0"/>
                <a:cs typeface="Times New Roman" pitchFamily="-72" charset="0"/>
              </a:rPr>
              <a:t>)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Common Mathematical Functions Used n Predictive Analytical Models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6832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dirty="0" smtClean="0">
                <a:ea typeface="宋体" pitchFamily="2" charset="-122"/>
              </a:rPr>
              <a:t>Week </a:t>
            </a:r>
            <a:r>
              <a:rPr lang="en-GB" altLang="zh-CN" dirty="0" smtClean="0">
                <a:ea typeface="宋体" pitchFamily="2" charset="-122"/>
              </a:rPr>
              <a:t>7 Practical Exercises</a:t>
            </a:r>
            <a:endParaRPr lang="en-US" dirty="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Find the </a:t>
            </a:r>
            <a:r>
              <a:rPr lang="en-GB" altLang="zh-CN" dirty="0" smtClean="0">
                <a:ea typeface="宋体" pitchFamily="2" charset="-122"/>
              </a:rPr>
              <a:t>equations </a:t>
            </a:r>
            <a:r>
              <a:rPr lang="en-GB" altLang="zh-CN" dirty="0" smtClean="0">
                <a:ea typeface="宋体" pitchFamily="2" charset="-122"/>
              </a:rPr>
              <a:t>for simple real life problems</a:t>
            </a:r>
          </a:p>
          <a:p>
            <a:pPr eaLnBrk="1" hangingPunct="1">
              <a:lnSpc>
                <a:spcPct val="90000"/>
              </a:lnSpc>
            </a:pPr>
            <a:endParaRPr lang="en-GB" altLang="zh-CN" dirty="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Plot the graphs to graphically illustrate the linear equation</a:t>
            </a:r>
          </a:p>
          <a:p>
            <a:pPr eaLnBrk="1" hangingPunct="1">
              <a:lnSpc>
                <a:spcPct val="90000"/>
              </a:lnSpc>
            </a:pPr>
            <a:endParaRPr lang="en-GB" altLang="zh-CN" dirty="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Verify and validate your model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80375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Weka Regression Analysis problem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9-</a:t>
            </a:r>
            <a:fld id="{598071F4-5152-4FF1-8268-DAD0845AF955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pitchFamily="-72" charset="-128"/>
                <a:cs typeface="ＭＳ Ｐゴシック" pitchFamily="-72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9pPr>
          </a:lstStyle>
          <a:p>
            <a:pPr eaLnBrk="1" hangingPunct="1"/>
            <a:r>
              <a:rPr lang="en-GB" altLang="zh-CN" smtClean="0">
                <a:ea typeface="宋体" pitchFamily="2" charset="-122"/>
              </a:rPr>
              <a:t>Week 7 Practical Exercises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868837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3000"/>
            <a:ext cx="4114800" cy="4081463"/>
          </a:xfrm>
        </p:spPr>
        <p:txBody>
          <a:bodyPr>
            <a:normAutofit/>
          </a:bodyPr>
          <a:lstStyle/>
          <a:p>
            <a:pPr marL="452628" indent="-342900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ea typeface="+mn-ea"/>
                <a:cs typeface="+mn-cs"/>
              </a:rPr>
              <a:t>Right click on data series and choose </a:t>
            </a:r>
            <a:r>
              <a:rPr lang="en-US" sz="2400" i="1" dirty="0" smtClean="0">
                <a:ea typeface="+mn-ea"/>
                <a:cs typeface="+mn-cs"/>
              </a:rPr>
              <a:t>Add </a:t>
            </a:r>
            <a:r>
              <a:rPr lang="en-US" sz="2400" i="1" dirty="0" err="1" smtClean="0">
                <a:ea typeface="+mn-ea"/>
                <a:cs typeface="+mn-cs"/>
              </a:rPr>
              <a:t>trendline</a:t>
            </a:r>
            <a:r>
              <a:rPr lang="en-US" sz="2400" i="1" dirty="0" smtClean="0">
                <a:ea typeface="+mn-ea"/>
                <a:cs typeface="+mn-cs"/>
              </a:rPr>
              <a:t> </a:t>
            </a:r>
            <a:r>
              <a:rPr lang="en-US" sz="2400" dirty="0" smtClean="0">
                <a:ea typeface="+mn-ea"/>
                <a:cs typeface="+mn-cs"/>
              </a:rPr>
              <a:t>from pop-up menu</a:t>
            </a:r>
            <a:endParaRPr lang="en-US" sz="2400" i="1" dirty="0" smtClean="0">
              <a:ea typeface="+mn-ea"/>
              <a:cs typeface="+mn-cs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sz="2400" dirty="0" smtClean="0">
                <a:ea typeface="+mn-ea"/>
                <a:cs typeface="+mn-cs"/>
              </a:rPr>
              <a:t>Check the boxes </a:t>
            </a:r>
            <a:r>
              <a:rPr lang="en-US" sz="2400" i="1" dirty="0" smtClean="0">
                <a:ea typeface="+mn-ea"/>
                <a:cs typeface="+mn-cs"/>
              </a:rPr>
              <a:t>Display Equation on chart </a:t>
            </a:r>
            <a:r>
              <a:rPr lang="en-US" sz="2400" dirty="0" smtClean="0">
                <a:ea typeface="+mn-ea"/>
                <a:cs typeface="+mn-cs"/>
              </a:rPr>
              <a:t>and </a:t>
            </a:r>
            <a:r>
              <a:rPr lang="en-US" sz="2400" i="1" dirty="0" smtClean="0">
                <a:ea typeface="+mn-ea"/>
                <a:cs typeface="+mn-cs"/>
              </a:rPr>
              <a:t>Display R-squared value on chart</a:t>
            </a:r>
          </a:p>
          <a:p>
            <a:pPr marL="365316" lvl="1" indent="0" eaLnBrk="1" fontAlgn="auto" hangingPunct="1">
              <a:spcAft>
                <a:spcPts val="0"/>
              </a:spcAft>
              <a:buNone/>
              <a:defRPr/>
            </a:pPr>
            <a:endParaRPr lang="en-US" sz="2000" i="1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Excel </a:t>
            </a:r>
            <a:r>
              <a:rPr lang="en-US" sz="3200" i="1" dirty="0" err="1" smtClean="0">
                <a:ea typeface="+mj-ea"/>
                <a:cs typeface="+mj-cs"/>
              </a:rPr>
              <a:t>Trendline</a:t>
            </a:r>
            <a:r>
              <a:rPr lang="en-US" sz="3200" dirty="0" smtClean="0">
                <a:ea typeface="+mj-ea"/>
                <a:cs typeface="+mj-cs"/>
              </a:rPr>
              <a:t> Tool</a:t>
            </a:r>
            <a:endParaRPr lang="en-US" sz="3200" dirty="0">
              <a:ea typeface="+mj-ea"/>
              <a:cs typeface="+mj-cs"/>
            </a:endParaRPr>
          </a:p>
        </p:txBody>
      </p:sp>
      <p:pic>
        <p:nvPicPr>
          <p:cNvPr id="4" name="Picture 3" descr="BA2-Figure-8.1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60648"/>
            <a:ext cx="3200400" cy="5765800"/>
          </a:xfrm>
          <a:prstGeom prst="rect">
            <a:avLst/>
          </a:prstGeom>
        </p:spPr>
      </p:pic>
      <p:sp>
        <p:nvSpPr>
          <p:cNvPr id="6" name="Right Arrow 5"/>
          <p:cNvSpPr/>
          <p:nvPr/>
        </p:nvSpPr>
        <p:spPr>
          <a:xfrm>
            <a:off x="4572000" y="5373216"/>
            <a:ext cx="864096" cy="43204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9212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i="1" dirty="0" smtClean="0"/>
              <a:t>R</a:t>
            </a:r>
            <a:r>
              <a:rPr lang="en-US" b="1" i="1" baseline="30000" dirty="0" smtClean="0"/>
              <a:t>2</a:t>
            </a:r>
            <a:r>
              <a:rPr lang="en-US" b="1" dirty="0" smtClean="0"/>
              <a:t> (</a:t>
            </a:r>
            <a:r>
              <a:rPr lang="en-US" b="1" i="1" dirty="0" smtClean="0"/>
              <a:t>R-squared</a:t>
            </a:r>
            <a:r>
              <a:rPr lang="en-US" b="1" dirty="0" smtClean="0"/>
              <a:t>) </a:t>
            </a:r>
            <a:r>
              <a:rPr lang="en-US" dirty="0" smtClean="0"/>
              <a:t>is a measure of the “fit” of the line to the data.</a:t>
            </a:r>
          </a:p>
          <a:p>
            <a:pPr lvl="1"/>
            <a:r>
              <a:rPr lang="en-US" dirty="0" smtClean="0"/>
              <a:t>The </a:t>
            </a:r>
            <a:r>
              <a:rPr lang="en-US" dirty="0"/>
              <a:t>value of </a:t>
            </a:r>
            <a:r>
              <a:rPr lang="en-US" i="1" dirty="0" smtClean="0"/>
              <a:t>R</a:t>
            </a:r>
            <a:r>
              <a:rPr lang="en-US" i="1" baseline="30000" dirty="0" smtClean="0"/>
              <a:t>2</a:t>
            </a:r>
            <a:r>
              <a:rPr lang="en-US" dirty="0" smtClean="0"/>
              <a:t> will be </a:t>
            </a:r>
            <a:r>
              <a:rPr lang="en-US" dirty="0"/>
              <a:t>between 0 and 1. </a:t>
            </a:r>
            <a:endParaRPr lang="en-US" dirty="0" smtClean="0"/>
          </a:p>
          <a:p>
            <a:pPr lvl="1"/>
            <a:r>
              <a:rPr lang="en-US" dirty="0" smtClean="0"/>
              <a:t>A </a:t>
            </a:r>
            <a:r>
              <a:rPr lang="en-US" dirty="0"/>
              <a:t>value of 1.0 indicates a perfect fit and all data points would lie </a:t>
            </a:r>
            <a:r>
              <a:rPr lang="en-US" dirty="0" smtClean="0"/>
              <a:t>on the </a:t>
            </a:r>
            <a:r>
              <a:rPr lang="en-US" dirty="0"/>
              <a:t>line; the larger the value of </a:t>
            </a:r>
            <a:r>
              <a:rPr lang="en-US" i="1" dirty="0"/>
              <a:t>R</a:t>
            </a:r>
            <a:r>
              <a:rPr lang="en-US" i="1" baseline="30000" dirty="0"/>
              <a:t>2</a:t>
            </a:r>
            <a:r>
              <a:rPr lang="en-US" dirty="0"/>
              <a:t> </a:t>
            </a:r>
            <a:r>
              <a:rPr lang="en-US" dirty="0" smtClean="0"/>
              <a:t>the </a:t>
            </a:r>
            <a:r>
              <a:rPr lang="en-US" dirty="0"/>
              <a:t>better the fit.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smtClean="0"/>
              <a:t>R</a:t>
            </a:r>
            <a:r>
              <a:rPr lang="en-US" i="1" baseline="30000" dirty="0" smtClean="0"/>
              <a:t>2</a:t>
            </a:r>
            <a:endParaRPr lang="en-US" i="1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5089821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Modeling </a:t>
            </a:r>
            <a:r>
              <a:rPr lang="en-US" sz="3200" dirty="0" smtClean="0">
                <a:ea typeface="+mj-ea"/>
                <a:cs typeface="+mj-cs"/>
              </a:rPr>
              <a:t>a Price-Demand Function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59399" name="Content Placeholder 1"/>
          <p:cNvSpPr txBox="1">
            <a:spLocks/>
          </p:cNvSpPr>
          <p:nvPr/>
        </p:nvSpPr>
        <p:spPr bwMode="auto">
          <a:xfrm>
            <a:off x="539552" y="1412776"/>
            <a:ext cx="7722691" cy="3167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109538">
              <a:buClr>
                <a:schemeClr val="accent1"/>
              </a:buClr>
              <a:buSzPct val="68000"/>
              <a:buFont typeface="Wingdings 3" pitchFamily="-72" charset="2"/>
              <a:buNone/>
            </a:pPr>
            <a:r>
              <a:rPr lang="en-US" sz="2700" dirty="0"/>
              <a:t>Linear demand function: </a:t>
            </a:r>
          </a:p>
          <a:p>
            <a:pPr marL="109538">
              <a:buClr>
                <a:schemeClr val="accent1"/>
              </a:buClr>
              <a:buSzPct val="68000"/>
            </a:pPr>
            <a:r>
              <a:rPr lang="en-US" sz="2700" dirty="0"/>
              <a:t>Sales = </a:t>
            </a:r>
            <a:r>
              <a:rPr lang="en-US" sz="2700" dirty="0" smtClean="0"/>
              <a:t>20,512 - 9.5116</a:t>
            </a:r>
            <a:r>
              <a:rPr lang="en-US" sz="2700" dirty="0"/>
              <a:t>(price) </a:t>
            </a:r>
          </a:p>
        </p:txBody>
      </p:sp>
      <p:pic>
        <p:nvPicPr>
          <p:cNvPr id="2" name="Picture 1" descr="BA2-Figure-8.2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564904"/>
            <a:ext cx="5616624" cy="348137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92148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Content Placeholder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332387"/>
          </a:xfrm>
        </p:spPr>
        <p:txBody>
          <a:bodyPr/>
          <a:lstStyle/>
          <a:p>
            <a:pPr eaLnBrk="1" hangingPunct="1"/>
            <a:r>
              <a:rPr lang="en-US" dirty="0" smtClean="0"/>
              <a:t>Line chart of historical crude oil prices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Predicting </a:t>
            </a:r>
            <a:r>
              <a:rPr lang="en-US" sz="3200" dirty="0" smtClean="0">
                <a:ea typeface="+mj-ea"/>
                <a:cs typeface="+mj-cs"/>
              </a:rPr>
              <a:t>Crude Oil Prices</a:t>
            </a:r>
            <a:endParaRPr lang="en-US" sz="3200" dirty="0">
              <a:ea typeface="+mj-ea"/>
              <a:cs typeface="+mj-cs"/>
            </a:endParaRPr>
          </a:p>
        </p:txBody>
      </p:sp>
      <p:pic>
        <p:nvPicPr>
          <p:cNvPr id="2" name="Picture 1" descr="BA2-Figure-8.3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988840"/>
            <a:ext cx="6192688" cy="38758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5839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Content Placeholder 1"/>
          <p:cNvSpPr>
            <a:spLocks noGrp="1"/>
          </p:cNvSpPr>
          <p:nvPr>
            <p:ph idx="1"/>
          </p:nvPr>
        </p:nvSpPr>
        <p:spPr>
          <a:xfrm>
            <a:off x="457200" y="1481138"/>
            <a:ext cx="8382000" cy="4525962"/>
          </a:xfrm>
        </p:spPr>
        <p:txBody>
          <a:bodyPr/>
          <a:lstStyle/>
          <a:p>
            <a:pPr eaLnBrk="1" hangingPunct="1"/>
            <a:r>
              <a:rPr lang="en-US" sz="2400" dirty="0" smtClean="0"/>
              <a:t>Excel’s </a:t>
            </a:r>
            <a:r>
              <a:rPr lang="en-US" sz="2400" i="1" dirty="0" err="1" smtClean="0"/>
              <a:t>Trendline</a:t>
            </a:r>
            <a:r>
              <a:rPr lang="en-US" sz="2400" dirty="0" smtClean="0"/>
              <a:t> tool is used to fit various functions to the data.</a:t>
            </a:r>
          </a:p>
          <a:p>
            <a:pPr eaLnBrk="1" hangingPunct="1">
              <a:buNone/>
            </a:pPr>
            <a:endParaRPr lang="en-US" sz="2400" dirty="0" smtClean="0"/>
          </a:p>
          <a:p>
            <a:pPr eaLnBrk="1" hangingPunct="1">
              <a:buNone/>
            </a:pPr>
            <a:r>
              <a:rPr lang="en-US" sz="2400" dirty="0" smtClean="0">
                <a:solidFill>
                  <a:srgbClr val="39639D"/>
                </a:solidFill>
              </a:rPr>
              <a:t>Exponential</a:t>
            </a:r>
            <a:r>
              <a:rPr lang="en-US" sz="2400" dirty="0" smtClean="0"/>
              <a:t>      </a:t>
            </a:r>
            <a:r>
              <a:rPr lang="en-US" sz="2400" i="1" dirty="0"/>
              <a:t>y</a:t>
            </a:r>
            <a:r>
              <a:rPr lang="en-US" sz="2400" dirty="0"/>
              <a:t> = 50.49e</a:t>
            </a:r>
            <a:r>
              <a:rPr lang="en-US" sz="2400" baseline="30000" dirty="0"/>
              <a:t>0.021</a:t>
            </a:r>
            <a:r>
              <a:rPr lang="en-US" sz="2400" i="1" baseline="30000" dirty="0"/>
              <a:t>x</a:t>
            </a:r>
            <a:r>
              <a:rPr lang="en-US" sz="2400" i="1" dirty="0"/>
              <a:t>             </a:t>
            </a:r>
            <a:r>
              <a:rPr lang="en-US" sz="2400" i="1" dirty="0" smtClean="0"/>
              <a:t>          </a:t>
            </a:r>
            <a:r>
              <a:rPr lang="en-US" sz="2400" i="1" dirty="0"/>
              <a:t>R</a:t>
            </a:r>
            <a:r>
              <a:rPr lang="en-US" sz="2400" baseline="30000" dirty="0"/>
              <a:t>2</a:t>
            </a:r>
            <a:r>
              <a:rPr lang="en-US" sz="2400" dirty="0"/>
              <a:t> = 0.664</a:t>
            </a:r>
          </a:p>
          <a:p>
            <a:pPr eaLnBrk="1" hangingPunct="1">
              <a:buFont typeface="Wingdings 3" pitchFamily="-72" charset="2"/>
              <a:buNone/>
            </a:pPr>
            <a:r>
              <a:rPr lang="en-US" sz="2400" dirty="0" smtClean="0">
                <a:solidFill>
                  <a:srgbClr val="39639D"/>
                </a:solidFill>
              </a:rPr>
              <a:t>Logarithmic</a:t>
            </a:r>
            <a:r>
              <a:rPr lang="en-US" sz="2400" dirty="0" smtClean="0"/>
              <a:t>      </a:t>
            </a:r>
            <a:r>
              <a:rPr lang="en-US" sz="2400" i="1" dirty="0" smtClean="0"/>
              <a:t>y</a:t>
            </a:r>
            <a:r>
              <a:rPr lang="en-US" sz="2400" dirty="0" smtClean="0"/>
              <a:t> = 13.02ln(</a:t>
            </a:r>
            <a:r>
              <a:rPr lang="en-US" sz="2400" i="1" dirty="0" smtClean="0"/>
              <a:t>x</a:t>
            </a:r>
            <a:r>
              <a:rPr lang="en-US" sz="2400" dirty="0" smtClean="0"/>
              <a:t>) + 39.60            </a:t>
            </a:r>
            <a:r>
              <a:rPr lang="en-US" sz="2400" i="1" dirty="0" smtClean="0"/>
              <a:t>R</a:t>
            </a:r>
            <a:r>
              <a:rPr lang="en-US" sz="2400" baseline="30000" dirty="0" smtClean="0"/>
              <a:t>2</a:t>
            </a:r>
            <a:r>
              <a:rPr lang="en-US" sz="2400" dirty="0" smtClean="0"/>
              <a:t> = 0.382</a:t>
            </a:r>
          </a:p>
          <a:p>
            <a:pPr eaLnBrk="1" hangingPunct="1">
              <a:buNone/>
            </a:pPr>
            <a:r>
              <a:rPr lang="en-US" sz="2400" dirty="0">
                <a:solidFill>
                  <a:srgbClr val="39639D"/>
                </a:solidFill>
              </a:rPr>
              <a:t>Polynomial 2</a:t>
            </a:r>
            <a:r>
              <a:rPr lang="en-US" sz="2400" dirty="0">
                <a:solidFill>
                  <a:srgbClr val="39639D"/>
                </a:solidFill>
                <a:latin typeface="Cambria Math" charset="0"/>
                <a:ea typeface="Cambria Math" charset="0"/>
                <a:cs typeface="Cambria Math" charset="0"/>
              </a:rPr>
              <a:t>°</a:t>
            </a:r>
            <a:r>
              <a:rPr lang="en-US" sz="2400" dirty="0">
                <a:latin typeface="Cambria Math" charset="0"/>
                <a:ea typeface="Cambria Math" charset="0"/>
                <a:cs typeface="Cambria Math" charset="0"/>
              </a:rPr>
              <a:t>   </a:t>
            </a:r>
            <a:r>
              <a:rPr lang="en-US" sz="2400" i="1" dirty="0"/>
              <a:t>y</a:t>
            </a:r>
            <a:r>
              <a:rPr lang="en-US" sz="2400" dirty="0"/>
              <a:t> = 0.13</a:t>
            </a:r>
            <a:r>
              <a:rPr lang="en-US" sz="2400" i="1" dirty="0"/>
              <a:t>x</a:t>
            </a:r>
            <a:r>
              <a:rPr lang="en-US" sz="2400" baseline="30000" dirty="0"/>
              <a:t>2 </a:t>
            </a:r>
            <a:r>
              <a:rPr lang="en-US" sz="2400" dirty="0">
                <a:latin typeface="Cambria Math" charset="0"/>
                <a:ea typeface="Cambria Math" charset="0"/>
                <a:cs typeface="Cambria Math" charset="0"/>
              </a:rPr>
              <a:t>− </a:t>
            </a:r>
            <a:r>
              <a:rPr lang="en-US" sz="2400" dirty="0" smtClean="0"/>
              <a:t>2.399</a:t>
            </a:r>
            <a:r>
              <a:rPr lang="en-US" sz="2400" i="1" dirty="0" smtClean="0"/>
              <a:t>x</a:t>
            </a:r>
            <a:r>
              <a:rPr lang="en-US" sz="2400" dirty="0" smtClean="0"/>
              <a:t> </a:t>
            </a:r>
            <a:r>
              <a:rPr lang="en-US" sz="2400" dirty="0"/>
              <a:t>+ </a:t>
            </a:r>
            <a:r>
              <a:rPr lang="en-US" sz="2400" dirty="0" smtClean="0"/>
              <a:t>68.01   </a:t>
            </a:r>
            <a:r>
              <a:rPr lang="en-US" sz="2400" i="1" dirty="0"/>
              <a:t>R</a:t>
            </a:r>
            <a:r>
              <a:rPr lang="en-US" sz="2400" baseline="30000" dirty="0"/>
              <a:t>2</a:t>
            </a:r>
            <a:r>
              <a:rPr lang="en-US" sz="2400" dirty="0"/>
              <a:t> = 0.905</a:t>
            </a:r>
          </a:p>
          <a:p>
            <a:pPr eaLnBrk="1" hangingPunct="1">
              <a:buNone/>
            </a:pPr>
            <a:r>
              <a:rPr lang="en-US" sz="2400" dirty="0">
                <a:solidFill>
                  <a:srgbClr val="39639D"/>
                </a:solidFill>
              </a:rPr>
              <a:t>Polynomial 3</a:t>
            </a:r>
            <a:r>
              <a:rPr lang="en-US" sz="2400" dirty="0">
                <a:solidFill>
                  <a:srgbClr val="39639D"/>
                </a:solidFill>
                <a:latin typeface="Cambria Math" charset="0"/>
                <a:ea typeface="Cambria Math" charset="0"/>
                <a:cs typeface="Cambria Math" charset="0"/>
              </a:rPr>
              <a:t>°</a:t>
            </a:r>
            <a:r>
              <a:rPr lang="en-US" sz="2400" dirty="0">
                <a:latin typeface="Cambria Math" charset="0"/>
                <a:ea typeface="Cambria Math" charset="0"/>
                <a:cs typeface="Cambria Math" charset="0"/>
              </a:rPr>
              <a:t>   </a:t>
            </a:r>
            <a:r>
              <a:rPr lang="en-US" sz="2400" i="1" dirty="0"/>
              <a:t>y = </a:t>
            </a:r>
            <a:r>
              <a:rPr lang="en-US" sz="2400" dirty="0"/>
              <a:t>0.005</a:t>
            </a:r>
            <a:r>
              <a:rPr lang="en-US" sz="2400" i="1" dirty="0"/>
              <a:t>x</a:t>
            </a:r>
            <a:r>
              <a:rPr lang="en-US" sz="2400" i="1" baseline="30000" dirty="0"/>
              <a:t>3</a:t>
            </a:r>
            <a:r>
              <a:rPr lang="en-US" sz="2400" dirty="0">
                <a:latin typeface="Cambria Math" charset="0"/>
                <a:ea typeface="Cambria Math" charset="0"/>
                <a:cs typeface="Cambria Math" charset="0"/>
              </a:rPr>
              <a:t> − </a:t>
            </a:r>
            <a:r>
              <a:rPr lang="en-US" sz="2400" dirty="0"/>
              <a:t>0.111</a:t>
            </a:r>
            <a:r>
              <a:rPr lang="en-US" sz="2400" i="1" dirty="0"/>
              <a:t>x</a:t>
            </a:r>
            <a:r>
              <a:rPr lang="en-US" sz="2400" baseline="30000" dirty="0"/>
              <a:t>2</a:t>
            </a:r>
          </a:p>
          <a:p>
            <a:pPr eaLnBrk="1" hangingPunct="1">
              <a:buNone/>
            </a:pPr>
            <a:r>
              <a:rPr lang="en-US" sz="2400" baseline="30000" dirty="0">
                <a:latin typeface="Cambria Math" charset="0"/>
                <a:ea typeface="Cambria Math" charset="0"/>
                <a:cs typeface="Cambria Math" charset="0"/>
              </a:rPr>
              <a:t>                     		      </a:t>
            </a:r>
            <a:r>
              <a:rPr lang="en-US" sz="2400" dirty="0"/>
              <a:t>+ 0.648</a:t>
            </a:r>
            <a:r>
              <a:rPr lang="en-US" sz="2400" i="1" dirty="0"/>
              <a:t>x</a:t>
            </a:r>
            <a:r>
              <a:rPr lang="en-US" sz="2400" baseline="30000" dirty="0"/>
              <a:t> </a:t>
            </a:r>
            <a:r>
              <a:rPr lang="en-US" sz="2400" dirty="0"/>
              <a:t>+ </a:t>
            </a:r>
            <a:r>
              <a:rPr lang="en-US" sz="2400" dirty="0" smtClean="0"/>
              <a:t>59.497         </a:t>
            </a:r>
            <a:r>
              <a:rPr lang="en-US" sz="2400" i="1" dirty="0" smtClean="0"/>
              <a:t>R</a:t>
            </a:r>
            <a:r>
              <a:rPr lang="en-US" sz="2400" baseline="30000" dirty="0" smtClean="0"/>
              <a:t>2</a:t>
            </a:r>
            <a:r>
              <a:rPr lang="en-US" sz="2400" dirty="0" smtClean="0"/>
              <a:t> </a:t>
            </a:r>
            <a:r>
              <a:rPr lang="en-US" sz="2400" dirty="0"/>
              <a:t>= 0.928 *</a:t>
            </a:r>
            <a:endParaRPr lang="en-US" sz="2400" dirty="0">
              <a:latin typeface="Cambria Math" charset="0"/>
              <a:ea typeface="Cambria Math" charset="0"/>
              <a:cs typeface="Cambria Math" charset="0"/>
            </a:endParaRPr>
          </a:p>
          <a:p>
            <a:pPr eaLnBrk="1" hangingPunct="1">
              <a:buFont typeface="Wingdings 3" pitchFamily="-72" charset="2"/>
              <a:buNone/>
            </a:pPr>
            <a:r>
              <a:rPr lang="en-US" sz="2400" dirty="0" smtClean="0">
                <a:solidFill>
                  <a:srgbClr val="39639D"/>
                </a:solidFill>
              </a:rPr>
              <a:t>Power               </a:t>
            </a:r>
            <a:r>
              <a:rPr lang="en-US" sz="2400" i="1" dirty="0" smtClean="0"/>
              <a:t>y</a:t>
            </a:r>
            <a:r>
              <a:rPr lang="en-US" sz="2400" dirty="0" smtClean="0"/>
              <a:t> = 45.96</a:t>
            </a:r>
            <a:r>
              <a:rPr lang="en-US" sz="2400" i="1" dirty="0" smtClean="0"/>
              <a:t>x</a:t>
            </a:r>
            <a:r>
              <a:rPr lang="en-US" sz="2400" baseline="30000" dirty="0" smtClean="0"/>
              <a:t>0.0169</a:t>
            </a:r>
            <a:r>
              <a:rPr lang="en-US" sz="2400" dirty="0" smtClean="0"/>
              <a:t>                      </a:t>
            </a:r>
            <a:r>
              <a:rPr lang="en-US" sz="2400" i="1" dirty="0" smtClean="0"/>
              <a:t>R</a:t>
            </a:r>
            <a:r>
              <a:rPr lang="en-US" sz="2400" baseline="30000" dirty="0" smtClean="0"/>
              <a:t>2</a:t>
            </a:r>
            <a:r>
              <a:rPr lang="en-US" sz="2400" dirty="0" smtClean="0"/>
              <a:t> = 0.397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Example 8.9 Continued 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37676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Content Placeholder 1"/>
          <p:cNvSpPr>
            <a:spLocks noGrp="1"/>
          </p:cNvSpPr>
          <p:nvPr>
            <p:ph idx="1"/>
          </p:nvPr>
        </p:nvSpPr>
        <p:spPr>
          <a:xfrm>
            <a:off x="476250" y="1484784"/>
            <a:ext cx="8229600" cy="4260379"/>
          </a:xfrm>
        </p:spPr>
        <p:txBody>
          <a:bodyPr/>
          <a:lstStyle/>
          <a:p>
            <a:pPr eaLnBrk="1" hangingPunct="1"/>
            <a:r>
              <a:rPr lang="en-US" dirty="0" smtClean="0"/>
              <a:t>Third order polynomial </a:t>
            </a:r>
            <a:r>
              <a:rPr lang="en-US" dirty="0" err="1" smtClean="0"/>
              <a:t>trendline</a:t>
            </a:r>
            <a:r>
              <a:rPr lang="en-US" dirty="0" smtClean="0"/>
              <a:t> fit to the data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Example </a:t>
            </a:r>
            <a:r>
              <a:rPr lang="en-US" sz="3200" dirty="0" smtClean="0">
                <a:ea typeface="+mj-ea"/>
                <a:cs typeface="+mj-cs"/>
              </a:rPr>
              <a:t>Continued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62467" name="TextBox 5"/>
          <p:cNvSpPr txBox="1">
            <a:spLocks noChangeArrowheads="1"/>
          </p:cNvSpPr>
          <p:nvPr/>
        </p:nvSpPr>
        <p:spPr bwMode="auto">
          <a:xfrm>
            <a:off x="6143625" y="5800725"/>
            <a:ext cx="827088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1000"/>
              <a:t>Figure 8.11</a:t>
            </a:r>
          </a:p>
        </p:txBody>
      </p:sp>
      <p:pic>
        <p:nvPicPr>
          <p:cNvPr id="2" name="Picture 1" descr="BA2-Figure-8.4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204864"/>
            <a:ext cx="6218043" cy="389852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2479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i="1" dirty="0" smtClean="0"/>
              <a:t>R</a:t>
            </a:r>
            <a:r>
              <a:rPr lang="en-US" i="1" baseline="30000" dirty="0" smtClean="0"/>
              <a:t>2</a:t>
            </a:r>
            <a:r>
              <a:rPr lang="en-US" dirty="0" smtClean="0"/>
              <a:t> value </a:t>
            </a:r>
            <a:r>
              <a:rPr lang="en-US" dirty="0"/>
              <a:t>will continue to increase as the order of the polynomial increases; that is, a 4th order polynomial will provide a better fit than a 3rd order, and so on.  </a:t>
            </a:r>
            <a:endParaRPr lang="en-US" dirty="0" smtClean="0"/>
          </a:p>
          <a:p>
            <a:r>
              <a:rPr lang="en-US" dirty="0" smtClean="0"/>
              <a:t>Higher </a:t>
            </a:r>
            <a:r>
              <a:rPr lang="en-US" dirty="0"/>
              <a:t>order polynomials will generally not be very smooth and will be difficult to interpret visually.  </a:t>
            </a:r>
            <a:endParaRPr lang="en-US" dirty="0" smtClean="0"/>
          </a:p>
          <a:p>
            <a:pPr lvl="1"/>
            <a:r>
              <a:rPr lang="en-US" dirty="0" smtClean="0"/>
              <a:t>Thus</a:t>
            </a:r>
            <a:r>
              <a:rPr lang="en-US" dirty="0"/>
              <a:t>, we don't recommend going beyond a third-order polynomial when fitting data. </a:t>
            </a:r>
            <a:endParaRPr lang="en-US" dirty="0" smtClean="0"/>
          </a:p>
          <a:p>
            <a:r>
              <a:rPr lang="en-US" dirty="0" smtClean="0"/>
              <a:t>Use </a:t>
            </a:r>
            <a:r>
              <a:rPr lang="en-US" dirty="0"/>
              <a:t>your eye to make a good judgment!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Caution About Polynomials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886596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b="1" dirty="0" smtClean="0"/>
              <a:t>Regression analysis </a:t>
            </a:r>
            <a:r>
              <a:rPr lang="en-US" dirty="0" smtClean="0"/>
              <a:t>is a tool for building mathematical and statistical models that characterize relationships between a dependent (ratio) variable and one or more independent, or explanatory variables (ratio or categorical), all of which are numerical.</a:t>
            </a:r>
          </a:p>
          <a:p>
            <a:pPr eaLnBrk="1" hangingPunct="1"/>
            <a:r>
              <a:rPr lang="en-US" b="1" dirty="0" smtClean="0"/>
              <a:t>Simple linear regression</a:t>
            </a:r>
            <a:r>
              <a:rPr lang="en-US" dirty="0" smtClean="0"/>
              <a:t> involves a single independent variable.</a:t>
            </a:r>
          </a:p>
          <a:p>
            <a:pPr eaLnBrk="1" hangingPunct="1"/>
            <a:r>
              <a:rPr lang="en-US" b="1" dirty="0" smtClean="0"/>
              <a:t>Multiple regression </a:t>
            </a:r>
            <a:r>
              <a:rPr lang="en-US" dirty="0" smtClean="0"/>
              <a:t>involves two or more independent variables.</a:t>
            </a:r>
          </a:p>
          <a:p>
            <a:pPr eaLnBrk="1" hangingPunct="1"/>
            <a:endParaRPr lang="en-US" dirty="0" smtClean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Regression Analysis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828791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95400"/>
            <a:ext cx="8293100" cy="4525963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Finds a linear relationship between: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one independent variable </a:t>
            </a:r>
            <a:r>
              <a:rPr lang="en-US" i="1" dirty="0" smtClean="0">
                <a:ea typeface="+mn-ea"/>
                <a:cs typeface="+mn-cs"/>
              </a:rPr>
              <a:t>X</a:t>
            </a:r>
            <a:r>
              <a:rPr lang="en-US" dirty="0" smtClean="0">
                <a:ea typeface="+mn-ea"/>
                <a:cs typeface="+mn-cs"/>
              </a:rPr>
              <a:t>  and 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one dependent variable </a:t>
            </a:r>
            <a:r>
              <a:rPr lang="en-US" i="1" dirty="0" smtClean="0">
                <a:ea typeface="+mn-ea"/>
                <a:cs typeface="+mn-cs"/>
              </a:rPr>
              <a:t>Y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First prepare a scatter plot to verify the data has a linear trend.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Use alternative approaches if the data is not linear.  </a:t>
            </a:r>
            <a:endParaRPr lang="en-US" i="1" dirty="0" smtClean="0">
              <a:ea typeface="+mn-ea"/>
              <a:cs typeface="+mn-cs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i="1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Simple Linear Regression</a:t>
            </a:r>
            <a:endParaRPr lang="en-US" sz="3200" dirty="0">
              <a:ea typeface="+mj-ea"/>
              <a:cs typeface="+mj-cs"/>
            </a:endParaRPr>
          </a:p>
        </p:txBody>
      </p:sp>
      <p:pic>
        <p:nvPicPr>
          <p:cNvPr id="327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9338" y="4032250"/>
            <a:ext cx="7172325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19200"/>
            <a:ext cx="3886200" cy="4525963"/>
          </a:xfrm>
        </p:spPr>
        <p:txBody>
          <a:bodyPr>
            <a:noAutofit/>
          </a:bodyPr>
          <a:lstStyle/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2400" i="1" dirty="0" smtClean="0">
                <a:ea typeface="+mn-ea"/>
                <a:cs typeface="+mn-cs"/>
              </a:rPr>
              <a:t>Data &gt; Data Analysis &gt;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2400" i="1" dirty="0" smtClean="0">
                <a:ea typeface="+mn-ea"/>
                <a:cs typeface="+mn-cs"/>
              </a:rPr>
              <a:t>Regression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2400" i="1" dirty="0" smtClean="0">
                <a:ea typeface="+mn-ea"/>
                <a:cs typeface="+mn-cs"/>
              </a:rPr>
              <a:t>Input Y Range </a:t>
            </a:r>
            <a:r>
              <a:rPr lang="en-US" sz="2400" dirty="0" smtClean="0">
                <a:ea typeface="+mn-ea"/>
                <a:cs typeface="+mn-cs"/>
              </a:rPr>
              <a:t>(with header)</a:t>
            </a:r>
            <a:r>
              <a:rPr lang="en-US" sz="2400" i="1" dirty="0" smtClean="0">
                <a:ea typeface="+mn-ea"/>
                <a:cs typeface="+mn-cs"/>
              </a:rPr>
              <a:t> 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2400" i="1" dirty="0" smtClean="0">
                <a:ea typeface="+mn-ea"/>
                <a:cs typeface="+mn-cs"/>
              </a:rPr>
              <a:t>Input X Range </a:t>
            </a:r>
            <a:r>
              <a:rPr lang="en-US" sz="2400" dirty="0" smtClean="0">
                <a:ea typeface="+mn-ea"/>
                <a:cs typeface="+mn-cs"/>
              </a:rPr>
              <a:t>(with header)</a:t>
            </a:r>
            <a:endParaRPr lang="en-US" sz="2400" i="1" dirty="0" smtClean="0">
              <a:ea typeface="+mn-ea"/>
              <a:cs typeface="+mn-cs"/>
            </a:endParaRP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2400" dirty="0" smtClean="0">
                <a:ea typeface="+mn-ea"/>
                <a:cs typeface="+mn-cs"/>
              </a:rPr>
              <a:t>Check</a:t>
            </a:r>
            <a:r>
              <a:rPr lang="en-US" sz="2400" i="1" dirty="0" smtClean="0">
                <a:ea typeface="+mn-ea"/>
                <a:cs typeface="+mn-cs"/>
              </a:rPr>
              <a:t> Labels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endParaRPr lang="en-US" sz="2400" i="1" dirty="0">
              <a:ea typeface="+mn-ea"/>
              <a:cs typeface="+mn-cs"/>
            </a:endParaRP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2400" dirty="0" smtClean="0">
                <a:ea typeface="+mn-ea"/>
                <a:cs typeface="+mn-cs"/>
              </a:rPr>
              <a:t>Excel outputs a table with many useful regression statistics.</a:t>
            </a:r>
            <a:endParaRPr lang="en-US" sz="2400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Simple Linear Regression With Excel</a:t>
            </a:r>
            <a:endParaRPr lang="en-US" sz="3200" dirty="0">
              <a:ea typeface="+mj-ea"/>
              <a:cs typeface="+mj-cs"/>
            </a:endParaRPr>
          </a:p>
        </p:txBody>
      </p:sp>
      <p:pic>
        <p:nvPicPr>
          <p:cNvPr id="3" name="Picture 2" descr="BA2-Figure-8.11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268760"/>
            <a:ext cx="4635500" cy="43815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smtClean="0"/>
              <a:t>Home Market Value </a:t>
            </a:r>
            <a:r>
              <a:rPr lang="en-US" dirty="0" smtClean="0"/>
              <a:t>Regression Results</a:t>
            </a:r>
            <a:endParaRPr lang="en-US" dirty="0"/>
          </a:p>
        </p:txBody>
      </p:sp>
      <p:pic>
        <p:nvPicPr>
          <p:cNvPr id="6" name="Picture 5" descr="BA2-Figure-8.12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84784"/>
            <a:ext cx="8547100" cy="4191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504428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3400" y="1371600"/>
            <a:ext cx="8229600" cy="4691063"/>
          </a:xfrm>
        </p:spPr>
        <p:txBody>
          <a:bodyPr>
            <a:no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b="1" dirty="0" smtClean="0">
                <a:ea typeface="+mn-ea"/>
                <a:cs typeface="+mn-cs"/>
              </a:rPr>
              <a:t>Multiple R </a:t>
            </a:r>
            <a:r>
              <a:rPr lang="en-US" dirty="0" smtClean="0">
                <a:ea typeface="+mn-ea"/>
                <a:cs typeface="+mn-cs"/>
              </a:rPr>
              <a:t>- | </a:t>
            </a:r>
            <a:r>
              <a:rPr lang="en-US" i="1" dirty="0" smtClean="0">
                <a:ea typeface="+mn-ea"/>
                <a:cs typeface="+mn-cs"/>
              </a:rPr>
              <a:t>r </a:t>
            </a:r>
            <a:r>
              <a:rPr lang="en-US" dirty="0" smtClean="0">
                <a:ea typeface="+mn-ea"/>
                <a:cs typeface="+mn-cs"/>
              </a:rPr>
              <a:t>|, where </a:t>
            </a:r>
            <a:r>
              <a:rPr lang="en-US" i="1" dirty="0" smtClean="0">
                <a:ea typeface="+mn-ea"/>
                <a:cs typeface="+mn-cs"/>
              </a:rPr>
              <a:t>r</a:t>
            </a:r>
            <a:r>
              <a:rPr lang="en-US" dirty="0" smtClean="0">
                <a:ea typeface="+mn-ea"/>
                <a:cs typeface="+mn-cs"/>
              </a:rPr>
              <a:t> is the sample correlation coefficient. The value of</a:t>
            </a:r>
            <a:r>
              <a:rPr lang="en-US" i="1" dirty="0" smtClean="0">
                <a:ea typeface="+mn-ea"/>
                <a:cs typeface="+mn-cs"/>
              </a:rPr>
              <a:t> r</a:t>
            </a:r>
            <a:r>
              <a:rPr lang="en-US" dirty="0" smtClean="0">
                <a:ea typeface="+mn-ea"/>
                <a:cs typeface="+mn-cs"/>
              </a:rPr>
              <a:t> varies from -1 to +1 (</a:t>
            </a:r>
            <a:r>
              <a:rPr lang="en-US" i="1" dirty="0" smtClean="0">
                <a:ea typeface="+mn-ea"/>
                <a:cs typeface="+mn-cs"/>
              </a:rPr>
              <a:t>r</a:t>
            </a:r>
            <a:r>
              <a:rPr lang="en-US" dirty="0" smtClean="0">
                <a:ea typeface="+mn-ea"/>
                <a:cs typeface="+mn-cs"/>
              </a:rPr>
              <a:t> is negative if slope is negative)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b="1" dirty="0" smtClean="0">
                <a:ea typeface="+mn-ea"/>
                <a:cs typeface="+mn-cs"/>
              </a:rPr>
              <a:t>R Square </a:t>
            </a:r>
            <a:r>
              <a:rPr lang="en-US" dirty="0" smtClean="0">
                <a:ea typeface="+mn-ea"/>
                <a:cs typeface="+mn-cs"/>
              </a:rPr>
              <a:t>- coefficient of determination, </a:t>
            </a:r>
            <a:r>
              <a:rPr lang="en-US" i="1" dirty="0" smtClean="0">
                <a:ea typeface="+mn-ea"/>
                <a:cs typeface="+mn-cs"/>
              </a:rPr>
              <a:t>R</a:t>
            </a:r>
            <a:r>
              <a:rPr lang="en-US" baseline="30000" dirty="0" smtClean="0">
                <a:ea typeface="+mn-ea"/>
                <a:cs typeface="+mn-cs"/>
              </a:rPr>
              <a:t>2</a:t>
            </a:r>
            <a:r>
              <a:rPr lang="en-US" dirty="0" smtClean="0">
                <a:ea typeface="+mn-ea"/>
                <a:cs typeface="+mn-cs"/>
              </a:rPr>
              <a:t>, which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dirty="0">
                <a:ea typeface="+mn-ea"/>
                <a:cs typeface="+mn-cs"/>
              </a:rPr>
              <a:t> </a:t>
            </a:r>
            <a:r>
              <a:rPr lang="en-US" dirty="0" smtClean="0">
                <a:ea typeface="+mn-ea"/>
                <a:cs typeface="+mn-cs"/>
              </a:rPr>
              <a:t>  varies from 0 (no fit) to 1 (perfect fit)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b="1" dirty="0" smtClean="0">
                <a:ea typeface="+mn-ea"/>
                <a:cs typeface="+mn-cs"/>
              </a:rPr>
              <a:t>Adjusted R Square </a:t>
            </a:r>
            <a:r>
              <a:rPr lang="en-US" dirty="0" smtClean="0">
                <a:ea typeface="+mn-ea"/>
                <a:cs typeface="+mn-cs"/>
              </a:rPr>
              <a:t>- adjusts </a:t>
            </a:r>
            <a:r>
              <a:rPr lang="en-US" i="1" dirty="0" smtClean="0">
                <a:ea typeface="+mn-ea"/>
                <a:cs typeface="+mn-cs"/>
              </a:rPr>
              <a:t>R</a:t>
            </a:r>
            <a:r>
              <a:rPr lang="en-US" baseline="30000" dirty="0" smtClean="0">
                <a:ea typeface="+mn-ea"/>
                <a:cs typeface="+mn-cs"/>
              </a:rPr>
              <a:t>2</a:t>
            </a:r>
            <a:r>
              <a:rPr lang="en-US" dirty="0" smtClean="0">
                <a:ea typeface="+mn-ea"/>
                <a:cs typeface="+mn-cs"/>
              </a:rPr>
              <a:t> for sample size and number of </a:t>
            </a:r>
            <a:r>
              <a:rPr lang="en-US" i="1" dirty="0" smtClean="0">
                <a:ea typeface="+mn-ea"/>
                <a:cs typeface="+mn-cs"/>
              </a:rPr>
              <a:t>X </a:t>
            </a:r>
            <a:r>
              <a:rPr lang="en-US" dirty="0" smtClean="0">
                <a:ea typeface="+mn-ea"/>
                <a:cs typeface="+mn-cs"/>
              </a:rPr>
              <a:t>variables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b="1" dirty="0" smtClean="0">
                <a:ea typeface="+mn-ea"/>
                <a:cs typeface="+mn-cs"/>
              </a:rPr>
              <a:t>Standard Error </a:t>
            </a:r>
            <a:r>
              <a:rPr lang="en-US" dirty="0" smtClean="0">
                <a:ea typeface="+mn-ea"/>
                <a:cs typeface="+mn-cs"/>
              </a:rPr>
              <a:t>- variability between observed and  predicted </a:t>
            </a:r>
            <a:r>
              <a:rPr lang="en-US" i="1" dirty="0" smtClean="0">
                <a:ea typeface="+mn-ea"/>
                <a:cs typeface="+mn-cs"/>
              </a:rPr>
              <a:t>Y</a:t>
            </a:r>
            <a:r>
              <a:rPr lang="en-US" dirty="0" smtClean="0">
                <a:ea typeface="+mn-ea"/>
                <a:cs typeface="+mn-cs"/>
              </a:rPr>
              <a:t> values. </a:t>
            </a:r>
            <a:r>
              <a:rPr lang="en-US" dirty="0"/>
              <a:t>This is formally called the </a:t>
            </a:r>
            <a:r>
              <a:rPr lang="en-US" b="1" dirty="0"/>
              <a:t>standard error of the </a:t>
            </a:r>
            <a:r>
              <a:rPr lang="en-US" b="1" dirty="0" smtClean="0"/>
              <a:t>estimate</a:t>
            </a:r>
            <a:r>
              <a:rPr lang="en-US" dirty="0" smtClean="0"/>
              <a:t>, </a:t>
            </a:r>
            <a:r>
              <a:rPr lang="en-US" b="1" i="1" dirty="0" smtClean="0"/>
              <a:t>S</a:t>
            </a:r>
            <a:r>
              <a:rPr lang="en-US" b="1" i="1" baseline="-25000" dirty="0" smtClean="0"/>
              <a:t>YX</a:t>
            </a:r>
            <a:r>
              <a:rPr lang="en-US" dirty="0" smtClean="0"/>
              <a:t>.</a:t>
            </a:r>
            <a:endParaRPr lang="en-US" dirty="0" smtClean="0">
              <a:ea typeface="+mn-ea"/>
              <a:cs typeface="+mn-cs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Regression Statistics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Example </a:t>
            </a:r>
            <a:r>
              <a:rPr lang="en-US" sz="3200" dirty="0" smtClean="0">
                <a:ea typeface="+mj-ea"/>
                <a:cs typeface="+mj-cs"/>
              </a:rPr>
              <a:t>- </a:t>
            </a:r>
            <a:r>
              <a:rPr lang="en-US" sz="3200" dirty="0" smtClean="0">
                <a:ea typeface="+mj-ea"/>
                <a:cs typeface="+mj-cs"/>
              </a:rPr>
              <a:t>Interpreting Regression Statistics for Simple Linear Regression</a:t>
            </a:r>
            <a:endParaRPr lang="en-US" sz="3200" dirty="0">
              <a:ea typeface="+mj-ea"/>
              <a:cs typeface="+mj-cs"/>
            </a:endParaRPr>
          </a:p>
        </p:txBody>
      </p:sp>
      <p:pic>
        <p:nvPicPr>
          <p:cNvPr id="3" name="Picture 2" descr="BA2-Figure-8.12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033" y="1628800"/>
            <a:ext cx="8517456" cy="4176464"/>
          </a:xfrm>
          <a:prstGeom prst="rect">
            <a:avLst/>
          </a:prstGeom>
        </p:spPr>
      </p:pic>
      <p:sp>
        <p:nvSpPr>
          <p:cNvPr id="41991" name="TextBox 2"/>
          <p:cNvSpPr txBox="1">
            <a:spLocks noChangeArrowheads="1"/>
          </p:cNvSpPr>
          <p:nvPr/>
        </p:nvSpPr>
        <p:spPr bwMode="auto">
          <a:xfrm>
            <a:off x="3851920" y="2204864"/>
            <a:ext cx="4572000" cy="1276350"/>
          </a:xfrm>
          <a:prstGeom prst="rect">
            <a:avLst/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 sz="1800" dirty="0"/>
              <a:t>53% of the variation in home market values can be explained by home size.</a:t>
            </a:r>
          </a:p>
          <a:p>
            <a:pPr>
              <a:spcBef>
                <a:spcPts val="600"/>
              </a:spcBef>
            </a:pPr>
            <a:r>
              <a:rPr lang="en-US" sz="1800" dirty="0"/>
              <a:t>The standard error of </a:t>
            </a:r>
            <a:r>
              <a:rPr lang="en-US" sz="1800" dirty="0"/>
              <a:t>£</a:t>
            </a:r>
            <a:r>
              <a:rPr lang="en-US" sz="1800" dirty="0" smtClean="0"/>
              <a:t>7287 </a:t>
            </a:r>
            <a:r>
              <a:rPr lang="en-US" sz="1800" dirty="0"/>
              <a:t>is less than standard deviation (not shown) of </a:t>
            </a:r>
            <a:r>
              <a:rPr lang="en-US" sz="1800" dirty="0" smtClean="0"/>
              <a:t>£10,553</a:t>
            </a:r>
            <a:r>
              <a:rPr lang="en-US" sz="1800" dirty="0"/>
              <a:t>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</a:t>
            </a:r>
            <a:r>
              <a:rPr lang="en-GB" sz="1400" dirty="0" smtClean="0"/>
              <a:t>)                       </a:t>
            </a:r>
            <a:r>
              <a:rPr lang="en-GB" sz="1400" dirty="0" smtClean="0"/>
              <a:t>Business </a:t>
            </a:r>
            <a:r>
              <a:rPr lang="en-GB" sz="1400" dirty="0" smtClean="0"/>
              <a:t>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4802</TotalTime>
  <Words>1321</Words>
  <Application>Microsoft Office PowerPoint</Application>
  <PresentationFormat>On-screen Show (4:3)</PresentationFormat>
  <Paragraphs>188</Paragraphs>
  <Slides>28</Slides>
  <Notes>10</Notes>
  <HiddenSlides>0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42" baseType="lpstr">
      <vt:lpstr>ＭＳ Ｐゴシック</vt:lpstr>
      <vt:lpstr>宋体</vt:lpstr>
      <vt:lpstr>Arial</vt:lpstr>
      <vt:lpstr>Calibri</vt:lpstr>
      <vt:lpstr>Cambria Math</vt:lpstr>
      <vt:lpstr>Monotype Sorts</vt:lpstr>
      <vt:lpstr>Times New Roman</vt:lpstr>
      <vt:lpstr>Verdana</vt:lpstr>
      <vt:lpstr>Wingdings</vt:lpstr>
      <vt:lpstr>Wingdings 2</vt:lpstr>
      <vt:lpstr>Wingdings 3</vt:lpstr>
      <vt:lpstr>Custom Design</vt:lpstr>
      <vt:lpstr>Concourse</vt:lpstr>
      <vt:lpstr>Chart</vt:lpstr>
      <vt:lpstr>Lecture 14 Trendlines and Regression Analysis</vt:lpstr>
      <vt:lpstr>Modeling Relationships and Trends in Data</vt:lpstr>
      <vt:lpstr>Model</vt:lpstr>
      <vt:lpstr>Example of a Mathematical Model</vt:lpstr>
      <vt:lpstr>A Generic Mathematical Model</vt:lpstr>
      <vt:lpstr>Mathematical Models -- Spreadsheets</vt:lpstr>
      <vt:lpstr>Categories of Mathematical Models</vt:lpstr>
      <vt:lpstr>Analytical Models –  Where we are starting</vt:lpstr>
      <vt:lpstr>Graphical Form of a Car Model</vt:lpstr>
      <vt:lpstr>Linear Equations</vt:lpstr>
      <vt:lpstr>Verify the Graphical Form of Car Model</vt:lpstr>
      <vt:lpstr>Week 7 Practical Exercises</vt:lpstr>
      <vt:lpstr>Common Mathematical Functions Used n Predictive Analytical Models</vt:lpstr>
      <vt:lpstr>Week 7 Practical Exercises</vt:lpstr>
      <vt:lpstr>PowerPoint Presentation</vt:lpstr>
      <vt:lpstr>Excel Trendline Tool</vt:lpstr>
      <vt:lpstr>R2</vt:lpstr>
      <vt:lpstr>Modeling a Price-Demand Function</vt:lpstr>
      <vt:lpstr>Predicting Crude Oil Prices</vt:lpstr>
      <vt:lpstr>Example 8.9 Continued </vt:lpstr>
      <vt:lpstr>Example Continued</vt:lpstr>
      <vt:lpstr>Caution About Polynomials</vt:lpstr>
      <vt:lpstr>Regression Analysis</vt:lpstr>
      <vt:lpstr>Simple Linear Regression</vt:lpstr>
      <vt:lpstr>Simple Linear Regression With Excel</vt:lpstr>
      <vt:lpstr>Home Market Value Regression Results</vt:lpstr>
      <vt:lpstr>Regression Statistics</vt:lpstr>
      <vt:lpstr>Example - Interpreting Regression Statistics for Simple Linear Regression</vt:lpstr>
    </vt:vector>
  </TitlesOfParts>
  <Company>University of South Carolina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Introduction to Business Analytics</dc:title>
  <dc:creator>Joan Donohue</dc:creator>
  <cp:lastModifiedBy>SAW-1</cp:lastModifiedBy>
  <cp:revision>267</cp:revision>
  <cp:lastPrinted>2012-01-27T00:36:04Z</cp:lastPrinted>
  <dcterms:created xsi:type="dcterms:W3CDTF">2011-11-27T17:51:45Z</dcterms:created>
  <dcterms:modified xsi:type="dcterms:W3CDTF">2016-03-05T15:50:02Z</dcterms:modified>
</cp:coreProperties>
</file>