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4" autoAdjust="0"/>
    <p:restoredTop sz="94624" autoAdjust="0"/>
  </p:normalViewPr>
  <p:slideViewPr>
    <p:cSldViewPr>
      <p:cViewPr varScale="1">
        <p:scale>
          <a:sx n="65" d="100"/>
          <a:sy n="65" d="100"/>
        </p:scale>
        <p:origin x="-10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610EA4D-E15E-428C-912E-950C4E0CF3AE}" type="datetimeFigureOut">
              <a:rPr lang="en-GB" smtClean="0"/>
              <a:t>17/09/2013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10EA4D-E15E-428C-912E-950C4E0CF3AE}" type="datetimeFigureOut">
              <a:rPr lang="en-GB" smtClean="0"/>
              <a:t>17/09/2013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610EA4D-E15E-428C-912E-950C4E0CF3AE}" type="datetimeFigureOut">
              <a:rPr lang="en-GB" smtClean="0"/>
              <a:t>17/09/2013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610EA4D-E15E-428C-912E-950C4E0CF3AE}" type="datetimeFigureOut">
              <a:rPr lang="en-GB" smtClean="0"/>
              <a:t>17/09/2013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610EA4D-E15E-428C-912E-950C4E0CF3AE}" type="datetimeFigureOut">
              <a:rPr lang="en-GB" smtClean="0"/>
              <a:t>17/09/2013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610EA4D-E15E-428C-912E-950C4E0CF3AE}" type="datetimeFigureOut">
              <a:rPr lang="en-GB" smtClean="0"/>
              <a:t>17/09/2013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10EA4D-E15E-428C-912E-950C4E0CF3AE}" type="datetimeFigureOut">
              <a:rPr lang="en-GB" smtClean="0"/>
              <a:t>17/09/2013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10EA4D-E15E-428C-912E-950C4E0CF3AE}" type="datetimeFigureOut">
              <a:rPr lang="en-GB" smtClean="0"/>
              <a:t>17/09/2013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10EA4D-E15E-428C-912E-950C4E0CF3AE}" type="datetimeFigureOut">
              <a:rPr lang="en-GB" smtClean="0"/>
              <a:t>17/09/2013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10EA4D-E15E-428C-912E-950C4E0CF3AE}" type="datetimeFigureOut">
              <a:rPr lang="en-GB" smtClean="0"/>
              <a:t>17/09/2013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610EA4D-E15E-428C-912E-950C4E0CF3AE}" type="datetimeFigureOut">
              <a:rPr lang="en-GB" smtClean="0"/>
              <a:t>17/09/2013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E401D8-8345-4C54-ADB6-B9A1443A70E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10EA4D-E15E-428C-912E-950C4E0CF3AE}" type="datetimeFigureOut">
              <a:rPr lang="en-GB" smtClean="0"/>
              <a:t>17/09/2013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E401D8-8345-4C54-ADB6-B9A1443A70E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http://upload.wikimedia.org/wikipedia/commons/7/74/Ireland_(MODIS).jpg"/>
          <p:cNvPicPr>
            <a:picLocks noChangeAspect="1" noChangeArrowheads="1"/>
          </p:cNvPicPr>
          <p:nvPr/>
        </p:nvPicPr>
        <p:blipFill>
          <a:blip r:embed="rId2" cstate="print"/>
          <a:srcRect/>
          <a:stretch>
            <a:fillRect/>
          </a:stretch>
        </p:blipFill>
        <p:spPr bwMode="auto">
          <a:xfrm>
            <a:off x="-468560" y="0"/>
            <a:ext cx="5004048" cy="6880567"/>
          </a:xfrm>
          <a:prstGeom prst="rect">
            <a:avLst/>
          </a:prstGeom>
          <a:noFill/>
        </p:spPr>
      </p:pic>
      <p:pic>
        <p:nvPicPr>
          <p:cNvPr id="19460" name="Picture 4" descr="Robert Peel Portrait.jpg"/>
          <p:cNvPicPr>
            <a:picLocks noChangeAspect="1" noChangeArrowheads="1"/>
          </p:cNvPicPr>
          <p:nvPr/>
        </p:nvPicPr>
        <p:blipFill>
          <a:blip r:embed="rId3" cstate="print"/>
          <a:srcRect/>
          <a:stretch>
            <a:fillRect/>
          </a:stretch>
        </p:blipFill>
        <p:spPr bwMode="auto">
          <a:xfrm>
            <a:off x="4427984" y="0"/>
            <a:ext cx="5012492" cy="6858000"/>
          </a:xfrm>
          <a:prstGeom prst="rect">
            <a:avLst/>
          </a:prstGeom>
          <a:noFill/>
        </p:spPr>
      </p:pic>
      <p:sp>
        <p:nvSpPr>
          <p:cNvPr id="2" name="Title 1"/>
          <p:cNvSpPr>
            <a:spLocks noGrp="1"/>
          </p:cNvSpPr>
          <p:nvPr>
            <p:ph type="ctrTitle"/>
          </p:nvPr>
        </p:nvSpPr>
        <p:spPr/>
        <p:txBody>
          <a:bodyPr>
            <a:normAutofit/>
          </a:bodyPr>
          <a:lstStyle/>
          <a:p>
            <a:r>
              <a:rPr lang="en-GB" sz="7200" b="1" dirty="0" smtClean="0">
                <a:solidFill>
                  <a:schemeClr val="bg1"/>
                </a:solidFill>
              </a:rPr>
              <a:t>Peel and Ireland</a:t>
            </a:r>
            <a:endParaRPr lang="en-GB" sz="7200" b="1" dirty="0">
              <a:solidFill>
                <a:schemeClr val="bg1"/>
              </a:solidFill>
            </a:endParaRPr>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1" fill="hold" nodeType="clickEffect">
                                  <p:stCondLst>
                                    <p:cond delay="0"/>
                                  </p:stCondLst>
                                  <p:childTnLst>
                                    <p:anim calcmode="lin" valueType="num">
                                      <p:cBhvr additive="base">
                                        <p:cTn id="6" dur="500"/>
                                        <p:tgtEl>
                                          <p:spTgt spid="19458"/>
                                        </p:tgtEl>
                                        <p:attrNameLst>
                                          <p:attrName>ppt_x</p:attrName>
                                        </p:attrNameLst>
                                      </p:cBhvr>
                                      <p:tavLst>
                                        <p:tav tm="0">
                                          <p:val>
                                            <p:strVal val="ppt_x"/>
                                          </p:val>
                                        </p:tav>
                                        <p:tav tm="100000">
                                          <p:val>
                                            <p:strVal val="ppt_x"/>
                                          </p:val>
                                        </p:tav>
                                      </p:tavLst>
                                    </p:anim>
                                    <p:anim calcmode="lin" valueType="num">
                                      <p:cBhvr additive="base">
                                        <p:cTn id="7" dur="500"/>
                                        <p:tgtEl>
                                          <p:spTgt spid="19458"/>
                                        </p:tgtEl>
                                        <p:attrNameLst>
                                          <p:attrName>ppt_y</p:attrName>
                                        </p:attrNameLst>
                                      </p:cBhvr>
                                      <p:tavLst>
                                        <p:tav tm="0">
                                          <p:val>
                                            <p:strVal val="ppt_y"/>
                                          </p:val>
                                        </p:tav>
                                        <p:tav tm="100000">
                                          <p:val>
                                            <p:strVal val="0-ppt_h/2"/>
                                          </p:val>
                                        </p:tav>
                                      </p:tavLst>
                                    </p:anim>
                                    <p:set>
                                      <p:cBhvr>
                                        <p:cTn id="8" dur="1" fill="hold">
                                          <p:stCondLst>
                                            <p:cond delay="499"/>
                                          </p:stCondLst>
                                        </p:cTn>
                                        <p:tgtEl>
                                          <p:spTgt spid="19458"/>
                                        </p:tgtEl>
                                        <p:attrNameLst>
                                          <p:attrName>style.visibility</p:attrName>
                                        </p:attrNameLst>
                                      </p:cBhvr>
                                      <p:to>
                                        <p:strVal val="hidden"/>
                                      </p:to>
                                    </p:set>
                                  </p:childTnLst>
                                </p:cTn>
                              </p:par>
                              <p:par>
                                <p:cTn id="9" presetID="2" presetClass="exit" presetSubtype="4" fill="hold" nodeType="withEffect">
                                  <p:stCondLst>
                                    <p:cond delay="0"/>
                                  </p:stCondLst>
                                  <p:childTnLst>
                                    <p:anim calcmode="lin" valueType="num">
                                      <p:cBhvr additive="base">
                                        <p:cTn id="10" dur="500"/>
                                        <p:tgtEl>
                                          <p:spTgt spid="19460"/>
                                        </p:tgtEl>
                                        <p:attrNameLst>
                                          <p:attrName>ppt_x</p:attrName>
                                        </p:attrNameLst>
                                      </p:cBhvr>
                                      <p:tavLst>
                                        <p:tav tm="0">
                                          <p:val>
                                            <p:strVal val="ppt_x"/>
                                          </p:val>
                                        </p:tav>
                                        <p:tav tm="100000">
                                          <p:val>
                                            <p:strVal val="ppt_x"/>
                                          </p:val>
                                        </p:tav>
                                      </p:tavLst>
                                    </p:anim>
                                    <p:anim calcmode="lin" valueType="num">
                                      <p:cBhvr additive="base">
                                        <p:cTn id="11" dur="500"/>
                                        <p:tgtEl>
                                          <p:spTgt spid="19460"/>
                                        </p:tgtEl>
                                        <p:attrNameLst>
                                          <p:attrName>ppt_y</p:attrName>
                                        </p:attrNameLst>
                                      </p:cBhvr>
                                      <p:tavLst>
                                        <p:tav tm="0">
                                          <p:val>
                                            <p:strVal val="ppt_y"/>
                                          </p:val>
                                        </p:tav>
                                        <p:tav tm="100000">
                                          <p:val>
                                            <p:strVal val="1+ppt_h/2"/>
                                          </p:val>
                                        </p:tav>
                                      </p:tavLst>
                                    </p:anim>
                                    <p:set>
                                      <p:cBhvr>
                                        <p:cTn id="12" dur="1" fill="hold">
                                          <p:stCondLst>
                                            <p:cond delay="499"/>
                                          </p:stCondLst>
                                        </p:cTn>
                                        <p:tgtEl>
                                          <p:spTgt spid="1946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upload.wikimedia.org/wikipedia/commons/2/2d/Invasions_of_the_Roman_Empire_1.png"/>
          <p:cNvPicPr>
            <a:picLocks noChangeAspect="1" noChangeArrowheads="1"/>
          </p:cNvPicPr>
          <p:nvPr/>
        </p:nvPicPr>
        <p:blipFill>
          <a:blip r:embed="rId2" cstate="print"/>
          <a:srcRect/>
          <a:stretch>
            <a:fillRect/>
          </a:stretch>
        </p:blipFill>
        <p:spPr bwMode="auto">
          <a:xfrm>
            <a:off x="0" y="1484784"/>
            <a:ext cx="9144000" cy="6403596"/>
          </a:xfrm>
          <a:prstGeom prst="rect">
            <a:avLst/>
          </a:prstGeom>
          <a:noFill/>
        </p:spPr>
      </p:pic>
      <p:sp>
        <p:nvSpPr>
          <p:cNvPr id="2" name="Title 1"/>
          <p:cNvSpPr>
            <a:spLocks noGrp="1"/>
          </p:cNvSpPr>
          <p:nvPr>
            <p:ph type="title"/>
          </p:nvPr>
        </p:nvSpPr>
        <p:spPr/>
        <p:txBody>
          <a:bodyPr/>
          <a:lstStyle/>
          <a:p>
            <a:r>
              <a:rPr lang="en-GB" dirty="0" smtClean="0"/>
              <a:t>A brief history...</a:t>
            </a:r>
            <a:endParaRPr lang="en-GB" dirty="0"/>
          </a:p>
        </p:txBody>
      </p:sp>
      <p:sp>
        <p:nvSpPr>
          <p:cNvPr id="5" name="Rounded Rectangle 4"/>
          <p:cNvSpPr/>
          <p:nvPr/>
        </p:nvSpPr>
        <p:spPr>
          <a:xfrm>
            <a:off x="323528" y="1628800"/>
            <a:ext cx="8424936" cy="4320480"/>
          </a:xfrm>
          <a:prstGeom prst="roundRect">
            <a:avLst/>
          </a:prstGeom>
          <a:solidFill>
            <a:schemeClr val="lt1">
              <a:alpha val="89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p:cNvSpPr>
            <a:spLocks noGrp="1"/>
          </p:cNvSpPr>
          <p:nvPr>
            <p:ph idx="1"/>
          </p:nvPr>
        </p:nvSpPr>
        <p:spPr>
          <a:xfrm>
            <a:off x="467544" y="1772816"/>
            <a:ext cx="8229600" cy="4525963"/>
          </a:xfrm>
        </p:spPr>
        <p:txBody>
          <a:bodyPr/>
          <a:lstStyle/>
          <a:p>
            <a:r>
              <a:rPr lang="en-GB" dirty="0" smtClean="0"/>
              <a:t>Never part of the Roman empire</a:t>
            </a:r>
          </a:p>
          <a:p>
            <a:r>
              <a:rPr lang="en-GB" dirty="0" smtClean="0"/>
              <a:t>Later, part of the Viking World (Dublin was Viking capital)</a:t>
            </a:r>
          </a:p>
          <a:p>
            <a:r>
              <a:rPr lang="en-GB" dirty="0" smtClean="0"/>
              <a:t>Tribal, with local kings, often fighting against each other – In 1170 one invited English knights to fight for him</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rctx="PPT">
                                        <p:cTn id="6" dur="indefinite"/>
                                        <p:tgtEl>
                                          <p:spTgt spid="17410"/>
                                        </p:tgtEl>
                                        <p:attrNameLst>
                                          <p:attrName>style.opacity</p:attrName>
                                        </p:attrNameLst>
                                      </p:cBhvr>
                                      <p:to>
                                        <p:strVal val="0.25"/>
                                      </p:to>
                                    </p:set>
                                    <p:animEffect filter="image" prLst="opacity: 0.25">
                                      <p:cBhvr rctx="IE">
                                        <p:cTn id="7" dur="indefinite"/>
                                        <p:tgtEl>
                                          <p:spTgt spid="17410"/>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www.hrp.org.uk/Images/aa%20Henry%20III%20being%20crowned%20c%20British%20Libary%20Bridgeman%20Art%20Library.jpg"/>
          <p:cNvPicPr>
            <a:picLocks noChangeAspect="1" noChangeArrowheads="1"/>
          </p:cNvPicPr>
          <p:nvPr/>
        </p:nvPicPr>
        <p:blipFill>
          <a:blip r:embed="rId2" cstate="print"/>
          <a:srcRect/>
          <a:stretch>
            <a:fillRect/>
          </a:stretch>
        </p:blipFill>
        <p:spPr bwMode="auto">
          <a:xfrm>
            <a:off x="0" y="1628800"/>
            <a:ext cx="9144000" cy="5969809"/>
          </a:xfrm>
          <a:prstGeom prst="rect">
            <a:avLst/>
          </a:prstGeom>
          <a:noFill/>
        </p:spPr>
      </p:pic>
      <p:sp>
        <p:nvSpPr>
          <p:cNvPr id="2" name="Title 1"/>
          <p:cNvSpPr>
            <a:spLocks noGrp="1"/>
          </p:cNvSpPr>
          <p:nvPr>
            <p:ph type="title"/>
          </p:nvPr>
        </p:nvSpPr>
        <p:spPr/>
        <p:txBody>
          <a:bodyPr/>
          <a:lstStyle/>
          <a:p>
            <a:r>
              <a:rPr lang="en-GB" dirty="0" smtClean="0"/>
              <a:t>A brief history...</a:t>
            </a:r>
            <a:endParaRPr lang="en-GB" dirty="0"/>
          </a:p>
        </p:txBody>
      </p:sp>
      <p:sp>
        <p:nvSpPr>
          <p:cNvPr id="5" name="Rounded Rectangle 4"/>
          <p:cNvSpPr/>
          <p:nvPr/>
        </p:nvSpPr>
        <p:spPr>
          <a:xfrm>
            <a:off x="323528" y="1628800"/>
            <a:ext cx="8424936" cy="4320480"/>
          </a:xfrm>
          <a:prstGeom prst="roundRect">
            <a:avLst/>
          </a:prstGeom>
          <a:solidFill>
            <a:schemeClr val="lt1">
              <a:alpha val="89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p:cNvSpPr>
            <a:spLocks noGrp="1"/>
          </p:cNvSpPr>
          <p:nvPr>
            <p:ph idx="1"/>
          </p:nvPr>
        </p:nvSpPr>
        <p:spPr/>
        <p:txBody>
          <a:bodyPr/>
          <a:lstStyle/>
          <a:p>
            <a:r>
              <a:rPr lang="en-GB" dirty="0" smtClean="0"/>
              <a:t>Henry VIII declared that all lands in Ireland were subject to him, and re-granted. Made Gaelic chieftains concede to English Kings goodwill.</a:t>
            </a:r>
          </a:p>
          <a:p>
            <a:r>
              <a:rPr lang="en-GB" dirty="0" smtClean="0"/>
              <a:t>At the same time as this political change, there was also a religious change – the reformation didn’t reach the majority of the Irish peasantry, who remained Catholic</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rctx="PPT">
                                        <p:cTn id="6" dur="indefinite"/>
                                        <p:tgtEl>
                                          <p:spTgt spid="7170"/>
                                        </p:tgtEl>
                                        <p:attrNameLst>
                                          <p:attrName>style.opacity</p:attrName>
                                        </p:attrNameLst>
                                      </p:cBhvr>
                                      <p:to>
                                        <p:strVal val="0.25"/>
                                      </p:to>
                                    </p:set>
                                    <p:animEffect filter="image" prLst="opacity: 0.25">
                                      <p:cBhvr rctx="IE">
                                        <p:cTn id="7" dur="indefinite"/>
                                        <p:tgtEl>
                                          <p:spTgt spid="7170"/>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4" name="Picture 10" descr="http://www.mccaskie.org.uk/images/settlement-map.jpg"/>
          <p:cNvPicPr>
            <a:picLocks noChangeAspect="1" noChangeArrowheads="1"/>
          </p:cNvPicPr>
          <p:nvPr/>
        </p:nvPicPr>
        <p:blipFill>
          <a:blip r:embed="rId2" cstate="print"/>
          <a:srcRect/>
          <a:stretch>
            <a:fillRect/>
          </a:stretch>
        </p:blipFill>
        <p:spPr bwMode="auto">
          <a:xfrm>
            <a:off x="0" y="-361951"/>
            <a:ext cx="9144000" cy="7219951"/>
          </a:xfrm>
          <a:prstGeom prst="rect">
            <a:avLst/>
          </a:prstGeom>
          <a:noFill/>
        </p:spPr>
      </p:pic>
      <p:sp>
        <p:nvSpPr>
          <p:cNvPr id="2" name="Title 1"/>
          <p:cNvSpPr>
            <a:spLocks noGrp="1"/>
          </p:cNvSpPr>
          <p:nvPr>
            <p:ph type="title"/>
          </p:nvPr>
        </p:nvSpPr>
        <p:spPr/>
        <p:txBody>
          <a:bodyPr/>
          <a:lstStyle/>
          <a:p>
            <a:r>
              <a:rPr lang="en-GB" dirty="0" smtClean="0"/>
              <a:t>A brief history...</a:t>
            </a:r>
            <a:endParaRPr lang="en-GB" dirty="0"/>
          </a:p>
        </p:txBody>
      </p:sp>
      <p:sp>
        <p:nvSpPr>
          <p:cNvPr id="9" name="Rounded Rectangle 8"/>
          <p:cNvSpPr/>
          <p:nvPr/>
        </p:nvSpPr>
        <p:spPr>
          <a:xfrm>
            <a:off x="323528" y="1484784"/>
            <a:ext cx="8424936" cy="4320480"/>
          </a:xfrm>
          <a:prstGeom prst="roundRect">
            <a:avLst/>
          </a:prstGeom>
          <a:solidFill>
            <a:schemeClr val="lt1">
              <a:alpha val="89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6146" name="AutoShape 2" descr="http://upload.wikimedia.org/wikipedia/commons/1/1a/Ulster_counties.sv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148" name="AutoShape 4" descr="http://upload.wikimedia.org/wikipedia/commons/1/1a/Ulster_counties.sv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150" name="AutoShape 6" descr="http://upload.wikimedia.org/wikipedia/commons/1/1a/Ulster_counties.sv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152" name="AutoShape 8" descr="http://upload.wikimedia.org/wikipedia/commons/1/1a/Ulster_counties.sv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t>Unlike her father, Elizabeth sent troops to impose loyalty and civilise the ‘rude and barbarous nation’. Marked by much bloodshed and four rebellions</a:t>
            </a:r>
          </a:p>
          <a:p>
            <a:r>
              <a:rPr lang="en-GB" dirty="0" smtClean="0"/>
              <a:t>1607 – Earls of Ulster went into exile following a rebellion. Policy of ‘plantation’ followed – bringing in Eng / Scot gentry to control the land, divided into some farms for natives, and others for Eng / Scot settlers. Strongly divided Catholic natives and Protestant settlers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rctx="PPT">
                                        <p:cTn id="6" dur="indefinite"/>
                                        <p:tgtEl>
                                          <p:spTgt spid="6154"/>
                                        </p:tgtEl>
                                        <p:attrNameLst>
                                          <p:attrName>style.opacity</p:attrName>
                                        </p:attrNameLst>
                                      </p:cBhvr>
                                      <p:to>
                                        <p:strVal val="0.25"/>
                                      </p:to>
                                    </p:set>
                                    <p:animEffect filter="image" prLst="opacity: 0.25">
                                      <p:cBhvr rctx="IE">
                                        <p:cTn id="7" dur="indefinite"/>
                                        <p:tgtEl>
                                          <p:spTgt spid="61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1000"/>
                                        <p:tgtEl>
                                          <p:spTgt spid="3">
                                            <p:txEl>
                                              <p:pRg st="1" end="1"/>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animBg="1"/>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http://www.reformation.org/e-siege-of-drogheda2.jpg"/>
          <p:cNvPicPr>
            <a:picLocks noChangeAspect="1" noChangeArrowheads="1"/>
          </p:cNvPicPr>
          <p:nvPr/>
        </p:nvPicPr>
        <p:blipFill>
          <a:blip r:embed="rId2" cstate="print"/>
          <a:srcRect/>
          <a:stretch>
            <a:fillRect/>
          </a:stretch>
        </p:blipFill>
        <p:spPr bwMode="auto">
          <a:xfrm>
            <a:off x="-8358" y="0"/>
            <a:ext cx="9152358" cy="6858000"/>
          </a:xfrm>
          <a:prstGeom prst="rect">
            <a:avLst/>
          </a:prstGeom>
          <a:noFill/>
        </p:spPr>
      </p:pic>
      <p:sp>
        <p:nvSpPr>
          <p:cNvPr id="2" name="Title 1"/>
          <p:cNvSpPr>
            <a:spLocks noGrp="1"/>
          </p:cNvSpPr>
          <p:nvPr>
            <p:ph type="title"/>
          </p:nvPr>
        </p:nvSpPr>
        <p:spPr/>
        <p:txBody>
          <a:bodyPr/>
          <a:lstStyle/>
          <a:p>
            <a:r>
              <a:rPr lang="en-GB" dirty="0" smtClean="0"/>
              <a:t>A brief history...</a:t>
            </a:r>
            <a:endParaRPr lang="en-GB" dirty="0"/>
          </a:p>
        </p:txBody>
      </p:sp>
      <p:sp>
        <p:nvSpPr>
          <p:cNvPr id="6" name="Rounded Rectangle 5"/>
          <p:cNvSpPr/>
          <p:nvPr/>
        </p:nvSpPr>
        <p:spPr>
          <a:xfrm>
            <a:off x="323528" y="1484784"/>
            <a:ext cx="8424936" cy="4464496"/>
          </a:xfrm>
          <a:prstGeom prst="roundRect">
            <a:avLst/>
          </a:prstGeom>
          <a:solidFill>
            <a:schemeClr val="lt1">
              <a:alpha val="89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p:cNvSpPr>
            <a:spLocks noGrp="1"/>
          </p:cNvSpPr>
          <p:nvPr>
            <p:ph idx="1"/>
          </p:nvPr>
        </p:nvSpPr>
        <p:spPr/>
        <p:txBody>
          <a:bodyPr>
            <a:normAutofit fontScale="92500" lnSpcReduction="20000"/>
          </a:bodyPr>
          <a:lstStyle/>
          <a:p>
            <a:r>
              <a:rPr lang="en-GB" dirty="0" smtClean="0"/>
              <a:t>Following a rebellion in 1641 Oliver Cromwell took the New Model Army to Ireland. The campaign became famous both for it’s cruelty (30 people survived the massacre at Drogheda), and the taking of land from anyone who couldn’t prove they weren’t involved in the rebellion. Catholic landownership had shrunk to 7% by 1714</a:t>
            </a:r>
          </a:p>
          <a:p>
            <a:r>
              <a:rPr lang="en-GB" dirty="0" smtClean="0"/>
              <a:t>Battle of the Boyne (1689) – William of Orange defeated the now exiled James II. This marked a final Protestant victory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rctx="PPT">
                                        <p:cTn id="6" dur="indefinite"/>
                                        <p:tgtEl>
                                          <p:spTgt spid="5124"/>
                                        </p:tgtEl>
                                        <p:attrNameLst>
                                          <p:attrName>style.opacity</p:attrName>
                                        </p:attrNameLst>
                                      </p:cBhvr>
                                      <p:to>
                                        <p:strVal val="0.25"/>
                                      </p:to>
                                    </p:set>
                                    <p:animEffect filter="image" prLst="opacity: 0.25">
                                      <p:cBhvr rctx="IE">
                                        <p:cTn id="7" dur="indefinite"/>
                                        <p:tgtEl>
                                          <p:spTgt spid="51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2000"/>
                                        <p:tgtEl>
                                          <p:spTgt spid="2"/>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upload.wikimedia.org/wikipedia/commons/6/66/Vinegar_hill.jpg"/>
          <p:cNvPicPr>
            <a:picLocks noChangeAspect="1" noChangeArrowheads="1"/>
          </p:cNvPicPr>
          <p:nvPr/>
        </p:nvPicPr>
        <p:blipFill>
          <a:blip r:embed="rId2" cstate="print"/>
          <a:srcRect/>
          <a:stretch>
            <a:fillRect/>
          </a:stretch>
        </p:blipFill>
        <p:spPr bwMode="auto">
          <a:xfrm>
            <a:off x="0" y="356773"/>
            <a:ext cx="9144000" cy="6501228"/>
          </a:xfrm>
          <a:prstGeom prst="rect">
            <a:avLst/>
          </a:prstGeom>
          <a:noFill/>
        </p:spPr>
      </p:pic>
      <p:sp>
        <p:nvSpPr>
          <p:cNvPr id="2" name="Title 1"/>
          <p:cNvSpPr>
            <a:spLocks noGrp="1"/>
          </p:cNvSpPr>
          <p:nvPr>
            <p:ph type="title"/>
          </p:nvPr>
        </p:nvSpPr>
        <p:spPr/>
        <p:txBody>
          <a:bodyPr/>
          <a:lstStyle/>
          <a:p>
            <a:r>
              <a:rPr lang="en-GB" dirty="0" smtClean="0"/>
              <a:t>A brief history...</a:t>
            </a:r>
            <a:endParaRPr lang="en-GB" dirty="0"/>
          </a:p>
        </p:txBody>
      </p:sp>
      <p:sp>
        <p:nvSpPr>
          <p:cNvPr id="5" name="Rounded Rectangle 4"/>
          <p:cNvSpPr/>
          <p:nvPr/>
        </p:nvSpPr>
        <p:spPr>
          <a:xfrm>
            <a:off x="323528" y="1484784"/>
            <a:ext cx="8424936" cy="4464496"/>
          </a:xfrm>
          <a:prstGeom prst="roundRect">
            <a:avLst/>
          </a:prstGeom>
          <a:solidFill>
            <a:schemeClr val="lt1">
              <a:alpha val="89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p:cNvSpPr>
            <a:spLocks noGrp="1"/>
          </p:cNvSpPr>
          <p:nvPr>
            <p:ph idx="1"/>
          </p:nvPr>
        </p:nvSpPr>
        <p:spPr/>
        <p:txBody>
          <a:bodyPr>
            <a:normAutofit/>
          </a:bodyPr>
          <a:lstStyle/>
          <a:p>
            <a:r>
              <a:rPr lang="en-GB" dirty="0" smtClean="0"/>
              <a:t>Throughout 18</a:t>
            </a:r>
            <a:r>
              <a:rPr lang="en-GB" baseline="30000" dirty="0" smtClean="0"/>
              <a:t>th</a:t>
            </a:r>
            <a:r>
              <a:rPr lang="en-GB" dirty="0" smtClean="0"/>
              <a:t> C Irish Catholics were second class citizens due to the Penal Laws</a:t>
            </a:r>
          </a:p>
          <a:p>
            <a:r>
              <a:rPr lang="en-GB" dirty="0" smtClean="0"/>
              <a:t>Wolfe Tone’s rebellion of 1798 led to the Act of Union (and Pitt’s resignation when George III blocked Catholic Emancipation)</a:t>
            </a:r>
          </a:p>
          <a:p>
            <a:r>
              <a:rPr lang="en-GB" dirty="0" smtClean="0"/>
              <a:t>1829 – Catholic Emancipation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rctx="PPT">
                                        <p:cTn id="6" dur="indefinite"/>
                                        <p:tgtEl>
                                          <p:spTgt spid="3074"/>
                                        </p:tgtEl>
                                        <p:attrNameLst>
                                          <p:attrName>style.opacity</p:attrName>
                                        </p:attrNameLst>
                                      </p:cBhvr>
                                      <p:to>
                                        <p:strVal val="0.25"/>
                                      </p:to>
                                    </p:set>
                                    <p:animEffect filter="image" prLst="opacity: 0.25">
                                      <p:cBhvr rctx="IE">
                                        <p:cTn id="7" dur="indefinite"/>
                                        <p:tgtEl>
                                          <p:spTgt spid="30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2000"/>
                                        <p:tgtEl>
                                          <p:spTgt spid="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mentalhealthcop.files.wordpress.com/2013/01/sirrobertpeel.jpg"/>
          <p:cNvPicPr>
            <a:picLocks noChangeAspect="1" noChangeArrowheads="1"/>
          </p:cNvPicPr>
          <p:nvPr/>
        </p:nvPicPr>
        <p:blipFill>
          <a:blip r:embed="rId2" cstate="print"/>
          <a:srcRect/>
          <a:stretch>
            <a:fillRect/>
          </a:stretch>
        </p:blipFill>
        <p:spPr bwMode="auto">
          <a:xfrm>
            <a:off x="0" y="1714499"/>
            <a:ext cx="9144000" cy="5143502"/>
          </a:xfrm>
          <a:prstGeom prst="rect">
            <a:avLst/>
          </a:prstGeom>
          <a:noFill/>
        </p:spPr>
      </p:pic>
      <p:sp>
        <p:nvSpPr>
          <p:cNvPr id="2" name="Title 1"/>
          <p:cNvSpPr>
            <a:spLocks noGrp="1"/>
          </p:cNvSpPr>
          <p:nvPr>
            <p:ph type="title"/>
          </p:nvPr>
        </p:nvSpPr>
        <p:spPr/>
        <p:txBody>
          <a:bodyPr/>
          <a:lstStyle/>
          <a:p>
            <a:r>
              <a:rPr lang="en-GB" dirty="0" smtClean="0"/>
              <a:t>Peel’s involvement in Ireland</a:t>
            </a:r>
            <a:endParaRPr lang="en-GB" dirty="0"/>
          </a:p>
        </p:txBody>
      </p:sp>
      <p:sp>
        <p:nvSpPr>
          <p:cNvPr id="5" name="Rounded Rectangle 4"/>
          <p:cNvSpPr/>
          <p:nvPr/>
        </p:nvSpPr>
        <p:spPr>
          <a:xfrm>
            <a:off x="323528" y="1628800"/>
            <a:ext cx="8424936" cy="4968552"/>
          </a:xfrm>
          <a:prstGeom prst="roundRect">
            <a:avLst/>
          </a:prstGeom>
          <a:solidFill>
            <a:schemeClr val="lt1">
              <a:alpha val="89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p:cNvSpPr>
            <a:spLocks noGrp="1"/>
          </p:cNvSpPr>
          <p:nvPr>
            <p:ph idx="1"/>
          </p:nvPr>
        </p:nvSpPr>
        <p:spPr>
          <a:xfrm>
            <a:off x="467544" y="1916832"/>
            <a:ext cx="8229600" cy="4525963"/>
          </a:xfrm>
        </p:spPr>
        <p:txBody>
          <a:bodyPr>
            <a:normAutofit lnSpcReduction="10000"/>
          </a:bodyPr>
          <a:lstStyle/>
          <a:p>
            <a:r>
              <a:rPr lang="en-GB" dirty="0" smtClean="0"/>
              <a:t>MP for </a:t>
            </a:r>
            <a:r>
              <a:rPr lang="en-GB" dirty="0"/>
              <a:t>Cashel, </a:t>
            </a:r>
            <a:r>
              <a:rPr lang="en-GB" dirty="0" smtClean="0"/>
              <a:t>Tipperary (Rotten Borough) in 1809</a:t>
            </a:r>
          </a:p>
          <a:p>
            <a:r>
              <a:rPr lang="en-GB" dirty="0" smtClean="0"/>
              <a:t>Chief Sec for Ireland (1812-18)</a:t>
            </a:r>
          </a:p>
          <a:p>
            <a:r>
              <a:rPr lang="en-GB" dirty="0" smtClean="0"/>
              <a:t>Outspoken opponent of Catholic Emancipation (Orange Peel)</a:t>
            </a:r>
          </a:p>
          <a:p>
            <a:r>
              <a:rPr lang="en-GB" dirty="0" smtClean="0"/>
              <a:t>Yet helped steer Catholic Emancipation through the Commons. </a:t>
            </a:r>
          </a:p>
          <a:p>
            <a:r>
              <a:rPr lang="en-GB" dirty="0" smtClean="0"/>
              <a:t>Alliance between O’Connell and Whigs ended his hundred day Ministry in 1835</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rctx="PPT">
                                        <p:cTn id="6" dur="indefinite"/>
                                        <p:tgtEl>
                                          <p:spTgt spid="4098"/>
                                        </p:tgtEl>
                                        <p:attrNameLst>
                                          <p:attrName>style.opacity</p:attrName>
                                        </p:attrNameLst>
                                      </p:cBhvr>
                                      <p:to>
                                        <p:strVal val="0.25"/>
                                      </p:to>
                                    </p:set>
                                    <p:animEffect filter="image" prLst="opacity: 0.25">
                                      <p:cBhvr rctx="IE">
                                        <p:cTn id="7" dur="indefinite"/>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biography.com/imported/images/Biography/Images/Profiles/O/Daniel-OConnell-9426697-1-402.jpg"/>
          <p:cNvPicPr>
            <a:picLocks noChangeAspect="1" noChangeArrowheads="1"/>
          </p:cNvPicPr>
          <p:nvPr/>
        </p:nvPicPr>
        <p:blipFill>
          <a:blip r:embed="rId2" cstate="print"/>
          <a:srcRect/>
          <a:stretch>
            <a:fillRect/>
          </a:stretch>
        </p:blipFill>
        <p:spPr bwMode="auto">
          <a:xfrm>
            <a:off x="899592" y="0"/>
            <a:ext cx="6804248" cy="6804250"/>
          </a:xfrm>
          <a:prstGeom prst="rect">
            <a:avLst/>
          </a:prstGeom>
          <a:noFill/>
        </p:spPr>
      </p:pic>
      <p:sp>
        <p:nvSpPr>
          <p:cNvPr id="2" name="Title 1"/>
          <p:cNvSpPr>
            <a:spLocks noGrp="1"/>
          </p:cNvSpPr>
          <p:nvPr>
            <p:ph type="title"/>
          </p:nvPr>
        </p:nvSpPr>
        <p:spPr/>
        <p:txBody>
          <a:bodyPr/>
          <a:lstStyle/>
          <a:p>
            <a:r>
              <a:rPr lang="en-GB" dirty="0" smtClean="0"/>
              <a:t>What O’Connell did next...</a:t>
            </a:r>
            <a:endParaRPr lang="en-GB" dirty="0"/>
          </a:p>
        </p:txBody>
      </p:sp>
      <p:sp>
        <p:nvSpPr>
          <p:cNvPr id="5" name="Rounded Rectangle 4"/>
          <p:cNvSpPr/>
          <p:nvPr/>
        </p:nvSpPr>
        <p:spPr>
          <a:xfrm>
            <a:off x="323528" y="1484784"/>
            <a:ext cx="8424936" cy="4464496"/>
          </a:xfrm>
          <a:prstGeom prst="roundRect">
            <a:avLst/>
          </a:prstGeom>
          <a:solidFill>
            <a:schemeClr val="lt1">
              <a:alpha val="89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3" name="Content Placeholder 2"/>
          <p:cNvSpPr>
            <a:spLocks noGrp="1"/>
          </p:cNvSpPr>
          <p:nvPr>
            <p:ph idx="1"/>
          </p:nvPr>
        </p:nvSpPr>
        <p:spPr/>
        <p:txBody>
          <a:bodyPr>
            <a:normAutofit lnSpcReduction="10000"/>
          </a:bodyPr>
          <a:lstStyle/>
          <a:p>
            <a:r>
              <a:rPr lang="en-GB" dirty="0" smtClean="0"/>
              <a:t>1840 – Created the </a:t>
            </a:r>
            <a:r>
              <a:rPr lang="en-GB" dirty="0"/>
              <a:t>R</a:t>
            </a:r>
            <a:r>
              <a:rPr lang="en-GB" dirty="0" smtClean="0"/>
              <a:t>epeal Association in the same model as the Catholic Association of the 1820s</a:t>
            </a:r>
          </a:p>
          <a:p>
            <a:r>
              <a:rPr lang="en-GB" dirty="0" smtClean="0"/>
              <a:t>1843 - Organised a series of ‘monster meetings’ with up to 100,000 people in attendance. </a:t>
            </a:r>
          </a:p>
          <a:p>
            <a:r>
              <a:rPr lang="en-GB" dirty="0" smtClean="0"/>
              <a:t>Conflict with ‘Young Ireland’, some of whom were pushing for more hard-line or violent protest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rctx="PPT">
                                        <p:cTn id="6" dur="indefinite"/>
                                        <p:tgtEl>
                                          <p:spTgt spid="2050"/>
                                        </p:tgtEl>
                                        <p:attrNameLst>
                                          <p:attrName>style.opacity</p:attrName>
                                        </p:attrNameLst>
                                      </p:cBhvr>
                                      <p:to>
                                        <p:strVal val="0.25"/>
                                      </p:to>
                                    </p:set>
                                    <p:animEffect filter="image" prLst="opacity: 0.25">
                                      <p:cBhvr rctx="IE">
                                        <p:cTn id="7" dur="indefinite"/>
                                        <p:tgtEl>
                                          <p:spTgt spid="20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2000"/>
                                        <p:tgtEl>
                                          <p:spTgt spid="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Peel’s reaction</a:t>
            </a:r>
            <a:endParaRPr lang="en-GB" dirty="0"/>
          </a:p>
        </p:txBody>
      </p:sp>
      <p:sp>
        <p:nvSpPr>
          <p:cNvPr id="3" name="Content Placeholder 2"/>
          <p:cNvSpPr>
            <a:spLocks noGrp="1"/>
          </p:cNvSpPr>
          <p:nvPr>
            <p:ph idx="1"/>
          </p:nvPr>
        </p:nvSpPr>
        <p:spPr>
          <a:xfrm>
            <a:off x="457200" y="1600200"/>
            <a:ext cx="3826768" cy="4525963"/>
          </a:xfrm>
        </p:spPr>
        <p:txBody>
          <a:bodyPr numCol="1"/>
          <a:lstStyle/>
          <a:p>
            <a:pPr>
              <a:buNone/>
            </a:pPr>
            <a:r>
              <a:rPr lang="en-GB" b="1" dirty="0" smtClean="0"/>
              <a:t>Coercion</a:t>
            </a:r>
          </a:p>
          <a:p>
            <a:endParaRPr lang="en-GB" dirty="0"/>
          </a:p>
          <a:p>
            <a:r>
              <a:rPr lang="en-GB" dirty="0" smtClean="0"/>
              <a:t>Coercion Act passed</a:t>
            </a:r>
          </a:p>
          <a:p>
            <a:r>
              <a:rPr lang="en-GB" dirty="0" smtClean="0"/>
              <a:t>O’Connell arrested</a:t>
            </a:r>
            <a:endParaRPr lang="en-GB" dirty="0"/>
          </a:p>
        </p:txBody>
      </p:sp>
      <p:sp>
        <p:nvSpPr>
          <p:cNvPr id="4" name="Content Placeholder 2"/>
          <p:cNvSpPr txBox="1">
            <a:spLocks/>
          </p:cNvSpPr>
          <p:nvPr/>
        </p:nvSpPr>
        <p:spPr>
          <a:xfrm>
            <a:off x="4860032" y="1628800"/>
            <a:ext cx="3826768" cy="4525963"/>
          </a:xfrm>
          <a:prstGeom prst="rect">
            <a:avLst/>
          </a:prstGeom>
        </p:spPr>
        <p:txBody>
          <a:bodyPr vert="horz" lIns="91440" tIns="45720" rIns="91440" bIns="45720" numCol="1" rtlCol="0">
            <a:norm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none" strike="noStrike" kern="1200" cap="none" spc="0" normalizeH="0" baseline="0" noProof="0" dirty="0" smtClean="0">
                <a:ln>
                  <a:noFill/>
                </a:ln>
                <a:solidFill>
                  <a:schemeClr val="tx1"/>
                </a:solidFill>
                <a:effectLst/>
                <a:uLnTx/>
                <a:uFillTx/>
                <a:latin typeface="+mn-lt"/>
                <a:ea typeface="+mn-ea"/>
                <a:cs typeface="+mn-cs"/>
              </a:rPr>
              <a:t>Concession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Agreed to investigate areas of grievance</a:t>
            </a:r>
            <a:r>
              <a:rPr kumimoji="0" lang="en-GB" sz="3200" b="0" i="0" u="none" strike="noStrike" kern="1200" cap="none" spc="0" normalizeH="0" noProof="0" dirty="0" smtClean="0">
                <a:ln>
                  <a:noFill/>
                </a:ln>
                <a:solidFill>
                  <a:schemeClr val="tx1"/>
                </a:solidFill>
                <a:effectLst/>
                <a:uLnTx/>
                <a:uFillTx/>
                <a:latin typeface="+mn-lt"/>
                <a:ea typeface="+mn-ea"/>
                <a:cs typeface="+mn-cs"/>
              </a:rPr>
              <a:t> &gt; Devon Commission</a:t>
            </a:r>
            <a:endParaRPr kumimoji="0" lang="en-GB" sz="32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5" name="Rounded Rectangle 4"/>
          <p:cNvSpPr/>
          <p:nvPr/>
        </p:nvSpPr>
        <p:spPr>
          <a:xfrm>
            <a:off x="2771800" y="5013176"/>
            <a:ext cx="3744416" cy="11521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t>Will it work?</a:t>
            </a:r>
            <a:endParaRPr lang="en-GB" sz="4000" dirty="0"/>
          </a:p>
        </p:txBody>
      </p:sp>
      <p:sp>
        <p:nvSpPr>
          <p:cNvPr id="6" name="Rounded Rectangle 5"/>
          <p:cNvSpPr/>
          <p:nvPr/>
        </p:nvSpPr>
        <p:spPr>
          <a:xfrm>
            <a:off x="539552" y="4869160"/>
            <a:ext cx="3744416" cy="115212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b="1" dirty="0" smtClean="0"/>
              <a:t>Angered Irish Nationalists</a:t>
            </a:r>
            <a:endParaRPr lang="en-GB" sz="3200" b="1" dirty="0"/>
          </a:p>
        </p:txBody>
      </p:sp>
      <p:sp>
        <p:nvSpPr>
          <p:cNvPr id="7" name="Rounded Rectangle 6"/>
          <p:cNvSpPr/>
          <p:nvPr/>
        </p:nvSpPr>
        <p:spPr>
          <a:xfrm>
            <a:off x="5220072" y="4869160"/>
            <a:ext cx="3744416" cy="1152128"/>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3200" b="1" dirty="0" smtClean="0"/>
              <a:t>Angered hard-line ultra-Tories</a:t>
            </a:r>
            <a:endParaRPr lang="en-GB" sz="3200" b="1" dirty="0"/>
          </a:p>
        </p:txBody>
      </p:sp>
      <p:pic>
        <p:nvPicPr>
          <p:cNvPr id="8" name="Picture 2" descr="http://mentalhealthcop.files.wordpress.com/2013/01/sirrobertpeel.jpg"/>
          <p:cNvPicPr>
            <a:picLocks noChangeAspect="1" noChangeArrowheads="1"/>
          </p:cNvPicPr>
          <p:nvPr/>
        </p:nvPicPr>
        <p:blipFill>
          <a:blip r:embed="rId2" cstate="print"/>
          <a:srcRect/>
          <a:stretch>
            <a:fillRect/>
          </a:stretch>
        </p:blipFill>
        <p:spPr bwMode="auto">
          <a:xfrm>
            <a:off x="1" y="0"/>
            <a:ext cx="2555776" cy="143762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9" presetClass="emph" presetSubtype="0" nodeType="clickEffect">
                                  <p:stCondLst>
                                    <p:cond delay="0"/>
                                  </p:stCondLst>
                                  <p:childTnLst>
                                    <p:set>
                                      <p:cBhvr rctx="PPT">
                                        <p:cTn id="16" dur="indefinite"/>
                                        <p:tgtEl>
                                          <p:spTgt spid="8"/>
                                        </p:tgtEl>
                                        <p:attrNameLst>
                                          <p:attrName>style.opacity</p:attrName>
                                        </p:attrNameLst>
                                      </p:cBhvr>
                                      <p:to>
                                        <p:strVal val="0.25"/>
                                      </p:to>
                                    </p:set>
                                    <p:animEffect filter="image" prLst="opacity: 0.25">
                                      <p:cBhvr rctx="IE">
                                        <p:cTn id="17" dur="indefinite"/>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mentalhealthcop.files.wordpress.com/2013/01/sirrobertpeel.jpg"/>
          <p:cNvPicPr>
            <a:picLocks noChangeAspect="1" noChangeArrowheads="1"/>
          </p:cNvPicPr>
          <p:nvPr/>
        </p:nvPicPr>
        <p:blipFill>
          <a:blip r:embed="rId2" cstate="print"/>
          <a:srcRect/>
          <a:stretch>
            <a:fillRect/>
          </a:stretch>
        </p:blipFill>
        <p:spPr bwMode="auto">
          <a:xfrm>
            <a:off x="0" y="1484784"/>
            <a:ext cx="9144000" cy="5373217"/>
          </a:xfrm>
          <a:prstGeom prst="rect">
            <a:avLst/>
          </a:prstGeom>
          <a:noFill/>
        </p:spPr>
      </p:pic>
      <p:sp>
        <p:nvSpPr>
          <p:cNvPr id="5" name="Rounded Rectangle 4"/>
          <p:cNvSpPr/>
          <p:nvPr/>
        </p:nvSpPr>
        <p:spPr>
          <a:xfrm>
            <a:off x="323528" y="1484784"/>
            <a:ext cx="8424936" cy="4464496"/>
          </a:xfrm>
          <a:prstGeom prst="roundRect">
            <a:avLst/>
          </a:prstGeom>
          <a:solidFill>
            <a:schemeClr val="lt1">
              <a:alpha val="89000"/>
            </a:schemeClr>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What was the Devon Commission? What did they recommend? What happened to those recommendations?</a:t>
            </a:r>
          </a:p>
          <a:p>
            <a:endParaRPr lang="en-GB" dirty="0"/>
          </a:p>
          <a:p>
            <a:r>
              <a:rPr lang="en-GB" dirty="0" smtClean="0"/>
              <a:t>For each of Peel’s actions in Ireland, note down </a:t>
            </a:r>
          </a:p>
          <a:p>
            <a:pPr>
              <a:buNone/>
            </a:pPr>
            <a:r>
              <a:rPr lang="en-GB" dirty="0"/>
              <a:t>	</a:t>
            </a:r>
            <a:r>
              <a:rPr lang="en-GB" dirty="0" smtClean="0"/>
              <a:t>a) what it was </a:t>
            </a:r>
            <a:br>
              <a:rPr lang="en-GB" dirty="0" smtClean="0"/>
            </a:br>
            <a:r>
              <a:rPr lang="en-GB" dirty="0" smtClean="0"/>
              <a:t>b) how effective was it?</a:t>
            </a:r>
          </a:p>
          <a:p>
            <a:pPr>
              <a:buNone/>
            </a:pPr>
            <a:endParaRPr lang="en-GB" dirty="0"/>
          </a:p>
          <a:p>
            <a:pPr>
              <a:buNone/>
            </a:pPr>
            <a:r>
              <a:rPr lang="en-GB" i="1" dirty="0" smtClean="0"/>
              <a:t>Appointment of </a:t>
            </a:r>
            <a:r>
              <a:rPr lang="en-GB" i="1" dirty="0" err="1" smtClean="0"/>
              <a:t>Heytesbury</a:t>
            </a:r>
            <a:r>
              <a:rPr lang="en-GB" i="1" dirty="0" smtClean="0"/>
              <a:t> / Provincial Colleges Bill / </a:t>
            </a:r>
            <a:r>
              <a:rPr lang="en-GB" i="1" dirty="0" err="1" smtClean="0"/>
              <a:t>Maynooth</a:t>
            </a:r>
            <a:r>
              <a:rPr lang="en-GB" i="1" dirty="0" smtClean="0"/>
              <a:t> Grant / Response to the famine</a:t>
            </a:r>
            <a:endParaRPr lang="en-GB"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nodeType="clickEffect">
                                  <p:stCondLst>
                                    <p:cond delay="0"/>
                                  </p:stCondLst>
                                  <p:childTnLst>
                                    <p:set>
                                      <p:cBhvr rctx="PPT">
                                        <p:cTn id="6" dur="indefinite"/>
                                        <p:tgtEl>
                                          <p:spTgt spid="4"/>
                                        </p:tgtEl>
                                        <p:attrNameLst>
                                          <p:attrName>style.opacity</p:attrName>
                                        </p:attrNameLst>
                                      </p:cBhvr>
                                      <p:to>
                                        <p:strVal val="0.25"/>
                                      </p:to>
                                    </p:set>
                                    <p:animEffect filter="image" prLst="opacity: 0.25">
                                      <p:cBhvr rctx="IE">
                                        <p:cTn id="7" dur="indefinite"/>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200</TotalTime>
  <Words>440</Words>
  <Application>Microsoft Office PowerPoint</Application>
  <PresentationFormat>On-screen Show (4:3)</PresentationFormat>
  <Paragraphs>46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Peel and Ireland</vt:lpstr>
      <vt:lpstr>A brief history...</vt:lpstr>
      <vt:lpstr>A brief history...</vt:lpstr>
      <vt:lpstr>A brief history...</vt:lpstr>
      <vt:lpstr>A brief history...</vt:lpstr>
      <vt:lpstr>A brief history...</vt:lpstr>
      <vt:lpstr>Peel’s involvement in Ireland</vt:lpstr>
      <vt:lpstr>What O’Connell did next...</vt:lpstr>
      <vt:lpstr>Peel’s reaction</vt:lpstr>
      <vt:lpstr>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Peel and Ireland</dc:title>
  <dc:creator>ol-profile</dc:creator>
  <cp:lastModifiedBy>ol-profile</cp:lastModifiedBy>
  <cp:revision>15</cp:revision>
  <dcterms:created xsi:type="dcterms:W3CDTF">2013-09-17T10:48:27Z</dcterms:created>
  <dcterms:modified xsi:type="dcterms:W3CDTF">2013-09-17T14:08:48Z</dcterms:modified>
</cp:coreProperties>
</file>