
<file path=[Content_Types].xml><?xml version="1.0" encoding="utf-8"?>
<Types xmlns="http://schemas.openxmlformats.org/package/2006/content-types">
  <Default Extension="jfif"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5" r:id="rId10"/>
    <p:sldId id="264" r:id="rId11"/>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109" d="100"/>
          <a:sy n="109" d="100"/>
        </p:scale>
        <p:origin x="706" y="8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51221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3.jfif"/><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4.jfif"/><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D3D56"/>
        </a:solidFill>
        <a:effectLst/>
      </p:bgPr>
    </p:bg>
    <p:spTree>
      <p:nvGrpSpPr>
        <p:cNvPr id="1" name=""/>
        <p:cNvGrpSpPr/>
        <p:nvPr/>
      </p:nvGrpSpPr>
      <p:grpSpPr>
        <a:xfrm>
          <a:off x="0" y="0"/>
          <a:ext cx="0" cy="0"/>
          <a:chOff x="0" y="0"/>
          <a:chExt cx="0" cy="0"/>
        </a:xfrm>
      </p:grpSpPr>
      <p:sp>
        <p:nvSpPr>
          <p:cNvPr id="2" name="Shape 0"/>
          <p:cNvSpPr/>
          <p:nvPr/>
        </p:nvSpPr>
        <p:spPr>
          <a:xfrm>
            <a:off x="0" y="0"/>
            <a:ext cx="320040" cy="5143500"/>
          </a:xfrm>
          <a:prstGeom prst="rect">
            <a:avLst/>
          </a:prstGeom>
          <a:solidFill>
            <a:srgbClr val="D4A843"/>
          </a:solidFill>
          <a:ln w="12700">
            <a:solidFill>
              <a:srgbClr val="D4A843"/>
            </a:solidFill>
            <a:prstDash val="solid"/>
          </a:ln>
        </p:spPr>
        <p:txBody>
          <a:bodyPr/>
          <a:lstStyle/>
          <a:p>
            <a:endParaRPr lang="en-GB"/>
          </a:p>
        </p:txBody>
      </p:sp>
      <p:sp>
        <p:nvSpPr>
          <p:cNvPr id="3" name="Shape 1"/>
          <p:cNvSpPr/>
          <p:nvPr/>
        </p:nvSpPr>
        <p:spPr>
          <a:xfrm>
            <a:off x="320040" y="3200400"/>
            <a:ext cx="8823960" cy="54864"/>
          </a:xfrm>
          <a:prstGeom prst="rect">
            <a:avLst/>
          </a:prstGeom>
          <a:solidFill>
            <a:srgbClr val="D4A843"/>
          </a:solidFill>
          <a:ln w="12700">
            <a:solidFill>
              <a:srgbClr val="D4A843"/>
            </a:solidFill>
            <a:prstDash val="solid"/>
          </a:ln>
        </p:spPr>
        <p:txBody>
          <a:bodyPr/>
          <a:lstStyle/>
          <a:p>
            <a:endParaRPr lang="en-GB"/>
          </a:p>
        </p:txBody>
      </p:sp>
      <p:sp>
        <p:nvSpPr>
          <p:cNvPr id="7" name="Shape 4"/>
          <p:cNvSpPr/>
          <p:nvPr/>
        </p:nvSpPr>
        <p:spPr>
          <a:xfrm>
            <a:off x="548640" y="274320"/>
            <a:ext cx="2194560" cy="347472"/>
          </a:xfrm>
          <a:prstGeom prst="rect">
            <a:avLst/>
          </a:prstGeom>
          <a:solidFill>
            <a:srgbClr val="D4A843"/>
          </a:solidFill>
          <a:ln w="12700">
            <a:solidFill>
              <a:srgbClr val="D4A843"/>
            </a:solidFill>
            <a:prstDash val="solid"/>
          </a:ln>
        </p:spPr>
        <p:txBody>
          <a:bodyPr/>
          <a:lstStyle/>
          <a:p>
            <a:endParaRPr lang="en-GB"/>
          </a:p>
        </p:txBody>
      </p:sp>
      <p:sp>
        <p:nvSpPr>
          <p:cNvPr id="8" name="Text 5"/>
          <p:cNvSpPr/>
          <p:nvPr/>
        </p:nvSpPr>
        <p:spPr>
          <a:xfrm>
            <a:off x="548640" y="274320"/>
            <a:ext cx="2194560" cy="347472"/>
          </a:xfrm>
          <a:prstGeom prst="rect">
            <a:avLst/>
          </a:prstGeom>
          <a:noFill/>
          <a:ln/>
        </p:spPr>
        <p:txBody>
          <a:bodyPr wrap="square" lIns="0" tIns="0" rIns="0" bIns="0" rtlCol="0" anchor="ctr"/>
          <a:lstStyle/>
          <a:p>
            <a:pPr marL="0" indent="0" algn="ctr">
              <a:buNone/>
            </a:pPr>
            <a:r>
              <a:rPr lang="en-US" sz="1100" b="1" dirty="0">
                <a:solidFill>
                  <a:srgbClr val="0D3D56"/>
                </a:solidFill>
              </a:rPr>
              <a:t>LCHS4007</a:t>
            </a:r>
            <a:endParaRPr lang="en-US" sz="1100" dirty="0"/>
          </a:p>
        </p:txBody>
      </p:sp>
      <p:sp>
        <p:nvSpPr>
          <p:cNvPr id="9" name="Text 6"/>
          <p:cNvSpPr/>
          <p:nvPr/>
        </p:nvSpPr>
        <p:spPr>
          <a:xfrm>
            <a:off x="502920" y="777240"/>
            <a:ext cx="4754880" cy="1097280"/>
          </a:xfrm>
          <a:prstGeom prst="rect">
            <a:avLst/>
          </a:prstGeom>
          <a:noFill/>
          <a:ln/>
        </p:spPr>
        <p:txBody>
          <a:bodyPr wrap="square" rtlCol="0" anchor="ctr"/>
          <a:lstStyle/>
          <a:p>
            <a:pPr marL="0" indent="0">
              <a:buNone/>
            </a:pPr>
            <a:r>
              <a:rPr lang="en-US" sz="4600" b="1" dirty="0">
                <a:solidFill>
                  <a:srgbClr val="FFFFFF"/>
                </a:solidFill>
                <a:latin typeface="Trebuchet MS" pitchFamily="34" charset="0"/>
                <a:ea typeface="Trebuchet MS" pitchFamily="34" charset="-122"/>
                <a:cs typeface="Trebuchet MS" pitchFamily="34" charset="-120"/>
              </a:rPr>
              <a:t>Staff Training</a:t>
            </a:r>
            <a:endParaRPr lang="en-US" sz="4600" dirty="0"/>
          </a:p>
        </p:txBody>
      </p:sp>
      <p:sp>
        <p:nvSpPr>
          <p:cNvPr id="10" name="Text 7"/>
          <p:cNvSpPr/>
          <p:nvPr/>
        </p:nvSpPr>
        <p:spPr>
          <a:xfrm>
            <a:off x="502920" y="1874520"/>
            <a:ext cx="5029200" cy="594360"/>
          </a:xfrm>
          <a:prstGeom prst="rect">
            <a:avLst/>
          </a:prstGeom>
          <a:noFill/>
          <a:ln/>
        </p:spPr>
        <p:txBody>
          <a:bodyPr wrap="square" rtlCol="0" anchor="ctr"/>
          <a:lstStyle/>
          <a:p>
            <a:pPr marL="0" indent="0">
              <a:buNone/>
            </a:pPr>
            <a:r>
              <a:rPr lang="en-US" sz="2000" i="1" dirty="0">
                <a:solidFill>
                  <a:srgbClr val="D4A843"/>
                </a:solidFill>
                <a:latin typeface="Calibri" pitchFamily="34" charset="0"/>
                <a:ea typeface="Calibri" pitchFamily="34" charset="-122"/>
                <a:cs typeface="Calibri" pitchFamily="34" charset="-120"/>
              </a:rPr>
              <a:t>Using Microsoft PowerPoint</a:t>
            </a:r>
            <a:endParaRPr lang="en-US" sz="2000" dirty="0"/>
          </a:p>
        </p:txBody>
      </p:sp>
      <p:sp>
        <p:nvSpPr>
          <p:cNvPr id="11" name="Text 8"/>
          <p:cNvSpPr/>
          <p:nvPr/>
        </p:nvSpPr>
        <p:spPr>
          <a:xfrm>
            <a:off x="502920" y="2606040"/>
            <a:ext cx="4846320" cy="457200"/>
          </a:xfrm>
          <a:prstGeom prst="rect">
            <a:avLst/>
          </a:prstGeom>
          <a:noFill/>
          <a:ln/>
        </p:spPr>
        <p:txBody>
          <a:bodyPr wrap="square" rtlCol="0" anchor="ctr"/>
          <a:lstStyle/>
          <a:p>
            <a:pPr marL="0" indent="0">
              <a:buNone/>
            </a:pPr>
            <a:r>
              <a:rPr lang="en-US" sz="1200" dirty="0">
                <a:solidFill>
                  <a:srgbClr val="A8D5E2"/>
                </a:solidFill>
                <a:latin typeface="Calibri" pitchFamily="34" charset="0"/>
                <a:ea typeface="Calibri" pitchFamily="34" charset="-122"/>
                <a:cs typeface="Calibri" pitchFamily="34" charset="-120"/>
              </a:rPr>
              <a:t>Riverdale Nursing Home — Digital Skills &amp; Research Methods</a:t>
            </a:r>
            <a:endParaRPr lang="en-US" sz="1200" dirty="0"/>
          </a:p>
        </p:txBody>
      </p:sp>
      <p:sp>
        <p:nvSpPr>
          <p:cNvPr id="12" name="Shape 9"/>
          <p:cNvSpPr/>
          <p:nvPr/>
        </p:nvSpPr>
        <p:spPr>
          <a:xfrm>
            <a:off x="502920" y="3429000"/>
            <a:ext cx="4389120" cy="1417320"/>
          </a:xfrm>
          <a:prstGeom prst="rect">
            <a:avLst/>
          </a:prstGeom>
          <a:solidFill>
            <a:srgbClr val="FFFFFF">
              <a:alpha val="8000"/>
            </a:srgbClr>
          </a:solidFill>
          <a:ln w="12700">
            <a:solidFill>
              <a:srgbClr val="D4A843">
                <a:alpha val="70000"/>
              </a:srgbClr>
            </a:solidFill>
            <a:prstDash val="solid"/>
          </a:ln>
        </p:spPr>
        <p:txBody>
          <a:bodyPr/>
          <a:lstStyle/>
          <a:p>
            <a:r>
              <a:rPr lang="en-GB" dirty="0"/>
              <a:t> </a:t>
            </a:r>
          </a:p>
        </p:txBody>
      </p:sp>
      <p:sp>
        <p:nvSpPr>
          <p:cNvPr id="13" name="Text 10"/>
          <p:cNvSpPr/>
          <p:nvPr/>
        </p:nvSpPr>
        <p:spPr>
          <a:xfrm>
            <a:off x="685800" y="3520440"/>
            <a:ext cx="4023360" cy="1188720"/>
          </a:xfrm>
          <a:prstGeom prst="rect">
            <a:avLst/>
          </a:prstGeom>
          <a:noFill/>
          <a:ln/>
        </p:spPr>
        <p:txBody>
          <a:bodyPr wrap="square" rtlCol="0" anchor="ctr"/>
          <a:lstStyle/>
          <a:p>
            <a:pPr marL="0" indent="0">
              <a:buNone/>
            </a:pPr>
            <a:r>
              <a:rPr lang="en-US" sz="1100" b="1" dirty="0">
                <a:solidFill>
                  <a:srgbClr val="D4A843"/>
                </a:solidFill>
                <a:latin typeface="Calibri" pitchFamily="34" charset="0"/>
                <a:ea typeface="Calibri" pitchFamily="34" charset="-122"/>
                <a:cs typeface="Calibri" pitchFamily="34" charset="-120"/>
              </a:rPr>
              <a:t>Student Name: </a:t>
            </a:r>
            <a:r>
              <a:rPr lang="en-US" sz="1100" dirty="0">
                <a:solidFill>
                  <a:srgbClr val="FFFFFF"/>
                </a:solidFill>
                <a:latin typeface="Calibri" pitchFamily="34" charset="0"/>
                <a:ea typeface="Calibri" pitchFamily="34" charset="-122"/>
                <a:cs typeface="Calibri" pitchFamily="34" charset="-120"/>
              </a:rPr>
              <a:t>Komal Yasmin
</a:t>
            </a:r>
            <a:r>
              <a:rPr lang="en-US" sz="1100" b="1" dirty="0">
                <a:solidFill>
                  <a:srgbClr val="D4A843"/>
                </a:solidFill>
                <a:latin typeface="Calibri" pitchFamily="34" charset="0"/>
                <a:ea typeface="Calibri" pitchFamily="34" charset="-122"/>
                <a:cs typeface="Calibri" pitchFamily="34" charset="-120"/>
              </a:rPr>
              <a:t>Module: </a:t>
            </a:r>
            <a:r>
              <a:rPr lang="en-US" sz="1100" dirty="0">
                <a:solidFill>
                  <a:srgbClr val="FFFFFF"/>
                </a:solidFill>
                <a:latin typeface="Calibri" pitchFamily="34" charset="0"/>
                <a:ea typeface="Calibri" pitchFamily="34" charset="-122"/>
                <a:cs typeface="Calibri" pitchFamily="34" charset="-120"/>
              </a:rPr>
              <a:t>Digital Skills &amp; Research Methods
</a:t>
            </a:r>
            <a:r>
              <a:rPr lang="en-US" sz="1100" b="1" dirty="0">
                <a:solidFill>
                  <a:srgbClr val="D4A843"/>
                </a:solidFill>
                <a:latin typeface="Calibri" pitchFamily="34" charset="0"/>
                <a:ea typeface="Calibri" pitchFamily="34" charset="-122"/>
                <a:cs typeface="Calibri" pitchFamily="34" charset="-120"/>
              </a:rPr>
              <a:t>Lecturer: </a:t>
            </a:r>
            <a:r>
              <a:rPr lang="en-US" sz="1100" dirty="0">
                <a:solidFill>
                  <a:srgbClr val="FFFFFF"/>
                </a:solidFill>
                <a:latin typeface="Calibri" pitchFamily="34" charset="0"/>
                <a:ea typeface="Calibri" pitchFamily="34" charset="-122"/>
                <a:cs typeface="Calibri" pitchFamily="34" charset="-120"/>
              </a:rPr>
              <a:t>Hajra Mustasim  |  June 2026</a:t>
            </a:r>
          </a:p>
          <a:p>
            <a:pPr marL="0" indent="0">
              <a:buNone/>
            </a:pPr>
            <a:r>
              <a:rPr lang="en-US" sz="1100" b="1" dirty="0">
                <a:solidFill>
                  <a:schemeClr val="accent4">
                    <a:lumMod val="75000"/>
                  </a:schemeClr>
                </a:solidFill>
                <a:latin typeface="Calibri" pitchFamily="34" charset="0"/>
                <a:ea typeface="Calibri" pitchFamily="34" charset="-122"/>
                <a:cs typeface="Calibri" pitchFamily="34" charset="-120"/>
              </a:rPr>
              <a:t>Student number: </a:t>
            </a:r>
            <a:r>
              <a:rPr lang="en-US" sz="1100" dirty="0">
                <a:solidFill>
                  <a:schemeClr val="bg1"/>
                </a:solidFill>
                <a:latin typeface="Calibri" pitchFamily="34" charset="0"/>
                <a:ea typeface="Calibri" pitchFamily="34" charset="-122"/>
                <a:cs typeface="Calibri" pitchFamily="34" charset="-120"/>
              </a:rPr>
              <a:t>2540524</a:t>
            </a:r>
            <a:endParaRPr lang="en-US" sz="1100" dirty="0">
              <a:solidFill>
                <a:schemeClr val="bg1"/>
              </a:solidFill>
            </a:endParaRPr>
          </a:p>
        </p:txBody>
      </p:sp>
      <p:pic>
        <p:nvPicPr>
          <p:cNvPr id="15" name="Picture 14"/>
          <p:cNvPicPr>
            <a:picLocks noChangeAspect="1"/>
          </p:cNvPicPr>
          <p:nvPr/>
        </p:nvPicPr>
        <p:blipFill rotWithShape="1">
          <a:blip r:embed="rId3">
            <a:extLst>
              <a:ext uri="{28A0092B-C50C-407E-A947-70E740481C1C}">
                <a14:useLocalDpi xmlns:a14="http://schemas.microsoft.com/office/drawing/2010/main" val="0"/>
              </a:ext>
            </a:extLst>
          </a:blip>
          <a:srcRect l="8834" t="57384" r="75965" b="23370"/>
          <a:stretch/>
        </p:blipFill>
        <p:spPr>
          <a:xfrm>
            <a:off x="4992159" y="274320"/>
            <a:ext cx="3968961" cy="3350196"/>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E8F4F8"/>
        </a:solidFill>
        <a:effectLst/>
      </p:bgPr>
    </p:bg>
    <p:spTree>
      <p:nvGrpSpPr>
        <p:cNvPr id="1" name=""/>
        <p:cNvGrpSpPr/>
        <p:nvPr/>
      </p:nvGrpSpPr>
      <p:grpSpPr>
        <a:xfrm>
          <a:off x="0" y="0"/>
          <a:ext cx="0" cy="0"/>
          <a:chOff x="0" y="0"/>
          <a:chExt cx="0" cy="0"/>
        </a:xfrm>
      </p:grpSpPr>
      <p:sp>
        <p:nvSpPr>
          <p:cNvPr id="2" name="Shape 0"/>
          <p:cNvSpPr/>
          <p:nvPr/>
        </p:nvSpPr>
        <p:spPr>
          <a:xfrm>
            <a:off x="0" y="0"/>
            <a:ext cx="2377440" cy="5143500"/>
          </a:xfrm>
          <a:prstGeom prst="rect">
            <a:avLst/>
          </a:prstGeom>
          <a:solidFill>
            <a:srgbClr val="0D3D56"/>
          </a:solidFill>
          <a:ln w="12700">
            <a:solidFill>
              <a:srgbClr val="0D3D56"/>
            </a:solidFill>
            <a:prstDash val="solid"/>
          </a:ln>
        </p:spPr>
        <p:txBody>
          <a:bodyPr/>
          <a:lstStyle/>
          <a:p>
            <a:endParaRPr lang="en-GB"/>
          </a:p>
        </p:txBody>
      </p:sp>
      <p:sp>
        <p:nvSpPr>
          <p:cNvPr id="3" name="Text 1"/>
          <p:cNvSpPr/>
          <p:nvPr/>
        </p:nvSpPr>
        <p:spPr>
          <a:xfrm>
            <a:off x="137160" y="1371600"/>
            <a:ext cx="2103120" cy="731520"/>
          </a:xfrm>
          <a:prstGeom prst="rect">
            <a:avLst/>
          </a:prstGeom>
          <a:noFill/>
          <a:ln/>
        </p:spPr>
        <p:txBody>
          <a:bodyPr wrap="square" rtlCol="0" anchor="ctr"/>
          <a:lstStyle/>
          <a:p>
            <a:pPr marL="0" indent="0" algn="ctr">
              <a:buNone/>
            </a:pPr>
            <a:r>
              <a:rPr lang="en-US" sz="2200" b="1" dirty="0">
                <a:solidFill>
                  <a:srgbClr val="FFFFFF"/>
                </a:solidFill>
                <a:latin typeface="Trebuchet MS" pitchFamily="34" charset="0"/>
                <a:ea typeface="Trebuchet MS" pitchFamily="34" charset="-122"/>
                <a:cs typeface="Trebuchet MS" pitchFamily="34" charset="-120"/>
              </a:rPr>
              <a:t>Contents</a:t>
            </a:r>
            <a:endParaRPr lang="en-US" sz="2200" dirty="0"/>
          </a:p>
        </p:txBody>
      </p:sp>
      <p:sp>
        <p:nvSpPr>
          <p:cNvPr id="4" name="Shape 2"/>
          <p:cNvSpPr/>
          <p:nvPr/>
        </p:nvSpPr>
        <p:spPr>
          <a:xfrm>
            <a:off x="365760" y="2103120"/>
            <a:ext cx="1645920" cy="45720"/>
          </a:xfrm>
          <a:prstGeom prst="rect">
            <a:avLst/>
          </a:prstGeom>
          <a:solidFill>
            <a:srgbClr val="D4A843"/>
          </a:solidFill>
          <a:ln w="12700">
            <a:solidFill>
              <a:srgbClr val="D4A843"/>
            </a:solidFill>
            <a:prstDash val="solid"/>
          </a:ln>
        </p:spPr>
        <p:txBody>
          <a:bodyPr/>
          <a:lstStyle/>
          <a:p>
            <a:endParaRPr lang="en-GB"/>
          </a:p>
        </p:txBody>
      </p:sp>
      <p:sp>
        <p:nvSpPr>
          <p:cNvPr id="6" name="Shape 3"/>
          <p:cNvSpPr/>
          <p:nvPr/>
        </p:nvSpPr>
        <p:spPr>
          <a:xfrm>
            <a:off x="2606040" y="201168"/>
            <a:ext cx="3017520" cy="1005840"/>
          </a:xfrm>
          <a:prstGeom prst="rect">
            <a:avLst/>
          </a:prstGeom>
          <a:solidFill>
            <a:srgbClr val="FFFFFF"/>
          </a:solidFill>
          <a:ln w="12700">
            <a:solidFill>
              <a:srgbClr val="D8ECF3"/>
            </a:solidFill>
            <a:prstDash val="solid"/>
          </a:ln>
          <a:effectLst>
            <a:outerShdw blurRad="76200" dist="25400" dir="8100000" algn="bl" rotWithShape="0">
              <a:srgbClr val="000000">
                <a:alpha val="10000"/>
              </a:srgbClr>
            </a:outerShdw>
          </a:effectLst>
        </p:spPr>
        <p:txBody>
          <a:bodyPr/>
          <a:lstStyle/>
          <a:p>
            <a:endParaRPr lang="en-GB"/>
          </a:p>
        </p:txBody>
      </p:sp>
      <p:sp>
        <p:nvSpPr>
          <p:cNvPr id="7" name="Shape 4"/>
          <p:cNvSpPr/>
          <p:nvPr/>
        </p:nvSpPr>
        <p:spPr>
          <a:xfrm>
            <a:off x="2606040" y="201168"/>
            <a:ext cx="64008" cy="1005840"/>
          </a:xfrm>
          <a:prstGeom prst="rect">
            <a:avLst/>
          </a:prstGeom>
          <a:solidFill>
            <a:srgbClr val="1A7A8A"/>
          </a:solidFill>
          <a:ln w="12700">
            <a:solidFill>
              <a:srgbClr val="1A7A8A"/>
            </a:solidFill>
            <a:prstDash val="solid"/>
          </a:ln>
        </p:spPr>
        <p:txBody>
          <a:bodyPr/>
          <a:lstStyle/>
          <a:p>
            <a:endParaRPr lang="en-GB"/>
          </a:p>
        </p:txBody>
      </p:sp>
      <p:sp>
        <p:nvSpPr>
          <p:cNvPr id="8" name="Text 5"/>
          <p:cNvSpPr/>
          <p:nvPr/>
        </p:nvSpPr>
        <p:spPr>
          <a:xfrm>
            <a:off x="2743200" y="292608"/>
            <a:ext cx="502920" cy="365760"/>
          </a:xfrm>
          <a:prstGeom prst="rect">
            <a:avLst/>
          </a:prstGeom>
          <a:noFill/>
          <a:ln/>
        </p:spPr>
        <p:txBody>
          <a:bodyPr wrap="square" lIns="0" tIns="0" rIns="0" bIns="0" rtlCol="0" anchor="ctr"/>
          <a:lstStyle/>
          <a:p>
            <a:pPr marL="0" indent="0">
              <a:buNone/>
            </a:pPr>
            <a:r>
              <a:rPr lang="en-US" sz="1800" b="1" dirty="0">
                <a:solidFill>
                  <a:srgbClr val="D4A843"/>
                </a:solidFill>
                <a:latin typeface="Trebuchet MS" pitchFamily="34" charset="0"/>
                <a:ea typeface="Trebuchet MS" pitchFamily="34" charset="-122"/>
                <a:cs typeface="Trebuchet MS" pitchFamily="34" charset="-120"/>
              </a:rPr>
              <a:t>01</a:t>
            </a:r>
            <a:endParaRPr lang="en-US" sz="1800" dirty="0"/>
          </a:p>
        </p:txBody>
      </p:sp>
      <p:sp>
        <p:nvSpPr>
          <p:cNvPr id="9" name="Text 6"/>
          <p:cNvSpPr/>
          <p:nvPr/>
        </p:nvSpPr>
        <p:spPr>
          <a:xfrm>
            <a:off x="2743200" y="612648"/>
            <a:ext cx="2788920" cy="292608"/>
          </a:xfrm>
          <a:prstGeom prst="rect">
            <a:avLst/>
          </a:prstGeom>
          <a:noFill/>
          <a:ln/>
        </p:spPr>
        <p:txBody>
          <a:bodyPr wrap="square" lIns="0" tIns="0" rIns="0" bIns="0" rtlCol="0" anchor="ctr"/>
          <a:lstStyle/>
          <a:p>
            <a:pPr marL="0" indent="0">
              <a:buNone/>
            </a:pPr>
            <a:r>
              <a:rPr lang="en-US" sz="1200" b="1" dirty="0">
                <a:solidFill>
                  <a:srgbClr val="0D3D56"/>
                </a:solidFill>
                <a:latin typeface="Calibri" pitchFamily="34" charset="0"/>
                <a:ea typeface="Calibri" pitchFamily="34" charset="-122"/>
                <a:cs typeface="Calibri" pitchFamily="34" charset="-120"/>
              </a:rPr>
              <a:t>Case Study Overview</a:t>
            </a:r>
            <a:endParaRPr lang="en-US" sz="1200" dirty="0"/>
          </a:p>
        </p:txBody>
      </p:sp>
      <p:sp>
        <p:nvSpPr>
          <p:cNvPr id="10" name="Text 7"/>
          <p:cNvSpPr/>
          <p:nvPr/>
        </p:nvSpPr>
        <p:spPr>
          <a:xfrm>
            <a:off x="2743200" y="886968"/>
            <a:ext cx="2788920" cy="228600"/>
          </a:xfrm>
          <a:prstGeom prst="rect">
            <a:avLst/>
          </a:prstGeom>
          <a:noFill/>
          <a:ln/>
        </p:spPr>
        <p:txBody>
          <a:bodyPr wrap="square" lIns="0" tIns="0" rIns="0" bIns="0" rtlCol="0" anchor="ctr"/>
          <a:lstStyle/>
          <a:p>
            <a:pPr marL="0" indent="0">
              <a:buNone/>
            </a:pPr>
            <a:r>
              <a:rPr lang="en-US" sz="900" dirty="0">
                <a:solidFill>
                  <a:srgbClr val="5A7F8F"/>
                </a:solidFill>
                <a:latin typeface="Calibri" pitchFamily="34" charset="0"/>
                <a:ea typeface="Calibri" pitchFamily="34" charset="-122"/>
                <a:cs typeface="Calibri" pitchFamily="34" charset="-120"/>
              </a:rPr>
              <a:t>Riverdale Nursing Home context</a:t>
            </a:r>
            <a:endParaRPr lang="en-US" sz="900" dirty="0"/>
          </a:p>
        </p:txBody>
      </p:sp>
      <p:sp>
        <p:nvSpPr>
          <p:cNvPr id="11" name="Shape 8"/>
          <p:cNvSpPr/>
          <p:nvPr/>
        </p:nvSpPr>
        <p:spPr>
          <a:xfrm>
            <a:off x="2606040" y="1389888"/>
            <a:ext cx="3017520" cy="1005840"/>
          </a:xfrm>
          <a:prstGeom prst="rect">
            <a:avLst/>
          </a:prstGeom>
          <a:solidFill>
            <a:srgbClr val="FFFFFF"/>
          </a:solidFill>
          <a:ln w="12700">
            <a:solidFill>
              <a:srgbClr val="D8ECF3"/>
            </a:solidFill>
            <a:prstDash val="solid"/>
          </a:ln>
          <a:effectLst>
            <a:outerShdw blurRad="76200" dist="25400" dir="8100000" algn="bl" rotWithShape="0">
              <a:srgbClr val="000000">
                <a:alpha val="10000"/>
              </a:srgbClr>
            </a:outerShdw>
          </a:effectLst>
        </p:spPr>
        <p:txBody>
          <a:bodyPr/>
          <a:lstStyle/>
          <a:p>
            <a:endParaRPr lang="en-GB"/>
          </a:p>
        </p:txBody>
      </p:sp>
      <p:sp>
        <p:nvSpPr>
          <p:cNvPr id="12" name="Shape 9"/>
          <p:cNvSpPr/>
          <p:nvPr/>
        </p:nvSpPr>
        <p:spPr>
          <a:xfrm>
            <a:off x="2606040" y="1389888"/>
            <a:ext cx="64008" cy="1005840"/>
          </a:xfrm>
          <a:prstGeom prst="rect">
            <a:avLst/>
          </a:prstGeom>
          <a:solidFill>
            <a:srgbClr val="1A7A8A"/>
          </a:solidFill>
          <a:ln w="12700">
            <a:solidFill>
              <a:srgbClr val="1A7A8A"/>
            </a:solidFill>
            <a:prstDash val="solid"/>
          </a:ln>
        </p:spPr>
        <p:txBody>
          <a:bodyPr/>
          <a:lstStyle/>
          <a:p>
            <a:endParaRPr lang="en-GB"/>
          </a:p>
        </p:txBody>
      </p:sp>
      <p:sp>
        <p:nvSpPr>
          <p:cNvPr id="13" name="Text 10"/>
          <p:cNvSpPr/>
          <p:nvPr/>
        </p:nvSpPr>
        <p:spPr>
          <a:xfrm>
            <a:off x="2743200" y="1481328"/>
            <a:ext cx="502920" cy="365760"/>
          </a:xfrm>
          <a:prstGeom prst="rect">
            <a:avLst/>
          </a:prstGeom>
          <a:noFill/>
          <a:ln/>
        </p:spPr>
        <p:txBody>
          <a:bodyPr wrap="square" lIns="0" tIns="0" rIns="0" bIns="0" rtlCol="0" anchor="ctr"/>
          <a:lstStyle/>
          <a:p>
            <a:pPr marL="0" indent="0">
              <a:buNone/>
            </a:pPr>
            <a:r>
              <a:rPr lang="en-US" sz="1800" b="1" dirty="0">
                <a:solidFill>
                  <a:srgbClr val="D4A843"/>
                </a:solidFill>
                <a:latin typeface="Trebuchet MS" pitchFamily="34" charset="0"/>
                <a:ea typeface="Trebuchet MS" pitchFamily="34" charset="-122"/>
                <a:cs typeface="Trebuchet MS" pitchFamily="34" charset="-120"/>
              </a:rPr>
              <a:t>02</a:t>
            </a:r>
            <a:endParaRPr lang="en-US" sz="1800" dirty="0"/>
          </a:p>
        </p:txBody>
      </p:sp>
      <p:sp>
        <p:nvSpPr>
          <p:cNvPr id="14" name="Text 11"/>
          <p:cNvSpPr/>
          <p:nvPr/>
        </p:nvSpPr>
        <p:spPr>
          <a:xfrm>
            <a:off x="2743200" y="1801368"/>
            <a:ext cx="2788920" cy="292608"/>
          </a:xfrm>
          <a:prstGeom prst="rect">
            <a:avLst/>
          </a:prstGeom>
          <a:noFill/>
          <a:ln/>
        </p:spPr>
        <p:txBody>
          <a:bodyPr wrap="square" lIns="0" tIns="0" rIns="0" bIns="0" rtlCol="0" anchor="ctr"/>
          <a:lstStyle/>
          <a:p>
            <a:pPr marL="0" indent="0">
              <a:buNone/>
            </a:pPr>
            <a:r>
              <a:rPr lang="en-US" sz="1200" b="1" dirty="0">
                <a:solidFill>
                  <a:srgbClr val="0D3D56"/>
                </a:solidFill>
                <a:latin typeface="Calibri" pitchFamily="34" charset="0"/>
                <a:ea typeface="Calibri" pitchFamily="34" charset="-122"/>
                <a:cs typeface="Calibri" pitchFamily="34" charset="-120"/>
              </a:rPr>
              <a:t>Workplace Task: Staff Training</a:t>
            </a:r>
            <a:endParaRPr lang="en-US" sz="1200" dirty="0"/>
          </a:p>
        </p:txBody>
      </p:sp>
      <p:sp>
        <p:nvSpPr>
          <p:cNvPr id="15" name="Text 12"/>
          <p:cNvSpPr/>
          <p:nvPr/>
        </p:nvSpPr>
        <p:spPr>
          <a:xfrm>
            <a:off x="2743200" y="2075688"/>
            <a:ext cx="2788920" cy="228600"/>
          </a:xfrm>
          <a:prstGeom prst="rect">
            <a:avLst/>
          </a:prstGeom>
          <a:noFill/>
          <a:ln/>
        </p:spPr>
        <p:txBody>
          <a:bodyPr wrap="square" lIns="0" tIns="0" rIns="0" bIns="0" rtlCol="0" anchor="ctr"/>
          <a:lstStyle/>
          <a:p>
            <a:pPr marL="0" indent="0">
              <a:buNone/>
            </a:pPr>
            <a:r>
              <a:rPr lang="en-US" sz="900" dirty="0">
                <a:solidFill>
                  <a:srgbClr val="5A7F8F"/>
                </a:solidFill>
                <a:latin typeface="Calibri" pitchFamily="34" charset="0"/>
                <a:ea typeface="Calibri" pitchFamily="34" charset="-122"/>
                <a:cs typeface="Calibri" pitchFamily="34" charset="-120"/>
              </a:rPr>
              <a:t>What it involves</a:t>
            </a:r>
            <a:endParaRPr lang="en-US" sz="900" dirty="0"/>
          </a:p>
        </p:txBody>
      </p:sp>
      <p:sp>
        <p:nvSpPr>
          <p:cNvPr id="16" name="Shape 13"/>
          <p:cNvSpPr/>
          <p:nvPr/>
        </p:nvSpPr>
        <p:spPr>
          <a:xfrm>
            <a:off x="2606040" y="2578608"/>
            <a:ext cx="3017520" cy="1005840"/>
          </a:xfrm>
          <a:prstGeom prst="rect">
            <a:avLst/>
          </a:prstGeom>
          <a:solidFill>
            <a:srgbClr val="FFFFFF"/>
          </a:solidFill>
          <a:ln w="12700">
            <a:solidFill>
              <a:srgbClr val="D8ECF3"/>
            </a:solidFill>
            <a:prstDash val="solid"/>
          </a:ln>
          <a:effectLst>
            <a:outerShdw blurRad="76200" dist="25400" dir="8100000" algn="bl" rotWithShape="0">
              <a:srgbClr val="000000">
                <a:alpha val="10000"/>
              </a:srgbClr>
            </a:outerShdw>
          </a:effectLst>
        </p:spPr>
        <p:txBody>
          <a:bodyPr/>
          <a:lstStyle/>
          <a:p>
            <a:endParaRPr lang="en-GB"/>
          </a:p>
        </p:txBody>
      </p:sp>
      <p:sp>
        <p:nvSpPr>
          <p:cNvPr id="17" name="Shape 14"/>
          <p:cNvSpPr/>
          <p:nvPr/>
        </p:nvSpPr>
        <p:spPr>
          <a:xfrm>
            <a:off x="2606040" y="2578608"/>
            <a:ext cx="64008" cy="1005840"/>
          </a:xfrm>
          <a:prstGeom prst="rect">
            <a:avLst/>
          </a:prstGeom>
          <a:solidFill>
            <a:srgbClr val="1A7A8A"/>
          </a:solidFill>
          <a:ln w="12700">
            <a:solidFill>
              <a:srgbClr val="1A7A8A"/>
            </a:solidFill>
            <a:prstDash val="solid"/>
          </a:ln>
        </p:spPr>
        <p:txBody>
          <a:bodyPr/>
          <a:lstStyle/>
          <a:p>
            <a:endParaRPr lang="en-GB"/>
          </a:p>
        </p:txBody>
      </p:sp>
      <p:sp>
        <p:nvSpPr>
          <p:cNvPr id="18" name="Text 15"/>
          <p:cNvSpPr/>
          <p:nvPr/>
        </p:nvSpPr>
        <p:spPr>
          <a:xfrm>
            <a:off x="2743200" y="2670048"/>
            <a:ext cx="502920" cy="365760"/>
          </a:xfrm>
          <a:prstGeom prst="rect">
            <a:avLst/>
          </a:prstGeom>
          <a:noFill/>
          <a:ln/>
        </p:spPr>
        <p:txBody>
          <a:bodyPr wrap="square" lIns="0" tIns="0" rIns="0" bIns="0" rtlCol="0" anchor="ctr"/>
          <a:lstStyle/>
          <a:p>
            <a:pPr marL="0" indent="0">
              <a:buNone/>
            </a:pPr>
            <a:r>
              <a:rPr lang="en-US" sz="1800" b="1" dirty="0">
                <a:solidFill>
                  <a:srgbClr val="D4A843"/>
                </a:solidFill>
                <a:latin typeface="Trebuchet MS" pitchFamily="34" charset="0"/>
                <a:ea typeface="Trebuchet MS" pitchFamily="34" charset="-122"/>
                <a:cs typeface="Trebuchet MS" pitchFamily="34" charset="-120"/>
              </a:rPr>
              <a:t>03</a:t>
            </a:r>
            <a:endParaRPr lang="en-US" sz="1800" dirty="0"/>
          </a:p>
        </p:txBody>
      </p:sp>
      <p:sp>
        <p:nvSpPr>
          <p:cNvPr id="19" name="Text 16"/>
          <p:cNvSpPr/>
          <p:nvPr/>
        </p:nvSpPr>
        <p:spPr>
          <a:xfrm>
            <a:off x="2743200" y="2990088"/>
            <a:ext cx="2788920" cy="292608"/>
          </a:xfrm>
          <a:prstGeom prst="rect">
            <a:avLst/>
          </a:prstGeom>
          <a:noFill/>
          <a:ln/>
        </p:spPr>
        <p:txBody>
          <a:bodyPr wrap="square" lIns="0" tIns="0" rIns="0" bIns="0" rtlCol="0" anchor="ctr"/>
          <a:lstStyle/>
          <a:p>
            <a:pPr marL="0" indent="0">
              <a:buNone/>
            </a:pPr>
            <a:r>
              <a:rPr lang="en-US" sz="1200" b="1" dirty="0">
                <a:solidFill>
                  <a:srgbClr val="0D3D56"/>
                </a:solidFill>
                <a:latin typeface="Calibri" pitchFamily="34" charset="0"/>
                <a:ea typeface="Calibri" pitchFamily="34" charset="-122"/>
                <a:cs typeface="Calibri" pitchFamily="34" charset="-120"/>
              </a:rPr>
              <a:t>Microsoft PowerPoint as a Tool</a:t>
            </a:r>
            <a:endParaRPr lang="en-US" sz="1200" dirty="0"/>
          </a:p>
        </p:txBody>
      </p:sp>
      <p:sp>
        <p:nvSpPr>
          <p:cNvPr id="20" name="Text 17"/>
          <p:cNvSpPr/>
          <p:nvPr/>
        </p:nvSpPr>
        <p:spPr>
          <a:xfrm>
            <a:off x="2743200" y="3264408"/>
            <a:ext cx="2788920" cy="228600"/>
          </a:xfrm>
          <a:prstGeom prst="rect">
            <a:avLst/>
          </a:prstGeom>
          <a:noFill/>
          <a:ln/>
        </p:spPr>
        <p:txBody>
          <a:bodyPr wrap="square" lIns="0" tIns="0" rIns="0" bIns="0" rtlCol="0" anchor="ctr"/>
          <a:lstStyle/>
          <a:p>
            <a:pPr marL="0" indent="0">
              <a:buNone/>
            </a:pPr>
            <a:r>
              <a:rPr lang="en-US" sz="900" dirty="0">
                <a:solidFill>
                  <a:srgbClr val="5A7F8F"/>
                </a:solidFill>
                <a:latin typeface="Calibri" pitchFamily="34" charset="0"/>
                <a:ea typeface="Calibri" pitchFamily="34" charset="-122"/>
                <a:cs typeface="Calibri" pitchFamily="34" charset="-120"/>
              </a:rPr>
              <a:t>Features &amp; suitability</a:t>
            </a:r>
            <a:endParaRPr lang="en-US" sz="900" dirty="0"/>
          </a:p>
        </p:txBody>
      </p:sp>
      <p:sp>
        <p:nvSpPr>
          <p:cNvPr id="21" name="Shape 18"/>
          <p:cNvSpPr/>
          <p:nvPr/>
        </p:nvSpPr>
        <p:spPr>
          <a:xfrm>
            <a:off x="2606040" y="3767328"/>
            <a:ext cx="3017520" cy="1005840"/>
          </a:xfrm>
          <a:prstGeom prst="rect">
            <a:avLst/>
          </a:prstGeom>
          <a:solidFill>
            <a:srgbClr val="FFFFFF"/>
          </a:solidFill>
          <a:ln w="12700">
            <a:solidFill>
              <a:srgbClr val="D8ECF3"/>
            </a:solidFill>
            <a:prstDash val="solid"/>
          </a:ln>
          <a:effectLst>
            <a:outerShdw blurRad="76200" dist="25400" dir="8100000" algn="bl" rotWithShape="0">
              <a:srgbClr val="000000">
                <a:alpha val="10000"/>
              </a:srgbClr>
            </a:outerShdw>
          </a:effectLst>
        </p:spPr>
        <p:txBody>
          <a:bodyPr/>
          <a:lstStyle/>
          <a:p>
            <a:endParaRPr lang="en-GB"/>
          </a:p>
        </p:txBody>
      </p:sp>
      <p:sp>
        <p:nvSpPr>
          <p:cNvPr id="22" name="Shape 19"/>
          <p:cNvSpPr/>
          <p:nvPr/>
        </p:nvSpPr>
        <p:spPr>
          <a:xfrm>
            <a:off x="2606040" y="3767328"/>
            <a:ext cx="64008" cy="1005840"/>
          </a:xfrm>
          <a:prstGeom prst="rect">
            <a:avLst/>
          </a:prstGeom>
          <a:solidFill>
            <a:srgbClr val="1A7A8A"/>
          </a:solidFill>
          <a:ln w="12700">
            <a:solidFill>
              <a:srgbClr val="1A7A8A"/>
            </a:solidFill>
            <a:prstDash val="solid"/>
          </a:ln>
        </p:spPr>
        <p:txBody>
          <a:bodyPr/>
          <a:lstStyle/>
          <a:p>
            <a:endParaRPr lang="en-GB"/>
          </a:p>
        </p:txBody>
      </p:sp>
      <p:sp>
        <p:nvSpPr>
          <p:cNvPr id="23" name="Text 20"/>
          <p:cNvSpPr/>
          <p:nvPr/>
        </p:nvSpPr>
        <p:spPr>
          <a:xfrm>
            <a:off x="2743200" y="3858768"/>
            <a:ext cx="502920" cy="365760"/>
          </a:xfrm>
          <a:prstGeom prst="rect">
            <a:avLst/>
          </a:prstGeom>
          <a:noFill/>
          <a:ln/>
        </p:spPr>
        <p:txBody>
          <a:bodyPr wrap="square" lIns="0" tIns="0" rIns="0" bIns="0" rtlCol="0" anchor="ctr"/>
          <a:lstStyle/>
          <a:p>
            <a:pPr marL="0" indent="0">
              <a:buNone/>
            </a:pPr>
            <a:r>
              <a:rPr lang="en-US" sz="1800" b="1" dirty="0">
                <a:solidFill>
                  <a:srgbClr val="D4A843"/>
                </a:solidFill>
                <a:latin typeface="Trebuchet MS" pitchFamily="34" charset="0"/>
                <a:ea typeface="Trebuchet MS" pitchFamily="34" charset="-122"/>
                <a:cs typeface="Trebuchet MS" pitchFamily="34" charset="-120"/>
              </a:rPr>
              <a:t>04</a:t>
            </a:r>
            <a:endParaRPr lang="en-US" sz="1800" dirty="0"/>
          </a:p>
        </p:txBody>
      </p:sp>
      <p:sp>
        <p:nvSpPr>
          <p:cNvPr id="24" name="Text 21"/>
          <p:cNvSpPr/>
          <p:nvPr/>
        </p:nvSpPr>
        <p:spPr>
          <a:xfrm>
            <a:off x="2743200" y="4178808"/>
            <a:ext cx="2788920" cy="292608"/>
          </a:xfrm>
          <a:prstGeom prst="rect">
            <a:avLst/>
          </a:prstGeom>
          <a:noFill/>
          <a:ln/>
        </p:spPr>
        <p:txBody>
          <a:bodyPr wrap="square" lIns="0" tIns="0" rIns="0" bIns="0" rtlCol="0" anchor="ctr"/>
          <a:lstStyle/>
          <a:p>
            <a:pPr marL="0" indent="0">
              <a:buNone/>
            </a:pPr>
            <a:r>
              <a:rPr lang="en-US" sz="1200" b="1" dirty="0">
                <a:solidFill>
                  <a:srgbClr val="0D3D56"/>
                </a:solidFill>
                <a:latin typeface="Calibri" pitchFamily="34" charset="0"/>
                <a:ea typeface="Calibri" pitchFamily="34" charset="-122"/>
                <a:cs typeface="Calibri" pitchFamily="34" charset="-120"/>
              </a:rPr>
              <a:t>How PowerPoint Improves Training</a:t>
            </a:r>
            <a:endParaRPr lang="en-US" sz="1200" dirty="0"/>
          </a:p>
        </p:txBody>
      </p:sp>
      <p:sp>
        <p:nvSpPr>
          <p:cNvPr id="25" name="Text 22"/>
          <p:cNvSpPr/>
          <p:nvPr/>
        </p:nvSpPr>
        <p:spPr>
          <a:xfrm>
            <a:off x="2743200" y="4453128"/>
            <a:ext cx="2788920" cy="228600"/>
          </a:xfrm>
          <a:prstGeom prst="rect">
            <a:avLst/>
          </a:prstGeom>
          <a:noFill/>
          <a:ln/>
        </p:spPr>
        <p:txBody>
          <a:bodyPr wrap="square" lIns="0" tIns="0" rIns="0" bIns="0" rtlCol="0" anchor="ctr"/>
          <a:lstStyle/>
          <a:p>
            <a:pPr marL="0" indent="0">
              <a:buNone/>
            </a:pPr>
            <a:r>
              <a:rPr lang="en-US" sz="900" dirty="0">
                <a:solidFill>
                  <a:srgbClr val="5A7F8F"/>
                </a:solidFill>
                <a:latin typeface="Calibri" pitchFamily="34" charset="0"/>
                <a:ea typeface="Calibri" pitchFamily="34" charset="-122"/>
                <a:cs typeface="Calibri" pitchFamily="34" charset="-120"/>
              </a:rPr>
              <a:t>Efficiency &amp; communication</a:t>
            </a:r>
            <a:endParaRPr lang="en-US" sz="900" dirty="0"/>
          </a:p>
        </p:txBody>
      </p:sp>
      <p:sp>
        <p:nvSpPr>
          <p:cNvPr id="26" name="Shape 23"/>
          <p:cNvSpPr/>
          <p:nvPr/>
        </p:nvSpPr>
        <p:spPr>
          <a:xfrm>
            <a:off x="5806440" y="201168"/>
            <a:ext cx="3017520" cy="1005840"/>
          </a:xfrm>
          <a:prstGeom prst="rect">
            <a:avLst/>
          </a:prstGeom>
          <a:solidFill>
            <a:srgbClr val="FFFFFF"/>
          </a:solidFill>
          <a:ln w="12700">
            <a:solidFill>
              <a:srgbClr val="D8ECF3"/>
            </a:solidFill>
            <a:prstDash val="solid"/>
          </a:ln>
          <a:effectLst>
            <a:outerShdw blurRad="76200" dist="25400" dir="8100000" algn="bl" rotWithShape="0">
              <a:srgbClr val="000000">
                <a:alpha val="10000"/>
              </a:srgbClr>
            </a:outerShdw>
          </a:effectLst>
        </p:spPr>
        <p:txBody>
          <a:bodyPr/>
          <a:lstStyle/>
          <a:p>
            <a:endParaRPr lang="en-GB"/>
          </a:p>
        </p:txBody>
      </p:sp>
      <p:sp>
        <p:nvSpPr>
          <p:cNvPr id="27" name="Shape 24"/>
          <p:cNvSpPr/>
          <p:nvPr/>
        </p:nvSpPr>
        <p:spPr>
          <a:xfrm>
            <a:off x="5806440" y="201168"/>
            <a:ext cx="64008" cy="1005840"/>
          </a:xfrm>
          <a:prstGeom prst="rect">
            <a:avLst/>
          </a:prstGeom>
          <a:solidFill>
            <a:srgbClr val="1A7A8A"/>
          </a:solidFill>
          <a:ln w="12700">
            <a:solidFill>
              <a:srgbClr val="1A7A8A"/>
            </a:solidFill>
            <a:prstDash val="solid"/>
          </a:ln>
        </p:spPr>
        <p:txBody>
          <a:bodyPr/>
          <a:lstStyle/>
          <a:p>
            <a:endParaRPr lang="en-GB"/>
          </a:p>
        </p:txBody>
      </p:sp>
      <p:sp>
        <p:nvSpPr>
          <p:cNvPr id="28" name="Text 25"/>
          <p:cNvSpPr/>
          <p:nvPr/>
        </p:nvSpPr>
        <p:spPr>
          <a:xfrm>
            <a:off x="5943600" y="292608"/>
            <a:ext cx="502920" cy="365760"/>
          </a:xfrm>
          <a:prstGeom prst="rect">
            <a:avLst/>
          </a:prstGeom>
          <a:noFill/>
          <a:ln/>
        </p:spPr>
        <p:txBody>
          <a:bodyPr wrap="square" lIns="0" tIns="0" rIns="0" bIns="0" rtlCol="0" anchor="ctr"/>
          <a:lstStyle/>
          <a:p>
            <a:pPr marL="0" indent="0">
              <a:buNone/>
            </a:pPr>
            <a:r>
              <a:rPr lang="en-US" sz="1800" b="1" dirty="0">
                <a:solidFill>
                  <a:srgbClr val="D4A843"/>
                </a:solidFill>
                <a:latin typeface="Trebuchet MS" pitchFamily="34" charset="0"/>
                <a:ea typeface="Trebuchet MS" pitchFamily="34" charset="-122"/>
                <a:cs typeface="Trebuchet MS" pitchFamily="34" charset="-120"/>
              </a:rPr>
              <a:t>05</a:t>
            </a:r>
            <a:endParaRPr lang="en-US" sz="1800" dirty="0"/>
          </a:p>
        </p:txBody>
      </p:sp>
      <p:sp>
        <p:nvSpPr>
          <p:cNvPr id="29" name="Text 26"/>
          <p:cNvSpPr/>
          <p:nvPr/>
        </p:nvSpPr>
        <p:spPr>
          <a:xfrm>
            <a:off x="5943600" y="612648"/>
            <a:ext cx="2788920" cy="292608"/>
          </a:xfrm>
          <a:prstGeom prst="rect">
            <a:avLst/>
          </a:prstGeom>
          <a:noFill/>
          <a:ln/>
        </p:spPr>
        <p:txBody>
          <a:bodyPr wrap="square" lIns="0" tIns="0" rIns="0" bIns="0" rtlCol="0" anchor="ctr"/>
          <a:lstStyle/>
          <a:p>
            <a:pPr marL="0" indent="0">
              <a:buNone/>
            </a:pPr>
            <a:r>
              <a:rPr lang="en-US" sz="1200" b="1" dirty="0">
                <a:solidFill>
                  <a:srgbClr val="0D3D56"/>
                </a:solidFill>
                <a:latin typeface="Calibri" pitchFamily="34" charset="0"/>
                <a:ea typeface="Calibri" pitchFamily="34" charset="-122"/>
                <a:cs typeface="Calibri" pitchFamily="34" charset="-120"/>
              </a:rPr>
              <a:t>Advantages</a:t>
            </a:r>
            <a:endParaRPr lang="en-US" sz="1200" dirty="0"/>
          </a:p>
        </p:txBody>
      </p:sp>
      <p:sp>
        <p:nvSpPr>
          <p:cNvPr id="30" name="Text 27"/>
          <p:cNvSpPr/>
          <p:nvPr/>
        </p:nvSpPr>
        <p:spPr>
          <a:xfrm>
            <a:off x="5943600" y="886968"/>
            <a:ext cx="2788920" cy="228600"/>
          </a:xfrm>
          <a:prstGeom prst="rect">
            <a:avLst/>
          </a:prstGeom>
          <a:noFill/>
          <a:ln/>
        </p:spPr>
        <p:txBody>
          <a:bodyPr wrap="square" lIns="0" tIns="0" rIns="0" bIns="0" rtlCol="0" anchor="ctr"/>
          <a:lstStyle/>
          <a:p>
            <a:pPr marL="0" indent="0">
              <a:buNone/>
            </a:pPr>
            <a:r>
              <a:rPr lang="en-US" sz="900" dirty="0">
                <a:solidFill>
                  <a:srgbClr val="5A7F8F"/>
                </a:solidFill>
                <a:latin typeface="Calibri" pitchFamily="34" charset="0"/>
                <a:ea typeface="Calibri" pitchFamily="34" charset="-122"/>
                <a:cs typeface="Calibri" pitchFamily="34" charset="-120"/>
              </a:rPr>
              <a:t>Evidence-based benefits</a:t>
            </a:r>
            <a:endParaRPr lang="en-US" sz="900" dirty="0"/>
          </a:p>
        </p:txBody>
      </p:sp>
      <p:sp>
        <p:nvSpPr>
          <p:cNvPr id="31" name="Shape 28"/>
          <p:cNvSpPr/>
          <p:nvPr/>
        </p:nvSpPr>
        <p:spPr>
          <a:xfrm>
            <a:off x="5806440" y="1389888"/>
            <a:ext cx="3017520" cy="1005840"/>
          </a:xfrm>
          <a:prstGeom prst="rect">
            <a:avLst/>
          </a:prstGeom>
          <a:solidFill>
            <a:srgbClr val="FFFFFF"/>
          </a:solidFill>
          <a:ln w="12700">
            <a:solidFill>
              <a:srgbClr val="D8ECF3"/>
            </a:solidFill>
            <a:prstDash val="solid"/>
          </a:ln>
          <a:effectLst>
            <a:outerShdw blurRad="76200" dist="25400" dir="8100000" algn="bl" rotWithShape="0">
              <a:srgbClr val="000000">
                <a:alpha val="10000"/>
              </a:srgbClr>
            </a:outerShdw>
          </a:effectLst>
        </p:spPr>
        <p:txBody>
          <a:bodyPr/>
          <a:lstStyle/>
          <a:p>
            <a:endParaRPr lang="en-GB"/>
          </a:p>
        </p:txBody>
      </p:sp>
      <p:sp>
        <p:nvSpPr>
          <p:cNvPr id="32" name="Shape 29"/>
          <p:cNvSpPr/>
          <p:nvPr/>
        </p:nvSpPr>
        <p:spPr>
          <a:xfrm>
            <a:off x="5806440" y="1389888"/>
            <a:ext cx="64008" cy="1005840"/>
          </a:xfrm>
          <a:prstGeom prst="rect">
            <a:avLst/>
          </a:prstGeom>
          <a:solidFill>
            <a:srgbClr val="1A7A8A"/>
          </a:solidFill>
          <a:ln w="12700">
            <a:solidFill>
              <a:srgbClr val="1A7A8A"/>
            </a:solidFill>
            <a:prstDash val="solid"/>
          </a:ln>
        </p:spPr>
        <p:txBody>
          <a:bodyPr/>
          <a:lstStyle/>
          <a:p>
            <a:endParaRPr lang="en-GB"/>
          </a:p>
        </p:txBody>
      </p:sp>
      <p:sp>
        <p:nvSpPr>
          <p:cNvPr id="33" name="Text 30"/>
          <p:cNvSpPr/>
          <p:nvPr/>
        </p:nvSpPr>
        <p:spPr>
          <a:xfrm>
            <a:off x="5943600" y="1481328"/>
            <a:ext cx="502920" cy="365760"/>
          </a:xfrm>
          <a:prstGeom prst="rect">
            <a:avLst/>
          </a:prstGeom>
          <a:noFill/>
          <a:ln/>
        </p:spPr>
        <p:txBody>
          <a:bodyPr wrap="square" lIns="0" tIns="0" rIns="0" bIns="0" rtlCol="0" anchor="ctr"/>
          <a:lstStyle/>
          <a:p>
            <a:pPr marL="0" indent="0">
              <a:buNone/>
            </a:pPr>
            <a:r>
              <a:rPr lang="en-US" sz="1800" b="1" dirty="0">
                <a:solidFill>
                  <a:srgbClr val="D4A843"/>
                </a:solidFill>
                <a:latin typeface="Trebuchet MS" pitchFamily="34" charset="0"/>
                <a:ea typeface="Trebuchet MS" pitchFamily="34" charset="-122"/>
                <a:cs typeface="Trebuchet MS" pitchFamily="34" charset="-120"/>
              </a:rPr>
              <a:t>06</a:t>
            </a:r>
            <a:endParaRPr lang="en-US" sz="1800" dirty="0"/>
          </a:p>
        </p:txBody>
      </p:sp>
      <p:sp>
        <p:nvSpPr>
          <p:cNvPr id="34" name="Text 31"/>
          <p:cNvSpPr/>
          <p:nvPr/>
        </p:nvSpPr>
        <p:spPr>
          <a:xfrm>
            <a:off x="5943600" y="1801368"/>
            <a:ext cx="2788920" cy="292608"/>
          </a:xfrm>
          <a:prstGeom prst="rect">
            <a:avLst/>
          </a:prstGeom>
          <a:noFill/>
          <a:ln/>
        </p:spPr>
        <p:txBody>
          <a:bodyPr wrap="square" lIns="0" tIns="0" rIns="0" bIns="0" rtlCol="0" anchor="ctr"/>
          <a:lstStyle/>
          <a:p>
            <a:pPr marL="0" indent="0">
              <a:buNone/>
            </a:pPr>
            <a:r>
              <a:rPr lang="en-US" sz="1200" b="1" dirty="0">
                <a:solidFill>
                  <a:srgbClr val="0D3D56"/>
                </a:solidFill>
                <a:latin typeface="Calibri" pitchFamily="34" charset="0"/>
                <a:ea typeface="Calibri" pitchFamily="34" charset="-122"/>
                <a:cs typeface="Calibri" pitchFamily="34" charset="-120"/>
              </a:rPr>
              <a:t>Limitations</a:t>
            </a:r>
            <a:endParaRPr lang="en-US" sz="1200" dirty="0"/>
          </a:p>
        </p:txBody>
      </p:sp>
      <p:sp>
        <p:nvSpPr>
          <p:cNvPr id="35" name="Text 32"/>
          <p:cNvSpPr/>
          <p:nvPr/>
        </p:nvSpPr>
        <p:spPr>
          <a:xfrm>
            <a:off x="5943600" y="2075688"/>
            <a:ext cx="2788920" cy="228600"/>
          </a:xfrm>
          <a:prstGeom prst="rect">
            <a:avLst/>
          </a:prstGeom>
          <a:noFill/>
          <a:ln/>
        </p:spPr>
        <p:txBody>
          <a:bodyPr wrap="square" lIns="0" tIns="0" rIns="0" bIns="0" rtlCol="0" anchor="ctr"/>
          <a:lstStyle/>
          <a:p>
            <a:pPr marL="0" indent="0">
              <a:buNone/>
            </a:pPr>
            <a:r>
              <a:rPr lang="en-US" sz="900" dirty="0">
                <a:solidFill>
                  <a:srgbClr val="5A7F8F"/>
                </a:solidFill>
                <a:latin typeface="Calibri" pitchFamily="34" charset="0"/>
                <a:ea typeface="Calibri" pitchFamily="34" charset="-122"/>
                <a:cs typeface="Calibri" pitchFamily="34" charset="-120"/>
              </a:rPr>
              <a:t>Challenges &amp; mitigation</a:t>
            </a:r>
            <a:endParaRPr lang="en-US" sz="900" dirty="0"/>
          </a:p>
        </p:txBody>
      </p:sp>
      <p:sp>
        <p:nvSpPr>
          <p:cNvPr id="36" name="Shape 33"/>
          <p:cNvSpPr/>
          <p:nvPr/>
        </p:nvSpPr>
        <p:spPr>
          <a:xfrm>
            <a:off x="5806440" y="3804735"/>
            <a:ext cx="3017520" cy="1005840"/>
          </a:xfrm>
          <a:prstGeom prst="rect">
            <a:avLst/>
          </a:prstGeom>
          <a:solidFill>
            <a:srgbClr val="FFFFFF"/>
          </a:solidFill>
          <a:ln w="12700">
            <a:solidFill>
              <a:srgbClr val="D8ECF3"/>
            </a:solidFill>
            <a:prstDash val="solid"/>
          </a:ln>
          <a:effectLst>
            <a:outerShdw blurRad="76200" dist="25400" dir="8100000" algn="bl" rotWithShape="0">
              <a:srgbClr val="000000">
                <a:alpha val="10000"/>
              </a:srgbClr>
            </a:outerShdw>
          </a:effectLst>
        </p:spPr>
        <p:txBody>
          <a:bodyPr/>
          <a:lstStyle/>
          <a:p>
            <a:endParaRPr lang="en-GB"/>
          </a:p>
        </p:txBody>
      </p:sp>
      <p:sp>
        <p:nvSpPr>
          <p:cNvPr id="37" name="Shape 34"/>
          <p:cNvSpPr/>
          <p:nvPr/>
        </p:nvSpPr>
        <p:spPr>
          <a:xfrm>
            <a:off x="5806440" y="3804735"/>
            <a:ext cx="64008" cy="1005840"/>
          </a:xfrm>
          <a:prstGeom prst="rect">
            <a:avLst/>
          </a:prstGeom>
          <a:solidFill>
            <a:srgbClr val="1A7A8A"/>
          </a:solidFill>
          <a:ln w="12700">
            <a:solidFill>
              <a:srgbClr val="1A7A8A"/>
            </a:solidFill>
            <a:prstDash val="solid"/>
          </a:ln>
        </p:spPr>
        <p:txBody>
          <a:bodyPr/>
          <a:lstStyle/>
          <a:p>
            <a:endParaRPr lang="en-GB"/>
          </a:p>
        </p:txBody>
      </p:sp>
      <p:sp>
        <p:nvSpPr>
          <p:cNvPr id="38" name="Text 35"/>
          <p:cNvSpPr/>
          <p:nvPr/>
        </p:nvSpPr>
        <p:spPr>
          <a:xfrm>
            <a:off x="5943600" y="3896175"/>
            <a:ext cx="502920" cy="365760"/>
          </a:xfrm>
          <a:prstGeom prst="rect">
            <a:avLst/>
          </a:prstGeom>
          <a:noFill/>
          <a:ln/>
        </p:spPr>
        <p:txBody>
          <a:bodyPr wrap="square" lIns="0" tIns="0" rIns="0" bIns="0" rtlCol="0" anchor="ctr"/>
          <a:lstStyle/>
          <a:p>
            <a:pPr marL="0" indent="0">
              <a:buNone/>
            </a:pPr>
            <a:r>
              <a:rPr lang="en-US" sz="1800" b="1" dirty="0">
                <a:solidFill>
                  <a:srgbClr val="D4A843"/>
                </a:solidFill>
                <a:latin typeface="Trebuchet MS" pitchFamily="34" charset="0"/>
                <a:ea typeface="Trebuchet MS" pitchFamily="34" charset="-122"/>
                <a:cs typeface="Trebuchet MS" pitchFamily="34" charset="-120"/>
              </a:rPr>
              <a:t>08</a:t>
            </a:r>
            <a:endParaRPr lang="en-US" sz="1800" dirty="0"/>
          </a:p>
        </p:txBody>
      </p:sp>
      <p:sp>
        <p:nvSpPr>
          <p:cNvPr id="39" name="Text 36"/>
          <p:cNvSpPr/>
          <p:nvPr/>
        </p:nvSpPr>
        <p:spPr>
          <a:xfrm>
            <a:off x="5943600" y="4216215"/>
            <a:ext cx="2788920" cy="292608"/>
          </a:xfrm>
          <a:prstGeom prst="rect">
            <a:avLst/>
          </a:prstGeom>
          <a:noFill/>
          <a:ln/>
        </p:spPr>
        <p:txBody>
          <a:bodyPr wrap="square" lIns="0" tIns="0" rIns="0" bIns="0" rtlCol="0" anchor="ctr"/>
          <a:lstStyle/>
          <a:p>
            <a:pPr marL="0" indent="0">
              <a:buNone/>
            </a:pPr>
            <a:r>
              <a:rPr lang="en-US" sz="1200" b="1" dirty="0">
                <a:solidFill>
                  <a:srgbClr val="0D3D56"/>
                </a:solidFill>
                <a:latin typeface="Calibri" pitchFamily="34" charset="0"/>
                <a:ea typeface="Calibri" pitchFamily="34" charset="-122"/>
                <a:cs typeface="Calibri" pitchFamily="34" charset="-120"/>
              </a:rPr>
              <a:t>References</a:t>
            </a:r>
            <a:endParaRPr lang="en-US" sz="1200" dirty="0"/>
          </a:p>
        </p:txBody>
      </p:sp>
      <p:sp>
        <p:nvSpPr>
          <p:cNvPr id="40" name="Text 37"/>
          <p:cNvSpPr/>
          <p:nvPr/>
        </p:nvSpPr>
        <p:spPr>
          <a:xfrm>
            <a:off x="5943600" y="4490535"/>
            <a:ext cx="2788920" cy="228600"/>
          </a:xfrm>
          <a:prstGeom prst="rect">
            <a:avLst/>
          </a:prstGeom>
          <a:noFill/>
          <a:ln/>
        </p:spPr>
        <p:txBody>
          <a:bodyPr wrap="square" lIns="0" tIns="0" rIns="0" bIns="0" rtlCol="0" anchor="ctr"/>
          <a:lstStyle/>
          <a:p>
            <a:pPr marL="0" indent="0">
              <a:buNone/>
            </a:pPr>
            <a:r>
              <a:rPr lang="en-US" sz="900" dirty="0">
                <a:solidFill>
                  <a:srgbClr val="5A7F8F"/>
                </a:solidFill>
                <a:latin typeface="Calibri" pitchFamily="34" charset="0"/>
                <a:ea typeface="Calibri" pitchFamily="34" charset="-122"/>
                <a:cs typeface="Calibri" pitchFamily="34" charset="-120"/>
              </a:rPr>
              <a:t>Harvard citations</a:t>
            </a:r>
            <a:endParaRPr lang="en-US" sz="900" dirty="0"/>
          </a:p>
        </p:txBody>
      </p:sp>
      <p:sp>
        <p:nvSpPr>
          <p:cNvPr id="42" name="Shape 33"/>
          <p:cNvSpPr/>
          <p:nvPr/>
        </p:nvSpPr>
        <p:spPr>
          <a:xfrm>
            <a:off x="5806440" y="2606316"/>
            <a:ext cx="3017520" cy="1005840"/>
          </a:xfrm>
          <a:prstGeom prst="rect">
            <a:avLst/>
          </a:prstGeom>
          <a:solidFill>
            <a:srgbClr val="FFFFFF"/>
          </a:solidFill>
          <a:ln w="12700">
            <a:solidFill>
              <a:srgbClr val="D8ECF3"/>
            </a:solidFill>
            <a:prstDash val="solid"/>
          </a:ln>
          <a:effectLst>
            <a:outerShdw blurRad="76200" dist="25400" dir="8100000" algn="bl" rotWithShape="0">
              <a:srgbClr val="000000">
                <a:alpha val="10000"/>
              </a:srgbClr>
            </a:outerShdw>
          </a:effectLst>
        </p:spPr>
        <p:txBody>
          <a:bodyPr/>
          <a:lstStyle/>
          <a:p>
            <a:endParaRPr lang="en-GB"/>
          </a:p>
        </p:txBody>
      </p:sp>
      <p:sp>
        <p:nvSpPr>
          <p:cNvPr id="43" name="Shape 34"/>
          <p:cNvSpPr/>
          <p:nvPr/>
        </p:nvSpPr>
        <p:spPr>
          <a:xfrm>
            <a:off x="5806440" y="2606316"/>
            <a:ext cx="64008" cy="1005840"/>
          </a:xfrm>
          <a:prstGeom prst="rect">
            <a:avLst/>
          </a:prstGeom>
          <a:solidFill>
            <a:srgbClr val="1A7A8A"/>
          </a:solidFill>
          <a:ln w="12700">
            <a:solidFill>
              <a:srgbClr val="1A7A8A"/>
            </a:solidFill>
            <a:prstDash val="solid"/>
          </a:ln>
        </p:spPr>
        <p:txBody>
          <a:bodyPr/>
          <a:lstStyle/>
          <a:p>
            <a:endParaRPr lang="en-GB"/>
          </a:p>
        </p:txBody>
      </p:sp>
      <p:sp>
        <p:nvSpPr>
          <p:cNvPr id="44" name="Text 35"/>
          <p:cNvSpPr/>
          <p:nvPr/>
        </p:nvSpPr>
        <p:spPr>
          <a:xfrm>
            <a:off x="5943600" y="2697756"/>
            <a:ext cx="502920" cy="365760"/>
          </a:xfrm>
          <a:prstGeom prst="rect">
            <a:avLst/>
          </a:prstGeom>
          <a:noFill/>
          <a:ln/>
        </p:spPr>
        <p:txBody>
          <a:bodyPr wrap="square" lIns="0" tIns="0" rIns="0" bIns="0" rtlCol="0" anchor="ctr"/>
          <a:lstStyle/>
          <a:p>
            <a:pPr marL="0" indent="0">
              <a:buNone/>
            </a:pPr>
            <a:r>
              <a:rPr lang="en-US" sz="1800" b="1" dirty="0">
                <a:solidFill>
                  <a:srgbClr val="D4A843"/>
                </a:solidFill>
                <a:latin typeface="Trebuchet MS" pitchFamily="34" charset="0"/>
                <a:ea typeface="Trebuchet MS" pitchFamily="34" charset="-122"/>
                <a:cs typeface="Trebuchet MS" pitchFamily="34" charset="-120"/>
              </a:rPr>
              <a:t>07</a:t>
            </a:r>
            <a:endParaRPr lang="en-US" sz="1800" dirty="0"/>
          </a:p>
        </p:txBody>
      </p:sp>
      <p:sp>
        <p:nvSpPr>
          <p:cNvPr id="45" name="Text 36"/>
          <p:cNvSpPr/>
          <p:nvPr/>
        </p:nvSpPr>
        <p:spPr>
          <a:xfrm>
            <a:off x="5943600" y="3017796"/>
            <a:ext cx="2788920" cy="292608"/>
          </a:xfrm>
          <a:prstGeom prst="rect">
            <a:avLst/>
          </a:prstGeom>
          <a:noFill/>
          <a:ln/>
        </p:spPr>
        <p:txBody>
          <a:bodyPr wrap="square" lIns="0" tIns="0" rIns="0" bIns="0" rtlCol="0" anchor="ctr"/>
          <a:lstStyle/>
          <a:p>
            <a:pPr marL="0" indent="0">
              <a:buNone/>
            </a:pPr>
            <a:r>
              <a:rPr lang="en-US" sz="1200" b="1" dirty="0">
                <a:solidFill>
                  <a:srgbClr val="0D3D56"/>
                </a:solidFill>
                <a:latin typeface="Calibri" pitchFamily="34" charset="0"/>
                <a:ea typeface="Calibri" pitchFamily="34" charset="-122"/>
                <a:cs typeface="Calibri" pitchFamily="34" charset="-120"/>
              </a:rPr>
              <a:t>Conclusion</a:t>
            </a:r>
            <a:endParaRPr lang="en-US" sz="1200" dirty="0"/>
          </a:p>
        </p:txBody>
      </p:sp>
      <p:sp>
        <p:nvSpPr>
          <p:cNvPr id="46" name="Text 37"/>
          <p:cNvSpPr/>
          <p:nvPr/>
        </p:nvSpPr>
        <p:spPr>
          <a:xfrm>
            <a:off x="5943600" y="3292116"/>
            <a:ext cx="2788920" cy="228600"/>
          </a:xfrm>
          <a:prstGeom prst="rect">
            <a:avLst/>
          </a:prstGeom>
          <a:noFill/>
          <a:ln/>
        </p:spPr>
        <p:txBody>
          <a:bodyPr wrap="square" lIns="0" tIns="0" rIns="0" bIns="0" rtlCol="0" anchor="ctr"/>
          <a:lstStyle/>
          <a:p>
            <a:pPr marL="0" indent="0">
              <a:buNone/>
            </a:pPr>
            <a:endParaRPr lang="en-US" sz="9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1A7A8A"/>
          </a:solidFill>
          <a:ln w="12700">
            <a:solidFill>
              <a:srgbClr val="1A7A8A"/>
            </a:solidFill>
            <a:prstDash val="solid"/>
          </a:ln>
        </p:spPr>
        <p:txBody>
          <a:bodyPr/>
          <a:lstStyle/>
          <a:p>
            <a:endParaRPr lang="en-GB"/>
          </a:p>
        </p:txBody>
      </p:sp>
      <p:sp>
        <p:nvSpPr>
          <p:cNvPr id="3" name="Text 1"/>
          <p:cNvSpPr/>
          <p:nvPr/>
        </p:nvSpPr>
        <p:spPr>
          <a:xfrm>
            <a:off x="365760" y="0"/>
            <a:ext cx="7315200" cy="960120"/>
          </a:xfrm>
          <a:prstGeom prst="rect">
            <a:avLst/>
          </a:prstGeom>
          <a:noFill/>
          <a:ln/>
        </p:spPr>
        <p:txBody>
          <a:bodyPr wrap="square" rtlCol="0" anchor="ctr"/>
          <a:lstStyle/>
          <a:p>
            <a:pPr marL="0" indent="0">
              <a:buNone/>
            </a:pPr>
            <a:r>
              <a:rPr lang="en-US" sz="2800" b="1" dirty="0">
                <a:solidFill>
                  <a:srgbClr val="FFFFFF"/>
                </a:solidFill>
                <a:latin typeface="Trebuchet MS" pitchFamily="34" charset="0"/>
                <a:ea typeface="Trebuchet MS" pitchFamily="34" charset="-122"/>
                <a:cs typeface="Trebuchet MS" pitchFamily="34" charset="-120"/>
              </a:rPr>
              <a:t>Case Study Overview</a:t>
            </a:r>
            <a:endParaRPr lang="en-US" sz="2800" dirty="0"/>
          </a:p>
        </p:txBody>
      </p:sp>
      <p:sp>
        <p:nvSpPr>
          <p:cNvPr id="4" name="Shape 2"/>
          <p:cNvSpPr/>
          <p:nvPr/>
        </p:nvSpPr>
        <p:spPr>
          <a:xfrm>
            <a:off x="8778240" y="0"/>
            <a:ext cx="365760" cy="960120"/>
          </a:xfrm>
          <a:prstGeom prst="rect">
            <a:avLst/>
          </a:prstGeom>
          <a:solidFill>
            <a:srgbClr val="D4A843"/>
          </a:solidFill>
          <a:ln w="12700">
            <a:solidFill>
              <a:srgbClr val="D4A843"/>
            </a:solidFill>
            <a:prstDash val="solid"/>
          </a:ln>
        </p:spPr>
        <p:txBody>
          <a:bodyPr/>
          <a:lstStyle/>
          <a:p>
            <a:endParaRPr lang="en-GB"/>
          </a:p>
        </p:txBody>
      </p:sp>
      <p:sp>
        <p:nvSpPr>
          <p:cNvPr id="6" name="Shape 3"/>
          <p:cNvSpPr/>
          <p:nvPr/>
        </p:nvSpPr>
        <p:spPr>
          <a:xfrm>
            <a:off x="274320" y="4389120"/>
            <a:ext cx="3749040" cy="228600"/>
          </a:xfrm>
          <a:prstGeom prst="rect">
            <a:avLst/>
          </a:prstGeom>
          <a:solidFill>
            <a:srgbClr val="1A7A8A"/>
          </a:solidFill>
          <a:ln w="12700">
            <a:solidFill>
              <a:srgbClr val="1A7A8A"/>
            </a:solidFill>
            <a:prstDash val="solid"/>
          </a:ln>
        </p:spPr>
        <p:txBody>
          <a:bodyPr/>
          <a:lstStyle/>
          <a:p>
            <a:endParaRPr lang="en-GB"/>
          </a:p>
        </p:txBody>
      </p:sp>
      <p:sp>
        <p:nvSpPr>
          <p:cNvPr id="7" name="Text 4"/>
          <p:cNvSpPr/>
          <p:nvPr/>
        </p:nvSpPr>
        <p:spPr>
          <a:xfrm>
            <a:off x="274320" y="4389120"/>
            <a:ext cx="3749040" cy="228600"/>
          </a:xfrm>
          <a:prstGeom prst="rect">
            <a:avLst/>
          </a:prstGeom>
          <a:noFill/>
          <a:ln/>
        </p:spPr>
        <p:txBody>
          <a:bodyPr wrap="square" lIns="0" tIns="0" rIns="0" bIns="0" rtlCol="0" anchor="ctr"/>
          <a:lstStyle/>
          <a:p>
            <a:pPr marL="0" indent="0" algn="ctr">
              <a:buNone/>
            </a:pPr>
            <a:r>
              <a:rPr lang="en-US" sz="800" i="1" dirty="0">
                <a:solidFill>
                  <a:srgbClr val="FFFFFF"/>
                </a:solidFill>
              </a:rPr>
              <a:t>Riverdale Nursing Home</a:t>
            </a:r>
            <a:endParaRPr lang="en-US" sz="800" dirty="0"/>
          </a:p>
        </p:txBody>
      </p:sp>
      <p:sp>
        <p:nvSpPr>
          <p:cNvPr id="8" name="Shape 5"/>
          <p:cNvSpPr/>
          <p:nvPr/>
        </p:nvSpPr>
        <p:spPr>
          <a:xfrm>
            <a:off x="4251960" y="1097280"/>
            <a:ext cx="4663440" cy="685800"/>
          </a:xfrm>
          <a:prstGeom prst="rect">
            <a:avLst/>
          </a:prstGeom>
          <a:solidFill>
            <a:srgbClr val="E8F4F8"/>
          </a:solidFill>
          <a:ln w="12700">
            <a:solidFill>
              <a:srgbClr val="C5DCE8"/>
            </a:solidFill>
            <a:prstDash val="solid"/>
          </a:ln>
        </p:spPr>
        <p:txBody>
          <a:bodyPr/>
          <a:lstStyle/>
          <a:p>
            <a:endParaRPr lang="en-GB"/>
          </a:p>
        </p:txBody>
      </p:sp>
      <p:sp>
        <p:nvSpPr>
          <p:cNvPr id="9" name="Text 6"/>
          <p:cNvSpPr/>
          <p:nvPr/>
        </p:nvSpPr>
        <p:spPr>
          <a:xfrm>
            <a:off x="4389120" y="1143000"/>
            <a:ext cx="4572000" cy="274320"/>
          </a:xfrm>
          <a:prstGeom prst="rect">
            <a:avLst/>
          </a:prstGeom>
          <a:noFill/>
          <a:ln/>
        </p:spPr>
        <p:txBody>
          <a:bodyPr wrap="square" lIns="0" tIns="0" rIns="0" bIns="0" rtlCol="0" anchor="ctr"/>
          <a:lstStyle/>
          <a:p>
            <a:pPr marL="0" indent="0">
              <a:buNone/>
            </a:pPr>
            <a:r>
              <a:rPr lang="en-US" sz="1100" b="1" dirty="0">
                <a:solidFill>
                  <a:srgbClr val="1A7A8A"/>
                </a:solidFill>
                <a:latin typeface="Calibri" pitchFamily="34" charset="0"/>
                <a:ea typeface="Calibri" pitchFamily="34" charset="-122"/>
                <a:cs typeface="Calibri" pitchFamily="34" charset="-120"/>
              </a:rPr>
              <a:t>👥 Service Users</a:t>
            </a:r>
            <a:endParaRPr lang="en-US" sz="1100" dirty="0"/>
          </a:p>
        </p:txBody>
      </p:sp>
      <p:sp>
        <p:nvSpPr>
          <p:cNvPr id="10" name="Text 7"/>
          <p:cNvSpPr/>
          <p:nvPr/>
        </p:nvSpPr>
        <p:spPr>
          <a:xfrm>
            <a:off x="4389120" y="1399032"/>
            <a:ext cx="4480560" cy="301752"/>
          </a:xfrm>
          <a:prstGeom prst="rect">
            <a:avLst/>
          </a:prstGeom>
          <a:noFill/>
          <a:ln/>
        </p:spPr>
        <p:txBody>
          <a:bodyPr wrap="square" lIns="0" tIns="0" rIns="0" bIns="0" rtlCol="0" anchor="ctr"/>
          <a:lstStyle/>
          <a:p>
            <a:r>
              <a:rPr lang="en-US" sz="950" dirty="0"/>
              <a:t>Older adults who need daily help with their personal care, medication support and monitoring.</a:t>
            </a:r>
          </a:p>
        </p:txBody>
      </p:sp>
      <p:sp>
        <p:nvSpPr>
          <p:cNvPr id="11" name="Shape 8"/>
          <p:cNvSpPr/>
          <p:nvPr/>
        </p:nvSpPr>
        <p:spPr>
          <a:xfrm>
            <a:off x="4251960" y="1874520"/>
            <a:ext cx="4663440" cy="685800"/>
          </a:xfrm>
          <a:prstGeom prst="rect">
            <a:avLst/>
          </a:prstGeom>
          <a:solidFill>
            <a:srgbClr val="E8F4F8"/>
          </a:solidFill>
          <a:ln w="12700">
            <a:solidFill>
              <a:srgbClr val="C5DCE8"/>
            </a:solidFill>
            <a:prstDash val="solid"/>
          </a:ln>
        </p:spPr>
        <p:txBody>
          <a:bodyPr/>
          <a:lstStyle/>
          <a:p>
            <a:endParaRPr lang="en-GB"/>
          </a:p>
        </p:txBody>
      </p:sp>
      <p:sp>
        <p:nvSpPr>
          <p:cNvPr id="12" name="Text 9"/>
          <p:cNvSpPr/>
          <p:nvPr/>
        </p:nvSpPr>
        <p:spPr>
          <a:xfrm>
            <a:off x="4389120" y="1920240"/>
            <a:ext cx="4572000" cy="274320"/>
          </a:xfrm>
          <a:prstGeom prst="rect">
            <a:avLst/>
          </a:prstGeom>
          <a:noFill/>
          <a:ln/>
        </p:spPr>
        <p:txBody>
          <a:bodyPr wrap="square" lIns="0" tIns="0" rIns="0" bIns="0" rtlCol="0" anchor="ctr"/>
          <a:lstStyle/>
          <a:p>
            <a:pPr marL="0" indent="0">
              <a:buNone/>
            </a:pPr>
            <a:r>
              <a:rPr lang="en-US" sz="1100" b="1" dirty="0">
                <a:solidFill>
                  <a:srgbClr val="1A7A8A"/>
                </a:solidFill>
                <a:latin typeface="Calibri" pitchFamily="34" charset="0"/>
                <a:ea typeface="Calibri" pitchFamily="34" charset="-122"/>
                <a:cs typeface="Calibri" pitchFamily="34" charset="-120"/>
              </a:rPr>
              <a:t>🏢 Site</a:t>
            </a:r>
            <a:endParaRPr lang="en-US" sz="1100" dirty="0"/>
          </a:p>
        </p:txBody>
      </p:sp>
      <p:sp>
        <p:nvSpPr>
          <p:cNvPr id="13" name="Text 10"/>
          <p:cNvSpPr/>
          <p:nvPr/>
        </p:nvSpPr>
        <p:spPr>
          <a:xfrm>
            <a:off x="4389120" y="2176272"/>
            <a:ext cx="4480560" cy="301752"/>
          </a:xfrm>
          <a:prstGeom prst="rect">
            <a:avLst/>
          </a:prstGeom>
          <a:noFill/>
          <a:ln/>
        </p:spPr>
        <p:txBody>
          <a:bodyPr wrap="square" lIns="0" tIns="0" rIns="0" bIns="0" rtlCol="0" anchor="ctr"/>
          <a:lstStyle/>
          <a:p>
            <a:r>
              <a:rPr lang="en-US" sz="950" dirty="0"/>
              <a:t>Facilities include two buildings where care staff work on shift.</a:t>
            </a:r>
          </a:p>
        </p:txBody>
      </p:sp>
      <p:sp>
        <p:nvSpPr>
          <p:cNvPr id="14" name="Shape 11"/>
          <p:cNvSpPr/>
          <p:nvPr/>
        </p:nvSpPr>
        <p:spPr>
          <a:xfrm>
            <a:off x="4251960" y="2651760"/>
            <a:ext cx="4663440" cy="685800"/>
          </a:xfrm>
          <a:prstGeom prst="rect">
            <a:avLst/>
          </a:prstGeom>
          <a:solidFill>
            <a:srgbClr val="E8F4F8"/>
          </a:solidFill>
          <a:ln w="12700">
            <a:solidFill>
              <a:srgbClr val="C5DCE8"/>
            </a:solidFill>
            <a:prstDash val="solid"/>
          </a:ln>
        </p:spPr>
        <p:txBody>
          <a:bodyPr/>
          <a:lstStyle/>
          <a:p>
            <a:endParaRPr lang="en-GB"/>
          </a:p>
        </p:txBody>
      </p:sp>
      <p:sp>
        <p:nvSpPr>
          <p:cNvPr id="15" name="Text 12"/>
          <p:cNvSpPr/>
          <p:nvPr/>
        </p:nvSpPr>
        <p:spPr>
          <a:xfrm>
            <a:off x="4389120" y="2697480"/>
            <a:ext cx="4572000" cy="274320"/>
          </a:xfrm>
          <a:prstGeom prst="rect">
            <a:avLst/>
          </a:prstGeom>
          <a:noFill/>
          <a:ln/>
        </p:spPr>
        <p:txBody>
          <a:bodyPr wrap="square" lIns="0" tIns="0" rIns="0" bIns="0" rtlCol="0" anchor="ctr"/>
          <a:lstStyle/>
          <a:p>
            <a:pPr marL="0" indent="0">
              <a:buNone/>
            </a:pPr>
            <a:r>
              <a:rPr lang="en-US" sz="1100" b="1" dirty="0">
                <a:solidFill>
                  <a:srgbClr val="1A7A8A"/>
                </a:solidFill>
                <a:latin typeface="Calibri" pitchFamily="34" charset="0"/>
                <a:ea typeface="Calibri" pitchFamily="34" charset="-122"/>
                <a:cs typeface="Calibri" pitchFamily="34" charset="-120"/>
              </a:rPr>
              <a:t>💼 Staff Roles</a:t>
            </a:r>
            <a:endParaRPr lang="en-US" sz="1100" dirty="0"/>
          </a:p>
        </p:txBody>
      </p:sp>
      <p:sp>
        <p:nvSpPr>
          <p:cNvPr id="16" name="Text 13"/>
          <p:cNvSpPr/>
          <p:nvPr/>
        </p:nvSpPr>
        <p:spPr>
          <a:xfrm>
            <a:off x="4389120" y="2953512"/>
            <a:ext cx="4480560" cy="301752"/>
          </a:xfrm>
          <a:prstGeom prst="rect">
            <a:avLst/>
          </a:prstGeom>
          <a:noFill/>
          <a:ln/>
        </p:spPr>
        <p:txBody>
          <a:bodyPr wrap="square" lIns="0" tIns="0" rIns="0" bIns="0" rtlCol="0" anchor="ctr"/>
          <a:lstStyle/>
          <a:p>
            <a:r>
              <a:rPr lang="en-US" sz="950" dirty="0"/>
              <a:t>Different types of Care Staff are Careers, Senior Careers, Nurses and Admin staff.</a:t>
            </a:r>
          </a:p>
        </p:txBody>
      </p:sp>
      <p:sp>
        <p:nvSpPr>
          <p:cNvPr id="17" name="Shape 14"/>
          <p:cNvSpPr/>
          <p:nvPr/>
        </p:nvSpPr>
        <p:spPr>
          <a:xfrm>
            <a:off x="4251960" y="3429000"/>
            <a:ext cx="4663440" cy="685800"/>
          </a:xfrm>
          <a:prstGeom prst="rect">
            <a:avLst/>
          </a:prstGeom>
          <a:solidFill>
            <a:srgbClr val="E8F4F8"/>
          </a:solidFill>
          <a:ln w="12700">
            <a:solidFill>
              <a:srgbClr val="C5DCE8"/>
            </a:solidFill>
            <a:prstDash val="solid"/>
          </a:ln>
        </p:spPr>
        <p:txBody>
          <a:bodyPr/>
          <a:lstStyle/>
          <a:p>
            <a:endParaRPr lang="en-GB"/>
          </a:p>
        </p:txBody>
      </p:sp>
      <p:sp>
        <p:nvSpPr>
          <p:cNvPr id="18" name="Text 15"/>
          <p:cNvSpPr/>
          <p:nvPr/>
        </p:nvSpPr>
        <p:spPr>
          <a:xfrm>
            <a:off x="4389120" y="3474720"/>
            <a:ext cx="4572000" cy="274320"/>
          </a:xfrm>
          <a:prstGeom prst="rect">
            <a:avLst/>
          </a:prstGeom>
          <a:noFill/>
          <a:ln/>
        </p:spPr>
        <p:txBody>
          <a:bodyPr wrap="square" lIns="0" tIns="0" rIns="0" bIns="0" rtlCol="0" anchor="ctr"/>
          <a:lstStyle/>
          <a:p>
            <a:pPr marL="0" indent="0">
              <a:buNone/>
            </a:pPr>
            <a:r>
              <a:rPr lang="en-US" sz="1100" b="1" dirty="0">
                <a:solidFill>
                  <a:srgbClr val="1A7A8A"/>
                </a:solidFill>
                <a:latin typeface="Calibri" pitchFamily="34" charset="0"/>
                <a:ea typeface="Calibri" pitchFamily="34" charset="-122"/>
                <a:cs typeface="Calibri" pitchFamily="34" charset="-120"/>
              </a:rPr>
              <a:t>💻 Current System</a:t>
            </a:r>
            <a:endParaRPr lang="en-US" sz="1100" dirty="0"/>
          </a:p>
        </p:txBody>
      </p:sp>
      <p:sp>
        <p:nvSpPr>
          <p:cNvPr id="19" name="Text 16"/>
          <p:cNvSpPr/>
          <p:nvPr/>
        </p:nvSpPr>
        <p:spPr>
          <a:xfrm>
            <a:off x="4389120" y="3730752"/>
            <a:ext cx="4480560" cy="301752"/>
          </a:xfrm>
          <a:prstGeom prst="rect">
            <a:avLst/>
          </a:prstGeom>
          <a:noFill/>
          <a:ln/>
        </p:spPr>
        <p:txBody>
          <a:bodyPr wrap="square" lIns="0" tIns="0" rIns="0" bIns="0" rtlCol="0" anchor="ctr"/>
          <a:lstStyle/>
          <a:p>
            <a:r>
              <a:rPr lang="en-US" sz="950" dirty="0"/>
              <a:t>Microsoft 365 is used by multiple users but in an inconsistent manner.</a:t>
            </a:r>
          </a:p>
        </p:txBody>
      </p:sp>
      <p:sp>
        <p:nvSpPr>
          <p:cNvPr id="20" name="Shape 17"/>
          <p:cNvSpPr/>
          <p:nvPr/>
        </p:nvSpPr>
        <p:spPr>
          <a:xfrm>
            <a:off x="4251960" y="4206240"/>
            <a:ext cx="4663440" cy="685800"/>
          </a:xfrm>
          <a:prstGeom prst="rect">
            <a:avLst/>
          </a:prstGeom>
          <a:solidFill>
            <a:srgbClr val="E8F4F8"/>
          </a:solidFill>
          <a:ln w="12700">
            <a:solidFill>
              <a:srgbClr val="C5DCE8"/>
            </a:solidFill>
            <a:prstDash val="solid"/>
          </a:ln>
        </p:spPr>
        <p:txBody>
          <a:bodyPr/>
          <a:lstStyle/>
          <a:p>
            <a:endParaRPr lang="en-GB"/>
          </a:p>
        </p:txBody>
      </p:sp>
      <p:sp>
        <p:nvSpPr>
          <p:cNvPr id="21" name="Text 18"/>
          <p:cNvSpPr/>
          <p:nvPr/>
        </p:nvSpPr>
        <p:spPr>
          <a:xfrm>
            <a:off x="4389120" y="4251960"/>
            <a:ext cx="4572000" cy="274320"/>
          </a:xfrm>
          <a:prstGeom prst="rect">
            <a:avLst/>
          </a:prstGeom>
          <a:noFill/>
          <a:ln/>
        </p:spPr>
        <p:txBody>
          <a:bodyPr wrap="square" lIns="0" tIns="0" rIns="0" bIns="0" rtlCol="0" anchor="ctr"/>
          <a:lstStyle/>
          <a:p>
            <a:pPr marL="0" indent="0">
              <a:buNone/>
            </a:pPr>
            <a:r>
              <a:rPr lang="en-US" sz="1100" b="1" dirty="0">
                <a:solidFill>
                  <a:srgbClr val="1A7A8A"/>
                </a:solidFill>
                <a:latin typeface="Calibri" pitchFamily="34" charset="0"/>
                <a:ea typeface="Calibri" pitchFamily="34" charset="-122"/>
                <a:cs typeface="Calibri" pitchFamily="34" charset="-120"/>
              </a:rPr>
              <a:t>⚠️ Problem</a:t>
            </a:r>
            <a:endParaRPr lang="en-US" sz="1100" dirty="0"/>
          </a:p>
        </p:txBody>
      </p:sp>
      <p:sp>
        <p:nvSpPr>
          <p:cNvPr id="22" name="Text 19"/>
          <p:cNvSpPr/>
          <p:nvPr/>
        </p:nvSpPr>
        <p:spPr>
          <a:xfrm>
            <a:off x="4389120" y="4507992"/>
            <a:ext cx="4480560" cy="301752"/>
          </a:xfrm>
          <a:prstGeom prst="rect">
            <a:avLst/>
          </a:prstGeom>
          <a:noFill/>
          <a:ln/>
        </p:spPr>
        <p:txBody>
          <a:bodyPr wrap="square" lIns="0" tIns="0" rIns="0" bIns="0" rtlCol="0" anchor="ctr"/>
          <a:lstStyle/>
          <a:p>
            <a:r>
              <a:rPr lang="en-US" sz="950" dirty="0"/>
              <a:t>Leads to confusion, work duplication, missed messages and poor communication</a:t>
            </a:r>
          </a:p>
        </p:txBody>
      </p:sp>
      <p:sp>
        <p:nvSpPr>
          <p:cNvPr id="23" name="Text 20"/>
          <p:cNvSpPr/>
          <p:nvPr/>
        </p:nvSpPr>
        <p:spPr>
          <a:xfrm>
            <a:off x="274320" y="4892040"/>
            <a:ext cx="8595360" cy="201168"/>
          </a:xfrm>
          <a:prstGeom prst="rect">
            <a:avLst/>
          </a:prstGeom>
          <a:noFill/>
          <a:ln/>
        </p:spPr>
        <p:txBody>
          <a:bodyPr wrap="square" rtlCol="0" anchor="ctr"/>
          <a:lstStyle/>
          <a:p>
            <a:pPr marL="0" indent="0" algn="r">
              <a:buNone/>
            </a:pPr>
            <a:r>
              <a:rPr lang="en-US" sz="800" i="1" dirty="0">
                <a:solidFill>
                  <a:srgbClr val="8AABB8"/>
                </a:solidFill>
              </a:rPr>
              <a:t>Module Code: LCHS4007  |  Student: Komal</a:t>
            </a:r>
            <a:endParaRPr lang="en-US" sz="800" dirty="0"/>
          </a:p>
        </p:txBody>
      </p:sp>
      <p:pic>
        <p:nvPicPr>
          <p:cNvPr id="24" name="Picture 23"/>
          <p:cNvPicPr>
            <a:picLocks noChangeAspect="1"/>
          </p:cNvPicPr>
          <p:nvPr/>
        </p:nvPicPr>
        <p:blipFill rotWithShape="1">
          <a:blip r:embed="rId3">
            <a:extLst>
              <a:ext uri="{28A0092B-C50C-407E-A947-70E740481C1C}">
                <a14:useLocalDpi xmlns:a14="http://schemas.microsoft.com/office/drawing/2010/main" val="0"/>
              </a:ext>
            </a:extLst>
          </a:blip>
          <a:srcRect l="26928" t="7852" r="50395" b="71407"/>
          <a:stretch/>
        </p:blipFill>
        <p:spPr>
          <a:xfrm>
            <a:off x="168096" y="1764030"/>
            <a:ext cx="3961488" cy="241554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0D3D56"/>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D4A843"/>
          </a:solidFill>
          <a:ln w="12700">
            <a:solidFill>
              <a:srgbClr val="D4A843"/>
            </a:solidFill>
            <a:prstDash val="solid"/>
          </a:ln>
        </p:spPr>
        <p:txBody>
          <a:bodyPr/>
          <a:lstStyle/>
          <a:p>
            <a:endParaRPr lang="en-GB"/>
          </a:p>
        </p:txBody>
      </p:sp>
      <p:sp>
        <p:nvSpPr>
          <p:cNvPr id="3" name="Text 1"/>
          <p:cNvSpPr/>
          <p:nvPr/>
        </p:nvSpPr>
        <p:spPr>
          <a:xfrm>
            <a:off x="411480" y="201168"/>
            <a:ext cx="8321040" cy="685800"/>
          </a:xfrm>
          <a:prstGeom prst="rect">
            <a:avLst/>
          </a:prstGeom>
          <a:noFill/>
          <a:ln/>
        </p:spPr>
        <p:txBody>
          <a:bodyPr wrap="square" rtlCol="0" anchor="ctr"/>
          <a:lstStyle/>
          <a:p>
            <a:pPr marL="0" indent="0">
              <a:buNone/>
            </a:pPr>
            <a:r>
              <a:rPr lang="en-US" sz="3000" b="1" dirty="0">
                <a:solidFill>
                  <a:srgbClr val="FFFFFF"/>
                </a:solidFill>
                <a:latin typeface="Trebuchet MS" pitchFamily="34" charset="0"/>
                <a:ea typeface="Trebuchet MS" pitchFamily="34" charset="-122"/>
                <a:cs typeface="Trebuchet MS" pitchFamily="34" charset="-120"/>
              </a:rPr>
              <a:t>Workplace Task: Staff Training</a:t>
            </a:r>
            <a:endParaRPr lang="en-US" sz="3000" dirty="0"/>
          </a:p>
        </p:txBody>
      </p:sp>
      <p:sp>
        <p:nvSpPr>
          <p:cNvPr id="5" name="Shape 2"/>
          <p:cNvSpPr/>
          <p:nvPr/>
        </p:nvSpPr>
        <p:spPr>
          <a:xfrm>
            <a:off x="5029200" y="1005840"/>
            <a:ext cx="640080" cy="3840480"/>
          </a:xfrm>
          <a:prstGeom prst="rect">
            <a:avLst/>
          </a:prstGeom>
          <a:solidFill>
            <a:srgbClr val="0D3D56"/>
          </a:solidFill>
          <a:ln w="12700">
            <a:solidFill>
              <a:srgbClr val="0D3D56"/>
            </a:solidFill>
            <a:prstDash val="solid"/>
          </a:ln>
        </p:spPr>
        <p:txBody>
          <a:bodyPr/>
          <a:lstStyle/>
          <a:p>
            <a:endParaRPr lang="en-GB"/>
          </a:p>
        </p:txBody>
      </p:sp>
      <p:sp>
        <p:nvSpPr>
          <p:cNvPr id="6" name="Shape 3"/>
          <p:cNvSpPr/>
          <p:nvPr/>
        </p:nvSpPr>
        <p:spPr>
          <a:xfrm>
            <a:off x="365760" y="1005840"/>
            <a:ext cx="4754880" cy="1051560"/>
          </a:xfrm>
          <a:prstGeom prst="rect">
            <a:avLst/>
          </a:prstGeom>
          <a:solidFill>
            <a:srgbClr val="FFFFFF">
              <a:alpha val="92000"/>
            </a:srgbClr>
          </a:solidFill>
          <a:ln w="12700">
            <a:solidFill>
              <a:srgbClr val="D4A843">
                <a:alpha val="60000"/>
              </a:srgbClr>
            </a:solidFill>
            <a:prstDash val="solid"/>
          </a:ln>
        </p:spPr>
        <p:txBody>
          <a:bodyPr/>
          <a:lstStyle/>
          <a:p>
            <a:endParaRPr lang="en-GB"/>
          </a:p>
        </p:txBody>
      </p:sp>
      <p:sp>
        <p:nvSpPr>
          <p:cNvPr id="7" name="Text 4"/>
          <p:cNvSpPr/>
          <p:nvPr/>
        </p:nvSpPr>
        <p:spPr>
          <a:xfrm>
            <a:off x="502920" y="1078992"/>
            <a:ext cx="4480560" cy="292608"/>
          </a:xfrm>
          <a:prstGeom prst="rect">
            <a:avLst/>
          </a:prstGeom>
          <a:noFill/>
          <a:ln/>
        </p:spPr>
        <p:txBody>
          <a:bodyPr wrap="square" lIns="0" tIns="0" rIns="0" bIns="0" rtlCol="0" anchor="ctr"/>
          <a:lstStyle/>
          <a:p>
            <a:pPr marL="0" indent="0">
              <a:buNone/>
            </a:pPr>
            <a:r>
              <a:rPr lang="en-US" sz="1300" b="1" dirty="0">
                <a:solidFill>
                  <a:srgbClr val="D4A843"/>
                </a:solidFill>
                <a:latin typeface="Calibri" pitchFamily="34" charset="0"/>
                <a:ea typeface="Calibri" pitchFamily="34" charset="-122"/>
                <a:cs typeface="Calibri" pitchFamily="34" charset="-120"/>
              </a:rPr>
              <a:t>What does Staff Training involve?</a:t>
            </a:r>
            <a:endParaRPr lang="en-US" sz="1300" dirty="0"/>
          </a:p>
        </p:txBody>
      </p:sp>
      <p:sp>
        <p:nvSpPr>
          <p:cNvPr id="8" name="Text 5"/>
          <p:cNvSpPr/>
          <p:nvPr/>
        </p:nvSpPr>
        <p:spPr>
          <a:xfrm>
            <a:off x="502920" y="1389888"/>
            <a:ext cx="4480560" cy="594360"/>
          </a:xfrm>
          <a:prstGeom prst="rect">
            <a:avLst/>
          </a:prstGeom>
          <a:noFill/>
          <a:ln/>
        </p:spPr>
        <p:txBody>
          <a:bodyPr wrap="square" lIns="0" tIns="0" rIns="0" bIns="0" rtlCol="0" anchor="ctr"/>
          <a:lstStyle/>
          <a:p>
            <a:r>
              <a:rPr lang="en-US" sz="1100" dirty="0">
                <a:latin typeface="Calibri" pitchFamily="34" charset="0"/>
                <a:ea typeface="Calibri" pitchFamily="34" charset="-122"/>
                <a:cs typeface="Calibri" pitchFamily="34" charset="-120"/>
              </a:rPr>
              <a:t>Providing structured organized training to develop and upskill staff, to comply with mandatory regulations that govern care delivery and to maintain a high standard of care for patients at Riverdale. </a:t>
            </a:r>
            <a:endParaRPr lang="en-US" sz="1100" dirty="0"/>
          </a:p>
        </p:txBody>
      </p:sp>
      <p:sp>
        <p:nvSpPr>
          <p:cNvPr id="9" name="Shape 6"/>
          <p:cNvSpPr/>
          <p:nvPr/>
        </p:nvSpPr>
        <p:spPr>
          <a:xfrm>
            <a:off x="365760" y="2286000"/>
            <a:ext cx="256032" cy="256032"/>
          </a:xfrm>
          <a:prstGeom prst="rect">
            <a:avLst/>
          </a:prstGeom>
          <a:solidFill>
            <a:srgbClr val="D4A843"/>
          </a:solidFill>
          <a:ln w="12700">
            <a:solidFill>
              <a:srgbClr val="D4A843"/>
            </a:solidFill>
            <a:prstDash val="solid"/>
          </a:ln>
        </p:spPr>
        <p:txBody>
          <a:bodyPr/>
          <a:lstStyle/>
          <a:p>
            <a:endParaRPr lang="en-GB"/>
          </a:p>
        </p:txBody>
      </p:sp>
      <p:sp>
        <p:nvSpPr>
          <p:cNvPr id="10" name="Text 7"/>
          <p:cNvSpPr/>
          <p:nvPr/>
        </p:nvSpPr>
        <p:spPr>
          <a:xfrm>
            <a:off x="749808" y="2249424"/>
            <a:ext cx="4297680" cy="347472"/>
          </a:xfrm>
          <a:prstGeom prst="rect">
            <a:avLst/>
          </a:prstGeom>
          <a:noFill/>
          <a:ln/>
        </p:spPr>
        <p:txBody>
          <a:bodyPr wrap="square" rtlCol="0" anchor="ctr"/>
          <a:lstStyle/>
          <a:p>
            <a:r>
              <a:rPr lang="en-US" sz="1200" dirty="0">
                <a:solidFill>
                  <a:schemeClr val="bg1"/>
                </a:solidFill>
                <a:latin typeface="Calibri" pitchFamily="34" charset="0"/>
                <a:ea typeface="Calibri" pitchFamily="34" charset="-122"/>
                <a:cs typeface="Calibri" pitchFamily="34" charset="-120"/>
              </a:rPr>
              <a:t>Induction training for new </a:t>
            </a:r>
            <a:r>
              <a:rPr lang="en-US" sz="1200" dirty="0" err="1">
                <a:solidFill>
                  <a:schemeClr val="bg1"/>
                </a:solidFill>
                <a:latin typeface="Calibri" pitchFamily="34" charset="0"/>
                <a:ea typeface="Calibri" pitchFamily="34" charset="-122"/>
                <a:cs typeface="Calibri" pitchFamily="34" charset="-120"/>
              </a:rPr>
              <a:t>Carers</a:t>
            </a:r>
            <a:r>
              <a:rPr lang="en-US" sz="1200" dirty="0">
                <a:solidFill>
                  <a:schemeClr val="bg1"/>
                </a:solidFill>
                <a:latin typeface="Calibri" pitchFamily="34" charset="0"/>
                <a:ea typeface="Calibri" pitchFamily="34" charset="-122"/>
                <a:cs typeface="Calibri" pitchFamily="34" charset="-120"/>
              </a:rPr>
              <a:t> and Nurses. </a:t>
            </a:r>
            <a:endParaRPr lang="en-US" sz="1150" dirty="0">
              <a:solidFill>
                <a:schemeClr val="bg1"/>
              </a:solidFill>
            </a:endParaRPr>
          </a:p>
        </p:txBody>
      </p:sp>
      <p:sp>
        <p:nvSpPr>
          <p:cNvPr id="11" name="Shape 8"/>
          <p:cNvSpPr/>
          <p:nvPr/>
        </p:nvSpPr>
        <p:spPr>
          <a:xfrm>
            <a:off x="365760" y="2834640"/>
            <a:ext cx="256032" cy="256032"/>
          </a:xfrm>
          <a:prstGeom prst="rect">
            <a:avLst/>
          </a:prstGeom>
          <a:solidFill>
            <a:srgbClr val="D4A843"/>
          </a:solidFill>
          <a:ln w="12700">
            <a:solidFill>
              <a:srgbClr val="D4A843"/>
            </a:solidFill>
            <a:prstDash val="solid"/>
          </a:ln>
        </p:spPr>
        <p:txBody>
          <a:bodyPr/>
          <a:lstStyle/>
          <a:p>
            <a:endParaRPr lang="en-GB"/>
          </a:p>
        </p:txBody>
      </p:sp>
      <p:sp>
        <p:nvSpPr>
          <p:cNvPr id="12" name="Text 9"/>
          <p:cNvSpPr/>
          <p:nvPr/>
        </p:nvSpPr>
        <p:spPr>
          <a:xfrm>
            <a:off x="749808" y="2798064"/>
            <a:ext cx="4297680" cy="347472"/>
          </a:xfrm>
          <a:prstGeom prst="rect">
            <a:avLst/>
          </a:prstGeom>
          <a:noFill/>
          <a:ln/>
        </p:spPr>
        <p:txBody>
          <a:bodyPr wrap="square" rtlCol="0" anchor="ctr"/>
          <a:lstStyle/>
          <a:p>
            <a:r>
              <a:rPr lang="en-US" sz="1100" dirty="0">
                <a:solidFill>
                  <a:schemeClr val="bg1"/>
                </a:solidFill>
                <a:latin typeface="Calibri" pitchFamily="34" charset="0"/>
                <a:ea typeface="Calibri" pitchFamily="34" charset="-122"/>
                <a:cs typeface="Calibri" pitchFamily="34" charset="-120"/>
              </a:rPr>
              <a:t>Mandatory compliance training e.g. Safeguarding and Infection Control</a:t>
            </a:r>
            <a:r>
              <a:rPr lang="en-US" sz="1100" dirty="0">
                <a:latin typeface="Calibri" pitchFamily="34" charset="0"/>
                <a:ea typeface="Calibri" pitchFamily="34" charset="-122"/>
                <a:cs typeface="Calibri" pitchFamily="34" charset="-120"/>
              </a:rPr>
              <a:t>.</a:t>
            </a:r>
            <a:endParaRPr lang="en-US" sz="1100" dirty="0"/>
          </a:p>
        </p:txBody>
      </p:sp>
      <p:sp>
        <p:nvSpPr>
          <p:cNvPr id="13" name="Shape 10"/>
          <p:cNvSpPr/>
          <p:nvPr/>
        </p:nvSpPr>
        <p:spPr>
          <a:xfrm>
            <a:off x="365760" y="3383280"/>
            <a:ext cx="256032" cy="256032"/>
          </a:xfrm>
          <a:prstGeom prst="rect">
            <a:avLst/>
          </a:prstGeom>
          <a:solidFill>
            <a:srgbClr val="D4A843"/>
          </a:solidFill>
          <a:ln w="12700">
            <a:solidFill>
              <a:srgbClr val="D4A843"/>
            </a:solidFill>
            <a:prstDash val="solid"/>
          </a:ln>
        </p:spPr>
        <p:txBody>
          <a:bodyPr/>
          <a:lstStyle/>
          <a:p>
            <a:endParaRPr lang="en-GB"/>
          </a:p>
        </p:txBody>
      </p:sp>
      <p:sp>
        <p:nvSpPr>
          <p:cNvPr id="14" name="Text 11"/>
          <p:cNvSpPr/>
          <p:nvPr/>
        </p:nvSpPr>
        <p:spPr>
          <a:xfrm>
            <a:off x="749808" y="3346704"/>
            <a:ext cx="4297680" cy="347472"/>
          </a:xfrm>
          <a:prstGeom prst="rect">
            <a:avLst/>
          </a:prstGeom>
          <a:noFill/>
          <a:ln/>
        </p:spPr>
        <p:txBody>
          <a:bodyPr wrap="square" rtlCol="0" anchor="ctr"/>
          <a:lstStyle/>
          <a:p>
            <a:r>
              <a:rPr lang="en-US" sz="1150" dirty="0">
                <a:solidFill>
                  <a:srgbClr val="FFFFFF"/>
                </a:solidFill>
                <a:latin typeface="Calibri" pitchFamily="34" charset="0"/>
                <a:ea typeface="Calibri" pitchFamily="34" charset="-122"/>
                <a:cs typeface="Calibri" pitchFamily="34" charset="-120"/>
              </a:rPr>
              <a:t>Continuous professional development for staff</a:t>
            </a:r>
            <a:endParaRPr lang="en-US" sz="1150" dirty="0"/>
          </a:p>
        </p:txBody>
      </p:sp>
      <p:sp>
        <p:nvSpPr>
          <p:cNvPr id="15" name="Shape 12"/>
          <p:cNvSpPr/>
          <p:nvPr/>
        </p:nvSpPr>
        <p:spPr>
          <a:xfrm>
            <a:off x="365760" y="3931920"/>
            <a:ext cx="256032" cy="256032"/>
          </a:xfrm>
          <a:prstGeom prst="rect">
            <a:avLst/>
          </a:prstGeom>
          <a:solidFill>
            <a:srgbClr val="D4A843"/>
          </a:solidFill>
          <a:ln w="12700">
            <a:solidFill>
              <a:srgbClr val="D4A843"/>
            </a:solidFill>
            <a:prstDash val="solid"/>
          </a:ln>
        </p:spPr>
        <p:txBody>
          <a:bodyPr/>
          <a:lstStyle/>
          <a:p>
            <a:endParaRPr lang="en-GB"/>
          </a:p>
        </p:txBody>
      </p:sp>
      <p:sp>
        <p:nvSpPr>
          <p:cNvPr id="16" name="Text 13"/>
          <p:cNvSpPr/>
          <p:nvPr/>
        </p:nvSpPr>
        <p:spPr>
          <a:xfrm>
            <a:off x="749808" y="3895344"/>
            <a:ext cx="4297680" cy="347472"/>
          </a:xfrm>
          <a:prstGeom prst="rect">
            <a:avLst/>
          </a:prstGeom>
          <a:noFill/>
          <a:ln/>
        </p:spPr>
        <p:txBody>
          <a:bodyPr wrap="square" rtlCol="0" anchor="ctr"/>
          <a:lstStyle/>
          <a:p>
            <a:r>
              <a:rPr lang="en-US" sz="1150" dirty="0">
                <a:solidFill>
                  <a:srgbClr val="FFFFFF"/>
                </a:solidFill>
                <a:latin typeface="Calibri" pitchFamily="34" charset="0"/>
                <a:ea typeface="Calibri" pitchFamily="34" charset="-122"/>
                <a:cs typeface="Calibri" pitchFamily="34" charset="-120"/>
              </a:rPr>
              <a:t>Updates provide changes in policies or practices</a:t>
            </a:r>
            <a:endParaRPr lang="en-US" sz="1150" dirty="0"/>
          </a:p>
        </p:txBody>
      </p:sp>
      <p:sp>
        <p:nvSpPr>
          <p:cNvPr id="17" name="Shape 14"/>
          <p:cNvSpPr/>
          <p:nvPr/>
        </p:nvSpPr>
        <p:spPr>
          <a:xfrm>
            <a:off x="365760" y="4480560"/>
            <a:ext cx="256032" cy="256032"/>
          </a:xfrm>
          <a:prstGeom prst="rect">
            <a:avLst/>
          </a:prstGeom>
          <a:solidFill>
            <a:srgbClr val="D4A843"/>
          </a:solidFill>
          <a:ln w="12700">
            <a:solidFill>
              <a:srgbClr val="D4A843"/>
            </a:solidFill>
            <a:prstDash val="solid"/>
          </a:ln>
        </p:spPr>
        <p:txBody>
          <a:bodyPr/>
          <a:lstStyle/>
          <a:p>
            <a:endParaRPr lang="en-GB"/>
          </a:p>
        </p:txBody>
      </p:sp>
      <p:sp>
        <p:nvSpPr>
          <p:cNvPr id="18" name="Text 15"/>
          <p:cNvSpPr/>
          <p:nvPr/>
        </p:nvSpPr>
        <p:spPr>
          <a:xfrm>
            <a:off x="749808" y="4443984"/>
            <a:ext cx="4297680" cy="347472"/>
          </a:xfrm>
          <a:prstGeom prst="rect">
            <a:avLst/>
          </a:prstGeom>
          <a:noFill/>
          <a:ln/>
        </p:spPr>
        <p:txBody>
          <a:bodyPr wrap="square" rtlCol="0" anchor="ctr"/>
          <a:lstStyle/>
          <a:p>
            <a:r>
              <a:rPr lang="en-US" sz="1150" dirty="0">
                <a:solidFill>
                  <a:srgbClr val="FFFFFF"/>
                </a:solidFill>
                <a:latin typeface="Calibri" pitchFamily="34" charset="0"/>
                <a:ea typeface="Calibri" pitchFamily="34" charset="-122"/>
                <a:cs typeface="Calibri" pitchFamily="34" charset="-120"/>
              </a:rPr>
              <a:t>Visual or interactive learning styles for all different types of learners</a:t>
            </a:r>
            <a:endParaRPr lang="en-US" sz="1150" dirty="0"/>
          </a:p>
        </p:txBody>
      </p:sp>
      <p:sp>
        <p:nvSpPr>
          <p:cNvPr id="19" name="Text 16"/>
          <p:cNvSpPr/>
          <p:nvPr/>
        </p:nvSpPr>
        <p:spPr>
          <a:xfrm>
            <a:off x="365760" y="4800600"/>
            <a:ext cx="4114800" cy="228600"/>
          </a:xfrm>
          <a:prstGeom prst="rect">
            <a:avLst/>
          </a:prstGeom>
          <a:noFill/>
          <a:ln/>
        </p:spPr>
        <p:txBody>
          <a:bodyPr wrap="square" rtlCol="0" anchor="ctr"/>
          <a:lstStyle/>
          <a:p>
            <a:r>
              <a:rPr lang="en-US" sz="900" dirty="0">
                <a:solidFill>
                  <a:schemeClr val="accent2">
                    <a:lumMod val="75000"/>
                  </a:schemeClr>
                </a:solidFill>
                <a:latin typeface="Calibri" pitchFamily="34" charset="0"/>
                <a:ea typeface="Calibri" pitchFamily="34" charset="-122"/>
                <a:cs typeface="Calibri" pitchFamily="34" charset="-120"/>
              </a:rPr>
              <a:t>(</a:t>
            </a:r>
            <a:r>
              <a:rPr lang="en-US" sz="900" dirty="0" err="1">
                <a:solidFill>
                  <a:schemeClr val="accent2">
                    <a:lumMod val="75000"/>
                  </a:schemeClr>
                </a:solidFill>
                <a:latin typeface="Calibri" pitchFamily="34" charset="0"/>
                <a:ea typeface="Calibri" pitchFamily="34" charset="-122"/>
                <a:cs typeface="Calibri" pitchFamily="34" charset="-120"/>
              </a:rPr>
              <a:t>Vesna</a:t>
            </a:r>
            <a:r>
              <a:rPr lang="en-US" sz="900" dirty="0">
                <a:solidFill>
                  <a:schemeClr val="accent2">
                    <a:lumMod val="75000"/>
                  </a:schemeClr>
                </a:solidFill>
                <a:latin typeface="Calibri" pitchFamily="34" charset="0"/>
                <a:ea typeface="Calibri" pitchFamily="34" charset="-122"/>
                <a:cs typeface="Calibri" pitchFamily="34" charset="-120"/>
              </a:rPr>
              <a:t> </a:t>
            </a:r>
            <a:r>
              <a:rPr lang="en-US" sz="900" i="1" dirty="0">
                <a:solidFill>
                  <a:schemeClr val="accent2">
                    <a:lumMod val="75000"/>
                  </a:schemeClr>
                </a:solidFill>
              </a:rPr>
              <a:t>et al., </a:t>
            </a:r>
            <a:r>
              <a:rPr lang="en-US" sz="900" dirty="0">
                <a:solidFill>
                  <a:schemeClr val="accent2">
                    <a:lumMod val="75000"/>
                  </a:schemeClr>
                </a:solidFill>
                <a:latin typeface="Calibri" pitchFamily="34" charset="0"/>
                <a:ea typeface="Calibri" pitchFamily="34" charset="-122"/>
                <a:cs typeface="Calibri" pitchFamily="34" charset="-120"/>
              </a:rPr>
              <a:t> 2024) </a:t>
            </a:r>
            <a:endParaRPr lang="en-US" sz="900" dirty="0">
              <a:solidFill>
                <a:schemeClr val="accent2">
                  <a:lumMod val="75000"/>
                </a:schemeClr>
              </a:solidFill>
            </a:endParaRPr>
          </a:p>
        </p:txBody>
      </p:sp>
      <p:pic>
        <p:nvPicPr>
          <p:cNvPr id="20" name="Picture 19"/>
          <p:cNvPicPr>
            <a:picLocks noChangeAspect="1"/>
          </p:cNvPicPr>
          <p:nvPr/>
        </p:nvPicPr>
        <p:blipFill rotWithShape="1">
          <a:blip r:embed="rId3">
            <a:extLst>
              <a:ext uri="{28A0092B-C50C-407E-A947-70E740481C1C}">
                <a14:useLocalDpi xmlns:a14="http://schemas.microsoft.com/office/drawing/2010/main" val="0"/>
              </a:ext>
            </a:extLst>
          </a:blip>
          <a:srcRect l="53358" t="5230" r="26592" b="71704"/>
          <a:stretch/>
        </p:blipFill>
        <p:spPr>
          <a:xfrm>
            <a:off x="5175504" y="1485900"/>
            <a:ext cx="3677878" cy="2820924"/>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E8F4F8"/>
        </a:solidFill>
        <a:effectLst/>
      </p:bgPr>
    </p:bg>
    <p:spTree>
      <p:nvGrpSpPr>
        <p:cNvPr id="1" name=""/>
        <p:cNvGrpSpPr/>
        <p:nvPr/>
      </p:nvGrpSpPr>
      <p:grpSpPr>
        <a:xfrm>
          <a:off x="0" y="0"/>
          <a:ext cx="0" cy="0"/>
          <a:chOff x="0" y="0"/>
          <a:chExt cx="0" cy="0"/>
        </a:xfrm>
      </p:grpSpPr>
      <p:sp>
        <p:nvSpPr>
          <p:cNvPr id="2" name="Shape 0"/>
          <p:cNvSpPr/>
          <p:nvPr/>
        </p:nvSpPr>
        <p:spPr>
          <a:xfrm>
            <a:off x="0" y="0"/>
            <a:ext cx="9144000" cy="1005840"/>
          </a:xfrm>
          <a:prstGeom prst="rect">
            <a:avLst/>
          </a:prstGeom>
          <a:solidFill>
            <a:srgbClr val="0D3D56"/>
          </a:solidFill>
          <a:ln w="12700">
            <a:solidFill>
              <a:srgbClr val="0D3D56"/>
            </a:solidFill>
            <a:prstDash val="solid"/>
          </a:ln>
        </p:spPr>
        <p:txBody>
          <a:bodyPr/>
          <a:lstStyle/>
          <a:p>
            <a:endParaRPr lang="en-GB"/>
          </a:p>
        </p:txBody>
      </p:sp>
      <p:sp>
        <p:nvSpPr>
          <p:cNvPr id="3" name="Text 1"/>
          <p:cNvSpPr/>
          <p:nvPr/>
        </p:nvSpPr>
        <p:spPr>
          <a:xfrm>
            <a:off x="365760" y="0"/>
            <a:ext cx="8229600" cy="1005840"/>
          </a:xfrm>
          <a:prstGeom prst="rect">
            <a:avLst/>
          </a:prstGeom>
          <a:noFill/>
          <a:ln/>
        </p:spPr>
        <p:txBody>
          <a:bodyPr wrap="square" rtlCol="0" anchor="ctr"/>
          <a:lstStyle/>
          <a:p>
            <a:pPr marL="0" indent="0">
              <a:buNone/>
            </a:pPr>
            <a:r>
              <a:rPr lang="en-US" sz="2800" b="1" dirty="0">
                <a:solidFill>
                  <a:srgbClr val="FFFFFF"/>
                </a:solidFill>
                <a:latin typeface="Trebuchet MS" pitchFamily="34" charset="0"/>
                <a:ea typeface="Trebuchet MS" pitchFamily="34" charset="-122"/>
                <a:cs typeface="Trebuchet MS" pitchFamily="34" charset="-120"/>
              </a:rPr>
              <a:t>Microsoft PowerPoint — Selected Tool</a:t>
            </a:r>
            <a:endParaRPr lang="en-US" sz="2800" dirty="0"/>
          </a:p>
        </p:txBody>
      </p:sp>
      <p:sp>
        <p:nvSpPr>
          <p:cNvPr id="4" name="Shape 2"/>
          <p:cNvSpPr/>
          <p:nvPr/>
        </p:nvSpPr>
        <p:spPr>
          <a:xfrm>
            <a:off x="320040" y="1143000"/>
            <a:ext cx="2926080" cy="3474720"/>
          </a:xfrm>
          <a:prstGeom prst="rect">
            <a:avLst/>
          </a:prstGeom>
          <a:ln/>
        </p:spPr>
        <p:style>
          <a:lnRef idx="2">
            <a:schemeClr val="accent1"/>
          </a:lnRef>
          <a:fillRef idx="1">
            <a:schemeClr val="lt1"/>
          </a:fillRef>
          <a:effectRef idx="0">
            <a:schemeClr val="accent1"/>
          </a:effectRef>
          <a:fontRef idx="minor">
            <a:schemeClr val="dk1"/>
          </a:fontRef>
        </p:style>
        <p:txBody>
          <a:bodyPr/>
          <a:lstStyle/>
          <a:p>
            <a:endParaRPr lang="en-GB"/>
          </a:p>
        </p:txBody>
      </p:sp>
      <p:sp>
        <p:nvSpPr>
          <p:cNvPr id="5" name="Text 3"/>
          <p:cNvSpPr/>
          <p:nvPr/>
        </p:nvSpPr>
        <p:spPr>
          <a:xfrm>
            <a:off x="320040" y="1417320"/>
            <a:ext cx="2926080" cy="2011680"/>
          </a:xfrm>
          <a:prstGeom prst="rect">
            <a:avLst/>
          </a:prstGeom>
          <a:noFill/>
          <a:ln/>
        </p:spPr>
        <p:txBody>
          <a:bodyPr wrap="square" rtlCol="0" anchor="ctr"/>
          <a:lstStyle/>
          <a:p>
            <a:pPr marL="0" indent="0" algn="ctr">
              <a:buNone/>
            </a:pPr>
            <a:endParaRPr lang="en-US" sz="13000" dirty="0"/>
          </a:p>
        </p:txBody>
      </p:sp>
      <p:sp>
        <p:nvSpPr>
          <p:cNvPr id="6" name="Text 4"/>
          <p:cNvSpPr/>
          <p:nvPr/>
        </p:nvSpPr>
        <p:spPr>
          <a:xfrm>
            <a:off x="365760" y="3429000"/>
            <a:ext cx="2834640" cy="822960"/>
          </a:xfrm>
          <a:prstGeom prst="rect">
            <a:avLst/>
          </a:prstGeom>
          <a:noFill/>
          <a:ln/>
        </p:spPr>
        <p:txBody>
          <a:bodyPr wrap="square" rtlCol="0" anchor="ctr"/>
          <a:lstStyle/>
          <a:p>
            <a:pPr marL="0" indent="0" algn="ctr">
              <a:buNone/>
            </a:pPr>
            <a:r>
              <a:rPr lang="en-US" sz="1400" b="1" dirty="0">
                <a:solidFill>
                  <a:schemeClr val="accent1">
                    <a:lumMod val="50000"/>
                  </a:schemeClr>
                </a:solidFill>
                <a:latin typeface="Calibri" pitchFamily="34" charset="0"/>
                <a:ea typeface="Calibri" pitchFamily="34" charset="-122"/>
                <a:cs typeface="Calibri" pitchFamily="34" charset="-120"/>
              </a:rPr>
              <a:t>Microsoft</a:t>
            </a:r>
            <a:endParaRPr lang="en-US" sz="1400" dirty="0">
              <a:solidFill>
                <a:schemeClr val="accent1">
                  <a:lumMod val="50000"/>
                </a:schemeClr>
              </a:solidFill>
            </a:endParaRPr>
          </a:p>
          <a:p>
            <a:pPr marL="0" indent="0" algn="ctr">
              <a:buNone/>
            </a:pPr>
            <a:r>
              <a:rPr lang="en-US" sz="1400" b="1" dirty="0">
                <a:solidFill>
                  <a:schemeClr val="accent1">
                    <a:lumMod val="50000"/>
                  </a:schemeClr>
                </a:solidFill>
                <a:latin typeface="Calibri" pitchFamily="34" charset="0"/>
                <a:ea typeface="Calibri" pitchFamily="34" charset="-122"/>
                <a:cs typeface="Calibri" pitchFamily="34" charset="-120"/>
              </a:rPr>
              <a:t>PowerPoint</a:t>
            </a:r>
            <a:endParaRPr lang="en-US" sz="1400" dirty="0">
              <a:solidFill>
                <a:schemeClr val="accent1">
                  <a:lumMod val="50000"/>
                </a:schemeClr>
              </a:solidFill>
            </a:endParaRPr>
          </a:p>
        </p:txBody>
      </p:sp>
      <p:sp>
        <p:nvSpPr>
          <p:cNvPr id="7" name="Shape 5"/>
          <p:cNvSpPr/>
          <p:nvPr/>
        </p:nvSpPr>
        <p:spPr>
          <a:xfrm>
            <a:off x="3520440" y="1097280"/>
            <a:ext cx="2606040" cy="1691640"/>
          </a:xfrm>
          <a:prstGeom prst="rect">
            <a:avLst/>
          </a:prstGeom>
          <a:solidFill>
            <a:srgbClr val="FFFFFF"/>
          </a:solidFill>
          <a:ln w="12700">
            <a:solidFill>
              <a:srgbClr val="DCE8EF"/>
            </a:solidFill>
            <a:prstDash val="solid"/>
          </a:ln>
          <a:effectLst>
            <a:outerShdw blurRad="101600" dist="38100" dir="8100000" algn="bl" rotWithShape="0">
              <a:srgbClr val="000000">
                <a:alpha val="12000"/>
              </a:srgbClr>
            </a:outerShdw>
          </a:effectLst>
        </p:spPr>
        <p:txBody>
          <a:bodyPr/>
          <a:lstStyle/>
          <a:p>
            <a:endParaRPr lang="en-GB"/>
          </a:p>
        </p:txBody>
      </p:sp>
      <p:sp>
        <p:nvSpPr>
          <p:cNvPr id="8" name="Shape 6"/>
          <p:cNvSpPr/>
          <p:nvPr/>
        </p:nvSpPr>
        <p:spPr>
          <a:xfrm>
            <a:off x="3520440" y="1097280"/>
            <a:ext cx="2606040" cy="73152"/>
          </a:xfrm>
          <a:prstGeom prst="rect">
            <a:avLst/>
          </a:prstGeom>
          <a:solidFill>
            <a:srgbClr val="1A7A8A"/>
          </a:solidFill>
          <a:ln w="12700">
            <a:solidFill>
              <a:srgbClr val="1A7A8A"/>
            </a:solidFill>
            <a:prstDash val="solid"/>
          </a:ln>
        </p:spPr>
        <p:txBody>
          <a:bodyPr/>
          <a:lstStyle/>
          <a:p>
            <a:endParaRPr lang="en-GB"/>
          </a:p>
        </p:txBody>
      </p:sp>
      <p:sp>
        <p:nvSpPr>
          <p:cNvPr id="9" name="Text 7"/>
          <p:cNvSpPr/>
          <p:nvPr/>
        </p:nvSpPr>
        <p:spPr>
          <a:xfrm>
            <a:off x="3630168" y="1234440"/>
            <a:ext cx="2423160" cy="384048"/>
          </a:xfrm>
          <a:prstGeom prst="rect">
            <a:avLst/>
          </a:prstGeom>
          <a:noFill/>
          <a:ln/>
        </p:spPr>
        <p:txBody>
          <a:bodyPr wrap="square" lIns="0" tIns="0" rIns="0" bIns="0" rtlCol="0" anchor="ctr"/>
          <a:lstStyle/>
          <a:p>
            <a:pPr marL="0" indent="0">
              <a:buNone/>
            </a:pPr>
            <a:r>
              <a:rPr lang="en-US" sz="1150" b="1" dirty="0">
                <a:solidFill>
                  <a:srgbClr val="0D3D56"/>
                </a:solidFill>
                <a:latin typeface="Calibri" pitchFamily="34" charset="0"/>
                <a:ea typeface="Calibri" pitchFamily="34" charset="-122"/>
                <a:cs typeface="Calibri" pitchFamily="34" charset="-120"/>
              </a:rPr>
              <a:t>🖼️ Visual Presentations</a:t>
            </a:r>
            <a:endParaRPr lang="en-US" sz="1150" dirty="0"/>
          </a:p>
        </p:txBody>
      </p:sp>
      <p:sp>
        <p:nvSpPr>
          <p:cNvPr id="10" name="Text 8"/>
          <p:cNvSpPr/>
          <p:nvPr/>
        </p:nvSpPr>
        <p:spPr>
          <a:xfrm>
            <a:off x="3630168" y="1600200"/>
            <a:ext cx="2423160" cy="1005840"/>
          </a:xfrm>
          <a:prstGeom prst="rect">
            <a:avLst/>
          </a:prstGeom>
          <a:noFill/>
          <a:ln/>
        </p:spPr>
        <p:txBody>
          <a:bodyPr wrap="square" lIns="0" tIns="0" rIns="0" bIns="0" rtlCol="0" anchor="ctr"/>
          <a:lstStyle/>
          <a:p>
            <a:r>
              <a:rPr lang="en-US" sz="1000" dirty="0">
                <a:solidFill>
                  <a:srgbClr val="1C3A4A"/>
                </a:solidFill>
                <a:latin typeface="Calibri" pitchFamily="34" charset="0"/>
                <a:ea typeface="Calibri" pitchFamily="34" charset="-122"/>
                <a:cs typeface="Calibri" pitchFamily="34" charset="-120"/>
              </a:rPr>
              <a:t>Use of visual materials such as pictures, videos, animations, and infographics (such as examples) to make the training content more engaging.</a:t>
            </a:r>
            <a:endParaRPr lang="en-US" sz="1000" dirty="0"/>
          </a:p>
        </p:txBody>
      </p:sp>
      <p:sp>
        <p:nvSpPr>
          <p:cNvPr id="11" name="Shape 9"/>
          <p:cNvSpPr/>
          <p:nvPr/>
        </p:nvSpPr>
        <p:spPr>
          <a:xfrm>
            <a:off x="6309360" y="1097280"/>
            <a:ext cx="2606040" cy="1691640"/>
          </a:xfrm>
          <a:prstGeom prst="rect">
            <a:avLst/>
          </a:prstGeom>
          <a:solidFill>
            <a:srgbClr val="FFFFFF"/>
          </a:solidFill>
          <a:ln w="12700">
            <a:solidFill>
              <a:srgbClr val="DCE8EF"/>
            </a:solidFill>
            <a:prstDash val="solid"/>
          </a:ln>
          <a:effectLst>
            <a:outerShdw blurRad="101600" dist="38100" dir="8100000" algn="bl" rotWithShape="0">
              <a:srgbClr val="000000">
                <a:alpha val="12000"/>
              </a:srgbClr>
            </a:outerShdw>
          </a:effectLst>
        </p:spPr>
        <p:txBody>
          <a:bodyPr/>
          <a:lstStyle/>
          <a:p>
            <a:endParaRPr lang="en-GB"/>
          </a:p>
        </p:txBody>
      </p:sp>
      <p:sp>
        <p:nvSpPr>
          <p:cNvPr id="12" name="Shape 10"/>
          <p:cNvSpPr/>
          <p:nvPr/>
        </p:nvSpPr>
        <p:spPr>
          <a:xfrm>
            <a:off x="6309360" y="1097280"/>
            <a:ext cx="2606040" cy="73152"/>
          </a:xfrm>
          <a:prstGeom prst="rect">
            <a:avLst/>
          </a:prstGeom>
          <a:solidFill>
            <a:srgbClr val="1A7A8A"/>
          </a:solidFill>
          <a:ln w="12700">
            <a:solidFill>
              <a:srgbClr val="1A7A8A"/>
            </a:solidFill>
            <a:prstDash val="solid"/>
          </a:ln>
        </p:spPr>
        <p:txBody>
          <a:bodyPr/>
          <a:lstStyle/>
          <a:p>
            <a:endParaRPr lang="en-GB"/>
          </a:p>
        </p:txBody>
      </p:sp>
      <p:sp>
        <p:nvSpPr>
          <p:cNvPr id="13" name="Text 11"/>
          <p:cNvSpPr/>
          <p:nvPr/>
        </p:nvSpPr>
        <p:spPr>
          <a:xfrm>
            <a:off x="6419088" y="1234440"/>
            <a:ext cx="2423160" cy="384048"/>
          </a:xfrm>
          <a:prstGeom prst="rect">
            <a:avLst/>
          </a:prstGeom>
          <a:noFill/>
          <a:ln/>
        </p:spPr>
        <p:txBody>
          <a:bodyPr wrap="square" lIns="0" tIns="0" rIns="0" bIns="0" rtlCol="0" anchor="ctr"/>
          <a:lstStyle/>
          <a:p>
            <a:pPr marL="0" indent="0">
              <a:buNone/>
            </a:pPr>
            <a:r>
              <a:rPr lang="en-US" sz="1150" b="1" dirty="0">
                <a:solidFill>
                  <a:srgbClr val="0D3D56"/>
                </a:solidFill>
                <a:latin typeface="Calibri" pitchFamily="34" charset="0"/>
                <a:ea typeface="Calibri" pitchFamily="34" charset="-122"/>
                <a:cs typeface="Calibri" pitchFamily="34" charset="-120"/>
              </a:rPr>
              <a:t>📋 Template Slides</a:t>
            </a:r>
            <a:endParaRPr lang="en-US" sz="1150" dirty="0"/>
          </a:p>
        </p:txBody>
      </p:sp>
      <p:sp>
        <p:nvSpPr>
          <p:cNvPr id="14" name="Text 12"/>
          <p:cNvSpPr/>
          <p:nvPr/>
        </p:nvSpPr>
        <p:spPr>
          <a:xfrm>
            <a:off x="6419088" y="1600200"/>
            <a:ext cx="2423160" cy="1005840"/>
          </a:xfrm>
          <a:prstGeom prst="rect">
            <a:avLst/>
          </a:prstGeom>
          <a:noFill/>
          <a:ln/>
        </p:spPr>
        <p:txBody>
          <a:bodyPr wrap="square" lIns="0" tIns="0" rIns="0" bIns="0" rtlCol="0" anchor="ctr"/>
          <a:lstStyle/>
          <a:p>
            <a:r>
              <a:rPr lang="en-US" sz="1000" dirty="0">
                <a:solidFill>
                  <a:srgbClr val="1C3A4A"/>
                </a:solidFill>
                <a:latin typeface="Calibri" pitchFamily="34" charset="0"/>
                <a:ea typeface="Calibri" pitchFamily="34" charset="-122"/>
                <a:cs typeface="Calibri" pitchFamily="34" charset="-120"/>
              </a:rPr>
              <a:t>Provides pre-designed layouts of slides for consistency in the delivery of (professionally developed) training materials from one training session to another.</a:t>
            </a:r>
            <a:endParaRPr lang="en-US" sz="1000" dirty="0"/>
          </a:p>
        </p:txBody>
      </p:sp>
      <p:sp>
        <p:nvSpPr>
          <p:cNvPr id="15" name="Shape 13"/>
          <p:cNvSpPr/>
          <p:nvPr/>
        </p:nvSpPr>
        <p:spPr>
          <a:xfrm>
            <a:off x="3520440" y="2971800"/>
            <a:ext cx="2606040" cy="1691640"/>
          </a:xfrm>
          <a:prstGeom prst="rect">
            <a:avLst/>
          </a:prstGeom>
          <a:solidFill>
            <a:srgbClr val="FFFFFF"/>
          </a:solidFill>
          <a:ln w="12700">
            <a:solidFill>
              <a:srgbClr val="DCE8EF"/>
            </a:solidFill>
            <a:prstDash val="solid"/>
          </a:ln>
          <a:effectLst>
            <a:outerShdw blurRad="101600" dist="38100" dir="8100000" algn="bl" rotWithShape="0">
              <a:srgbClr val="000000">
                <a:alpha val="12000"/>
              </a:srgbClr>
            </a:outerShdw>
          </a:effectLst>
        </p:spPr>
        <p:txBody>
          <a:bodyPr/>
          <a:lstStyle/>
          <a:p>
            <a:endParaRPr lang="en-GB"/>
          </a:p>
        </p:txBody>
      </p:sp>
      <p:sp>
        <p:nvSpPr>
          <p:cNvPr id="16" name="Shape 14"/>
          <p:cNvSpPr/>
          <p:nvPr/>
        </p:nvSpPr>
        <p:spPr>
          <a:xfrm>
            <a:off x="3520440" y="2971800"/>
            <a:ext cx="2606040" cy="73152"/>
          </a:xfrm>
          <a:prstGeom prst="rect">
            <a:avLst/>
          </a:prstGeom>
          <a:solidFill>
            <a:srgbClr val="1A7A8A"/>
          </a:solidFill>
          <a:ln w="12700">
            <a:solidFill>
              <a:srgbClr val="1A7A8A"/>
            </a:solidFill>
            <a:prstDash val="solid"/>
          </a:ln>
        </p:spPr>
        <p:txBody>
          <a:bodyPr/>
          <a:lstStyle/>
          <a:p>
            <a:endParaRPr lang="en-GB"/>
          </a:p>
        </p:txBody>
      </p:sp>
      <p:sp>
        <p:nvSpPr>
          <p:cNvPr id="17" name="Text 15"/>
          <p:cNvSpPr/>
          <p:nvPr/>
        </p:nvSpPr>
        <p:spPr>
          <a:xfrm>
            <a:off x="3630168" y="3108960"/>
            <a:ext cx="2423160" cy="384048"/>
          </a:xfrm>
          <a:prstGeom prst="rect">
            <a:avLst/>
          </a:prstGeom>
          <a:noFill/>
          <a:ln/>
        </p:spPr>
        <p:txBody>
          <a:bodyPr wrap="square" lIns="0" tIns="0" rIns="0" bIns="0" rtlCol="0" anchor="ctr"/>
          <a:lstStyle/>
          <a:p>
            <a:pPr marL="0" indent="0">
              <a:buNone/>
            </a:pPr>
            <a:r>
              <a:rPr lang="en-US" sz="1150" b="1" dirty="0">
                <a:solidFill>
                  <a:srgbClr val="0D3D56"/>
                </a:solidFill>
                <a:latin typeface="Calibri" pitchFamily="34" charset="0"/>
                <a:ea typeface="Calibri" pitchFamily="34" charset="-122"/>
                <a:cs typeface="Calibri" pitchFamily="34" charset="-120"/>
              </a:rPr>
              <a:t>🔗 Teams Integration</a:t>
            </a:r>
            <a:endParaRPr lang="en-US" sz="1150" dirty="0"/>
          </a:p>
        </p:txBody>
      </p:sp>
      <p:sp>
        <p:nvSpPr>
          <p:cNvPr id="18" name="Text 16"/>
          <p:cNvSpPr/>
          <p:nvPr/>
        </p:nvSpPr>
        <p:spPr>
          <a:xfrm>
            <a:off x="3630168" y="3474720"/>
            <a:ext cx="2423160" cy="1005840"/>
          </a:xfrm>
          <a:prstGeom prst="rect">
            <a:avLst/>
          </a:prstGeom>
          <a:noFill/>
          <a:ln/>
        </p:spPr>
        <p:txBody>
          <a:bodyPr wrap="square" lIns="0" tIns="0" rIns="0" bIns="0" rtlCol="0" anchor="ctr"/>
          <a:lstStyle/>
          <a:p>
            <a:r>
              <a:rPr lang="en-US" sz="1000" dirty="0">
                <a:solidFill>
                  <a:srgbClr val="1C3A4A"/>
                </a:solidFill>
                <a:latin typeface="Calibri" pitchFamily="34" charset="0"/>
                <a:ea typeface="Calibri" pitchFamily="34" charset="-122"/>
                <a:cs typeface="Calibri" pitchFamily="34" charset="-120"/>
              </a:rPr>
              <a:t>Presentations can be delivered directly to MS Teams for training of remote staff.</a:t>
            </a:r>
            <a:endParaRPr lang="en-US" sz="1000" dirty="0"/>
          </a:p>
        </p:txBody>
      </p:sp>
      <p:sp>
        <p:nvSpPr>
          <p:cNvPr id="19" name="Shape 17"/>
          <p:cNvSpPr/>
          <p:nvPr/>
        </p:nvSpPr>
        <p:spPr>
          <a:xfrm>
            <a:off x="6309360" y="2971800"/>
            <a:ext cx="2606040" cy="1691640"/>
          </a:xfrm>
          <a:prstGeom prst="rect">
            <a:avLst/>
          </a:prstGeom>
          <a:solidFill>
            <a:srgbClr val="FFFFFF"/>
          </a:solidFill>
          <a:ln w="12700">
            <a:solidFill>
              <a:srgbClr val="DCE8EF"/>
            </a:solidFill>
            <a:prstDash val="solid"/>
          </a:ln>
          <a:effectLst>
            <a:outerShdw blurRad="101600" dist="38100" dir="8100000" algn="bl" rotWithShape="0">
              <a:srgbClr val="000000">
                <a:alpha val="12000"/>
              </a:srgbClr>
            </a:outerShdw>
          </a:effectLst>
        </p:spPr>
        <p:txBody>
          <a:bodyPr/>
          <a:lstStyle/>
          <a:p>
            <a:endParaRPr lang="en-GB"/>
          </a:p>
        </p:txBody>
      </p:sp>
      <p:sp>
        <p:nvSpPr>
          <p:cNvPr id="20" name="Shape 18"/>
          <p:cNvSpPr/>
          <p:nvPr/>
        </p:nvSpPr>
        <p:spPr>
          <a:xfrm>
            <a:off x="6309360" y="2971800"/>
            <a:ext cx="2606040" cy="73152"/>
          </a:xfrm>
          <a:prstGeom prst="rect">
            <a:avLst/>
          </a:prstGeom>
          <a:solidFill>
            <a:srgbClr val="1A7A8A"/>
          </a:solidFill>
          <a:ln w="12700">
            <a:solidFill>
              <a:srgbClr val="1A7A8A"/>
            </a:solidFill>
            <a:prstDash val="solid"/>
          </a:ln>
        </p:spPr>
        <p:txBody>
          <a:bodyPr/>
          <a:lstStyle/>
          <a:p>
            <a:endParaRPr lang="en-GB"/>
          </a:p>
        </p:txBody>
      </p:sp>
      <p:sp>
        <p:nvSpPr>
          <p:cNvPr id="21" name="Text 19"/>
          <p:cNvSpPr/>
          <p:nvPr/>
        </p:nvSpPr>
        <p:spPr>
          <a:xfrm>
            <a:off x="6419088" y="3108960"/>
            <a:ext cx="2423160" cy="384048"/>
          </a:xfrm>
          <a:prstGeom prst="rect">
            <a:avLst/>
          </a:prstGeom>
          <a:noFill/>
          <a:ln/>
        </p:spPr>
        <p:txBody>
          <a:bodyPr wrap="square" lIns="0" tIns="0" rIns="0" bIns="0" rtlCol="0" anchor="ctr"/>
          <a:lstStyle/>
          <a:p>
            <a:pPr marL="0" indent="0">
              <a:buNone/>
            </a:pPr>
            <a:r>
              <a:rPr lang="en-US" sz="1150" b="1" dirty="0">
                <a:solidFill>
                  <a:srgbClr val="0D3D56"/>
                </a:solidFill>
                <a:latin typeface="Calibri" pitchFamily="34" charset="0"/>
                <a:ea typeface="Calibri" pitchFamily="34" charset="-122"/>
                <a:cs typeface="Calibri" pitchFamily="34" charset="-120"/>
              </a:rPr>
              <a:t>📝 Speaker Notes</a:t>
            </a:r>
            <a:endParaRPr lang="en-US" sz="1150" dirty="0"/>
          </a:p>
        </p:txBody>
      </p:sp>
      <p:sp>
        <p:nvSpPr>
          <p:cNvPr id="22" name="Text 20"/>
          <p:cNvSpPr/>
          <p:nvPr/>
        </p:nvSpPr>
        <p:spPr>
          <a:xfrm>
            <a:off x="6419088" y="3474720"/>
            <a:ext cx="2423160" cy="1005840"/>
          </a:xfrm>
          <a:prstGeom prst="rect">
            <a:avLst/>
          </a:prstGeom>
          <a:noFill/>
          <a:ln/>
        </p:spPr>
        <p:txBody>
          <a:bodyPr wrap="square" lIns="0" tIns="0" rIns="0" bIns="0" rtlCol="0" anchor="ctr"/>
          <a:lstStyle/>
          <a:p>
            <a:r>
              <a:rPr lang="en-US" sz="1000" dirty="0">
                <a:solidFill>
                  <a:srgbClr val="1C3A4A"/>
                </a:solidFill>
                <a:latin typeface="Calibri" pitchFamily="34" charset="0"/>
                <a:ea typeface="Calibri" pitchFamily="34" charset="-122"/>
                <a:cs typeface="Calibri" pitchFamily="34" charset="-120"/>
              </a:rPr>
              <a:t>Trainer can include voiceover with the delivery of their presentation to help guide the training</a:t>
            </a:r>
            <a:endParaRPr lang="en-US" sz="1000" dirty="0"/>
          </a:p>
        </p:txBody>
      </p:sp>
      <p:sp>
        <p:nvSpPr>
          <p:cNvPr id="23" name="Text 21"/>
          <p:cNvSpPr/>
          <p:nvPr/>
        </p:nvSpPr>
        <p:spPr>
          <a:xfrm>
            <a:off x="320040" y="4828032"/>
            <a:ext cx="8595360" cy="201168"/>
          </a:xfrm>
          <a:prstGeom prst="rect">
            <a:avLst/>
          </a:prstGeom>
          <a:noFill/>
          <a:ln/>
        </p:spPr>
        <p:txBody>
          <a:bodyPr wrap="square" rtlCol="0" anchor="ctr"/>
          <a:lstStyle/>
          <a:p>
            <a:pPr algn="r"/>
            <a:r>
              <a:rPr lang="en-US" sz="850" i="1" dirty="0">
                <a:solidFill>
                  <a:schemeClr val="bg1">
                    <a:lumMod val="50000"/>
                  </a:schemeClr>
                </a:solidFill>
              </a:rPr>
              <a:t>(Microsoft, 2024; </a:t>
            </a:r>
            <a:r>
              <a:rPr lang="en-US" sz="800" i="1" dirty="0" err="1">
                <a:solidFill>
                  <a:schemeClr val="bg1">
                    <a:lumMod val="50000"/>
                  </a:schemeClr>
                </a:solidFill>
                <a:latin typeface="Calibri" pitchFamily="34" charset="0"/>
                <a:ea typeface="Calibri" pitchFamily="34" charset="-122"/>
                <a:cs typeface="Calibri" pitchFamily="34" charset="-120"/>
              </a:rPr>
              <a:t>Ogeyik</a:t>
            </a:r>
            <a:r>
              <a:rPr lang="en-US" sz="800" i="1" dirty="0">
                <a:solidFill>
                  <a:schemeClr val="bg1">
                    <a:lumMod val="50000"/>
                  </a:schemeClr>
                </a:solidFill>
                <a:latin typeface="Calibri" pitchFamily="34" charset="0"/>
                <a:ea typeface="Calibri" pitchFamily="34" charset="-122"/>
                <a:cs typeface="Calibri" pitchFamily="34" charset="-120"/>
              </a:rPr>
              <a:t>, 2016 </a:t>
            </a:r>
            <a:r>
              <a:rPr lang="en-US" sz="850" i="1" dirty="0">
                <a:solidFill>
                  <a:schemeClr val="bg1">
                    <a:lumMod val="50000"/>
                  </a:schemeClr>
                </a:solidFill>
              </a:rPr>
              <a:t>)</a:t>
            </a:r>
          </a:p>
        </p:txBody>
      </p:sp>
      <p:pic>
        <p:nvPicPr>
          <p:cNvPr id="25" name="Picture 24"/>
          <p:cNvPicPr>
            <a:picLocks noChangeAspect="1"/>
          </p:cNvPicPr>
          <p:nvPr/>
        </p:nvPicPr>
        <p:blipFill rotWithShape="1">
          <a:blip r:embed="rId3">
            <a:extLst>
              <a:ext uri="{28A0092B-C50C-407E-A947-70E740481C1C}">
                <a14:useLocalDpi xmlns:a14="http://schemas.microsoft.com/office/drawing/2010/main" val="0"/>
              </a:ext>
            </a:extLst>
          </a:blip>
          <a:srcRect l="24039" t="13055" r="24533" b="11867"/>
          <a:stretch/>
        </p:blipFill>
        <p:spPr>
          <a:xfrm>
            <a:off x="487679" y="1296162"/>
            <a:ext cx="2278381" cy="221742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9144000" cy="1005840"/>
          </a:xfrm>
          <a:prstGeom prst="rect">
            <a:avLst/>
          </a:prstGeom>
          <a:solidFill>
            <a:srgbClr val="1A7A8A"/>
          </a:solidFill>
          <a:ln w="12700">
            <a:solidFill>
              <a:srgbClr val="1A7A8A"/>
            </a:solidFill>
            <a:prstDash val="solid"/>
          </a:ln>
        </p:spPr>
        <p:txBody>
          <a:bodyPr/>
          <a:lstStyle/>
          <a:p>
            <a:endParaRPr lang="en-GB"/>
          </a:p>
        </p:txBody>
      </p:sp>
      <p:sp>
        <p:nvSpPr>
          <p:cNvPr id="3" name="Text 1"/>
          <p:cNvSpPr/>
          <p:nvPr/>
        </p:nvSpPr>
        <p:spPr>
          <a:xfrm>
            <a:off x="365760" y="0"/>
            <a:ext cx="8412480" cy="1005840"/>
          </a:xfrm>
          <a:prstGeom prst="rect">
            <a:avLst/>
          </a:prstGeom>
          <a:noFill/>
          <a:ln/>
        </p:spPr>
        <p:txBody>
          <a:bodyPr wrap="square" rtlCol="0" anchor="ctr"/>
          <a:lstStyle/>
          <a:p>
            <a:pPr marL="0" indent="0">
              <a:buNone/>
            </a:pPr>
            <a:r>
              <a:rPr lang="en-US" sz="2300" b="1" dirty="0">
                <a:solidFill>
                  <a:srgbClr val="FFFFFF"/>
                </a:solidFill>
                <a:latin typeface="Trebuchet MS" pitchFamily="34" charset="0"/>
                <a:ea typeface="Trebuchet MS" pitchFamily="34" charset="-122"/>
                <a:cs typeface="Trebuchet MS" pitchFamily="34" charset="-120"/>
              </a:rPr>
              <a:t>How PowerPoint Improves Efficiency &amp; Communication</a:t>
            </a:r>
            <a:endParaRPr lang="en-US" sz="2300" dirty="0"/>
          </a:p>
        </p:txBody>
      </p:sp>
      <p:sp>
        <p:nvSpPr>
          <p:cNvPr id="5" name="Shape 2"/>
          <p:cNvSpPr/>
          <p:nvPr/>
        </p:nvSpPr>
        <p:spPr>
          <a:xfrm>
            <a:off x="320040" y="1143000"/>
            <a:ext cx="960120" cy="594360"/>
          </a:xfrm>
          <a:prstGeom prst="rect">
            <a:avLst/>
          </a:prstGeom>
          <a:solidFill>
            <a:srgbClr val="0D3D56"/>
          </a:solidFill>
          <a:ln w="12700">
            <a:solidFill>
              <a:srgbClr val="0D3D56"/>
            </a:solidFill>
            <a:prstDash val="solid"/>
          </a:ln>
        </p:spPr>
        <p:txBody>
          <a:bodyPr/>
          <a:lstStyle/>
          <a:p>
            <a:endParaRPr lang="en-GB"/>
          </a:p>
        </p:txBody>
      </p:sp>
      <p:sp>
        <p:nvSpPr>
          <p:cNvPr id="6" name="Text 3"/>
          <p:cNvSpPr/>
          <p:nvPr/>
        </p:nvSpPr>
        <p:spPr>
          <a:xfrm>
            <a:off x="320040" y="1143000"/>
            <a:ext cx="960120" cy="594360"/>
          </a:xfrm>
          <a:prstGeom prst="rect">
            <a:avLst/>
          </a:prstGeom>
          <a:noFill/>
          <a:ln/>
        </p:spPr>
        <p:txBody>
          <a:bodyPr wrap="square" lIns="0" tIns="0" rIns="0" bIns="0" rtlCol="0" anchor="ctr"/>
          <a:lstStyle/>
          <a:p>
            <a:pPr marL="0" indent="0" algn="ctr">
              <a:buNone/>
            </a:pPr>
            <a:r>
              <a:rPr lang="en-US" sz="850" b="1" dirty="0">
                <a:solidFill>
                  <a:srgbClr val="D4A843"/>
                </a:solidFill>
                <a:latin typeface="Calibri" pitchFamily="34" charset="0"/>
                <a:ea typeface="Calibri" pitchFamily="34" charset="-122"/>
                <a:cs typeface="Calibri" pitchFamily="34" charset="-120"/>
              </a:rPr>
              <a:t>STEP 1</a:t>
            </a:r>
            <a:endParaRPr lang="en-US" sz="850" dirty="0"/>
          </a:p>
        </p:txBody>
      </p:sp>
      <p:sp>
        <p:nvSpPr>
          <p:cNvPr id="7" name="Shape 4"/>
          <p:cNvSpPr/>
          <p:nvPr/>
        </p:nvSpPr>
        <p:spPr>
          <a:xfrm>
            <a:off x="1298448" y="1280160"/>
            <a:ext cx="3703320" cy="320040"/>
          </a:xfrm>
          <a:prstGeom prst="rect">
            <a:avLst/>
          </a:prstGeom>
          <a:solidFill>
            <a:srgbClr val="E8F4F8"/>
          </a:solidFill>
          <a:ln w="12700">
            <a:solidFill>
              <a:srgbClr val="B8D8E4"/>
            </a:solidFill>
            <a:prstDash val="solid"/>
          </a:ln>
        </p:spPr>
        <p:txBody>
          <a:bodyPr/>
          <a:lstStyle/>
          <a:p>
            <a:endParaRPr lang="en-GB"/>
          </a:p>
        </p:txBody>
      </p:sp>
      <p:sp>
        <p:nvSpPr>
          <p:cNvPr id="8" name="Text 5"/>
          <p:cNvSpPr/>
          <p:nvPr/>
        </p:nvSpPr>
        <p:spPr>
          <a:xfrm>
            <a:off x="1389888" y="1216152"/>
            <a:ext cx="3566160" cy="457200"/>
          </a:xfrm>
          <a:prstGeom prst="rect">
            <a:avLst/>
          </a:prstGeom>
          <a:noFill/>
          <a:ln/>
        </p:spPr>
        <p:txBody>
          <a:bodyPr wrap="square" rtlCol="0" anchor="ctr"/>
          <a:lstStyle/>
          <a:p>
            <a:r>
              <a:rPr lang="en-US" sz="1050" dirty="0">
                <a:solidFill>
                  <a:srgbClr val="1C3A4A"/>
                </a:solidFill>
                <a:latin typeface="Calibri" pitchFamily="34" charset="0"/>
                <a:ea typeface="Calibri" pitchFamily="34" charset="-122"/>
                <a:cs typeface="Calibri" pitchFamily="34" charset="-120"/>
              </a:rPr>
              <a:t>PowerPoint training materials will be created/stored on OneDrive.</a:t>
            </a:r>
            <a:endParaRPr lang="en-US" sz="1050" dirty="0"/>
          </a:p>
        </p:txBody>
      </p:sp>
      <p:sp>
        <p:nvSpPr>
          <p:cNvPr id="9" name="Shape 6"/>
          <p:cNvSpPr/>
          <p:nvPr/>
        </p:nvSpPr>
        <p:spPr>
          <a:xfrm>
            <a:off x="667512" y="1737360"/>
            <a:ext cx="54864" cy="274320"/>
          </a:xfrm>
          <a:prstGeom prst="rect">
            <a:avLst/>
          </a:prstGeom>
          <a:solidFill>
            <a:srgbClr val="D4A843"/>
          </a:solidFill>
          <a:ln w="12700">
            <a:solidFill>
              <a:srgbClr val="D4A843"/>
            </a:solidFill>
            <a:prstDash val="solid"/>
          </a:ln>
        </p:spPr>
        <p:txBody>
          <a:bodyPr/>
          <a:lstStyle/>
          <a:p>
            <a:endParaRPr lang="en-GB"/>
          </a:p>
        </p:txBody>
      </p:sp>
      <p:sp>
        <p:nvSpPr>
          <p:cNvPr id="10" name="Shape 7"/>
          <p:cNvSpPr/>
          <p:nvPr/>
        </p:nvSpPr>
        <p:spPr>
          <a:xfrm>
            <a:off x="320040" y="2057400"/>
            <a:ext cx="960120" cy="594360"/>
          </a:xfrm>
          <a:prstGeom prst="rect">
            <a:avLst/>
          </a:prstGeom>
          <a:solidFill>
            <a:srgbClr val="0D3D56"/>
          </a:solidFill>
          <a:ln w="12700">
            <a:solidFill>
              <a:srgbClr val="0D3D56"/>
            </a:solidFill>
            <a:prstDash val="solid"/>
          </a:ln>
        </p:spPr>
        <p:txBody>
          <a:bodyPr/>
          <a:lstStyle/>
          <a:p>
            <a:endParaRPr lang="en-GB"/>
          </a:p>
        </p:txBody>
      </p:sp>
      <p:sp>
        <p:nvSpPr>
          <p:cNvPr id="11" name="Text 8"/>
          <p:cNvSpPr/>
          <p:nvPr/>
        </p:nvSpPr>
        <p:spPr>
          <a:xfrm>
            <a:off x="320040" y="2057400"/>
            <a:ext cx="960120" cy="594360"/>
          </a:xfrm>
          <a:prstGeom prst="rect">
            <a:avLst/>
          </a:prstGeom>
          <a:noFill/>
          <a:ln/>
        </p:spPr>
        <p:txBody>
          <a:bodyPr wrap="square" lIns="0" tIns="0" rIns="0" bIns="0" rtlCol="0" anchor="ctr"/>
          <a:lstStyle/>
          <a:p>
            <a:pPr marL="0" indent="0" algn="ctr">
              <a:buNone/>
            </a:pPr>
            <a:r>
              <a:rPr lang="en-US" sz="850" b="1" dirty="0">
                <a:solidFill>
                  <a:srgbClr val="D4A843"/>
                </a:solidFill>
                <a:latin typeface="Calibri" pitchFamily="34" charset="0"/>
                <a:ea typeface="Calibri" pitchFamily="34" charset="-122"/>
                <a:cs typeface="Calibri" pitchFamily="34" charset="-120"/>
              </a:rPr>
              <a:t>STEP 2</a:t>
            </a:r>
            <a:endParaRPr lang="en-US" sz="850" dirty="0"/>
          </a:p>
        </p:txBody>
      </p:sp>
      <p:sp>
        <p:nvSpPr>
          <p:cNvPr id="12" name="Shape 9"/>
          <p:cNvSpPr/>
          <p:nvPr/>
        </p:nvSpPr>
        <p:spPr>
          <a:xfrm>
            <a:off x="1298448" y="2121408"/>
            <a:ext cx="3703320" cy="475488"/>
          </a:xfrm>
          <a:prstGeom prst="rect">
            <a:avLst/>
          </a:prstGeom>
          <a:solidFill>
            <a:srgbClr val="E8F4F8"/>
          </a:solidFill>
          <a:ln w="12700">
            <a:solidFill>
              <a:srgbClr val="B8D8E4"/>
            </a:solidFill>
            <a:prstDash val="solid"/>
          </a:ln>
        </p:spPr>
        <p:txBody>
          <a:bodyPr/>
          <a:lstStyle/>
          <a:p>
            <a:endParaRPr lang="en-GB"/>
          </a:p>
        </p:txBody>
      </p:sp>
      <p:sp>
        <p:nvSpPr>
          <p:cNvPr id="13" name="Text 10"/>
          <p:cNvSpPr/>
          <p:nvPr/>
        </p:nvSpPr>
        <p:spPr>
          <a:xfrm>
            <a:off x="1389888" y="2130552"/>
            <a:ext cx="3566160" cy="448056"/>
          </a:xfrm>
          <a:prstGeom prst="rect">
            <a:avLst/>
          </a:prstGeom>
          <a:noFill/>
          <a:ln/>
        </p:spPr>
        <p:txBody>
          <a:bodyPr wrap="square" rtlCol="0" anchor="ctr"/>
          <a:lstStyle/>
          <a:p>
            <a:r>
              <a:rPr lang="en-US" sz="1050" dirty="0">
                <a:solidFill>
                  <a:srgbClr val="1C3A4A"/>
                </a:solidFill>
                <a:latin typeface="Calibri" pitchFamily="34" charset="0"/>
                <a:ea typeface="Calibri" pitchFamily="34" charset="-122"/>
                <a:cs typeface="Calibri" pitchFamily="34" charset="-120"/>
              </a:rPr>
              <a:t>Training materials will be shared through Microsoft Teams to all staff, regardless of what shift they are working, where they are located</a:t>
            </a:r>
            <a:endParaRPr lang="en-US" sz="1050" dirty="0"/>
          </a:p>
        </p:txBody>
      </p:sp>
      <p:sp>
        <p:nvSpPr>
          <p:cNvPr id="14" name="Shape 11"/>
          <p:cNvSpPr/>
          <p:nvPr/>
        </p:nvSpPr>
        <p:spPr>
          <a:xfrm>
            <a:off x="667512" y="2651760"/>
            <a:ext cx="54864" cy="274320"/>
          </a:xfrm>
          <a:prstGeom prst="rect">
            <a:avLst/>
          </a:prstGeom>
          <a:solidFill>
            <a:srgbClr val="D4A843"/>
          </a:solidFill>
          <a:ln w="12700">
            <a:solidFill>
              <a:srgbClr val="D4A843"/>
            </a:solidFill>
            <a:prstDash val="solid"/>
          </a:ln>
        </p:spPr>
        <p:txBody>
          <a:bodyPr/>
          <a:lstStyle/>
          <a:p>
            <a:endParaRPr lang="en-GB"/>
          </a:p>
        </p:txBody>
      </p:sp>
      <p:sp>
        <p:nvSpPr>
          <p:cNvPr id="15" name="Shape 12"/>
          <p:cNvSpPr/>
          <p:nvPr/>
        </p:nvSpPr>
        <p:spPr>
          <a:xfrm>
            <a:off x="320040" y="2971800"/>
            <a:ext cx="960120" cy="594360"/>
          </a:xfrm>
          <a:prstGeom prst="rect">
            <a:avLst/>
          </a:prstGeom>
          <a:solidFill>
            <a:srgbClr val="0D3D56"/>
          </a:solidFill>
          <a:ln w="12700">
            <a:solidFill>
              <a:srgbClr val="0D3D56"/>
            </a:solidFill>
            <a:prstDash val="solid"/>
          </a:ln>
        </p:spPr>
        <p:txBody>
          <a:bodyPr/>
          <a:lstStyle/>
          <a:p>
            <a:endParaRPr lang="en-GB"/>
          </a:p>
        </p:txBody>
      </p:sp>
      <p:sp>
        <p:nvSpPr>
          <p:cNvPr id="16" name="Text 13"/>
          <p:cNvSpPr/>
          <p:nvPr/>
        </p:nvSpPr>
        <p:spPr>
          <a:xfrm>
            <a:off x="320040" y="2971800"/>
            <a:ext cx="960120" cy="594360"/>
          </a:xfrm>
          <a:prstGeom prst="rect">
            <a:avLst/>
          </a:prstGeom>
          <a:noFill/>
          <a:ln/>
        </p:spPr>
        <p:txBody>
          <a:bodyPr wrap="square" lIns="0" tIns="0" rIns="0" bIns="0" rtlCol="0" anchor="ctr"/>
          <a:lstStyle/>
          <a:p>
            <a:pPr marL="0" indent="0" algn="ctr">
              <a:buNone/>
            </a:pPr>
            <a:r>
              <a:rPr lang="en-US" sz="850" b="1" dirty="0">
                <a:solidFill>
                  <a:srgbClr val="D4A843"/>
                </a:solidFill>
                <a:latin typeface="Calibri" pitchFamily="34" charset="0"/>
                <a:ea typeface="Calibri" pitchFamily="34" charset="-122"/>
                <a:cs typeface="Calibri" pitchFamily="34" charset="-120"/>
              </a:rPr>
              <a:t>STEP 3</a:t>
            </a:r>
            <a:endParaRPr lang="en-US" sz="850" dirty="0"/>
          </a:p>
        </p:txBody>
      </p:sp>
      <p:sp>
        <p:nvSpPr>
          <p:cNvPr id="17" name="Shape 14"/>
          <p:cNvSpPr/>
          <p:nvPr/>
        </p:nvSpPr>
        <p:spPr>
          <a:xfrm>
            <a:off x="1298448" y="3108960"/>
            <a:ext cx="3703320" cy="320040"/>
          </a:xfrm>
          <a:prstGeom prst="rect">
            <a:avLst/>
          </a:prstGeom>
          <a:solidFill>
            <a:srgbClr val="E8F4F8"/>
          </a:solidFill>
          <a:ln w="12700">
            <a:solidFill>
              <a:srgbClr val="B8D8E4"/>
            </a:solidFill>
            <a:prstDash val="solid"/>
          </a:ln>
        </p:spPr>
        <p:txBody>
          <a:bodyPr/>
          <a:lstStyle/>
          <a:p>
            <a:endParaRPr lang="en-GB"/>
          </a:p>
        </p:txBody>
      </p:sp>
      <p:sp>
        <p:nvSpPr>
          <p:cNvPr id="18" name="Text 15"/>
          <p:cNvSpPr/>
          <p:nvPr/>
        </p:nvSpPr>
        <p:spPr>
          <a:xfrm>
            <a:off x="1389888" y="3044952"/>
            <a:ext cx="3566160" cy="457200"/>
          </a:xfrm>
          <a:prstGeom prst="rect">
            <a:avLst/>
          </a:prstGeom>
          <a:noFill/>
          <a:ln/>
        </p:spPr>
        <p:txBody>
          <a:bodyPr wrap="square" rtlCol="0" anchor="ctr"/>
          <a:lstStyle/>
          <a:p>
            <a:r>
              <a:rPr lang="en-US" sz="1050" dirty="0">
                <a:solidFill>
                  <a:srgbClr val="1C3A4A"/>
                </a:solidFill>
                <a:latin typeface="Calibri" pitchFamily="34" charset="0"/>
                <a:ea typeface="Calibri" pitchFamily="34" charset="-122"/>
                <a:cs typeface="Calibri" pitchFamily="34" charset="-120"/>
              </a:rPr>
              <a:t>Staff can access training slides on any device - resulting in reduced missed training sessions. </a:t>
            </a:r>
            <a:endParaRPr lang="en-US" sz="1050" dirty="0"/>
          </a:p>
        </p:txBody>
      </p:sp>
      <p:sp>
        <p:nvSpPr>
          <p:cNvPr id="19" name="Shape 16"/>
          <p:cNvSpPr/>
          <p:nvPr/>
        </p:nvSpPr>
        <p:spPr>
          <a:xfrm>
            <a:off x="667512" y="3566160"/>
            <a:ext cx="54864" cy="274320"/>
          </a:xfrm>
          <a:prstGeom prst="rect">
            <a:avLst/>
          </a:prstGeom>
          <a:solidFill>
            <a:srgbClr val="D4A843"/>
          </a:solidFill>
          <a:ln w="12700">
            <a:solidFill>
              <a:srgbClr val="D4A843"/>
            </a:solidFill>
            <a:prstDash val="solid"/>
          </a:ln>
        </p:spPr>
        <p:txBody>
          <a:bodyPr/>
          <a:lstStyle/>
          <a:p>
            <a:endParaRPr lang="en-GB"/>
          </a:p>
        </p:txBody>
      </p:sp>
      <p:sp>
        <p:nvSpPr>
          <p:cNvPr id="20" name="Shape 17"/>
          <p:cNvSpPr/>
          <p:nvPr/>
        </p:nvSpPr>
        <p:spPr>
          <a:xfrm>
            <a:off x="320040" y="3886200"/>
            <a:ext cx="960120" cy="594360"/>
          </a:xfrm>
          <a:prstGeom prst="rect">
            <a:avLst/>
          </a:prstGeom>
          <a:solidFill>
            <a:srgbClr val="0D3D56"/>
          </a:solidFill>
          <a:ln w="12700">
            <a:solidFill>
              <a:srgbClr val="0D3D56"/>
            </a:solidFill>
            <a:prstDash val="solid"/>
          </a:ln>
        </p:spPr>
        <p:txBody>
          <a:bodyPr/>
          <a:lstStyle/>
          <a:p>
            <a:endParaRPr lang="en-GB"/>
          </a:p>
        </p:txBody>
      </p:sp>
      <p:sp>
        <p:nvSpPr>
          <p:cNvPr id="21" name="Text 18"/>
          <p:cNvSpPr/>
          <p:nvPr/>
        </p:nvSpPr>
        <p:spPr>
          <a:xfrm>
            <a:off x="320040" y="3886200"/>
            <a:ext cx="960120" cy="594360"/>
          </a:xfrm>
          <a:prstGeom prst="rect">
            <a:avLst/>
          </a:prstGeom>
          <a:noFill/>
          <a:ln/>
        </p:spPr>
        <p:txBody>
          <a:bodyPr wrap="square" lIns="0" tIns="0" rIns="0" bIns="0" rtlCol="0" anchor="ctr"/>
          <a:lstStyle/>
          <a:p>
            <a:pPr marL="0" indent="0" algn="ctr">
              <a:buNone/>
            </a:pPr>
            <a:r>
              <a:rPr lang="en-US" sz="850" b="1" dirty="0">
                <a:solidFill>
                  <a:srgbClr val="D4A843"/>
                </a:solidFill>
                <a:latin typeface="Calibri" pitchFamily="34" charset="0"/>
                <a:ea typeface="Calibri" pitchFamily="34" charset="-122"/>
                <a:cs typeface="Calibri" pitchFamily="34" charset="-120"/>
              </a:rPr>
              <a:t>STEP 4</a:t>
            </a:r>
            <a:endParaRPr lang="en-US" sz="850" dirty="0"/>
          </a:p>
        </p:txBody>
      </p:sp>
      <p:sp>
        <p:nvSpPr>
          <p:cNvPr id="22" name="Shape 19"/>
          <p:cNvSpPr/>
          <p:nvPr/>
        </p:nvSpPr>
        <p:spPr>
          <a:xfrm>
            <a:off x="1298448" y="4023360"/>
            <a:ext cx="3703320" cy="320040"/>
          </a:xfrm>
          <a:prstGeom prst="rect">
            <a:avLst/>
          </a:prstGeom>
          <a:solidFill>
            <a:srgbClr val="E8F4F8"/>
          </a:solidFill>
          <a:ln w="12700">
            <a:solidFill>
              <a:srgbClr val="B8D8E4"/>
            </a:solidFill>
            <a:prstDash val="solid"/>
          </a:ln>
        </p:spPr>
        <p:txBody>
          <a:bodyPr/>
          <a:lstStyle/>
          <a:p>
            <a:endParaRPr lang="en-GB"/>
          </a:p>
        </p:txBody>
      </p:sp>
      <p:sp>
        <p:nvSpPr>
          <p:cNvPr id="23" name="Text 20"/>
          <p:cNvSpPr/>
          <p:nvPr/>
        </p:nvSpPr>
        <p:spPr>
          <a:xfrm>
            <a:off x="1389888" y="3959352"/>
            <a:ext cx="3566160" cy="457200"/>
          </a:xfrm>
          <a:prstGeom prst="rect">
            <a:avLst/>
          </a:prstGeom>
          <a:noFill/>
          <a:ln/>
        </p:spPr>
        <p:txBody>
          <a:bodyPr wrap="square" rtlCol="0" anchor="ctr"/>
          <a:lstStyle/>
          <a:p>
            <a:r>
              <a:rPr lang="en-US" sz="1050" dirty="0">
                <a:solidFill>
                  <a:srgbClr val="1C3A4A"/>
                </a:solidFill>
                <a:latin typeface="Calibri" pitchFamily="34" charset="0"/>
                <a:ea typeface="Calibri" pitchFamily="34" charset="-122"/>
                <a:cs typeface="Calibri" pitchFamily="34" charset="-120"/>
              </a:rPr>
              <a:t>Staff manager tracks completion and adds notes for </a:t>
            </a:r>
            <a:r>
              <a:rPr lang="en-US" sz="1050" dirty="0" err="1">
                <a:solidFill>
                  <a:srgbClr val="1C3A4A"/>
                </a:solidFill>
                <a:latin typeface="Calibri" pitchFamily="34" charset="0"/>
                <a:ea typeface="Calibri" pitchFamily="34" charset="-122"/>
                <a:cs typeface="Calibri" pitchFamily="34" charset="-120"/>
              </a:rPr>
              <a:t>evalutation</a:t>
            </a:r>
            <a:r>
              <a:rPr lang="en-US" sz="1050" dirty="0">
                <a:solidFill>
                  <a:srgbClr val="1C3A4A"/>
                </a:solidFill>
                <a:latin typeface="Calibri" pitchFamily="34" charset="0"/>
                <a:ea typeface="Calibri" pitchFamily="34" charset="-122"/>
                <a:cs typeface="Calibri" pitchFamily="34" charset="-120"/>
              </a:rPr>
              <a:t> of session delivery/effectiveness</a:t>
            </a:r>
            <a:endParaRPr lang="en-US" sz="1050" dirty="0"/>
          </a:p>
        </p:txBody>
      </p:sp>
      <p:sp>
        <p:nvSpPr>
          <p:cNvPr id="26" name="Text 23"/>
          <p:cNvSpPr/>
          <p:nvPr/>
        </p:nvSpPr>
        <p:spPr>
          <a:xfrm>
            <a:off x="2743200" y="4864608"/>
            <a:ext cx="6035040" cy="201168"/>
          </a:xfrm>
          <a:prstGeom prst="rect">
            <a:avLst/>
          </a:prstGeom>
          <a:noFill/>
          <a:ln/>
        </p:spPr>
        <p:txBody>
          <a:bodyPr wrap="square" rtlCol="0" anchor="ctr"/>
          <a:lstStyle/>
          <a:p>
            <a:pPr algn="r"/>
            <a:r>
              <a:rPr lang="en-US" sz="850" i="1" dirty="0">
                <a:solidFill>
                  <a:srgbClr val="6A8EA0"/>
                </a:solidFill>
              </a:rPr>
              <a:t>(NHS Digital, 2023; </a:t>
            </a:r>
            <a:r>
              <a:rPr lang="en-US" sz="800" dirty="0" err="1">
                <a:solidFill>
                  <a:schemeClr val="bg1">
                    <a:lumMod val="50000"/>
                  </a:schemeClr>
                </a:solidFill>
                <a:latin typeface="Calibri" pitchFamily="34" charset="0"/>
                <a:ea typeface="Calibri" pitchFamily="34" charset="-122"/>
                <a:cs typeface="Calibri" pitchFamily="34" charset="-120"/>
              </a:rPr>
              <a:t>Vesna</a:t>
            </a:r>
            <a:r>
              <a:rPr lang="en-US" sz="850" i="1" dirty="0">
                <a:solidFill>
                  <a:schemeClr val="bg1">
                    <a:lumMod val="50000"/>
                  </a:schemeClr>
                </a:solidFill>
              </a:rPr>
              <a:t> </a:t>
            </a:r>
            <a:r>
              <a:rPr lang="en-US" sz="850" i="1" dirty="0">
                <a:solidFill>
                  <a:srgbClr val="6A8EA0"/>
                </a:solidFill>
              </a:rPr>
              <a:t>et al., 2024)</a:t>
            </a:r>
            <a:endParaRPr lang="en-US" sz="850" dirty="0"/>
          </a:p>
        </p:txBody>
      </p:sp>
      <p:pic>
        <p:nvPicPr>
          <p:cNvPr id="28" name="Picture 2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34939" y="1581150"/>
            <a:ext cx="3697605" cy="246507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0D3D56"/>
        </a:solidFill>
        <a:effectLst/>
      </p:bgPr>
    </p:bg>
    <p:spTree>
      <p:nvGrpSpPr>
        <p:cNvPr id="1" name=""/>
        <p:cNvGrpSpPr/>
        <p:nvPr/>
      </p:nvGrpSpPr>
      <p:grpSpPr>
        <a:xfrm>
          <a:off x="0" y="0"/>
          <a:ext cx="0" cy="0"/>
          <a:chOff x="0" y="0"/>
          <a:chExt cx="0" cy="0"/>
        </a:xfrm>
      </p:grpSpPr>
      <p:sp>
        <p:nvSpPr>
          <p:cNvPr id="2" name="Shape 0"/>
          <p:cNvSpPr/>
          <p:nvPr/>
        </p:nvSpPr>
        <p:spPr>
          <a:xfrm>
            <a:off x="0" y="0"/>
            <a:ext cx="9144000" cy="73152"/>
          </a:xfrm>
          <a:prstGeom prst="rect">
            <a:avLst/>
          </a:prstGeom>
          <a:solidFill>
            <a:srgbClr val="D4A843"/>
          </a:solidFill>
          <a:ln w="12700">
            <a:solidFill>
              <a:srgbClr val="D4A843"/>
            </a:solidFill>
            <a:prstDash val="solid"/>
          </a:ln>
        </p:spPr>
        <p:txBody>
          <a:bodyPr/>
          <a:lstStyle/>
          <a:p>
            <a:endParaRPr lang="en-GB"/>
          </a:p>
        </p:txBody>
      </p:sp>
      <p:sp>
        <p:nvSpPr>
          <p:cNvPr id="3" name="Text 1"/>
          <p:cNvSpPr/>
          <p:nvPr/>
        </p:nvSpPr>
        <p:spPr>
          <a:xfrm>
            <a:off x="365760" y="164592"/>
            <a:ext cx="8412480" cy="685800"/>
          </a:xfrm>
          <a:prstGeom prst="rect">
            <a:avLst/>
          </a:prstGeom>
          <a:noFill/>
          <a:ln/>
        </p:spPr>
        <p:txBody>
          <a:bodyPr wrap="square" rtlCol="0" anchor="ctr"/>
          <a:lstStyle/>
          <a:p>
            <a:pPr marL="0" indent="0">
              <a:buNone/>
            </a:pPr>
            <a:r>
              <a:rPr lang="en-US" sz="2800" b="1" dirty="0">
                <a:solidFill>
                  <a:srgbClr val="FFFFFF"/>
                </a:solidFill>
                <a:latin typeface="Trebuchet MS" pitchFamily="34" charset="0"/>
                <a:ea typeface="Trebuchet MS" pitchFamily="34" charset="-122"/>
                <a:cs typeface="Trebuchet MS" pitchFamily="34" charset="-120"/>
              </a:rPr>
              <a:t>Advantages of Using Microsoft PowerPoint</a:t>
            </a:r>
            <a:endParaRPr lang="en-US" sz="2800" dirty="0"/>
          </a:p>
        </p:txBody>
      </p:sp>
      <p:sp>
        <p:nvSpPr>
          <p:cNvPr id="5" name="Shape 2"/>
          <p:cNvSpPr/>
          <p:nvPr/>
        </p:nvSpPr>
        <p:spPr>
          <a:xfrm>
            <a:off x="5394960" y="1005840"/>
            <a:ext cx="548640" cy="3657600"/>
          </a:xfrm>
          <a:prstGeom prst="rect">
            <a:avLst/>
          </a:prstGeom>
          <a:solidFill>
            <a:srgbClr val="0D3D56"/>
          </a:solidFill>
          <a:ln w="12700">
            <a:solidFill>
              <a:srgbClr val="0D3D56"/>
            </a:solidFill>
            <a:prstDash val="solid"/>
          </a:ln>
        </p:spPr>
        <p:txBody>
          <a:bodyPr/>
          <a:lstStyle/>
          <a:p>
            <a:endParaRPr lang="en-GB"/>
          </a:p>
        </p:txBody>
      </p:sp>
      <p:sp>
        <p:nvSpPr>
          <p:cNvPr id="6" name="Shape 3"/>
          <p:cNvSpPr/>
          <p:nvPr/>
        </p:nvSpPr>
        <p:spPr>
          <a:xfrm>
            <a:off x="320040" y="1124712"/>
            <a:ext cx="566928" cy="566928"/>
          </a:xfrm>
          <a:prstGeom prst="ellipse">
            <a:avLst/>
          </a:prstGeom>
          <a:solidFill>
            <a:srgbClr val="1A7A8A"/>
          </a:solidFill>
          <a:ln w="12700">
            <a:solidFill>
              <a:srgbClr val="1A7A8A"/>
            </a:solidFill>
            <a:prstDash val="solid"/>
          </a:ln>
        </p:spPr>
        <p:txBody>
          <a:bodyPr/>
          <a:lstStyle/>
          <a:p>
            <a:endParaRPr lang="en-GB"/>
          </a:p>
        </p:txBody>
      </p:sp>
      <p:sp>
        <p:nvSpPr>
          <p:cNvPr id="7" name="Text 4"/>
          <p:cNvSpPr/>
          <p:nvPr/>
        </p:nvSpPr>
        <p:spPr>
          <a:xfrm>
            <a:off x="320040" y="1124712"/>
            <a:ext cx="566928" cy="566928"/>
          </a:xfrm>
          <a:prstGeom prst="rect">
            <a:avLst/>
          </a:prstGeom>
          <a:noFill/>
          <a:ln/>
        </p:spPr>
        <p:txBody>
          <a:bodyPr wrap="square" lIns="0" tIns="0" rIns="0" bIns="0" rtlCol="0" anchor="ctr"/>
          <a:lstStyle/>
          <a:p>
            <a:pPr marL="0" indent="0" algn="ctr">
              <a:buNone/>
            </a:pPr>
            <a:r>
              <a:rPr lang="en-US" sz="1800" dirty="0">
                <a:solidFill>
                  <a:srgbClr val="000000"/>
                </a:solidFill>
              </a:rPr>
              <a:t>📊</a:t>
            </a:r>
            <a:endParaRPr lang="en-US" sz="1800" dirty="0"/>
          </a:p>
        </p:txBody>
      </p:sp>
      <p:sp>
        <p:nvSpPr>
          <p:cNvPr id="8" name="Text 5"/>
          <p:cNvSpPr/>
          <p:nvPr/>
        </p:nvSpPr>
        <p:spPr>
          <a:xfrm>
            <a:off x="1005840" y="1124712"/>
            <a:ext cx="4389120" cy="274320"/>
          </a:xfrm>
          <a:prstGeom prst="rect">
            <a:avLst/>
          </a:prstGeom>
          <a:noFill/>
          <a:ln/>
        </p:spPr>
        <p:txBody>
          <a:bodyPr wrap="square" lIns="0" tIns="0" rIns="0" bIns="0" rtlCol="0" anchor="ctr"/>
          <a:lstStyle/>
          <a:p>
            <a:pPr marL="0" indent="0">
              <a:buNone/>
            </a:pPr>
            <a:r>
              <a:rPr lang="en-US" sz="1250" b="1" dirty="0">
                <a:solidFill>
                  <a:srgbClr val="D4A843"/>
                </a:solidFill>
                <a:latin typeface="Calibri" pitchFamily="34" charset="0"/>
                <a:ea typeface="Calibri" pitchFamily="34" charset="-122"/>
                <a:cs typeface="Calibri" pitchFamily="34" charset="-120"/>
              </a:rPr>
              <a:t>Visual Clarity</a:t>
            </a:r>
            <a:endParaRPr lang="en-US" sz="1250" dirty="0"/>
          </a:p>
        </p:txBody>
      </p:sp>
      <p:sp>
        <p:nvSpPr>
          <p:cNvPr id="9" name="Text 6"/>
          <p:cNvSpPr/>
          <p:nvPr/>
        </p:nvSpPr>
        <p:spPr>
          <a:xfrm>
            <a:off x="1005840" y="1399032"/>
            <a:ext cx="4297680" cy="548640"/>
          </a:xfrm>
          <a:prstGeom prst="rect">
            <a:avLst/>
          </a:prstGeom>
          <a:noFill/>
          <a:ln/>
        </p:spPr>
        <p:txBody>
          <a:bodyPr wrap="square" lIns="0" tIns="0" rIns="0" bIns="0" rtlCol="0" anchor="ctr"/>
          <a:lstStyle/>
          <a:p>
            <a:r>
              <a:rPr lang="en-US" sz="1000" dirty="0">
                <a:solidFill>
                  <a:schemeClr val="bg1"/>
                </a:solidFill>
              </a:rPr>
              <a:t>Images, graphs, animations and video’s will assist staff in comprehending complex care procedures - regardless of different styles of learning (</a:t>
            </a:r>
            <a:r>
              <a:rPr lang="en-US" sz="1000" dirty="0" err="1">
                <a:solidFill>
                  <a:schemeClr val="bg1"/>
                </a:solidFill>
                <a:latin typeface="Calibri" pitchFamily="34" charset="0"/>
                <a:ea typeface="Calibri" pitchFamily="34" charset="-122"/>
                <a:cs typeface="Calibri" pitchFamily="34" charset="-120"/>
              </a:rPr>
              <a:t>Ogeyik</a:t>
            </a:r>
            <a:r>
              <a:rPr lang="en-US" sz="1000" dirty="0">
                <a:solidFill>
                  <a:schemeClr val="bg1"/>
                </a:solidFill>
                <a:latin typeface="Calibri" pitchFamily="34" charset="0"/>
                <a:ea typeface="Calibri" pitchFamily="34" charset="-122"/>
                <a:cs typeface="Calibri" pitchFamily="34" charset="-120"/>
              </a:rPr>
              <a:t>, 2016 </a:t>
            </a:r>
            <a:r>
              <a:rPr lang="en-US" sz="1000" dirty="0">
                <a:solidFill>
                  <a:schemeClr val="bg1"/>
                </a:solidFill>
              </a:rPr>
              <a:t>)</a:t>
            </a:r>
          </a:p>
        </p:txBody>
      </p:sp>
      <p:sp>
        <p:nvSpPr>
          <p:cNvPr id="10" name="Shape 7"/>
          <p:cNvSpPr/>
          <p:nvPr/>
        </p:nvSpPr>
        <p:spPr>
          <a:xfrm>
            <a:off x="320040" y="2084832"/>
            <a:ext cx="566928" cy="566928"/>
          </a:xfrm>
          <a:prstGeom prst="ellipse">
            <a:avLst/>
          </a:prstGeom>
          <a:solidFill>
            <a:srgbClr val="1A7A8A"/>
          </a:solidFill>
          <a:ln w="12700">
            <a:solidFill>
              <a:srgbClr val="1A7A8A"/>
            </a:solidFill>
            <a:prstDash val="solid"/>
          </a:ln>
        </p:spPr>
        <p:txBody>
          <a:bodyPr/>
          <a:lstStyle/>
          <a:p>
            <a:endParaRPr lang="en-GB"/>
          </a:p>
        </p:txBody>
      </p:sp>
      <p:sp>
        <p:nvSpPr>
          <p:cNvPr id="11" name="Text 8"/>
          <p:cNvSpPr/>
          <p:nvPr/>
        </p:nvSpPr>
        <p:spPr>
          <a:xfrm>
            <a:off x="320040" y="2084832"/>
            <a:ext cx="566928" cy="566928"/>
          </a:xfrm>
          <a:prstGeom prst="rect">
            <a:avLst/>
          </a:prstGeom>
          <a:noFill/>
          <a:ln/>
        </p:spPr>
        <p:txBody>
          <a:bodyPr wrap="square" lIns="0" tIns="0" rIns="0" bIns="0" rtlCol="0" anchor="ctr"/>
          <a:lstStyle/>
          <a:p>
            <a:pPr marL="0" indent="0" algn="ctr">
              <a:buNone/>
            </a:pPr>
            <a:r>
              <a:rPr lang="en-US" sz="1800" dirty="0">
                <a:solidFill>
                  <a:srgbClr val="000000"/>
                </a:solidFill>
              </a:rPr>
              <a:t>♿</a:t>
            </a:r>
            <a:endParaRPr lang="en-US" sz="1800" dirty="0"/>
          </a:p>
        </p:txBody>
      </p:sp>
      <p:sp>
        <p:nvSpPr>
          <p:cNvPr id="12" name="Text 9"/>
          <p:cNvSpPr/>
          <p:nvPr/>
        </p:nvSpPr>
        <p:spPr>
          <a:xfrm>
            <a:off x="1005840" y="2084832"/>
            <a:ext cx="4389120" cy="274320"/>
          </a:xfrm>
          <a:prstGeom prst="rect">
            <a:avLst/>
          </a:prstGeom>
          <a:noFill/>
          <a:ln/>
        </p:spPr>
        <p:txBody>
          <a:bodyPr wrap="square" lIns="0" tIns="0" rIns="0" bIns="0" rtlCol="0" anchor="ctr"/>
          <a:lstStyle/>
          <a:p>
            <a:pPr marL="0" indent="0">
              <a:buNone/>
            </a:pPr>
            <a:r>
              <a:rPr lang="en-US" sz="1250" b="1" dirty="0">
                <a:solidFill>
                  <a:srgbClr val="D4A843"/>
                </a:solidFill>
                <a:latin typeface="Calibri" pitchFamily="34" charset="0"/>
                <a:ea typeface="Calibri" pitchFamily="34" charset="-122"/>
                <a:cs typeface="Calibri" pitchFamily="34" charset="-120"/>
              </a:rPr>
              <a:t>Inclusive Design</a:t>
            </a:r>
            <a:endParaRPr lang="en-US" sz="1250" dirty="0"/>
          </a:p>
        </p:txBody>
      </p:sp>
      <p:sp>
        <p:nvSpPr>
          <p:cNvPr id="13" name="Text 10"/>
          <p:cNvSpPr/>
          <p:nvPr/>
        </p:nvSpPr>
        <p:spPr>
          <a:xfrm>
            <a:off x="1005840" y="2359152"/>
            <a:ext cx="4297680" cy="548640"/>
          </a:xfrm>
          <a:prstGeom prst="rect">
            <a:avLst/>
          </a:prstGeom>
          <a:noFill/>
          <a:ln/>
        </p:spPr>
        <p:txBody>
          <a:bodyPr wrap="square" lIns="0" tIns="0" rIns="0" bIns="0" rtlCol="0" anchor="ctr"/>
          <a:lstStyle/>
          <a:p>
            <a:r>
              <a:rPr lang="en-US" sz="1000" dirty="0">
                <a:solidFill>
                  <a:schemeClr val="bg1"/>
                </a:solidFill>
              </a:rPr>
              <a:t>The font size, </a:t>
            </a:r>
            <a:r>
              <a:rPr lang="en-US" sz="1000" dirty="0" err="1">
                <a:solidFill>
                  <a:schemeClr val="bg1"/>
                </a:solidFill>
              </a:rPr>
              <a:t>colour</a:t>
            </a:r>
            <a:r>
              <a:rPr lang="en-US" sz="1000" dirty="0">
                <a:solidFill>
                  <a:schemeClr val="bg1"/>
                </a:solidFill>
              </a:rPr>
              <a:t> contrast and how the slide looks can be adjusted to meet a person's area of need in accordance with the Equality Act 2010 (GOV.UK, 2022)</a:t>
            </a:r>
          </a:p>
        </p:txBody>
      </p:sp>
      <p:sp>
        <p:nvSpPr>
          <p:cNvPr id="14" name="Shape 11"/>
          <p:cNvSpPr/>
          <p:nvPr/>
        </p:nvSpPr>
        <p:spPr>
          <a:xfrm>
            <a:off x="320040" y="3044952"/>
            <a:ext cx="566928" cy="566928"/>
          </a:xfrm>
          <a:prstGeom prst="ellipse">
            <a:avLst/>
          </a:prstGeom>
          <a:solidFill>
            <a:srgbClr val="1A7A8A"/>
          </a:solidFill>
          <a:ln w="12700">
            <a:solidFill>
              <a:srgbClr val="1A7A8A"/>
            </a:solidFill>
            <a:prstDash val="solid"/>
          </a:ln>
        </p:spPr>
        <p:txBody>
          <a:bodyPr/>
          <a:lstStyle/>
          <a:p>
            <a:endParaRPr lang="en-GB"/>
          </a:p>
        </p:txBody>
      </p:sp>
      <p:sp>
        <p:nvSpPr>
          <p:cNvPr id="15" name="Text 12"/>
          <p:cNvSpPr/>
          <p:nvPr/>
        </p:nvSpPr>
        <p:spPr>
          <a:xfrm>
            <a:off x="320040" y="3044952"/>
            <a:ext cx="566928" cy="566928"/>
          </a:xfrm>
          <a:prstGeom prst="rect">
            <a:avLst/>
          </a:prstGeom>
          <a:noFill/>
          <a:ln/>
        </p:spPr>
        <p:txBody>
          <a:bodyPr wrap="square" lIns="0" tIns="0" rIns="0" bIns="0" rtlCol="0" anchor="ctr"/>
          <a:lstStyle/>
          <a:p>
            <a:pPr marL="0" indent="0" algn="ctr">
              <a:buNone/>
            </a:pPr>
            <a:r>
              <a:rPr lang="en-US" sz="1800" dirty="0">
                <a:solidFill>
                  <a:srgbClr val="000000"/>
                </a:solidFill>
              </a:rPr>
              <a:t>☁️</a:t>
            </a:r>
            <a:endParaRPr lang="en-US" sz="1800" dirty="0"/>
          </a:p>
        </p:txBody>
      </p:sp>
      <p:sp>
        <p:nvSpPr>
          <p:cNvPr id="16" name="Text 13"/>
          <p:cNvSpPr/>
          <p:nvPr/>
        </p:nvSpPr>
        <p:spPr>
          <a:xfrm>
            <a:off x="1005840" y="3044952"/>
            <a:ext cx="4389120" cy="274320"/>
          </a:xfrm>
          <a:prstGeom prst="rect">
            <a:avLst/>
          </a:prstGeom>
          <a:noFill/>
          <a:ln/>
        </p:spPr>
        <p:txBody>
          <a:bodyPr wrap="square" lIns="0" tIns="0" rIns="0" bIns="0" rtlCol="0" anchor="ctr"/>
          <a:lstStyle/>
          <a:p>
            <a:pPr marL="0" indent="0">
              <a:buNone/>
            </a:pPr>
            <a:r>
              <a:rPr lang="en-US" sz="1250" b="1" dirty="0">
                <a:solidFill>
                  <a:srgbClr val="D4A843"/>
                </a:solidFill>
                <a:latin typeface="Calibri" pitchFamily="34" charset="0"/>
                <a:ea typeface="Calibri" pitchFamily="34" charset="-122"/>
                <a:cs typeface="Calibri" pitchFamily="34" charset="-120"/>
              </a:rPr>
              <a:t>Cloud Access</a:t>
            </a:r>
            <a:endParaRPr lang="en-US" sz="1250" dirty="0"/>
          </a:p>
        </p:txBody>
      </p:sp>
      <p:sp>
        <p:nvSpPr>
          <p:cNvPr id="17" name="Text 14"/>
          <p:cNvSpPr/>
          <p:nvPr/>
        </p:nvSpPr>
        <p:spPr>
          <a:xfrm>
            <a:off x="1005840" y="3319272"/>
            <a:ext cx="4297680" cy="548640"/>
          </a:xfrm>
          <a:prstGeom prst="rect">
            <a:avLst/>
          </a:prstGeom>
          <a:noFill/>
          <a:ln/>
        </p:spPr>
        <p:txBody>
          <a:bodyPr wrap="square" lIns="0" tIns="0" rIns="0" bIns="0" rtlCol="0" anchor="ctr"/>
          <a:lstStyle/>
          <a:p>
            <a:r>
              <a:rPr lang="en-US" sz="1000" dirty="0">
                <a:solidFill>
                  <a:schemeClr val="bg1"/>
                </a:solidFill>
              </a:rPr>
              <a:t>Stored on OneDrive / SharePoint, slides will be accessible 24/7 on any device - important for shift workers who work at Riverdale.</a:t>
            </a:r>
          </a:p>
          <a:p>
            <a:pPr marL="0" indent="0">
              <a:buNone/>
            </a:pPr>
            <a:r>
              <a:rPr lang="en-US" sz="1000" dirty="0">
                <a:solidFill>
                  <a:srgbClr val="FFFFFF"/>
                </a:solidFill>
                <a:latin typeface="Calibri" pitchFamily="34" charset="0"/>
                <a:ea typeface="Calibri" pitchFamily="34" charset="-122"/>
                <a:cs typeface="Calibri" pitchFamily="34" charset="-120"/>
              </a:rPr>
              <a:t>.</a:t>
            </a:r>
            <a:endParaRPr lang="en-US" sz="1000" dirty="0"/>
          </a:p>
        </p:txBody>
      </p:sp>
      <p:sp>
        <p:nvSpPr>
          <p:cNvPr id="18" name="Shape 15"/>
          <p:cNvSpPr/>
          <p:nvPr/>
        </p:nvSpPr>
        <p:spPr>
          <a:xfrm>
            <a:off x="320040" y="4005072"/>
            <a:ext cx="566928" cy="566928"/>
          </a:xfrm>
          <a:prstGeom prst="ellipse">
            <a:avLst/>
          </a:prstGeom>
          <a:solidFill>
            <a:srgbClr val="1A7A8A"/>
          </a:solidFill>
          <a:ln w="12700">
            <a:solidFill>
              <a:srgbClr val="1A7A8A"/>
            </a:solidFill>
            <a:prstDash val="solid"/>
          </a:ln>
        </p:spPr>
        <p:txBody>
          <a:bodyPr/>
          <a:lstStyle/>
          <a:p>
            <a:endParaRPr lang="en-GB"/>
          </a:p>
        </p:txBody>
      </p:sp>
      <p:sp>
        <p:nvSpPr>
          <p:cNvPr id="19" name="Text 16"/>
          <p:cNvSpPr/>
          <p:nvPr/>
        </p:nvSpPr>
        <p:spPr>
          <a:xfrm>
            <a:off x="320040" y="4005072"/>
            <a:ext cx="566928" cy="566928"/>
          </a:xfrm>
          <a:prstGeom prst="rect">
            <a:avLst/>
          </a:prstGeom>
          <a:noFill/>
          <a:ln/>
        </p:spPr>
        <p:txBody>
          <a:bodyPr wrap="square" lIns="0" tIns="0" rIns="0" bIns="0" rtlCol="0" anchor="ctr"/>
          <a:lstStyle/>
          <a:p>
            <a:pPr marL="0" indent="0" algn="ctr">
              <a:buNone/>
            </a:pPr>
            <a:r>
              <a:rPr lang="en-US" sz="1800" dirty="0">
                <a:solidFill>
                  <a:srgbClr val="000000"/>
                </a:solidFill>
              </a:rPr>
              <a:t>🔄</a:t>
            </a:r>
            <a:endParaRPr lang="en-US" sz="1800" dirty="0"/>
          </a:p>
        </p:txBody>
      </p:sp>
      <p:sp>
        <p:nvSpPr>
          <p:cNvPr id="20" name="Text 17"/>
          <p:cNvSpPr/>
          <p:nvPr/>
        </p:nvSpPr>
        <p:spPr>
          <a:xfrm>
            <a:off x="1005840" y="4005072"/>
            <a:ext cx="4389120" cy="274320"/>
          </a:xfrm>
          <a:prstGeom prst="rect">
            <a:avLst/>
          </a:prstGeom>
          <a:noFill/>
          <a:ln/>
        </p:spPr>
        <p:txBody>
          <a:bodyPr wrap="square" lIns="0" tIns="0" rIns="0" bIns="0" rtlCol="0" anchor="ctr"/>
          <a:lstStyle/>
          <a:p>
            <a:pPr marL="0" indent="0">
              <a:buNone/>
            </a:pPr>
            <a:r>
              <a:rPr lang="en-US" sz="1250" b="1" dirty="0">
                <a:solidFill>
                  <a:srgbClr val="D4A843"/>
                </a:solidFill>
                <a:latin typeface="Calibri" pitchFamily="34" charset="0"/>
                <a:ea typeface="Calibri" pitchFamily="34" charset="-122"/>
                <a:cs typeface="Calibri" pitchFamily="34" charset="-120"/>
              </a:rPr>
              <a:t>Easy Updates</a:t>
            </a:r>
            <a:endParaRPr lang="en-US" sz="1250" dirty="0"/>
          </a:p>
        </p:txBody>
      </p:sp>
      <p:sp>
        <p:nvSpPr>
          <p:cNvPr id="21" name="Text 18"/>
          <p:cNvSpPr/>
          <p:nvPr/>
        </p:nvSpPr>
        <p:spPr>
          <a:xfrm>
            <a:off x="1005840" y="4279392"/>
            <a:ext cx="4297680" cy="548640"/>
          </a:xfrm>
          <a:prstGeom prst="rect">
            <a:avLst/>
          </a:prstGeom>
          <a:noFill/>
          <a:ln/>
        </p:spPr>
        <p:txBody>
          <a:bodyPr wrap="square" lIns="0" tIns="0" rIns="0" bIns="0" rtlCol="0" anchor="ctr"/>
          <a:lstStyle/>
          <a:p>
            <a:r>
              <a:rPr lang="en-US" sz="1000" dirty="0">
                <a:solidFill>
                  <a:srgbClr val="FFFFFF"/>
                </a:solidFill>
                <a:latin typeface="Calibri" pitchFamily="34" charset="0"/>
                <a:ea typeface="Calibri" pitchFamily="34" charset="-122"/>
                <a:cs typeface="Calibri" pitchFamily="34" charset="-120"/>
              </a:rPr>
              <a:t>Training materials can be updated immediately with no cost (no need to reprint) and will always contain the most recent CQC links, training requirements, and guidance (CQC, 2023).</a:t>
            </a:r>
            <a:endParaRPr lang="en-US" sz="1000" dirty="0"/>
          </a:p>
        </p:txBody>
      </p:sp>
      <p:sp>
        <p:nvSpPr>
          <p:cNvPr id="22" name="Text 19"/>
          <p:cNvSpPr/>
          <p:nvPr/>
        </p:nvSpPr>
        <p:spPr>
          <a:xfrm>
            <a:off x="365760" y="4864608"/>
            <a:ext cx="8412480" cy="182880"/>
          </a:xfrm>
          <a:prstGeom prst="rect">
            <a:avLst/>
          </a:prstGeom>
          <a:noFill/>
          <a:ln/>
        </p:spPr>
        <p:txBody>
          <a:bodyPr wrap="square" rtlCol="0" anchor="ctr"/>
          <a:lstStyle/>
          <a:p>
            <a:pPr algn="r"/>
            <a:r>
              <a:rPr lang="en-US" sz="800" i="1" dirty="0">
                <a:solidFill>
                  <a:srgbClr val="FFC000"/>
                </a:solidFill>
              </a:rPr>
              <a:t>(</a:t>
            </a:r>
            <a:r>
              <a:rPr lang="en-US" sz="800" dirty="0" err="1">
                <a:solidFill>
                  <a:srgbClr val="FFC000"/>
                </a:solidFill>
                <a:latin typeface="Calibri" pitchFamily="34" charset="0"/>
                <a:ea typeface="Calibri" pitchFamily="34" charset="-122"/>
                <a:cs typeface="Calibri" pitchFamily="34" charset="-120"/>
              </a:rPr>
              <a:t>Ogeyik</a:t>
            </a:r>
            <a:r>
              <a:rPr lang="en-US" sz="800" dirty="0">
                <a:solidFill>
                  <a:srgbClr val="FFC000"/>
                </a:solidFill>
                <a:latin typeface="Calibri" pitchFamily="34" charset="0"/>
                <a:ea typeface="Calibri" pitchFamily="34" charset="-122"/>
                <a:cs typeface="Calibri" pitchFamily="34" charset="-120"/>
              </a:rPr>
              <a:t>, 2016 </a:t>
            </a:r>
            <a:r>
              <a:rPr lang="en-US" sz="800" i="1" dirty="0">
                <a:solidFill>
                  <a:srgbClr val="FFC000"/>
                </a:solidFill>
              </a:rPr>
              <a:t>; GOV.UK, 2022; CQC, 2023)</a:t>
            </a:r>
            <a:endParaRPr lang="en-US" sz="800" dirty="0">
              <a:solidFill>
                <a:srgbClr val="FFC000"/>
              </a:solidFill>
            </a:endParaRPr>
          </a:p>
        </p:txBody>
      </p:sp>
      <p:pic>
        <p:nvPicPr>
          <p:cNvPr id="23" name="Picture 22"/>
          <p:cNvPicPr>
            <a:picLocks noChangeAspect="1"/>
          </p:cNvPicPr>
          <p:nvPr/>
        </p:nvPicPr>
        <p:blipFill rotWithShape="1">
          <a:blip r:embed="rId3">
            <a:extLst>
              <a:ext uri="{28A0092B-C50C-407E-A947-70E740481C1C}">
                <a14:useLocalDpi xmlns:a14="http://schemas.microsoft.com/office/drawing/2010/main" val="0"/>
              </a:ext>
            </a:extLst>
          </a:blip>
          <a:srcRect l="26988" t="33036" r="50296" b="56149"/>
          <a:stretch/>
        </p:blipFill>
        <p:spPr>
          <a:xfrm>
            <a:off x="5669280" y="2141220"/>
            <a:ext cx="3217103" cy="102108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E8F4F8"/>
        </a:solidFill>
        <a:effectLst/>
      </p:bgPr>
    </p:bg>
    <p:spTree>
      <p:nvGrpSpPr>
        <p:cNvPr id="1" name=""/>
        <p:cNvGrpSpPr/>
        <p:nvPr/>
      </p:nvGrpSpPr>
      <p:grpSpPr>
        <a:xfrm>
          <a:off x="0" y="0"/>
          <a:ext cx="0" cy="0"/>
          <a:chOff x="0" y="0"/>
          <a:chExt cx="0" cy="0"/>
        </a:xfrm>
      </p:grpSpPr>
      <p:sp>
        <p:nvSpPr>
          <p:cNvPr id="2" name="Shape 0"/>
          <p:cNvSpPr/>
          <p:nvPr/>
        </p:nvSpPr>
        <p:spPr>
          <a:xfrm>
            <a:off x="0" y="0"/>
            <a:ext cx="9144000" cy="1005840"/>
          </a:xfrm>
          <a:prstGeom prst="rect">
            <a:avLst/>
          </a:prstGeom>
          <a:solidFill>
            <a:srgbClr val="0D3D56"/>
          </a:solidFill>
          <a:ln w="12700">
            <a:solidFill>
              <a:srgbClr val="0D3D56"/>
            </a:solidFill>
            <a:prstDash val="solid"/>
          </a:ln>
        </p:spPr>
        <p:txBody>
          <a:bodyPr/>
          <a:lstStyle/>
          <a:p>
            <a:endParaRPr lang="en-GB"/>
          </a:p>
        </p:txBody>
      </p:sp>
      <p:sp>
        <p:nvSpPr>
          <p:cNvPr id="3" name="Text 1"/>
          <p:cNvSpPr/>
          <p:nvPr/>
        </p:nvSpPr>
        <p:spPr>
          <a:xfrm>
            <a:off x="365760" y="0"/>
            <a:ext cx="8229600" cy="1005840"/>
          </a:xfrm>
          <a:prstGeom prst="rect">
            <a:avLst/>
          </a:prstGeom>
          <a:noFill/>
          <a:ln/>
        </p:spPr>
        <p:txBody>
          <a:bodyPr wrap="square" rtlCol="0" anchor="ctr"/>
          <a:lstStyle/>
          <a:p>
            <a:pPr marL="0" indent="0">
              <a:buNone/>
            </a:pPr>
            <a:r>
              <a:rPr lang="en-US" sz="2800" b="1" dirty="0">
                <a:solidFill>
                  <a:srgbClr val="FFFFFF"/>
                </a:solidFill>
                <a:latin typeface="Trebuchet MS" pitchFamily="34" charset="0"/>
                <a:ea typeface="Trebuchet MS" pitchFamily="34" charset="-122"/>
                <a:cs typeface="Trebuchet MS" pitchFamily="34" charset="-120"/>
              </a:rPr>
              <a:t>Limitations &amp; Mitigation Strategies</a:t>
            </a:r>
            <a:endParaRPr lang="en-US" sz="2800" dirty="0"/>
          </a:p>
        </p:txBody>
      </p:sp>
      <p:sp>
        <p:nvSpPr>
          <p:cNvPr id="5" name="Shape 2"/>
          <p:cNvSpPr/>
          <p:nvPr/>
        </p:nvSpPr>
        <p:spPr>
          <a:xfrm>
            <a:off x="3931920" y="1143000"/>
            <a:ext cx="2286000" cy="1097280"/>
          </a:xfrm>
          <a:prstGeom prst="rect">
            <a:avLst/>
          </a:prstGeom>
          <a:solidFill>
            <a:srgbClr val="FDE8E5"/>
          </a:solidFill>
          <a:ln w="12700">
            <a:solidFill>
              <a:srgbClr val="E0857A"/>
            </a:solidFill>
            <a:prstDash val="solid"/>
          </a:ln>
        </p:spPr>
        <p:txBody>
          <a:bodyPr/>
          <a:lstStyle/>
          <a:p>
            <a:endParaRPr lang="en-GB"/>
          </a:p>
        </p:txBody>
      </p:sp>
      <p:sp>
        <p:nvSpPr>
          <p:cNvPr id="6" name="Shape 3"/>
          <p:cNvSpPr/>
          <p:nvPr/>
        </p:nvSpPr>
        <p:spPr>
          <a:xfrm>
            <a:off x="3931920" y="1143000"/>
            <a:ext cx="2286000" cy="274320"/>
          </a:xfrm>
          <a:prstGeom prst="rect">
            <a:avLst/>
          </a:prstGeom>
          <a:solidFill>
            <a:srgbClr val="C0392B"/>
          </a:solidFill>
          <a:ln w="12700">
            <a:solidFill>
              <a:srgbClr val="C0392B"/>
            </a:solidFill>
            <a:prstDash val="solid"/>
          </a:ln>
        </p:spPr>
        <p:txBody>
          <a:bodyPr/>
          <a:lstStyle/>
          <a:p>
            <a:endParaRPr lang="en-GB"/>
          </a:p>
        </p:txBody>
      </p:sp>
      <p:sp>
        <p:nvSpPr>
          <p:cNvPr id="7" name="Text 4"/>
          <p:cNvSpPr/>
          <p:nvPr/>
        </p:nvSpPr>
        <p:spPr>
          <a:xfrm>
            <a:off x="3977640" y="1143000"/>
            <a:ext cx="2194560" cy="274320"/>
          </a:xfrm>
          <a:prstGeom prst="rect">
            <a:avLst/>
          </a:prstGeom>
          <a:noFill/>
          <a:ln/>
        </p:spPr>
        <p:txBody>
          <a:bodyPr wrap="square" lIns="0" tIns="0" rIns="0" bIns="0" rtlCol="0" anchor="ctr"/>
          <a:lstStyle/>
          <a:p>
            <a:pPr marL="0" indent="0">
              <a:buNone/>
            </a:pPr>
            <a:r>
              <a:rPr lang="en-US" sz="900" b="1" dirty="0">
                <a:solidFill>
                  <a:srgbClr val="FFFFFF"/>
                </a:solidFill>
                <a:latin typeface="Calibri" pitchFamily="34" charset="0"/>
                <a:ea typeface="Calibri" pitchFamily="34" charset="-122"/>
                <a:cs typeface="Calibri" pitchFamily="34" charset="-120"/>
              </a:rPr>
              <a:t>⚠ Digital Literacy Gaps</a:t>
            </a:r>
            <a:endParaRPr lang="en-US" sz="900" dirty="0"/>
          </a:p>
        </p:txBody>
      </p:sp>
      <p:sp>
        <p:nvSpPr>
          <p:cNvPr id="8" name="Text 5"/>
          <p:cNvSpPr/>
          <p:nvPr/>
        </p:nvSpPr>
        <p:spPr>
          <a:xfrm>
            <a:off x="3977640" y="1463040"/>
            <a:ext cx="2148840" cy="685800"/>
          </a:xfrm>
          <a:prstGeom prst="rect">
            <a:avLst/>
          </a:prstGeom>
          <a:noFill/>
          <a:ln/>
        </p:spPr>
        <p:txBody>
          <a:bodyPr wrap="square" lIns="0" tIns="0" rIns="0" bIns="0" rtlCol="0" anchor="ctr"/>
          <a:lstStyle/>
          <a:p>
            <a:r>
              <a:rPr lang="en-US" sz="900" dirty="0">
                <a:solidFill>
                  <a:srgbClr val="6B1E16"/>
                </a:solidFill>
                <a:latin typeface="Calibri" pitchFamily="34" charset="0"/>
                <a:ea typeface="Calibri" pitchFamily="34" charset="-122"/>
                <a:cs typeface="Calibri" pitchFamily="34" charset="-120"/>
              </a:rPr>
              <a:t>Digital Literacy Gaps Some staff working in the care profession have limited or no experience using technology.</a:t>
            </a:r>
            <a:endParaRPr lang="en-US" sz="900" dirty="0"/>
          </a:p>
        </p:txBody>
      </p:sp>
      <p:sp>
        <p:nvSpPr>
          <p:cNvPr id="10" name="Shape 7"/>
          <p:cNvSpPr/>
          <p:nvPr/>
        </p:nvSpPr>
        <p:spPr>
          <a:xfrm>
            <a:off x="6537960" y="1143000"/>
            <a:ext cx="2286000" cy="1097280"/>
          </a:xfrm>
          <a:prstGeom prst="rect">
            <a:avLst/>
          </a:prstGeom>
          <a:solidFill>
            <a:srgbClr val="E5F5E8"/>
          </a:solidFill>
          <a:ln w="12700">
            <a:solidFill>
              <a:srgbClr val="7AB97F"/>
            </a:solidFill>
            <a:prstDash val="solid"/>
          </a:ln>
        </p:spPr>
        <p:txBody>
          <a:bodyPr/>
          <a:lstStyle/>
          <a:p>
            <a:endParaRPr lang="en-GB"/>
          </a:p>
        </p:txBody>
      </p:sp>
      <p:sp>
        <p:nvSpPr>
          <p:cNvPr id="11" name="Shape 8"/>
          <p:cNvSpPr/>
          <p:nvPr/>
        </p:nvSpPr>
        <p:spPr>
          <a:xfrm>
            <a:off x="6537960" y="1143000"/>
            <a:ext cx="2286000" cy="274320"/>
          </a:xfrm>
          <a:prstGeom prst="rect">
            <a:avLst/>
          </a:prstGeom>
          <a:solidFill>
            <a:srgbClr val="27AE60"/>
          </a:solidFill>
          <a:ln w="12700">
            <a:solidFill>
              <a:srgbClr val="27AE60"/>
            </a:solidFill>
            <a:prstDash val="solid"/>
          </a:ln>
        </p:spPr>
        <p:txBody>
          <a:bodyPr/>
          <a:lstStyle/>
          <a:p>
            <a:endParaRPr lang="en-GB"/>
          </a:p>
        </p:txBody>
      </p:sp>
      <p:sp>
        <p:nvSpPr>
          <p:cNvPr id="12" name="Text 9"/>
          <p:cNvSpPr/>
          <p:nvPr/>
        </p:nvSpPr>
        <p:spPr>
          <a:xfrm>
            <a:off x="6583680" y="1143000"/>
            <a:ext cx="2194560" cy="274320"/>
          </a:xfrm>
          <a:prstGeom prst="rect">
            <a:avLst/>
          </a:prstGeom>
          <a:noFill/>
          <a:ln/>
        </p:spPr>
        <p:txBody>
          <a:bodyPr wrap="square" lIns="0" tIns="0" rIns="0" bIns="0" rtlCol="0" anchor="ctr"/>
          <a:lstStyle/>
          <a:p>
            <a:pPr marL="0" indent="0">
              <a:buNone/>
            </a:pPr>
            <a:r>
              <a:rPr lang="en-US" sz="900" b="1" dirty="0">
                <a:solidFill>
                  <a:srgbClr val="FFFFFF"/>
                </a:solidFill>
                <a:latin typeface="Calibri" pitchFamily="34" charset="0"/>
                <a:ea typeface="Calibri" pitchFamily="34" charset="-122"/>
                <a:cs typeface="Calibri" pitchFamily="34" charset="-120"/>
              </a:rPr>
              <a:t>✓ Mitigation</a:t>
            </a:r>
            <a:endParaRPr lang="en-US" sz="900" dirty="0"/>
          </a:p>
        </p:txBody>
      </p:sp>
      <p:sp>
        <p:nvSpPr>
          <p:cNvPr id="13" name="Text 10"/>
          <p:cNvSpPr/>
          <p:nvPr/>
        </p:nvSpPr>
        <p:spPr>
          <a:xfrm>
            <a:off x="6583680" y="1463040"/>
            <a:ext cx="2148840" cy="685800"/>
          </a:xfrm>
          <a:prstGeom prst="rect">
            <a:avLst/>
          </a:prstGeom>
          <a:noFill/>
          <a:ln/>
        </p:spPr>
        <p:txBody>
          <a:bodyPr wrap="square" lIns="0" tIns="0" rIns="0" bIns="0" rtlCol="0" anchor="ctr"/>
          <a:lstStyle/>
          <a:p>
            <a:r>
              <a:rPr lang="en-US" sz="900" dirty="0">
                <a:solidFill>
                  <a:srgbClr val="1A5E30"/>
                </a:solidFill>
                <a:latin typeface="Calibri" pitchFamily="34" charset="0"/>
                <a:ea typeface="Calibri" pitchFamily="34" charset="-122"/>
                <a:cs typeface="Calibri" pitchFamily="34" charset="-120"/>
              </a:rPr>
              <a:t>Digital induction; Microsoft offers free tutorial training materials on their website - Microsoft Learn (Microsoft, 2024).</a:t>
            </a:r>
            <a:endParaRPr lang="en-US" sz="900" dirty="0"/>
          </a:p>
        </p:txBody>
      </p:sp>
      <p:sp>
        <p:nvSpPr>
          <p:cNvPr id="14" name="Shape 11"/>
          <p:cNvSpPr/>
          <p:nvPr/>
        </p:nvSpPr>
        <p:spPr>
          <a:xfrm>
            <a:off x="3931920" y="2377440"/>
            <a:ext cx="2286000" cy="1097280"/>
          </a:xfrm>
          <a:prstGeom prst="rect">
            <a:avLst/>
          </a:prstGeom>
          <a:solidFill>
            <a:srgbClr val="FDE8E5"/>
          </a:solidFill>
          <a:ln w="12700">
            <a:solidFill>
              <a:srgbClr val="E0857A"/>
            </a:solidFill>
            <a:prstDash val="solid"/>
          </a:ln>
        </p:spPr>
        <p:txBody>
          <a:bodyPr/>
          <a:lstStyle/>
          <a:p>
            <a:endParaRPr lang="en-GB"/>
          </a:p>
        </p:txBody>
      </p:sp>
      <p:sp>
        <p:nvSpPr>
          <p:cNvPr id="15" name="Shape 12"/>
          <p:cNvSpPr/>
          <p:nvPr/>
        </p:nvSpPr>
        <p:spPr>
          <a:xfrm>
            <a:off x="3931920" y="2377440"/>
            <a:ext cx="2286000" cy="274320"/>
          </a:xfrm>
          <a:prstGeom prst="rect">
            <a:avLst/>
          </a:prstGeom>
          <a:solidFill>
            <a:srgbClr val="C0392B"/>
          </a:solidFill>
          <a:ln w="12700">
            <a:solidFill>
              <a:srgbClr val="C0392B"/>
            </a:solidFill>
            <a:prstDash val="solid"/>
          </a:ln>
        </p:spPr>
        <p:txBody>
          <a:bodyPr/>
          <a:lstStyle/>
          <a:p>
            <a:endParaRPr lang="en-GB"/>
          </a:p>
        </p:txBody>
      </p:sp>
      <p:sp>
        <p:nvSpPr>
          <p:cNvPr id="16" name="Text 13"/>
          <p:cNvSpPr/>
          <p:nvPr/>
        </p:nvSpPr>
        <p:spPr>
          <a:xfrm>
            <a:off x="3977640" y="2377440"/>
            <a:ext cx="2194560" cy="274320"/>
          </a:xfrm>
          <a:prstGeom prst="rect">
            <a:avLst/>
          </a:prstGeom>
          <a:noFill/>
          <a:ln/>
        </p:spPr>
        <p:txBody>
          <a:bodyPr wrap="square" lIns="0" tIns="0" rIns="0" bIns="0" rtlCol="0" anchor="ctr"/>
          <a:lstStyle/>
          <a:p>
            <a:pPr marL="0" indent="0">
              <a:buNone/>
            </a:pPr>
            <a:r>
              <a:rPr lang="en-US" sz="900" b="1" dirty="0">
                <a:solidFill>
                  <a:srgbClr val="FFFFFF"/>
                </a:solidFill>
                <a:latin typeface="Calibri" pitchFamily="34" charset="0"/>
                <a:ea typeface="Calibri" pitchFamily="34" charset="-122"/>
                <a:cs typeface="Calibri" pitchFamily="34" charset="-120"/>
              </a:rPr>
              <a:t>⚠ Over-reliance on Slides</a:t>
            </a:r>
            <a:endParaRPr lang="en-US" sz="900" dirty="0"/>
          </a:p>
        </p:txBody>
      </p:sp>
      <p:sp>
        <p:nvSpPr>
          <p:cNvPr id="17" name="Text 14"/>
          <p:cNvSpPr/>
          <p:nvPr/>
        </p:nvSpPr>
        <p:spPr>
          <a:xfrm>
            <a:off x="3977640" y="2697480"/>
            <a:ext cx="2148840" cy="685800"/>
          </a:xfrm>
          <a:prstGeom prst="rect">
            <a:avLst/>
          </a:prstGeom>
          <a:noFill/>
          <a:ln/>
        </p:spPr>
        <p:txBody>
          <a:bodyPr wrap="square" lIns="0" tIns="0" rIns="0" bIns="0" rtlCol="0" anchor="ctr"/>
          <a:lstStyle/>
          <a:p>
            <a:r>
              <a:rPr lang="en-US" sz="900" dirty="0">
                <a:solidFill>
                  <a:srgbClr val="6B1E16"/>
                </a:solidFill>
                <a:latin typeface="Calibri" pitchFamily="34" charset="0"/>
                <a:ea typeface="Calibri" pitchFamily="34" charset="-122"/>
                <a:cs typeface="Calibri" pitchFamily="34" charset="-120"/>
              </a:rPr>
              <a:t>Slides that contain large amounts of text may cause low levels of engagement by the participants (the phrase "death by PowerPoint" describes this). </a:t>
            </a:r>
            <a:endParaRPr lang="en-US" sz="900" dirty="0"/>
          </a:p>
        </p:txBody>
      </p:sp>
      <p:sp>
        <p:nvSpPr>
          <p:cNvPr id="19" name="Shape 16"/>
          <p:cNvSpPr/>
          <p:nvPr/>
        </p:nvSpPr>
        <p:spPr>
          <a:xfrm>
            <a:off x="6537960" y="2377440"/>
            <a:ext cx="2286000" cy="1097280"/>
          </a:xfrm>
          <a:prstGeom prst="rect">
            <a:avLst/>
          </a:prstGeom>
          <a:solidFill>
            <a:srgbClr val="E5F5E8"/>
          </a:solidFill>
          <a:ln w="12700">
            <a:solidFill>
              <a:srgbClr val="7AB97F"/>
            </a:solidFill>
            <a:prstDash val="solid"/>
          </a:ln>
        </p:spPr>
        <p:txBody>
          <a:bodyPr/>
          <a:lstStyle/>
          <a:p>
            <a:endParaRPr lang="en-GB"/>
          </a:p>
        </p:txBody>
      </p:sp>
      <p:sp>
        <p:nvSpPr>
          <p:cNvPr id="20" name="Shape 17"/>
          <p:cNvSpPr/>
          <p:nvPr/>
        </p:nvSpPr>
        <p:spPr>
          <a:xfrm>
            <a:off x="6537960" y="2377440"/>
            <a:ext cx="2286000" cy="274320"/>
          </a:xfrm>
          <a:prstGeom prst="rect">
            <a:avLst/>
          </a:prstGeom>
          <a:solidFill>
            <a:srgbClr val="27AE60"/>
          </a:solidFill>
          <a:ln w="12700">
            <a:solidFill>
              <a:srgbClr val="27AE60"/>
            </a:solidFill>
            <a:prstDash val="solid"/>
          </a:ln>
        </p:spPr>
        <p:txBody>
          <a:bodyPr/>
          <a:lstStyle/>
          <a:p>
            <a:endParaRPr lang="en-GB"/>
          </a:p>
        </p:txBody>
      </p:sp>
      <p:sp>
        <p:nvSpPr>
          <p:cNvPr id="21" name="Text 18"/>
          <p:cNvSpPr/>
          <p:nvPr/>
        </p:nvSpPr>
        <p:spPr>
          <a:xfrm>
            <a:off x="6583680" y="2377440"/>
            <a:ext cx="2194560" cy="274320"/>
          </a:xfrm>
          <a:prstGeom prst="rect">
            <a:avLst/>
          </a:prstGeom>
          <a:noFill/>
          <a:ln/>
        </p:spPr>
        <p:txBody>
          <a:bodyPr wrap="square" lIns="0" tIns="0" rIns="0" bIns="0" rtlCol="0" anchor="ctr"/>
          <a:lstStyle/>
          <a:p>
            <a:pPr marL="0" indent="0">
              <a:buNone/>
            </a:pPr>
            <a:r>
              <a:rPr lang="en-US" sz="900" b="1" dirty="0">
                <a:solidFill>
                  <a:srgbClr val="FFFFFF"/>
                </a:solidFill>
                <a:latin typeface="Calibri" pitchFamily="34" charset="0"/>
                <a:ea typeface="Calibri" pitchFamily="34" charset="-122"/>
                <a:cs typeface="Calibri" pitchFamily="34" charset="-120"/>
              </a:rPr>
              <a:t>✓ Mitigation</a:t>
            </a:r>
            <a:endParaRPr lang="en-US" sz="900" dirty="0"/>
          </a:p>
        </p:txBody>
      </p:sp>
      <p:sp>
        <p:nvSpPr>
          <p:cNvPr id="22" name="Text 19"/>
          <p:cNvSpPr/>
          <p:nvPr/>
        </p:nvSpPr>
        <p:spPr>
          <a:xfrm>
            <a:off x="6583680" y="2697480"/>
            <a:ext cx="2148840" cy="685800"/>
          </a:xfrm>
          <a:prstGeom prst="rect">
            <a:avLst/>
          </a:prstGeom>
          <a:noFill/>
          <a:ln/>
        </p:spPr>
        <p:txBody>
          <a:bodyPr wrap="square" lIns="0" tIns="0" rIns="0" bIns="0" rtlCol="0" anchor="ctr"/>
          <a:lstStyle/>
          <a:p>
            <a:r>
              <a:rPr lang="en-US" sz="900" dirty="0">
                <a:solidFill>
                  <a:srgbClr val="1A5E30"/>
                </a:solidFill>
                <a:latin typeface="Calibri" pitchFamily="34" charset="0"/>
                <a:ea typeface="Calibri" pitchFamily="34" charset="-122"/>
                <a:cs typeface="Calibri" pitchFamily="34" charset="-120"/>
              </a:rPr>
              <a:t>Use 6x6 rule of 6 (maximum of 6 bullet points or 6 words each); enhance slide presentation with video documentation and/or quizzes to improve engagement levels.</a:t>
            </a:r>
            <a:endParaRPr lang="en-US" sz="900" dirty="0"/>
          </a:p>
        </p:txBody>
      </p:sp>
      <p:sp>
        <p:nvSpPr>
          <p:cNvPr id="23" name="Shape 20"/>
          <p:cNvSpPr/>
          <p:nvPr/>
        </p:nvSpPr>
        <p:spPr>
          <a:xfrm>
            <a:off x="3931920" y="3611880"/>
            <a:ext cx="2286000" cy="1097280"/>
          </a:xfrm>
          <a:prstGeom prst="rect">
            <a:avLst/>
          </a:prstGeom>
          <a:solidFill>
            <a:srgbClr val="FDE8E5"/>
          </a:solidFill>
          <a:ln w="12700">
            <a:solidFill>
              <a:srgbClr val="E0857A"/>
            </a:solidFill>
            <a:prstDash val="solid"/>
          </a:ln>
        </p:spPr>
        <p:txBody>
          <a:bodyPr/>
          <a:lstStyle/>
          <a:p>
            <a:endParaRPr lang="en-GB"/>
          </a:p>
        </p:txBody>
      </p:sp>
      <p:sp>
        <p:nvSpPr>
          <p:cNvPr id="24" name="Shape 21"/>
          <p:cNvSpPr/>
          <p:nvPr/>
        </p:nvSpPr>
        <p:spPr>
          <a:xfrm>
            <a:off x="3931920" y="3611880"/>
            <a:ext cx="2286000" cy="274320"/>
          </a:xfrm>
          <a:prstGeom prst="rect">
            <a:avLst/>
          </a:prstGeom>
          <a:solidFill>
            <a:srgbClr val="C0392B"/>
          </a:solidFill>
          <a:ln w="12700">
            <a:solidFill>
              <a:srgbClr val="C0392B"/>
            </a:solidFill>
            <a:prstDash val="solid"/>
          </a:ln>
        </p:spPr>
        <p:txBody>
          <a:bodyPr/>
          <a:lstStyle/>
          <a:p>
            <a:endParaRPr lang="en-GB"/>
          </a:p>
        </p:txBody>
      </p:sp>
      <p:sp>
        <p:nvSpPr>
          <p:cNvPr id="25" name="Text 22"/>
          <p:cNvSpPr/>
          <p:nvPr/>
        </p:nvSpPr>
        <p:spPr>
          <a:xfrm>
            <a:off x="3977640" y="3611880"/>
            <a:ext cx="2194560" cy="274320"/>
          </a:xfrm>
          <a:prstGeom prst="rect">
            <a:avLst/>
          </a:prstGeom>
          <a:noFill/>
          <a:ln/>
        </p:spPr>
        <p:txBody>
          <a:bodyPr wrap="square" lIns="0" tIns="0" rIns="0" bIns="0" rtlCol="0" anchor="ctr"/>
          <a:lstStyle/>
          <a:p>
            <a:pPr marL="0" indent="0">
              <a:buNone/>
            </a:pPr>
            <a:r>
              <a:rPr lang="en-US" sz="900" b="1" dirty="0">
                <a:solidFill>
                  <a:srgbClr val="FFFFFF"/>
                </a:solidFill>
                <a:latin typeface="Calibri" pitchFamily="34" charset="0"/>
                <a:ea typeface="Calibri" pitchFamily="34" charset="-122"/>
                <a:cs typeface="Calibri" pitchFamily="34" charset="-120"/>
              </a:rPr>
              <a:t>⚠ No Real-time Interactivity</a:t>
            </a:r>
            <a:endParaRPr lang="en-US" sz="900" dirty="0"/>
          </a:p>
        </p:txBody>
      </p:sp>
      <p:sp>
        <p:nvSpPr>
          <p:cNvPr id="26" name="Text 23"/>
          <p:cNvSpPr/>
          <p:nvPr/>
        </p:nvSpPr>
        <p:spPr>
          <a:xfrm>
            <a:off x="3977640" y="3931920"/>
            <a:ext cx="2148840" cy="685800"/>
          </a:xfrm>
          <a:prstGeom prst="rect">
            <a:avLst/>
          </a:prstGeom>
          <a:noFill/>
          <a:ln/>
        </p:spPr>
        <p:txBody>
          <a:bodyPr wrap="square" lIns="0" tIns="0" rIns="0" bIns="0" rtlCol="0" anchor="ctr"/>
          <a:lstStyle/>
          <a:p>
            <a:r>
              <a:rPr lang="en-US" sz="900" dirty="0">
                <a:solidFill>
                  <a:srgbClr val="6B1E16"/>
                </a:solidFill>
                <a:latin typeface="Calibri" pitchFamily="34" charset="0"/>
                <a:ea typeface="Calibri" pitchFamily="34" charset="-122"/>
                <a:cs typeface="Calibri" pitchFamily="34" charset="-120"/>
              </a:rPr>
              <a:t>Presentations created in PowerPoint do not provide a mechanism to track whether or not the participant(s) successfully completed the presentation or understood what was presented.</a:t>
            </a:r>
            <a:endParaRPr lang="en-US" sz="900" dirty="0"/>
          </a:p>
        </p:txBody>
      </p:sp>
      <p:sp>
        <p:nvSpPr>
          <p:cNvPr id="28" name="Shape 25"/>
          <p:cNvSpPr/>
          <p:nvPr/>
        </p:nvSpPr>
        <p:spPr>
          <a:xfrm>
            <a:off x="6537960" y="3611880"/>
            <a:ext cx="2286000" cy="1097280"/>
          </a:xfrm>
          <a:prstGeom prst="rect">
            <a:avLst/>
          </a:prstGeom>
          <a:solidFill>
            <a:srgbClr val="E5F5E8"/>
          </a:solidFill>
          <a:ln w="12700">
            <a:solidFill>
              <a:srgbClr val="7AB97F"/>
            </a:solidFill>
            <a:prstDash val="solid"/>
          </a:ln>
        </p:spPr>
        <p:txBody>
          <a:bodyPr/>
          <a:lstStyle/>
          <a:p>
            <a:endParaRPr lang="en-GB"/>
          </a:p>
        </p:txBody>
      </p:sp>
      <p:sp>
        <p:nvSpPr>
          <p:cNvPr id="29" name="Shape 26"/>
          <p:cNvSpPr/>
          <p:nvPr/>
        </p:nvSpPr>
        <p:spPr>
          <a:xfrm>
            <a:off x="6537960" y="3611880"/>
            <a:ext cx="2286000" cy="274320"/>
          </a:xfrm>
          <a:prstGeom prst="rect">
            <a:avLst/>
          </a:prstGeom>
          <a:solidFill>
            <a:srgbClr val="27AE60"/>
          </a:solidFill>
          <a:ln w="12700">
            <a:solidFill>
              <a:srgbClr val="27AE60"/>
            </a:solidFill>
            <a:prstDash val="solid"/>
          </a:ln>
        </p:spPr>
        <p:txBody>
          <a:bodyPr/>
          <a:lstStyle/>
          <a:p>
            <a:endParaRPr lang="en-GB"/>
          </a:p>
        </p:txBody>
      </p:sp>
      <p:sp>
        <p:nvSpPr>
          <p:cNvPr id="30" name="Text 27"/>
          <p:cNvSpPr/>
          <p:nvPr/>
        </p:nvSpPr>
        <p:spPr>
          <a:xfrm>
            <a:off x="6583680" y="3611880"/>
            <a:ext cx="2194560" cy="274320"/>
          </a:xfrm>
          <a:prstGeom prst="rect">
            <a:avLst/>
          </a:prstGeom>
          <a:noFill/>
          <a:ln/>
        </p:spPr>
        <p:txBody>
          <a:bodyPr wrap="square" lIns="0" tIns="0" rIns="0" bIns="0" rtlCol="0" anchor="ctr"/>
          <a:lstStyle/>
          <a:p>
            <a:pPr marL="0" indent="0">
              <a:buNone/>
            </a:pPr>
            <a:r>
              <a:rPr lang="en-US" sz="900" b="1" dirty="0">
                <a:solidFill>
                  <a:srgbClr val="FFFFFF"/>
                </a:solidFill>
                <a:latin typeface="Calibri" pitchFamily="34" charset="0"/>
                <a:ea typeface="Calibri" pitchFamily="34" charset="-122"/>
                <a:cs typeface="Calibri" pitchFamily="34" charset="-120"/>
              </a:rPr>
              <a:t>✓ Mitigation</a:t>
            </a:r>
            <a:endParaRPr lang="en-US" sz="900" dirty="0"/>
          </a:p>
        </p:txBody>
      </p:sp>
      <p:sp>
        <p:nvSpPr>
          <p:cNvPr id="31" name="Text 28"/>
          <p:cNvSpPr/>
          <p:nvPr/>
        </p:nvSpPr>
        <p:spPr>
          <a:xfrm>
            <a:off x="6583680" y="3931920"/>
            <a:ext cx="2148840" cy="685800"/>
          </a:xfrm>
          <a:prstGeom prst="rect">
            <a:avLst/>
          </a:prstGeom>
          <a:noFill/>
          <a:ln/>
        </p:spPr>
        <p:txBody>
          <a:bodyPr wrap="square" lIns="0" tIns="0" rIns="0" bIns="0" rtlCol="0" anchor="ctr"/>
          <a:lstStyle/>
          <a:p>
            <a:r>
              <a:rPr lang="en-US" sz="900" dirty="0">
                <a:solidFill>
                  <a:srgbClr val="1A5E30"/>
                </a:solidFill>
                <a:latin typeface="Calibri" pitchFamily="34" charset="0"/>
                <a:ea typeface="Calibri" pitchFamily="34" charset="-122"/>
                <a:cs typeface="Calibri" pitchFamily="34" charset="-120"/>
              </a:rPr>
              <a:t>Integrate presentations with Microsoft Forms to provide a mechanism for administrators to measure training outcomes</a:t>
            </a:r>
            <a:r>
              <a:rPr lang="en-US" sz="900" dirty="0">
                <a:solidFill>
                  <a:schemeClr val="accent6">
                    <a:lumMod val="50000"/>
                  </a:schemeClr>
                </a:solidFill>
                <a:latin typeface="Calibri" pitchFamily="34" charset="0"/>
                <a:ea typeface="Calibri" pitchFamily="34" charset="-122"/>
                <a:cs typeface="Calibri" pitchFamily="34" charset="-120"/>
              </a:rPr>
              <a:t>.(</a:t>
            </a:r>
            <a:r>
              <a:rPr lang="en-US" sz="900" dirty="0" err="1">
                <a:solidFill>
                  <a:schemeClr val="accent6">
                    <a:lumMod val="50000"/>
                  </a:schemeClr>
                </a:solidFill>
                <a:latin typeface="Calibri" pitchFamily="34" charset="0"/>
                <a:ea typeface="Calibri" pitchFamily="34" charset="-122"/>
                <a:cs typeface="Calibri" pitchFamily="34" charset="-120"/>
              </a:rPr>
              <a:t>Vesna</a:t>
            </a:r>
            <a:r>
              <a:rPr lang="en-US" sz="900" i="1" dirty="0">
                <a:solidFill>
                  <a:schemeClr val="accent6">
                    <a:lumMod val="50000"/>
                  </a:schemeClr>
                </a:solidFill>
              </a:rPr>
              <a:t> et al., 2024</a:t>
            </a:r>
            <a:r>
              <a:rPr lang="en-US" sz="900" dirty="0">
                <a:solidFill>
                  <a:schemeClr val="accent6">
                    <a:lumMod val="50000"/>
                  </a:schemeClr>
                </a:solidFill>
                <a:latin typeface="Calibri" pitchFamily="34" charset="0"/>
                <a:ea typeface="Calibri" pitchFamily="34" charset="-122"/>
                <a:cs typeface="Calibri" pitchFamily="34" charset="-120"/>
              </a:rPr>
              <a:t>).</a:t>
            </a:r>
            <a:endParaRPr lang="en-US" sz="900" dirty="0">
              <a:solidFill>
                <a:schemeClr val="accent6">
                  <a:lumMod val="50000"/>
                </a:schemeClr>
              </a:solidFill>
            </a:endParaRPr>
          </a:p>
        </p:txBody>
      </p:sp>
      <p:sp>
        <p:nvSpPr>
          <p:cNvPr id="32" name="Text 29"/>
          <p:cNvSpPr/>
          <p:nvPr/>
        </p:nvSpPr>
        <p:spPr>
          <a:xfrm>
            <a:off x="365760" y="4864608"/>
            <a:ext cx="8412480" cy="201168"/>
          </a:xfrm>
          <a:prstGeom prst="rect">
            <a:avLst/>
          </a:prstGeom>
          <a:noFill/>
          <a:ln/>
        </p:spPr>
        <p:txBody>
          <a:bodyPr wrap="square" rtlCol="0" anchor="ctr"/>
          <a:lstStyle/>
          <a:p>
            <a:pPr algn="r"/>
            <a:r>
              <a:rPr lang="en-US" sz="850" i="1" dirty="0">
                <a:solidFill>
                  <a:srgbClr val="6A8EA0"/>
                </a:solidFill>
              </a:rPr>
              <a:t>(Microsoft, 2024; </a:t>
            </a:r>
            <a:r>
              <a:rPr lang="en-US" sz="800" dirty="0" err="1">
                <a:solidFill>
                  <a:schemeClr val="bg1">
                    <a:lumMod val="50000"/>
                  </a:schemeClr>
                </a:solidFill>
                <a:latin typeface="Calibri" pitchFamily="34" charset="0"/>
                <a:ea typeface="Calibri" pitchFamily="34" charset="-122"/>
                <a:cs typeface="Calibri" pitchFamily="34" charset="-120"/>
              </a:rPr>
              <a:t>Vesna</a:t>
            </a:r>
            <a:r>
              <a:rPr lang="en-US" sz="850" i="1" dirty="0">
                <a:solidFill>
                  <a:schemeClr val="bg1">
                    <a:lumMod val="50000"/>
                  </a:schemeClr>
                </a:solidFill>
              </a:rPr>
              <a:t> </a:t>
            </a:r>
            <a:r>
              <a:rPr lang="en-US" sz="850" i="1" dirty="0">
                <a:solidFill>
                  <a:srgbClr val="6A8EA0"/>
                </a:solidFill>
              </a:rPr>
              <a:t>et al., 2024)</a:t>
            </a:r>
            <a:endParaRPr lang="en-US" sz="850" dirty="0"/>
          </a:p>
        </p:txBody>
      </p:sp>
      <p:pic>
        <p:nvPicPr>
          <p:cNvPr id="34" name="Picture 3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820" y="1508760"/>
            <a:ext cx="3688080" cy="276606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2">
            <a:extLst>
              <a:ext uri="{28A0092B-C50C-407E-A947-70E740481C1C}">
                <a14:useLocalDpi xmlns:a14="http://schemas.microsoft.com/office/drawing/2010/main" val="0"/>
              </a:ext>
            </a:extLst>
          </a:blip>
          <a:srcRect l="74020" t="33541" r="558" b="47378"/>
          <a:stretch/>
        </p:blipFill>
        <p:spPr>
          <a:xfrm>
            <a:off x="1" y="565103"/>
            <a:ext cx="9164320" cy="4585790"/>
          </a:xfrm>
          <a:prstGeom prst="rect">
            <a:avLst/>
          </a:prstGeom>
        </p:spPr>
      </p:pic>
      <p:sp>
        <p:nvSpPr>
          <p:cNvPr id="2" name="Shape 0"/>
          <p:cNvSpPr/>
          <p:nvPr/>
        </p:nvSpPr>
        <p:spPr>
          <a:xfrm>
            <a:off x="0" y="0"/>
            <a:ext cx="9144000" cy="1005840"/>
          </a:xfrm>
          <a:prstGeom prst="rect">
            <a:avLst/>
          </a:prstGeom>
          <a:solidFill>
            <a:srgbClr val="0D3D56"/>
          </a:solidFill>
          <a:ln w="12700">
            <a:solidFill>
              <a:srgbClr val="0D3D56"/>
            </a:solidFill>
            <a:prstDash val="solid"/>
          </a:ln>
        </p:spPr>
        <p:txBody>
          <a:bodyPr/>
          <a:lstStyle/>
          <a:p>
            <a:endParaRPr lang="en-GB"/>
          </a:p>
        </p:txBody>
      </p:sp>
      <p:sp>
        <p:nvSpPr>
          <p:cNvPr id="3" name="Text 1"/>
          <p:cNvSpPr/>
          <p:nvPr/>
        </p:nvSpPr>
        <p:spPr>
          <a:xfrm>
            <a:off x="365760" y="0"/>
            <a:ext cx="8229600" cy="1005840"/>
          </a:xfrm>
          <a:prstGeom prst="rect">
            <a:avLst/>
          </a:prstGeom>
          <a:noFill/>
          <a:ln/>
        </p:spPr>
        <p:txBody>
          <a:bodyPr wrap="square" rtlCol="0" anchor="ctr"/>
          <a:lstStyle/>
          <a:p>
            <a:pPr marL="0" indent="0">
              <a:buNone/>
            </a:pPr>
            <a:r>
              <a:rPr lang="en-US" sz="2800" b="1" dirty="0">
                <a:solidFill>
                  <a:srgbClr val="FFFFFF"/>
                </a:solidFill>
                <a:latin typeface="Trebuchet MS" pitchFamily="34" charset="0"/>
              </a:rPr>
              <a:t>Conclusion</a:t>
            </a:r>
            <a:endParaRPr lang="en-US" sz="2800" dirty="0"/>
          </a:p>
        </p:txBody>
      </p:sp>
      <p:sp>
        <p:nvSpPr>
          <p:cNvPr id="5" name="Rectangle 4"/>
          <p:cNvSpPr/>
          <p:nvPr/>
        </p:nvSpPr>
        <p:spPr>
          <a:xfrm>
            <a:off x="365760" y="1152143"/>
            <a:ext cx="5688676" cy="2290711"/>
          </a:xfrm>
          <a:prstGeom prst="rect">
            <a:avLst/>
          </a:prstGeom>
          <a:solidFill>
            <a:schemeClr val="accent5">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p:cNvSpPr/>
          <p:nvPr/>
        </p:nvSpPr>
        <p:spPr>
          <a:xfrm>
            <a:off x="493499" y="1570943"/>
            <a:ext cx="5236464" cy="1384995"/>
          </a:xfrm>
          <a:prstGeom prst="rect">
            <a:avLst/>
          </a:prstGeom>
        </p:spPr>
        <p:txBody>
          <a:bodyPr wrap="square">
            <a:spAutoFit/>
          </a:bodyPr>
          <a:lstStyle/>
          <a:p>
            <a:r>
              <a:rPr lang="en-US" sz="1200" dirty="0">
                <a:solidFill>
                  <a:schemeClr val="bg1"/>
                </a:solidFill>
              </a:rPr>
              <a:t>Riverdale Nursing Home has established an integration of processes between PowerPoint and the management of employee training materials and certifications. With this innovative approach, employees at Riverdale Nursing Home have easy access to all employee training materials, are in compliance with all regulatory requirements, participate in employee training, and have the tools to continue their professional development by continuing professional development processes.</a:t>
            </a:r>
          </a:p>
        </p:txBody>
      </p:sp>
    </p:spTree>
    <p:extLst>
      <p:ext uri="{BB962C8B-B14F-4D97-AF65-F5344CB8AC3E}">
        <p14:creationId xmlns:p14="http://schemas.microsoft.com/office/powerpoint/2010/main" val="15449330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9">
    <p:bg>
      <p:bgPr>
        <a:solidFill>
          <a:srgbClr val="0D3D56"/>
        </a:solidFill>
        <a:effectLst/>
      </p:bgPr>
    </p:bg>
    <p:spTree>
      <p:nvGrpSpPr>
        <p:cNvPr id="1" name=""/>
        <p:cNvGrpSpPr/>
        <p:nvPr/>
      </p:nvGrpSpPr>
      <p:grpSpPr>
        <a:xfrm>
          <a:off x="0" y="0"/>
          <a:ext cx="0" cy="0"/>
          <a:chOff x="0" y="0"/>
          <a:chExt cx="0" cy="0"/>
        </a:xfrm>
      </p:grpSpPr>
      <p:sp>
        <p:nvSpPr>
          <p:cNvPr id="2" name="Shape 0"/>
          <p:cNvSpPr/>
          <p:nvPr/>
        </p:nvSpPr>
        <p:spPr>
          <a:xfrm>
            <a:off x="0" y="0"/>
            <a:ext cx="9144000" cy="1005840"/>
          </a:xfrm>
          <a:prstGeom prst="rect">
            <a:avLst/>
          </a:prstGeom>
          <a:solidFill>
            <a:srgbClr val="1A7A8A"/>
          </a:solidFill>
          <a:ln w="12700">
            <a:solidFill>
              <a:srgbClr val="1A7A8A"/>
            </a:solidFill>
            <a:prstDash val="solid"/>
          </a:ln>
        </p:spPr>
        <p:txBody>
          <a:bodyPr/>
          <a:lstStyle/>
          <a:p>
            <a:endParaRPr lang="en-GB"/>
          </a:p>
        </p:txBody>
      </p:sp>
      <p:sp>
        <p:nvSpPr>
          <p:cNvPr id="3" name="Text 1"/>
          <p:cNvSpPr/>
          <p:nvPr/>
        </p:nvSpPr>
        <p:spPr>
          <a:xfrm>
            <a:off x="365760" y="0"/>
            <a:ext cx="8229600" cy="1005840"/>
          </a:xfrm>
          <a:prstGeom prst="rect">
            <a:avLst/>
          </a:prstGeom>
          <a:noFill/>
          <a:ln/>
        </p:spPr>
        <p:txBody>
          <a:bodyPr wrap="square" rtlCol="0" anchor="ctr"/>
          <a:lstStyle/>
          <a:p>
            <a:pPr marL="0" indent="0">
              <a:buNone/>
            </a:pPr>
            <a:r>
              <a:rPr lang="en-US" sz="3000" b="1" dirty="0">
                <a:solidFill>
                  <a:srgbClr val="FFFFFF"/>
                </a:solidFill>
                <a:latin typeface="Trebuchet MS" pitchFamily="34" charset="0"/>
                <a:ea typeface="Trebuchet MS" pitchFamily="34" charset="-122"/>
                <a:cs typeface="Trebuchet MS" pitchFamily="34" charset="-120"/>
              </a:rPr>
              <a:t>Reference List</a:t>
            </a:r>
            <a:endParaRPr lang="en-US" sz="3000" dirty="0"/>
          </a:p>
        </p:txBody>
      </p:sp>
      <p:sp>
        <p:nvSpPr>
          <p:cNvPr id="4" name="Shape 2"/>
          <p:cNvSpPr/>
          <p:nvPr/>
        </p:nvSpPr>
        <p:spPr>
          <a:xfrm>
            <a:off x="0" y="0"/>
            <a:ext cx="73152" cy="1005840"/>
          </a:xfrm>
          <a:prstGeom prst="rect">
            <a:avLst/>
          </a:prstGeom>
          <a:solidFill>
            <a:srgbClr val="D4A843"/>
          </a:solidFill>
          <a:ln w="12700">
            <a:solidFill>
              <a:srgbClr val="D4A843"/>
            </a:solidFill>
            <a:prstDash val="solid"/>
          </a:ln>
        </p:spPr>
        <p:txBody>
          <a:bodyPr/>
          <a:lstStyle/>
          <a:p>
            <a:endParaRPr lang="en-GB"/>
          </a:p>
        </p:txBody>
      </p:sp>
      <p:sp>
        <p:nvSpPr>
          <p:cNvPr id="5" name="Shape 3"/>
          <p:cNvSpPr/>
          <p:nvPr/>
        </p:nvSpPr>
        <p:spPr>
          <a:xfrm>
            <a:off x="320040" y="1133856"/>
            <a:ext cx="73152" cy="411480"/>
          </a:xfrm>
          <a:prstGeom prst="rect">
            <a:avLst/>
          </a:prstGeom>
          <a:solidFill>
            <a:srgbClr val="D4A843"/>
          </a:solidFill>
          <a:ln w="12700">
            <a:solidFill>
              <a:srgbClr val="D4A843"/>
            </a:solidFill>
            <a:prstDash val="solid"/>
          </a:ln>
        </p:spPr>
        <p:txBody>
          <a:bodyPr/>
          <a:lstStyle/>
          <a:p>
            <a:endParaRPr lang="en-GB"/>
          </a:p>
        </p:txBody>
      </p:sp>
      <p:sp>
        <p:nvSpPr>
          <p:cNvPr id="6" name="Text 4"/>
          <p:cNvSpPr/>
          <p:nvPr/>
        </p:nvSpPr>
        <p:spPr>
          <a:xfrm>
            <a:off x="530352" y="1097280"/>
            <a:ext cx="8321040" cy="566928"/>
          </a:xfrm>
          <a:prstGeom prst="rect">
            <a:avLst/>
          </a:prstGeom>
          <a:noFill/>
          <a:ln/>
        </p:spPr>
        <p:txBody>
          <a:bodyPr wrap="square" lIns="0" tIns="0" rIns="0" bIns="0" rtlCol="0" anchor="ctr"/>
          <a:lstStyle/>
          <a:p>
            <a:r>
              <a:rPr lang="en-US" sz="900" dirty="0">
                <a:solidFill>
                  <a:srgbClr val="D0E8F0"/>
                </a:solidFill>
                <a:latin typeface="Calibri" pitchFamily="34" charset="0"/>
                <a:ea typeface="Calibri" pitchFamily="34" charset="-122"/>
                <a:cs typeface="Calibri" pitchFamily="34" charset="-120"/>
              </a:rPr>
              <a:t>Care Quality Commission (CQC) (2023) Regulation 18: Staffing. Available at: https://www.cqc.org.uk/guidance-regulation/providers/regulations-service-providers-and-managers/health-social-care-act/regulation-18  (Accessed: 1 June 2026).</a:t>
            </a:r>
            <a:endParaRPr lang="en-US" sz="900" dirty="0"/>
          </a:p>
        </p:txBody>
      </p:sp>
      <p:sp>
        <p:nvSpPr>
          <p:cNvPr id="7" name="Shape 5"/>
          <p:cNvSpPr/>
          <p:nvPr/>
        </p:nvSpPr>
        <p:spPr>
          <a:xfrm>
            <a:off x="320040" y="1773936"/>
            <a:ext cx="73152" cy="411480"/>
          </a:xfrm>
          <a:prstGeom prst="rect">
            <a:avLst/>
          </a:prstGeom>
          <a:solidFill>
            <a:srgbClr val="D4A843"/>
          </a:solidFill>
          <a:ln w="12700">
            <a:solidFill>
              <a:srgbClr val="D4A843"/>
            </a:solidFill>
            <a:prstDash val="solid"/>
          </a:ln>
        </p:spPr>
        <p:txBody>
          <a:bodyPr/>
          <a:lstStyle/>
          <a:p>
            <a:endParaRPr lang="en-GB"/>
          </a:p>
        </p:txBody>
      </p:sp>
      <p:sp>
        <p:nvSpPr>
          <p:cNvPr id="8" name="Text 6"/>
          <p:cNvSpPr/>
          <p:nvPr/>
        </p:nvSpPr>
        <p:spPr>
          <a:xfrm>
            <a:off x="530352" y="1737360"/>
            <a:ext cx="8321040" cy="566928"/>
          </a:xfrm>
          <a:prstGeom prst="rect">
            <a:avLst/>
          </a:prstGeom>
          <a:noFill/>
          <a:ln/>
        </p:spPr>
        <p:txBody>
          <a:bodyPr wrap="square" lIns="0" tIns="0" rIns="0" bIns="0" rtlCol="0" anchor="ctr"/>
          <a:lstStyle/>
          <a:p>
            <a:r>
              <a:rPr lang="en-US" sz="900" dirty="0">
                <a:solidFill>
                  <a:srgbClr val="D0E8F0"/>
                </a:solidFill>
                <a:latin typeface="Calibri" pitchFamily="34" charset="0"/>
                <a:ea typeface="Calibri" pitchFamily="34" charset="-122"/>
                <a:cs typeface="Calibri" pitchFamily="34" charset="-120"/>
              </a:rPr>
              <a:t>GOV.UK (2022) Equality Act 2010. Available at: https://www.legislation.gov.uk/ukpga/2010/15/contents (Accessed: 1 June 2026).</a:t>
            </a:r>
            <a:endParaRPr lang="en-US" sz="900" dirty="0"/>
          </a:p>
        </p:txBody>
      </p:sp>
      <p:sp>
        <p:nvSpPr>
          <p:cNvPr id="9" name="Shape 7"/>
          <p:cNvSpPr/>
          <p:nvPr/>
        </p:nvSpPr>
        <p:spPr>
          <a:xfrm>
            <a:off x="320040" y="2414016"/>
            <a:ext cx="73152" cy="411480"/>
          </a:xfrm>
          <a:prstGeom prst="rect">
            <a:avLst/>
          </a:prstGeom>
          <a:solidFill>
            <a:srgbClr val="D4A843"/>
          </a:solidFill>
          <a:ln w="12700">
            <a:solidFill>
              <a:srgbClr val="D4A843"/>
            </a:solidFill>
            <a:prstDash val="solid"/>
          </a:ln>
        </p:spPr>
        <p:txBody>
          <a:bodyPr/>
          <a:lstStyle/>
          <a:p>
            <a:endParaRPr lang="en-GB"/>
          </a:p>
        </p:txBody>
      </p:sp>
      <p:sp>
        <p:nvSpPr>
          <p:cNvPr id="10" name="Text 8"/>
          <p:cNvSpPr/>
          <p:nvPr/>
        </p:nvSpPr>
        <p:spPr>
          <a:xfrm>
            <a:off x="530352" y="2377440"/>
            <a:ext cx="8321040" cy="566928"/>
          </a:xfrm>
          <a:prstGeom prst="rect">
            <a:avLst/>
          </a:prstGeom>
          <a:noFill/>
          <a:ln/>
        </p:spPr>
        <p:txBody>
          <a:bodyPr wrap="square" lIns="0" tIns="0" rIns="0" bIns="0" rtlCol="0" anchor="ctr"/>
          <a:lstStyle/>
          <a:p>
            <a:r>
              <a:rPr lang="en-US" sz="900" dirty="0" err="1">
                <a:solidFill>
                  <a:srgbClr val="D0E8F0"/>
                </a:solidFill>
                <a:latin typeface="Calibri" pitchFamily="34" charset="0"/>
                <a:ea typeface="Calibri" pitchFamily="34" charset="-122"/>
                <a:cs typeface="Calibri" pitchFamily="34" charset="-120"/>
              </a:rPr>
              <a:t>Vesna</a:t>
            </a:r>
            <a:r>
              <a:rPr lang="en-US" sz="900" dirty="0">
                <a:solidFill>
                  <a:srgbClr val="D0E8F0"/>
                </a:solidFill>
                <a:latin typeface="Calibri" pitchFamily="34" charset="0"/>
                <a:ea typeface="Calibri" pitchFamily="34" charset="-122"/>
                <a:cs typeface="Calibri" pitchFamily="34" charset="-120"/>
              </a:rPr>
              <a:t>, L., Dash, S., </a:t>
            </a:r>
            <a:r>
              <a:rPr lang="en-US" sz="900" dirty="0" err="1">
                <a:solidFill>
                  <a:srgbClr val="D0E8F0"/>
                </a:solidFill>
                <a:latin typeface="Calibri" pitchFamily="34" charset="0"/>
                <a:ea typeface="Calibri" pitchFamily="34" charset="-122"/>
                <a:cs typeface="Calibri" pitchFamily="34" charset="-120"/>
              </a:rPr>
              <a:t>Verma</a:t>
            </a:r>
            <a:r>
              <a:rPr lang="en-US" sz="900" dirty="0">
                <a:solidFill>
                  <a:srgbClr val="D0E8F0"/>
                </a:solidFill>
                <a:latin typeface="Calibri" pitchFamily="34" charset="0"/>
                <a:ea typeface="Calibri" pitchFamily="34" charset="-122"/>
                <a:cs typeface="Calibri" pitchFamily="34" charset="-120"/>
              </a:rPr>
              <a:t>, V. K., &amp; </a:t>
            </a:r>
            <a:r>
              <a:rPr lang="en-US" sz="900" dirty="0" err="1">
                <a:solidFill>
                  <a:srgbClr val="D0E8F0"/>
                </a:solidFill>
                <a:latin typeface="Calibri" pitchFamily="34" charset="0"/>
                <a:ea typeface="Calibri" pitchFamily="34" charset="-122"/>
                <a:cs typeface="Calibri" pitchFamily="34" charset="-120"/>
              </a:rPr>
              <a:t>Verma</a:t>
            </a:r>
            <a:r>
              <a:rPr lang="en-US" sz="900" dirty="0">
                <a:solidFill>
                  <a:srgbClr val="D0E8F0"/>
                </a:solidFill>
                <a:latin typeface="Calibri" pitchFamily="34" charset="0"/>
                <a:ea typeface="Calibri" pitchFamily="34" charset="-122"/>
                <a:cs typeface="Calibri" pitchFamily="34" charset="-120"/>
              </a:rPr>
              <a:t>, U. (2024) 'The Role of Digital Education Tools in Healthcare Training and Professional Development', Frontiers in Health Informatics 13(3):5982-5992</a:t>
            </a:r>
            <a:endParaRPr lang="en-US" sz="900" dirty="0"/>
          </a:p>
        </p:txBody>
      </p:sp>
      <p:sp>
        <p:nvSpPr>
          <p:cNvPr id="11" name="Shape 9"/>
          <p:cNvSpPr/>
          <p:nvPr/>
        </p:nvSpPr>
        <p:spPr>
          <a:xfrm>
            <a:off x="320040" y="3054096"/>
            <a:ext cx="73152" cy="411480"/>
          </a:xfrm>
          <a:prstGeom prst="rect">
            <a:avLst/>
          </a:prstGeom>
          <a:solidFill>
            <a:srgbClr val="D4A843"/>
          </a:solidFill>
          <a:ln w="12700">
            <a:solidFill>
              <a:srgbClr val="D4A843"/>
            </a:solidFill>
            <a:prstDash val="solid"/>
          </a:ln>
        </p:spPr>
        <p:txBody>
          <a:bodyPr/>
          <a:lstStyle/>
          <a:p>
            <a:endParaRPr lang="en-GB"/>
          </a:p>
        </p:txBody>
      </p:sp>
      <p:sp>
        <p:nvSpPr>
          <p:cNvPr id="12" name="Text 10"/>
          <p:cNvSpPr/>
          <p:nvPr/>
        </p:nvSpPr>
        <p:spPr>
          <a:xfrm>
            <a:off x="530352" y="3017520"/>
            <a:ext cx="8321040" cy="566928"/>
          </a:xfrm>
          <a:prstGeom prst="rect">
            <a:avLst/>
          </a:prstGeom>
          <a:noFill/>
          <a:ln/>
        </p:spPr>
        <p:txBody>
          <a:bodyPr wrap="square" lIns="0" tIns="0" rIns="0" bIns="0" rtlCol="0" anchor="ctr"/>
          <a:lstStyle/>
          <a:p>
            <a:pPr marL="0" indent="0">
              <a:buNone/>
            </a:pPr>
            <a:r>
              <a:rPr lang="en-US" sz="900" dirty="0">
                <a:solidFill>
                  <a:srgbClr val="D0E8F0"/>
                </a:solidFill>
                <a:latin typeface="Calibri" pitchFamily="34" charset="0"/>
                <a:ea typeface="Calibri" pitchFamily="34" charset="-122"/>
                <a:cs typeface="Calibri" pitchFamily="34" charset="-120"/>
              </a:rPr>
              <a:t>Microsoft (2024) Microsoft PowerPoint — Create and share presentations. Available at: https://www.microsoft.com/en-gb/microsoft-365/powerpoint (Accessed: 1 June 2026).</a:t>
            </a:r>
            <a:endParaRPr lang="en-US" sz="900" dirty="0"/>
          </a:p>
        </p:txBody>
      </p:sp>
      <p:sp>
        <p:nvSpPr>
          <p:cNvPr id="13" name="Shape 11"/>
          <p:cNvSpPr/>
          <p:nvPr/>
        </p:nvSpPr>
        <p:spPr>
          <a:xfrm>
            <a:off x="320040" y="3694176"/>
            <a:ext cx="73152" cy="411480"/>
          </a:xfrm>
          <a:prstGeom prst="rect">
            <a:avLst/>
          </a:prstGeom>
          <a:solidFill>
            <a:srgbClr val="D4A843"/>
          </a:solidFill>
          <a:ln w="12700">
            <a:solidFill>
              <a:srgbClr val="D4A843"/>
            </a:solidFill>
            <a:prstDash val="solid"/>
          </a:ln>
        </p:spPr>
        <p:txBody>
          <a:bodyPr/>
          <a:lstStyle/>
          <a:p>
            <a:endParaRPr lang="en-GB"/>
          </a:p>
        </p:txBody>
      </p:sp>
      <p:sp>
        <p:nvSpPr>
          <p:cNvPr id="14" name="Text 12"/>
          <p:cNvSpPr/>
          <p:nvPr/>
        </p:nvSpPr>
        <p:spPr>
          <a:xfrm>
            <a:off x="530352" y="3657600"/>
            <a:ext cx="8321040" cy="566928"/>
          </a:xfrm>
          <a:prstGeom prst="rect">
            <a:avLst/>
          </a:prstGeom>
          <a:noFill/>
          <a:ln/>
        </p:spPr>
        <p:txBody>
          <a:bodyPr wrap="square" lIns="0" tIns="0" rIns="0" bIns="0" rtlCol="0" anchor="ctr"/>
          <a:lstStyle/>
          <a:p>
            <a:r>
              <a:rPr lang="en-US" sz="900" dirty="0">
                <a:solidFill>
                  <a:srgbClr val="D0E8F0"/>
                </a:solidFill>
                <a:latin typeface="Calibri" pitchFamily="34" charset="0"/>
                <a:ea typeface="Calibri" pitchFamily="34" charset="-122"/>
                <a:cs typeface="Calibri" pitchFamily="34" charset="-120"/>
              </a:rPr>
              <a:t>NHS Digital (2023) Digital transformation. Available at: https://www.england.nhs.uk/digitaltechnology/ (Accessed: 1 June 2026).</a:t>
            </a:r>
            <a:endParaRPr lang="en-US" sz="900" dirty="0"/>
          </a:p>
        </p:txBody>
      </p:sp>
      <p:sp>
        <p:nvSpPr>
          <p:cNvPr id="15" name="Shape 13"/>
          <p:cNvSpPr/>
          <p:nvPr/>
        </p:nvSpPr>
        <p:spPr>
          <a:xfrm>
            <a:off x="320040" y="4334256"/>
            <a:ext cx="73152" cy="411480"/>
          </a:xfrm>
          <a:prstGeom prst="rect">
            <a:avLst/>
          </a:prstGeom>
          <a:solidFill>
            <a:srgbClr val="D4A843"/>
          </a:solidFill>
          <a:ln w="12700">
            <a:solidFill>
              <a:srgbClr val="D4A843"/>
            </a:solidFill>
            <a:prstDash val="solid"/>
          </a:ln>
        </p:spPr>
        <p:txBody>
          <a:bodyPr/>
          <a:lstStyle/>
          <a:p>
            <a:endParaRPr lang="en-GB"/>
          </a:p>
        </p:txBody>
      </p:sp>
      <p:sp>
        <p:nvSpPr>
          <p:cNvPr id="16" name="Text 14"/>
          <p:cNvSpPr/>
          <p:nvPr/>
        </p:nvSpPr>
        <p:spPr>
          <a:xfrm>
            <a:off x="530352" y="4297680"/>
            <a:ext cx="8321040" cy="566928"/>
          </a:xfrm>
          <a:prstGeom prst="rect">
            <a:avLst/>
          </a:prstGeom>
          <a:noFill/>
          <a:ln/>
        </p:spPr>
        <p:txBody>
          <a:bodyPr wrap="square" lIns="0" tIns="0" rIns="0" bIns="0" rtlCol="0" anchor="ctr"/>
          <a:lstStyle/>
          <a:p>
            <a:r>
              <a:rPr lang="en-US" sz="900" dirty="0" err="1">
                <a:solidFill>
                  <a:srgbClr val="D0E8F0"/>
                </a:solidFill>
                <a:latin typeface="Calibri" pitchFamily="34" charset="0"/>
                <a:ea typeface="Calibri" pitchFamily="34" charset="-122"/>
                <a:cs typeface="Calibri" pitchFamily="34" charset="-120"/>
              </a:rPr>
              <a:t>Ogeyik</a:t>
            </a:r>
            <a:r>
              <a:rPr lang="en-US" sz="900" dirty="0">
                <a:solidFill>
                  <a:srgbClr val="D0E8F0"/>
                </a:solidFill>
                <a:latin typeface="Calibri" pitchFamily="34" charset="0"/>
                <a:ea typeface="Calibri" pitchFamily="34" charset="-122"/>
                <a:cs typeface="Calibri" pitchFamily="34" charset="-120"/>
              </a:rPr>
              <a:t>, M. C.  (2016) 'The effectiveness of PowerPoint presentation and conventional lecture on pedagogical content knowledge attainment', Innovations in Education and Teaching International. 54(5):1-8</a:t>
            </a:r>
            <a:endParaRPr lang="en-US" sz="900" dirty="0"/>
          </a:p>
        </p:txBody>
      </p:sp>
      <p:sp>
        <p:nvSpPr>
          <p:cNvPr id="17" name="Shape 15"/>
          <p:cNvSpPr/>
          <p:nvPr/>
        </p:nvSpPr>
        <p:spPr>
          <a:xfrm>
            <a:off x="0" y="4919472"/>
            <a:ext cx="9144000" cy="224028"/>
          </a:xfrm>
          <a:prstGeom prst="rect">
            <a:avLst/>
          </a:prstGeom>
          <a:solidFill>
            <a:srgbClr val="D4A843"/>
          </a:solidFill>
          <a:ln w="12700">
            <a:solidFill>
              <a:srgbClr val="D4A843"/>
            </a:solidFill>
            <a:prstDash val="solid"/>
          </a:ln>
        </p:spPr>
        <p:txBody>
          <a:bodyPr/>
          <a:lstStyle/>
          <a:p>
            <a:endParaRPr lang="en-GB"/>
          </a:p>
        </p:txBody>
      </p:sp>
      <p:sp>
        <p:nvSpPr>
          <p:cNvPr id="18" name="Text 16"/>
          <p:cNvSpPr/>
          <p:nvPr/>
        </p:nvSpPr>
        <p:spPr>
          <a:xfrm>
            <a:off x="182880" y="4919472"/>
            <a:ext cx="8778240" cy="224028"/>
          </a:xfrm>
          <a:prstGeom prst="rect">
            <a:avLst/>
          </a:prstGeom>
          <a:noFill/>
          <a:ln/>
        </p:spPr>
        <p:txBody>
          <a:bodyPr wrap="square" lIns="0" tIns="0" rIns="0" bIns="0" rtlCol="0" anchor="ctr"/>
          <a:lstStyle/>
          <a:p>
            <a:pPr marL="0" indent="0" algn="ctr">
              <a:buNone/>
            </a:pPr>
            <a:r>
              <a:rPr lang="en-US" sz="800" b="1" dirty="0">
                <a:solidFill>
                  <a:srgbClr val="0D3D56"/>
                </a:solidFill>
              </a:rPr>
              <a:t>LCHS4007 — Digital Skills &amp; Research Methods  |  Student: Komal  |  June 2026  |  Harvard Referencing Style (UWTSD)</a:t>
            </a:r>
            <a:endParaRPr lang="en-US" sz="8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1131</Words>
  <Application>Microsoft Office PowerPoint</Application>
  <PresentationFormat>On-screen Show (16:9)</PresentationFormat>
  <Paragraphs>123</Paragraphs>
  <Slides>10</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Trebuchet MS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Staff Training - Microsoft PowerPoint at Riverdale Nursing Home</dc:title>
  <dc:subject>PptxGenJS Presentation</dc:subject>
  <dc:creator>Komal</dc:creator>
  <cp:lastModifiedBy>komal yasmin</cp:lastModifiedBy>
  <cp:revision>8</cp:revision>
  <dcterms:created xsi:type="dcterms:W3CDTF">2026-06-05T09:48:34Z</dcterms:created>
  <dcterms:modified xsi:type="dcterms:W3CDTF">2026-06-11T16:57:05Z</dcterms:modified>
</cp:coreProperties>
</file>