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283" autoAdjust="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notesMaster" Target="notesMasters/notesMaster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viewProps" Target="view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presProps" Target="pres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3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ndtools.com" TargetMode="External" /><Relationship Id="rId1" Type="http://schemas.openxmlformats.org/officeDocument/2006/relationships/slideLayout" Target="../slideLayouts/slideLayout3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5459" y="1020989"/>
            <a:ext cx="8427720" cy="4272220"/>
          </a:xfrm>
        </p:spPr>
        <p:txBody>
          <a:bodyPr>
            <a:normAutofit fontScale="90000"/>
          </a:bodyPr>
          <a:lstStyle/>
          <a:p>
            <a:r>
              <a:rPr lang="en-US" sz="3200" dirty="0">
                <a:latin typeface="A"/>
              </a:rPr>
              <a:t>Problem Solving and Decision Making</a:t>
            </a:r>
            <a:br>
              <a:rPr lang="en-GB" sz="3200" dirty="0">
                <a:latin typeface="A"/>
              </a:rPr>
            </a:br>
            <a:r>
              <a:rPr lang="en-US" sz="3200" dirty="0">
                <a:latin typeface="A"/>
              </a:rPr>
              <a:t>LCLM4004_LON</a:t>
            </a:r>
            <a:br>
              <a:rPr lang="en-US" sz="3200" dirty="0">
                <a:latin typeface="A"/>
              </a:rPr>
            </a:br>
            <a:br>
              <a:rPr lang="en-GB" sz="3200" dirty="0">
                <a:latin typeface="A"/>
              </a:rPr>
            </a:br>
            <a:r>
              <a:rPr lang="en-US" sz="3200" dirty="0">
                <a:latin typeface="A"/>
              </a:rPr>
              <a:t>Viktoria Vlokh</a:t>
            </a:r>
            <a:r>
              <a:rPr lang="en-GB" sz="3200" dirty="0">
                <a:latin typeface="A"/>
              </a:rPr>
              <a:t> </a:t>
            </a:r>
            <a:br>
              <a:rPr lang="en-GB" sz="3200" dirty="0">
                <a:latin typeface="A"/>
              </a:rPr>
            </a:br>
            <a:r>
              <a:rPr lang="en-US" sz="3200" dirty="0">
                <a:latin typeface="A"/>
              </a:rPr>
              <a:t>Student ID: 2534078</a:t>
            </a:r>
            <a:br>
              <a:rPr lang="en-GB" sz="3200" dirty="0">
                <a:latin typeface="A"/>
              </a:rPr>
            </a:br>
            <a:r>
              <a:rPr lang="en-US" sz="3200" dirty="0">
                <a:latin typeface="A"/>
              </a:rPr>
              <a:t>Lecturer: Charles Obinwa</a:t>
            </a:r>
            <a:br>
              <a:rPr lang="en-US" sz="3200" dirty="0">
                <a:latin typeface="A"/>
              </a:rPr>
            </a:b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829" y="72411"/>
            <a:ext cx="8472786" cy="1100639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Indroduction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Company background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Nature and scope of the problem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5W2H analysis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PESTLE analysis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Fishdome diagram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Key findings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References</a:t>
            </a:r>
            <a:endParaRPr lang="en-GB" sz="2400" dirty="0">
              <a:latin typeface="+mj-lt"/>
            </a:endParaRP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+mj-lt"/>
                <a:ea typeface="Roboto"/>
                <a:cs typeface="Arial" panose="020B0604020202020204" pitchFamily="34" charset="0"/>
              </a:rPr>
              <a:t>What is this presentation about?</a:t>
            </a:r>
          </a:p>
          <a:p>
            <a:r>
              <a:rPr lang="en-US" dirty="0">
                <a:solidFill>
                  <a:schemeClr val="tx1"/>
                </a:solidFill>
                <a:latin typeface="+mj-lt"/>
                <a:ea typeface="Roboto"/>
                <a:cs typeface="Arial" panose="020B0604020202020204" pitchFamily="34" charset="0"/>
              </a:rPr>
              <a:t>This presentation analyses Basil’s Bakery and the reason why its sales have stopped growing.</a:t>
            </a:r>
          </a:p>
          <a:p>
            <a:endParaRPr lang="en-GB" dirty="0">
              <a:solidFill>
                <a:schemeClr val="tx1"/>
              </a:solidFill>
              <a:latin typeface="+mj-lt"/>
              <a:ea typeface="Roboto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chemeClr val="tx1"/>
                </a:solidFill>
                <a:latin typeface="+mj-lt"/>
                <a:ea typeface="Roboto"/>
                <a:cs typeface="Arial" panose="020B0604020202020204" pitchFamily="34" charset="0"/>
              </a:rPr>
              <a:t>Business analysis tools: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ea typeface="Roboto"/>
                <a:cs typeface="Arial" panose="020B0604020202020204" pitchFamily="34" charset="0"/>
              </a:rPr>
              <a:t>5W2H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ea typeface="Roboto"/>
                <a:cs typeface="Arial" panose="020B0604020202020204" pitchFamily="34" charset="0"/>
              </a:rPr>
              <a:t>PESTLE Analysis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ea typeface="Roboto"/>
                <a:cs typeface="Arial" panose="020B0604020202020204" pitchFamily="34" charset="0"/>
              </a:rPr>
              <a:t>Fishbone Diagram</a:t>
            </a: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/>
          <a:lstStyle/>
          <a:p>
            <a:r>
              <a:rPr lang="en-US" sz="2400" b="1" dirty="0">
                <a:solidFill>
                  <a:srgbClr val="000000"/>
                </a:solidFill>
                <a:latin typeface="+mj-lt"/>
              </a:rPr>
              <a:t>Basil’s Bakery: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+mj-lt"/>
              </a:rPr>
              <a:t>Founded in </a:t>
            </a:r>
            <a:r>
              <a:rPr lang="en-US" sz="2400" b="1" dirty="0">
                <a:solidFill>
                  <a:srgbClr val="000000"/>
                </a:solidFill>
                <a:latin typeface="+mj-lt"/>
              </a:rPr>
              <a:t>2015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+mj-lt"/>
              </a:rPr>
              <a:t>Owned by artisan baker Basil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+mj-lt"/>
              </a:rPr>
              <a:t>Sells organic cakes, pastries and bread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+mj-lt"/>
              </a:rPr>
              <a:t>Sales increased until 2019 but are now around </a:t>
            </a:r>
            <a:r>
              <a:rPr lang="en-US" sz="2400" b="1" dirty="0">
                <a:solidFill>
                  <a:srgbClr val="000000"/>
                </a:solidFill>
                <a:latin typeface="+mj-lt"/>
              </a:rPr>
              <a:t>25% lower </a:t>
            </a:r>
            <a:r>
              <a:rPr lang="en-US" sz="2400" dirty="0">
                <a:solidFill>
                  <a:srgbClr val="000000"/>
                </a:solidFill>
                <a:latin typeface="+mj-lt"/>
              </a:rPr>
              <a:t>than before COVID-19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08811" y="1433727"/>
            <a:ext cx="3729219" cy="5288557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What?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Sales down by 25%</a:t>
            </a:r>
          </a:p>
          <a:p>
            <a:endParaRPr lang="en-US" b="1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Why?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Less customers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Higher costs</a:t>
            </a:r>
          </a:p>
          <a:p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Who?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Basil &amp; customers</a:t>
            </a:r>
          </a:p>
          <a:p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Where?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Covetry retail park</a:t>
            </a:r>
          </a:p>
          <a:p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endParaRPr lang="en-US" sz="2800" b="1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AC0A6E70-7D37-2F70-5FA2-257DC90901EC}"/>
              </a:ext>
            </a:extLst>
          </p:cNvPr>
          <p:cNvSpPr txBox="1">
            <a:spLocks/>
          </p:cNvSpPr>
          <p:nvPr/>
        </p:nvSpPr>
        <p:spPr>
          <a:xfrm>
            <a:off x="6096001" y="1102506"/>
            <a:ext cx="6322404" cy="55303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endParaRPr lang="en-US" sz="2800" b="1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37BEA47-7AD6-2137-9F87-7CB150C80AD5}"/>
              </a:ext>
            </a:extLst>
          </p:cNvPr>
          <p:cNvSpPr txBox="1">
            <a:spLocks/>
          </p:cNvSpPr>
          <p:nvPr/>
        </p:nvSpPr>
        <p:spPr>
          <a:xfrm>
            <a:off x="6162057" y="1433727"/>
            <a:ext cx="4996403" cy="52885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When?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Since COVID-19 (2020-2025)</a:t>
            </a:r>
          </a:p>
          <a:p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How?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Lower footfall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No delivery service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How much?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Sales remain </a:t>
            </a:r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25% below 2019</a:t>
            </a:r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endParaRPr lang="en-US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endParaRPr lang="en-US" sz="2800" b="1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188267"/>
            <a:ext cx="9988449" cy="825480"/>
          </a:xfrm>
        </p:spPr>
        <p:txBody>
          <a:bodyPr>
            <a:normAutofit/>
          </a:bodyPr>
          <a:lstStyle/>
          <a:p>
            <a:r>
              <a:rPr lang="en-GB" b="1" dirty="0"/>
              <a:t>PESTLE ANALYSIS: Basil’s Bakery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5282" y="1219200"/>
            <a:ext cx="9409329" cy="52543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Political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Food safety regulations must be followed.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Business rates and government policies increase operating costs.</a:t>
            </a:r>
          </a:p>
          <a:p>
            <a:endParaRPr lang="en-US" b="1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Economic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Inflation has increased ingredient prices.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Higher ret, energy bills and insurance reduce profit.</a:t>
            </a:r>
          </a:p>
          <a:p>
            <a:endParaRPr lang="en-US" b="1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Social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More people work from home.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Customers want convenient services such as delivery and online ordering.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6998" y="1705137"/>
            <a:ext cx="9634011" cy="44280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Technological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No online ordering system.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No delivery service or mobile app.</a:t>
            </a:r>
          </a:p>
          <a:p>
            <a:pPr marL="0" indent="0">
              <a:buNone/>
            </a:pPr>
            <a:endParaRPr lang="en-US" b="1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Legal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Must follow food hygiene regulations.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Must follow employment and health &amp; safety laws.</a:t>
            </a:r>
          </a:p>
          <a:p>
            <a:pPr marL="0" indent="0">
              <a:buNone/>
            </a:pPr>
            <a:endParaRPr lang="en-US" b="1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Enviromental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Organic ingredients are affected by poor harvests.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Climate conditions make supply and prices unpredictable.</a:t>
            </a:r>
            <a:endParaRPr lang="en-GB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 dirty="0"/>
              <a:t>Cause and effect analysis (Fishbone diagram)</a:t>
            </a:r>
            <a:endParaRPr 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5148F-1B04-51F1-B518-1E6E86DB2D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529" y="984784"/>
            <a:ext cx="10097717" cy="5517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  <a:r>
              <a:rPr lang="en-US" b="1" dirty="0"/>
              <a:t> (Key Findings)</a:t>
            </a: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Arial" panose="020B0604020202020204" pitchFamily="34" charset="0"/>
              </a:rPr>
              <a:t>Sales have remained below pre-pandemic levels.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Arial" panose="020B0604020202020204" pitchFamily="34" charset="0"/>
              </a:rPr>
              <a:t>Customer behaviour has changed after COVID-19.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Arial" panose="020B0604020202020204" pitchFamily="34" charset="0"/>
              </a:rPr>
              <a:t>Rising costs reduce profitability.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Arial" panose="020B0604020202020204" pitchFamily="34" charset="0"/>
              </a:rPr>
              <a:t>Lack of delivery and online ordering limits sales.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Arial" panose="020B0604020202020204" pitchFamily="34" charset="0"/>
              </a:rPr>
              <a:t>Introducing digital services and improving customers convenience could help increase revenue.</a:t>
            </a:r>
            <a:endParaRPr lang="en-GB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>
            <a:normAutofit lnSpcReduction="10000"/>
          </a:bodyPr>
          <a:lstStyle/>
          <a:p>
            <a:r>
              <a:rPr lang="en-US" sz="1800" dirty="0">
                <a:solidFill>
                  <a:schemeClr val="tx1"/>
                </a:solidFill>
                <a:latin typeface="+mj-lt"/>
                <a:ea typeface="Roboto"/>
                <a:cs typeface="Roboto"/>
              </a:rPr>
              <a:t>Baines, P., Fill, C. and Rosengren, S. (2022) Marketing. Oxford: Oxford University Press.</a:t>
            </a:r>
          </a:p>
          <a:p>
            <a:endParaRPr lang="en-US" sz="1800" dirty="0">
              <a:solidFill>
                <a:schemeClr val="tx1"/>
              </a:solidFill>
              <a:latin typeface="+mj-lt"/>
              <a:ea typeface="Roboto"/>
              <a:cs typeface="Roboto"/>
            </a:endParaRPr>
          </a:p>
          <a:p>
            <a:r>
              <a:rPr lang="en-US" sz="1800" dirty="0">
                <a:solidFill>
                  <a:schemeClr val="tx1"/>
                </a:solidFill>
                <a:latin typeface="+mj-lt"/>
                <a:ea typeface="Roboto"/>
                <a:cs typeface="Roboto"/>
              </a:rPr>
              <a:t>University of Wales Trinity Saint David (2026). Basil’s Bakery Case Study. Available on: UWTSD Moodle. (Accessed: 12 July 2026).</a:t>
            </a:r>
          </a:p>
          <a:p>
            <a:endParaRPr lang="en-US" sz="1800" dirty="0">
              <a:solidFill>
                <a:schemeClr val="tx1"/>
              </a:solidFill>
              <a:latin typeface="+mj-lt"/>
              <a:ea typeface="Roboto"/>
              <a:cs typeface="Roboto"/>
            </a:endParaRPr>
          </a:p>
          <a:p>
            <a:r>
              <a:rPr lang="en-US" sz="1800" dirty="0">
                <a:solidFill>
                  <a:schemeClr val="tx1"/>
                </a:solidFill>
                <a:latin typeface="+mj-lt"/>
                <a:ea typeface="Roboto"/>
                <a:cs typeface="Roboto"/>
              </a:rPr>
              <a:t>University of Wales Trinity Saint David (2026). Fishbone Diagram Lecture Notes. Module materials. Available on: UWTSD Moodle. (Accessed: 12 July 2026).</a:t>
            </a:r>
          </a:p>
          <a:p>
            <a:endParaRPr lang="en-US" sz="1800" dirty="0">
              <a:solidFill>
                <a:schemeClr val="tx1"/>
              </a:solidFill>
              <a:latin typeface="+mj-lt"/>
              <a:ea typeface="Roboto"/>
              <a:cs typeface="Roboto"/>
            </a:endParaRPr>
          </a:p>
          <a:p>
            <a:r>
              <a:rPr lang="en-US" sz="1800" dirty="0">
                <a:solidFill>
                  <a:schemeClr val="tx1"/>
                </a:solidFill>
                <a:latin typeface="+mj-lt"/>
                <a:ea typeface="Roboto"/>
                <a:cs typeface="Roboto"/>
              </a:rPr>
              <a:t>Mind Tools (2024) PESTLE Analysis. Available at: </a:t>
            </a:r>
            <a:r>
              <a:rPr lang="en-US" sz="1800" dirty="0">
                <a:solidFill>
                  <a:schemeClr val="tx1"/>
                </a:solidFill>
                <a:latin typeface="+mj-lt"/>
                <a:ea typeface="Roboto"/>
                <a:cs typeface="Roboto"/>
                <a:hlinkClick r:id="rId2"/>
              </a:rPr>
              <a:t>http://www.mindtools.com</a:t>
            </a:r>
            <a:r>
              <a:rPr lang="en-US" sz="1800" dirty="0">
                <a:solidFill>
                  <a:schemeClr val="tx1"/>
                </a:solidFill>
                <a:latin typeface="+mj-lt"/>
                <a:ea typeface="Roboto"/>
                <a:cs typeface="Roboto"/>
              </a:rPr>
              <a:t> (Accessed: 12 July 2026).</a:t>
            </a:r>
          </a:p>
          <a:p>
            <a:endParaRPr lang="en-US" sz="1800" dirty="0">
              <a:solidFill>
                <a:schemeClr val="tx1"/>
              </a:solidFill>
              <a:latin typeface="+mj-lt"/>
              <a:ea typeface="Roboto"/>
              <a:cs typeface="Roboto"/>
            </a:endParaRPr>
          </a:p>
          <a:p>
            <a:r>
              <a:rPr lang="en-US" sz="1800" dirty="0">
                <a:solidFill>
                  <a:schemeClr val="tx1"/>
                </a:solidFill>
                <a:latin typeface="+mj-lt"/>
                <a:ea typeface="Roboto"/>
                <a:cs typeface="Roboto"/>
              </a:rPr>
              <a:t>Mind  Tools (2024) 5W2H Analysis. Available at: </a:t>
            </a:r>
            <a:r>
              <a:rPr lang="en-US" sz="1800" dirty="0">
                <a:solidFill>
                  <a:schemeClr val="tx1"/>
                </a:solidFill>
                <a:latin typeface="+mj-lt"/>
                <a:ea typeface="Roboto"/>
                <a:cs typeface="Roboto"/>
                <a:hlinkClick r:id="rId2"/>
              </a:rPr>
              <a:t>http://www.mindtools.com</a:t>
            </a:r>
            <a:r>
              <a:rPr lang="en-US" sz="1800" dirty="0">
                <a:solidFill>
                  <a:schemeClr val="tx1"/>
                </a:solidFill>
                <a:latin typeface="+mj-lt"/>
                <a:ea typeface="Roboto"/>
                <a:cs typeface="Roboto"/>
              </a:rPr>
              <a:t> (Accessed 12 July 2026).</a:t>
            </a: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249</TotalTime>
  <Words>129</Words>
  <Application>Microsoft Office PowerPoint</Application>
  <PresentationFormat>Widescreen</PresentationFormat>
  <Paragraphs>46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Wisp</vt:lpstr>
      <vt:lpstr>Problem Solving and Decision Making LCLM4004_LON  Viktoria Vlokh  Student ID: 2534078 Lecturer: Charles Obinwa  Assignment 1: Presentation</vt:lpstr>
      <vt:lpstr>OVERVIEW</vt:lpstr>
      <vt:lpstr>Introduction</vt:lpstr>
      <vt:lpstr>Company background</vt:lpstr>
      <vt:lpstr>Problem: nature and scope</vt:lpstr>
      <vt:lpstr>PESTLE ANALYSIS: Basil’s Bakery</vt:lpstr>
      <vt:lpstr>PESTLE ANALYSIS: Basil’s Bakery </vt:lpstr>
      <vt:lpstr>Cause and effect analysis (Fishbone diagram) </vt:lpstr>
      <vt:lpstr>Conclusion (Key Findings)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NAME  MODULE CODE  STUDENT NAME  STUDENT ID  LECTURER Assignment 1: Presentation</dc:title>
  <dc:creator>Anita Nan</dc:creator>
  <cp:lastModifiedBy>Viktoria Popovych</cp:lastModifiedBy>
  <cp:revision>95</cp:revision>
  <dcterms:created xsi:type="dcterms:W3CDTF">2024-10-08T15:58:04Z</dcterms:created>
  <dcterms:modified xsi:type="dcterms:W3CDTF">2026-07-12T17:56:09Z</dcterms:modified>
</cp:coreProperties>
</file>