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61"/>
  </p:notesMasterIdLst>
  <p:sldIdLst>
    <p:sldId id="256" r:id="rId3"/>
    <p:sldId id="281" r:id="rId4"/>
    <p:sldId id="276" r:id="rId5"/>
    <p:sldId id="282" r:id="rId6"/>
    <p:sldId id="283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78" r:id="rId17"/>
    <p:sldId id="294" r:id="rId18"/>
    <p:sldId id="295" r:id="rId19"/>
    <p:sldId id="296" r:id="rId20"/>
    <p:sldId id="297" r:id="rId21"/>
    <p:sldId id="298" r:id="rId22"/>
    <p:sldId id="326" r:id="rId23"/>
    <p:sldId id="299" r:id="rId24"/>
    <p:sldId id="300" r:id="rId25"/>
    <p:sldId id="301" r:id="rId26"/>
    <p:sldId id="272" r:id="rId27"/>
    <p:sldId id="321" r:id="rId28"/>
    <p:sldId id="274" r:id="rId29"/>
    <p:sldId id="302" r:id="rId30"/>
    <p:sldId id="275" r:id="rId31"/>
    <p:sldId id="268" r:id="rId32"/>
    <p:sldId id="269" r:id="rId33"/>
    <p:sldId id="303" r:id="rId34"/>
    <p:sldId id="270" r:id="rId35"/>
    <p:sldId id="271" r:id="rId36"/>
    <p:sldId id="264" r:id="rId37"/>
    <p:sldId id="266" r:id="rId38"/>
    <p:sldId id="265" r:id="rId39"/>
    <p:sldId id="257" r:id="rId40"/>
    <p:sldId id="258" r:id="rId41"/>
    <p:sldId id="260" r:id="rId42"/>
    <p:sldId id="320" r:id="rId43"/>
    <p:sldId id="324" r:id="rId44"/>
    <p:sldId id="323" r:id="rId45"/>
    <p:sldId id="325" r:id="rId46"/>
    <p:sldId id="262" r:id="rId47"/>
    <p:sldId id="263" r:id="rId48"/>
    <p:sldId id="304" r:id="rId49"/>
    <p:sldId id="305" r:id="rId50"/>
    <p:sldId id="259" r:id="rId51"/>
    <p:sldId id="306" r:id="rId52"/>
    <p:sldId id="313" r:id="rId53"/>
    <p:sldId id="314" r:id="rId54"/>
    <p:sldId id="315" r:id="rId55"/>
    <p:sldId id="316" r:id="rId56"/>
    <p:sldId id="317" r:id="rId57"/>
    <p:sldId id="319" r:id="rId58"/>
    <p:sldId id="318" r:id="rId59"/>
    <p:sldId id="322" r:id="rId60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Estilo claro 2 - Acento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20" autoAdjust="0"/>
    <p:restoredTop sz="94660"/>
  </p:normalViewPr>
  <p:slideViewPr>
    <p:cSldViewPr>
      <p:cViewPr varScale="1">
        <p:scale>
          <a:sx n="98" d="100"/>
          <a:sy n="98" d="100"/>
        </p:scale>
        <p:origin x="93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969B69-EDD7-4765-BE1B-225015B36B27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BD157E-0E7A-413B-8244-379B54D4A04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9385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Triángulo isósceles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7 Título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9" name="8 Subtítulo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s-ES" smtClean="0"/>
              <a:t>Haga clic para modificar el estilo de subtítulo del patrón</a:t>
            </a:r>
            <a:endParaRPr kumimoji="0" lang="en-US"/>
          </a:p>
        </p:txBody>
      </p:sp>
      <p:sp>
        <p:nvSpPr>
          <p:cNvPr id="28" name="27 Marcador de fecha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17" name="16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s-ES"/>
          </a:p>
        </p:txBody>
      </p:sp>
      <p:sp>
        <p:nvSpPr>
          <p:cNvPr id="29" name="28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Triángulo rectángulo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7 Triángulo isósceles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  <p:cxnSp>
        <p:nvCxnSpPr>
          <p:cNvPr id="11" name="10 Conector recto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9 Conector recto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ció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5" name="4 Marcador de contenido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s-ES" smtClean="0"/>
              <a:t>Haga clic en el icono para agregar una imagen</a:t>
            </a:r>
            <a:endParaRPr kumimoji="0" lang="en-US" dirty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s-ES" smtClean="0"/>
              <a:t>Haga clic para modificar el estilo de texto del patrón</a:t>
            </a:r>
          </a:p>
          <a:p>
            <a:pPr lvl="1" eaLnBrk="1" latinLnBrk="0" hangingPunct="1"/>
            <a:r>
              <a:rPr lang="es-ES" smtClean="0"/>
              <a:t>Segundo nivel</a:t>
            </a:r>
          </a:p>
          <a:p>
            <a:pPr lvl="2" eaLnBrk="1" latinLnBrk="0" hangingPunct="1"/>
            <a:r>
              <a:rPr lang="es-ES" smtClean="0"/>
              <a:t>Tercer nivel</a:t>
            </a:r>
          </a:p>
          <a:p>
            <a:pPr lvl="3" eaLnBrk="1" latinLnBrk="0" hangingPunct="1"/>
            <a:r>
              <a:rPr lang="es-ES" smtClean="0"/>
              <a:t>Cuarto nivel</a:t>
            </a:r>
          </a:p>
          <a:p>
            <a:pPr lvl="4" eaLnBrk="1" latinLnBrk="0" hangingPunct="1"/>
            <a:r>
              <a:rPr lang="es-ES" smtClean="0"/>
              <a:t>Quinto nivel</a:t>
            </a:r>
            <a:endParaRPr kumimoji="0"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10 Triángulo rectángulo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7 Conector recto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8 Conector recto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21 Marcador de título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s-ES" smtClean="0"/>
              <a:t>Haga clic para modificar el estilo de título del patrón</a:t>
            </a:r>
            <a:endParaRPr kumimoji="0" lang="en-US"/>
          </a:p>
        </p:txBody>
      </p:sp>
      <p:sp>
        <p:nvSpPr>
          <p:cNvPr id="13" name="12 Marcador de texto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s-ES" smtClean="0"/>
              <a:t>Haga clic para modificar el estilo de texto del patrón</a:t>
            </a:r>
          </a:p>
          <a:p>
            <a:pPr lvl="1" eaLnBrk="1" latinLnBrk="0" hangingPunct="1"/>
            <a:r>
              <a:rPr kumimoji="0" lang="es-ES" smtClean="0"/>
              <a:t>Segundo nivel</a:t>
            </a:r>
          </a:p>
          <a:p>
            <a:pPr lvl="2" eaLnBrk="1" latinLnBrk="0" hangingPunct="1"/>
            <a:r>
              <a:rPr kumimoji="0" lang="es-ES" smtClean="0"/>
              <a:t>Tercer nivel</a:t>
            </a:r>
          </a:p>
          <a:p>
            <a:pPr lvl="3" eaLnBrk="1" latinLnBrk="0" hangingPunct="1"/>
            <a:r>
              <a:rPr kumimoji="0" lang="es-ES" smtClean="0"/>
              <a:t>Cuarto nivel</a:t>
            </a:r>
          </a:p>
          <a:p>
            <a:pPr lvl="4" eaLnBrk="1" latinLnBrk="0" hangingPunct="1"/>
            <a:r>
              <a:rPr kumimoji="0" lang="es-ES" smtClean="0"/>
              <a:t>Quinto nivel</a:t>
            </a:r>
            <a:endParaRPr kumimoji="0" lang="en-US"/>
          </a:p>
        </p:txBody>
      </p:sp>
      <p:sp>
        <p:nvSpPr>
          <p:cNvPr id="14" name="13 Marcador de fecha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DA91849-C040-4DF8-AACF-76F69460DE70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s-ES"/>
          </a:p>
        </p:txBody>
      </p:sp>
      <p:sp>
        <p:nvSpPr>
          <p:cNvPr id="23" name="22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noticias.arq.com.mx/cgi-bin/page.cgi?page=imagengrande&amp;plug=1&amp;link=13104&amp;imagen=http://images.arq.com.mx/noticias/articulos/17390-05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noticias.arq.com.mx/cgi-bin/page.cgi?page=imagengrande&amp;plug=1&amp;link=13104&amp;imagen=http://images.arq.com.mx/noticias/articulos/17396-04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1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gov.uk/guidance/access-the-public-register-for-environmental-information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pps.eastsussex.gov.uk/environment/planning/applications/register/documents/datawright%20saved%20documents/scannedinfo/planning/rr-2709-cc/smartwaste%20plan%20-%20swmp%20%20tracked%20changes.pdf" TargetMode="External"/><Relationship Id="rId5" Type="http://schemas.openxmlformats.org/officeDocument/2006/relationships/hyperlink" Target="https://www.veritas-consulting.co.uk/Documents/Sample-Site-Waste-Management-Plan-Template%20_SWMP_.pdf" TargetMode="External"/><Relationship Id="rId4" Type="http://schemas.openxmlformats.org/officeDocument/2006/relationships/hyperlink" Target="https://www.gov.uk/government/publications/national-waste-programme-project-waste-management-plan-pwmp-templ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pamamo.net/attachments/Image/contenedor%20todo%20mezclado%20re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3619500" cy="3143250"/>
          </a:xfrm>
          <a:prstGeom prst="rect">
            <a:avLst/>
          </a:prstGeom>
          <a:noFill/>
        </p:spPr>
      </p:pic>
      <p:pic>
        <p:nvPicPr>
          <p:cNvPr id="5" name="Picture 4" descr="http://www.gccm.com.ar/eco2site_terminado/images/Ladrillos_115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620688"/>
            <a:ext cx="4248472" cy="2400301"/>
          </a:xfrm>
          <a:prstGeom prst="rect">
            <a:avLst/>
          </a:prstGeom>
          <a:noFill/>
        </p:spPr>
      </p:pic>
      <p:pic>
        <p:nvPicPr>
          <p:cNvPr id="6" name="Picture 6" descr="http://www.aimdigital.com.ar/aim/wp-content/uploads/2011/04/residuos-construcc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140968"/>
            <a:ext cx="2857500" cy="2143125"/>
          </a:xfrm>
          <a:prstGeom prst="rect">
            <a:avLst/>
          </a:prstGeom>
          <a:noFill/>
        </p:spPr>
      </p:pic>
      <p:sp>
        <p:nvSpPr>
          <p:cNvPr id="7" name="6 CuadroTexto"/>
          <p:cNvSpPr txBox="1"/>
          <p:nvPr/>
        </p:nvSpPr>
        <p:spPr>
          <a:xfrm>
            <a:off x="683568" y="4077072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4000" b="1" dirty="0" smtClean="0"/>
              <a:t>WASTE MANAGEMENT ON SITE</a:t>
            </a:r>
            <a:endParaRPr lang="es-ES" sz="4000" b="1" dirty="0"/>
          </a:p>
        </p:txBody>
      </p:sp>
      <p:pic>
        <p:nvPicPr>
          <p:cNvPr id="8" name="Picture 2" descr="UW Trinity Saint David 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805264"/>
            <a:ext cx="18097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11 CuadroTexto"/>
          <p:cNvSpPr txBox="1">
            <a:spLocks noChangeArrowheads="1"/>
          </p:cNvSpPr>
          <p:nvPr/>
        </p:nvSpPr>
        <p:spPr bwMode="auto">
          <a:xfrm>
            <a:off x="250825" y="6165850"/>
            <a:ext cx="3025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s-ES_tradnl" altLang="en-US" b="1" dirty="0"/>
              <a:t>Juan </a:t>
            </a:r>
            <a:r>
              <a:rPr lang="es-ES_tradnl" altLang="en-US" b="1" dirty="0" smtClean="0"/>
              <a:t>A Ferriz-Papi</a:t>
            </a:r>
            <a:endParaRPr lang="es-ES" altLang="en-US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251520" y="980728"/>
            <a:ext cx="7776864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Regulation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framework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for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European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/>
              <a:t>Waste Framework </a:t>
            </a:r>
            <a:r>
              <a:rPr lang="es-ES_tradnl" sz="2000" b="1" dirty="0" err="1"/>
              <a:t>Directive</a:t>
            </a:r>
            <a:r>
              <a:rPr lang="es-ES_tradnl" sz="2000" b="1" dirty="0"/>
              <a:t> 2008/98 + 2018/851 </a:t>
            </a:r>
            <a:r>
              <a:rPr lang="es-ES_tradnl" sz="2000" b="1" dirty="0" err="1"/>
              <a:t>update</a:t>
            </a:r>
            <a:endParaRPr lang="es-ES_tradnl" sz="2000" b="1" dirty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Commission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Decision</a:t>
            </a:r>
            <a:r>
              <a:rPr lang="es-ES_tradnl" sz="2000" b="1" dirty="0" smtClean="0"/>
              <a:t> 2014/955/EC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classification</a:t>
            </a:r>
            <a:r>
              <a:rPr lang="es-ES_tradnl" sz="2000" b="1" dirty="0" smtClean="0"/>
              <a:t> 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Commission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Notice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technical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guidance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classification</a:t>
            </a:r>
            <a:r>
              <a:rPr lang="es-ES_tradnl" sz="2000" b="1" dirty="0" smtClean="0"/>
              <a:t> of Waste (2018/C 124/01)</a:t>
            </a:r>
          </a:p>
          <a:p>
            <a:pPr>
              <a:spcAft>
                <a:spcPts val="600"/>
              </a:spcAft>
            </a:pPr>
            <a:endParaRPr lang="es-ES_tradnl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National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/>
              <a:t>L</a:t>
            </a:r>
            <a:r>
              <a:rPr lang="es-ES_tradnl" sz="2000" b="1" dirty="0" err="1" smtClean="0"/>
              <a:t>ist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Wastes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LoW</a:t>
            </a:r>
            <a:r>
              <a:rPr lang="es-ES_tradnl" sz="2000" b="1" dirty="0" smtClean="0"/>
              <a:t>)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2005 + 2015 </a:t>
            </a:r>
            <a:r>
              <a:rPr lang="es-ES_tradnl" sz="2000" b="1" dirty="0" err="1" smtClean="0"/>
              <a:t>update</a:t>
            </a:r>
            <a:endParaRPr lang="es-ES_tradnl" sz="2000" b="1" dirty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Guidance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classification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assessment</a:t>
            </a:r>
            <a:r>
              <a:rPr lang="es-ES_tradnl" sz="2000" b="1" dirty="0" smtClean="0"/>
              <a:t> of Waste. </a:t>
            </a:r>
            <a:r>
              <a:rPr lang="es-ES_tradnl" sz="2000" b="1" dirty="0" err="1" smtClean="0"/>
              <a:t>Technical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Guidance</a:t>
            </a:r>
            <a:r>
              <a:rPr lang="es-ES_tradnl" sz="2000" b="1" dirty="0" smtClean="0"/>
              <a:t> WM3 (2015)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smtClean="0"/>
              <a:t>Waste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Wales)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2011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2012)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Environmental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Permitting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2010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Hazardous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2005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2009)</a:t>
            </a:r>
          </a:p>
          <a:p>
            <a:pPr lvl="1"/>
            <a:endParaRPr lang="es-ES_tradnl" sz="2000" b="1" dirty="0" smtClean="0"/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907704" y="2204864"/>
            <a:ext cx="604867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smtClean="0"/>
              <a:t>1. </a:t>
            </a:r>
            <a:r>
              <a:rPr lang="es-ES_tradnl" sz="2400" b="1" dirty="0" err="1" smtClean="0"/>
              <a:t>Types</a:t>
            </a:r>
            <a:r>
              <a:rPr lang="es-ES_tradnl" sz="2400" b="1" dirty="0" smtClean="0"/>
              <a:t> of </a:t>
            </a:r>
            <a:r>
              <a:rPr lang="es-ES_tradnl" sz="2400" b="1" dirty="0" err="1" smtClean="0"/>
              <a:t>waste</a:t>
            </a:r>
            <a:endParaRPr lang="es-ES_tradnl" sz="2400" b="1" dirty="0" smtClean="0"/>
          </a:p>
          <a:p>
            <a:pPr>
              <a:spcAft>
                <a:spcPts val="1200"/>
              </a:spcAft>
            </a:pPr>
            <a:r>
              <a:rPr lang="es-ES_tradnl" sz="2400" b="1" dirty="0" smtClean="0"/>
              <a:t>2.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minimisation</a:t>
            </a:r>
            <a:endParaRPr lang="es-ES_tradnl" sz="2400" b="1" dirty="0" smtClean="0"/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b="1" dirty="0" err="1" smtClean="0"/>
              <a:t>Design</a:t>
            </a:r>
            <a:endParaRPr lang="es-ES_tradnl" sz="2400" b="1" dirty="0" smtClean="0"/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b="1" dirty="0" err="1" smtClean="0"/>
              <a:t>Materials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management</a:t>
            </a:r>
            <a:endParaRPr lang="es-ES_tradnl" sz="2400" b="1" dirty="0" smtClean="0"/>
          </a:p>
          <a:p>
            <a:pPr>
              <a:spcAft>
                <a:spcPts val="1200"/>
              </a:spcAft>
            </a:pPr>
            <a:r>
              <a:rPr lang="es-ES_tradnl" sz="2400" b="1" dirty="0" smtClean="0"/>
              <a:t>3. </a:t>
            </a:r>
            <a:r>
              <a:rPr lang="es-ES_tradnl" sz="2400" b="1" dirty="0" err="1" smtClean="0"/>
              <a:t>Site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Management Plan</a:t>
            </a:r>
          </a:p>
          <a:p>
            <a:pPr>
              <a:spcAft>
                <a:spcPts val="1200"/>
              </a:spcAft>
            </a:pPr>
            <a:endParaRPr lang="es-ES" sz="24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467544" y="1268760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r>
              <a:rPr lang="es-ES" sz="2400" b="1" dirty="0" smtClean="0">
                <a:solidFill>
                  <a:srgbClr val="0070C0"/>
                </a:solidFill>
              </a:rPr>
              <a:t> (DIR 2008/98/EC)</a:t>
            </a:r>
          </a:p>
          <a:p>
            <a:endParaRPr lang="es-ES" sz="2000" b="1" dirty="0" smtClean="0"/>
          </a:p>
          <a:p>
            <a:r>
              <a:rPr lang="es-ES_tradnl" sz="2000" b="1" dirty="0" smtClean="0"/>
              <a:t>“</a:t>
            </a:r>
            <a:r>
              <a:rPr lang="es-ES_tradnl" sz="2000" b="1" dirty="0" err="1" smtClean="0"/>
              <a:t>Any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substance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object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which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holder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intends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required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</a:t>
            </a:r>
            <a:r>
              <a:rPr lang="es-ES_tradnl" sz="2000" b="1" dirty="0" smtClean="0"/>
              <a:t>. ”</a:t>
            </a:r>
            <a:endParaRPr lang="es-ES_tradnl" sz="2000" b="1" dirty="0" smtClean="0">
              <a:solidFill>
                <a:srgbClr val="FF0000"/>
              </a:solidFill>
            </a:endParaRPr>
          </a:p>
          <a:p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following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excluded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Gaseous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eflluents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atmosphere</a:t>
            </a:r>
            <a:endParaRPr lang="es-ES_tradnl" sz="2000" baseline="-25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>
                <a:solidFill>
                  <a:srgbClr val="FF0000"/>
                </a:solidFill>
              </a:rPr>
              <a:t>Uncontaminated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soil</a:t>
            </a:r>
            <a:r>
              <a:rPr lang="es-ES_tradnl" sz="2000" dirty="0" smtClean="0">
                <a:solidFill>
                  <a:srgbClr val="FF0000"/>
                </a:solidFill>
              </a:rPr>
              <a:t> and </a:t>
            </a:r>
            <a:r>
              <a:rPr lang="es-ES_tradnl" sz="2000" dirty="0" err="1" smtClean="0">
                <a:solidFill>
                  <a:srgbClr val="FF0000"/>
                </a:solidFill>
              </a:rPr>
              <a:t>other</a:t>
            </a:r>
            <a:r>
              <a:rPr lang="es-ES_tradnl" sz="2000" dirty="0" smtClean="0">
                <a:solidFill>
                  <a:srgbClr val="FF0000"/>
                </a:solidFill>
              </a:rPr>
              <a:t> material </a:t>
            </a:r>
            <a:r>
              <a:rPr lang="es-ES_tradnl" sz="2000" dirty="0" err="1" smtClean="0">
                <a:solidFill>
                  <a:srgbClr val="FF0000"/>
                </a:solidFill>
              </a:rPr>
              <a:t>excavated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during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the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construction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activities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which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will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be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used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for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the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construction</a:t>
            </a:r>
            <a:r>
              <a:rPr lang="es-ES_tradnl" sz="2000" dirty="0" smtClean="0">
                <a:solidFill>
                  <a:srgbClr val="FF0000"/>
                </a:solidFill>
              </a:rPr>
              <a:t> in </a:t>
            </a:r>
            <a:r>
              <a:rPr lang="es-ES_tradnl" sz="2000" dirty="0" err="1" smtClean="0">
                <a:solidFill>
                  <a:srgbClr val="FF0000"/>
                </a:solidFill>
              </a:rPr>
              <a:t>its</a:t>
            </a:r>
            <a:r>
              <a:rPr lang="es-ES_tradnl" sz="2000" dirty="0" smtClean="0">
                <a:solidFill>
                  <a:srgbClr val="FF0000"/>
                </a:solidFill>
              </a:rPr>
              <a:t> natural </a:t>
            </a:r>
            <a:r>
              <a:rPr lang="es-ES_tradnl" sz="2000" dirty="0" err="1" smtClean="0">
                <a:solidFill>
                  <a:srgbClr val="FF0000"/>
                </a:solidFill>
              </a:rPr>
              <a:t>state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on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the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site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from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which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it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was</a:t>
            </a:r>
            <a:r>
              <a:rPr lang="es-ES_tradnl" sz="2000" dirty="0" smtClean="0">
                <a:solidFill>
                  <a:srgbClr val="FF0000"/>
                </a:solidFill>
              </a:rPr>
              <a:t> </a:t>
            </a:r>
            <a:r>
              <a:rPr lang="es-ES_tradnl" sz="2000" dirty="0" err="1" smtClean="0">
                <a:solidFill>
                  <a:srgbClr val="FF0000"/>
                </a:solidFill>
              </a:rPr>
              <a:t>excavated</a:t>
            </a:r>
            <a:endParaRPr lang="es-ES_tradnl" sz="2000" dirty="0" smtClean="0">
              <a:solidFill>
                <a:srgbClr val="FF0000"/>
              </a:solidFill>
            </a:endParaRP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Radioactive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waste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Decommissioned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explosives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Faecal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endParaRPr lang="es-ES" sz="2000" dirty="0" smtClean="0"/>
          </a:p>
        </p:txBody>
      </p:sp>
      <p:sp>
        <p:nvSpPr>
          <p:cNvPr id="7" name="6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102578"/>
            <a:ext cx="7704856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r>
              <a:rPr lang="es-ES" sz="2000" dirty="0" smtClean="0"/>
              <a:t>“</a:t>
            </a:r>
            <a:r>
              <a:rPr lang="es-ES" sz="2000" dirty="0" err="1" smtClean="0"/>
              <a:t>Waste</a:t>
            </a:r>
            <a:r>
              <a:rPr lang="es-ES" sz="2000" dirty="0" smtClean="0"/>
              <a:t> </a:t>
            </a:r>
            <a:r>
              <a:rPr lang="es-ES" sz="2000" dirty="0" err="1" smtClean="0"/>
              <a:t>which</a:t>
            </a:r>
            <a:r>
              <a:rPr lang="es-ES" sz="2000" dirty="0" smtClean="0"/>
              <a:t> </a:t>
            </a:r>
            <a:r>
              <a:rPr lang="es-ES" sz="2000" dirty="0" err="1" smtClean="0"/>
              <a:t>displays</a:t>
            </a:r>
            <a:r>
              <a:rPr lang="es-ES" sz="2000" dirty="0" smtClean="0"/>
              <a:t> </a:t>
            </a:r>
            <a:r>
              <a:rPr lang="es-ES" sz="2000" dirty="0" err="1" smtClean="0"/>
              <a:t>one</a:t>
            </a:r>
            <a:r>
              <a:rPr lang="es-ES" sz="2000" dirty="0" smtClean="0"/>
              <a:t> </a:t>
            </a:r>
            <a:r>
              <a:rPr lang="es-ES" sz="2000" dirty="0" err="1" smtClean="0"/>
              <a:t>or</a:t>
            </a:r>
            <a:r>
              <a:rPr lang="es-ES" sz="2000" dirty="0" smtClean="0"/>
              <a:t> more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hazardous</a:t>
            </a:r>
            <a:r>
              <a:rPr lang="es-ES" sz="2000" dirty="0" smtClean="0"/>
              <a:t> </a:t>
            </a:r>
            <a:r>
              <a:rPr lang="es-ES" sz="2000" dirty="0" err="1" smtClean="0"/>
              <a:t>properties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III.”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827584" y="2852936"/>
            <a:ext cx="3456384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H1.- </a:t>
            </a:r>
            <a:r>
              <a:rPr lang="es-ES_tradnl" sz="2000" dirty="0" err="1" smtClean="0"/>
              <a:t>Explosive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H2.- </a:t>
            </a:r>
            <a:r>
              <a:rPr lang="es-ES_tradnl" sz="2000" dirty="0" err="1" smtClean="0"/>
              <a:t>Oxidizing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 A.- </a:t>
            </a:r>
            <a:r>
              <a:rPr lang="es-ES_tradnl" sz="2000" dirty="0" err="1" smtClean="0"/>
              <a:t>Highly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H3-B.-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H4.- </a:t>
            </a:r>
            <a:r>
              <a:rPr lang="es-ES_tradnl" sz="2000" dirty="0" err="1" smtClean="0"/>
              <a:t>Irritant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H5.- </a:t>
            </a:r>
            <a:r>
              <a:rPr lang="es-ES_tradnl" sz="2000" dirty="0" err="1" smtClean="0"/>
              <a:t>Harmful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H6.- </a:t>
            </a:r>
            <a:r>
              <a:rPr lang="es-ES_tradnl" sz="2000" dirty="0" err="1" smtClean="0"/>
              <a:t>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H7.- </a:t>
            </a:r>
            <a:r>
              <a:rPr lang="es-ES_tradnl" sz="2000" dirty="0" err="1" smtClean="0"/>
              <a:t>Carcinogenic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H8.- </a:t>
            </a:r>
            <a:r>
              <a:rPr lang="es-ES_tradnl" sz="2000" dirty="0" err="1" smtClean="0"/>
              <a:t>Corrosive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H9.- </a:t>
            </a:r>
            <a:r>
              <a:rPr lang="es-ES_tradnl" sz="2000" dirty="0" err="1" smtClean="0"/>
              <a:t>Infectious</a:t>
            </a:r>
            <a:endParaRPr lang="es-ES_tradnl" sz="2000" dirty="0" smtClean="0"/>
          </a:p>
          <a:p>
            <a:pPr lvl="1"/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572000" y="2924944"/>
            <a:ext cx="3888432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H10.-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reproduction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H11.- </a:t>
            </a:r>
            <a:r>
              <a:rPr lang="es-ES_tradnl" sz="2000" dirty="0" err="1" smtClean="0"/>
              <a:t>Mutagenic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H12.-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releases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gases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r>
              <a:rPr lang="es-ES_tradnl" sz="2000" dirty="0" smtClean="0"/>
              <a:t>, air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acid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H13.- </a:t>
            </a:r>
            <a:r>
              <a:rPr lang="es-ES_tradnl" sz="2000" dirty="0" err="1" smtClean="0"/>
              <a:t>Sensitizing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H14.- </a:t>
            </a:r>
            <a:r>
              <a:rPr lang="es-ES_tradnl" sz="2000" dirty="0" err="1" smtClean="0"/>
              <a:t>Ecotoxic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H15.-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react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result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any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characteristics</a:t>
            </a:r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340768"/>
            <a:ext cx="830580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 eaLnBrk="0" hangingPunct="0"/>
            <a:r>
              <a:rPr lang="es-ES" sz="2400" b="1" dirty="0" smtClean="0">
                <a:solidFill>
                  <a:srgbClr val="008080"/>
                </a:solidFill>
              </a:rPr>
              <a:t>Non-</a:t>
            </a:r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smtClean="0"/>
              <a:t>Non-</a:t>
            </a:r>
            <a:r>
              <a:rPr lang="es-ES" sz="2400" b="1" dirty="0" err="1" smtClean="0"/>
              <a:t>hazardous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b="1" dirty="0" smtClean="0"/>
          </a:p>
          <a:p>
            <a:pPr lvl="1" algn="just" eaLnBrk="0" hangingPunct="0"/>
            <a:r>
              <a:rPr lang="es-ES" sz="2000" dirty="0" err="1" smtClean="0"/>
              <a:t>It</a:t>
            </a:r>
            <a:r>
              <a:rPr lang="es-ES" sz="2000" dirty="0" smtClean="0"/>
              <a:t> </a:t>
            </a:r>
            <a:r>
              <a:rPr lang="es-ES" sz="2000" dirty="0" err="1" smtClean="0"/>
              <a:t>does</a:t>
            </a:r>
            <a:r>
              <a:rPr lang="es-ES" sz="2000" dirty="0" smtClean="0"/>
              <a:t> </a:t>
            </a:r>
            <a:r>
              <a:rPr lang="es-ES" sz="2000" dirty="0" err="1" smtClean="0"/>
              <a:t>not</a:t>
            </a:r>
            <a:r>
              <a:rPr lang="es-ES" sz="2000" dirty="0" smtClean="0"/>
              <a:t> </a:t>
            </a:r>
            <a:r>
              <a:rPr lang="es-ES" sz="2000" dirty="0" err="1" smtClean="0"/>
              <a:t>present</a:t>
            </a:r>
            <a:r>
              <a:rPr lang="es-ES" sz="2000" dirty="0" smtClean="0"/>
              <a:t> </a:t>
            </a:r>
            <a:r>
              <a:rPr lang="es-ES" sz="2000" dirty="0" err="1" smtClean="0"/>
              <a:t>any</a:t>
            </a:r>
            <a:r>
              <a:rPr lang="es-ES" sz="2000" dirty="0" smtClean="0"/>
              <a:t>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characteristics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</a:t>
            </a:r>
          </a:p>
          <a:p>
            <a:pPr lvl="1"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err="1" smtClean="0"/>
              <a:t>Inert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dirty="0"/>
          </a:p>
          <a:p>
            <a:pPr lvl="1"/>
            <a:r>
              <a:rPr lang="es-ES" dirty="0" err="1" smtClean="0"/>
              <a:t>This</a:t>
            </a:r>
            <a:r>
              <a:rPr lang="es-ES" dirty="0" smtClean="0"/>
              <a:t> non-</a:t>
            </a:r>
            <a:r>
              <a:rPr lang="es-ES" dirty="0" err="1" smtClean="0"/>
              <a:t>hazardous</a:t>
            </a:r>
            <a:r>
              <a:rPr lang="es-ES" dirty="0" smtClean="0"/>
              <a:t> </a:t>
            </a:r>
            <a:r>
              <a:rPr lang="es-ES" dirty="0" err="1" smtClean="0"/>
              <a:t>waste</a:t>
            </a:r>
            <a:r>
              <a:rPr lang="es-ES" dirty="0" smtClean="0"/>
              <a:t> </a:t>
            </a:r>
            <a:r>
              <a:rPr lang="es-ES" dirty="0" err="1" smtClean="0"/>
              <a:t>that</a:t>
            </a:r>
            <a:r>
              <a:rPr lang="es-ES" dirty="0" smtClean="0"/>
              <a:t>: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present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significant</a:t>
            </a:r>
            <a:r>
              <a:rPr lang="es-ES" dirty="0" smtClean="0"/>
              <a:t> </a:t>
            </a:r>
            <a:r>
              <a:rPr lang="es-ES" dirty="0" err="1" smtClean="0"/>
              <a:t>physical</a:t>
            </a:r>
            <a:r>
              <a:rPr lang="es-ES" dirty="0" smtClean="0"/>
              <a:t>, </a:t>
            </a:r>
            <a:r>
              <a:rPr lang="es-ES" dirty="0" err="1" smtClean="0"/>
              <a:t>chemical</a:t>
            </a:r>
            <a:r>
              <a:rPr lang="es-ES" dirty="0" smtClean="0"/>
              <a:t> </a:t>
            </a:r>
            <a:r>
              <a:rPr lang="es-ES" dirty="0" err="1" smtClean="0"/>
              <a:t>or</a:t>
            </a:r>
            <a:r>
              <a:rPr lang="es-ES" dirty="0" smtClean="0"/>
              <a:t> </a:t>
            </a:r>
            <a:r>
              <a:rPr lang="es-ES" dirty="0" err="1" smtClean="0"/>
              <a:t>biological</a:t>
            </a:r>
            <a:r>
              <a:rPr lang="es-ES" dirty="0" smtClean="0"/>
              <a:t> </a:t>
            </a:r>
            <a:r>
              <a:rPr lang="es-ES" dirty="0" err="1" smtClean="0"/>
              <a:t>change</a:t>
            </a:r>
            <a:r>
              <a:rPr lang="es-ES" dirty="0" smtClean="0"/>
              <a:t>,</a:t>
            </a:r>
          </a:p>
          <a:p>
            <a:pPr lvl="1">
              <a:buFontTx/>
              <a:buChar char="-"/>
            </a:pPr>
            <a:r>
              <a:rPr lang="es-ES" dirty="0" smtClean="0"/>
              <a:t> </a:t>
            </a: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soluble </a:t>
            </a:r>
            <a:r>
              <a:rPr lang="es-ES" dirty="0" err="1" smtClean="0"/>
              <a:t>nor</a:t>
            </a:r>
            <a:r>
              <a:rPr lang="es-ES" dirty="0" smtClean="0"/>
              <a:t>  </a:t>
            </a:r>
            <a:r>
              <a:rPr lang="es-ES" dirty="0" err="1" smtClean="0"/>
              <a:t>flammable</a:t>
            </a:r>
            <a:endParaRPr lang="es-ES" dirty="0" smtClean="0"/>
          </a:p>
          <a:p>
            <a:pPr lvl="1">
              <a:buFontTx/>
              <a:buChar char="-"/>
            </a:pP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biodegradable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affect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other</a:t>
            </a:r>
            <a:r>
              <a:rPr lang="es-ES" dirty="0" smtClean="0"/>
              <a:t> material in </a:t>
            </a:r>
            <a:r>
              <a:rPr lang="es-ES" dirty="0" err="1" smtClean="0"/>
              <a:t>contact</a:t>
            </a:r>
            <a:r>
              <a:rPr lang="es-ES" dirty="0" smtClean="0"/>
              <a:t> </a:t>
            </a:r>
            <a:r>
              <a:rPr lang="es-ES" dirty="0" err="1" smtClean="0"/>
              <a:t>with</a:t>
            </a:r>
            <a:r>
              <a:rPr lang="es-ES" dirty="0" smtClean="0"/>
              <a:t> </a:t>
            </a:r>
            <a:r>
              <a:rPr lang="es-ES" dirty="0" err="1" smtClean="0"/>
              <a:t>it</a:t>
            </a:r>
            <a:endParaRPr lang="es-ES" dirty="0" smtClean="0"/>
          </a:p>
          <a:p>
            <a:pPr algn="just" eaLnBrk="0" hangingPunct="0"/>
            <a:endParaRPr lang="es-ES" sz="2000" dirty="0"/>
          </a:p>
        </p:txBody>
      </p:sp>
      <p:sp>
        <p:nvSpPr>
          <p:cNvPr id="8" name="7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827584" y="1772816"/>
            <a:ext cx="712879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400" b="1" dirty="0" smtClean="0"/>
              <a:t>Non-</a:t>
            </a:r>
            <a:r>
              <a:rPr lang="es-ES_tradnl" sz="2400" b="1" dirty="0" err="1" smtClean="0"/>
              <a:t>hazardous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in </a:t>
            </a:r>
            <a:r>
              <a:rPr lang="es-ES_tradnl" sz="2400" b="1" dirty="0" err="1" smtClean="0"/>
              <a:t>construction</a:t>
            </a:r>
            <a:endParaRPr lang="es-ES_tradnl" sz="2400" b="1" dirty="0" smtClean="0"/>
          </a:p>
          <a:p>
            <a:pPr>
              <a:spcAft>
                <a:spcPts val="600"/>
              </a:spcAft>
            </a:pPr>
            <a:endParaRPr lang="es-ES_tradnl" sz="2000" b="1" dirty="0" smtClean="0"/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Plaster</a:t>
            </a:r>
            <a:endParaRPr lang="es-ES_tradnl" sz="2400" dirty="0" smtClean="0"/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Metals</a:t>
            </a:r>
            <a:endParaRPr lang="es-ES_tradnl" sz="2400" dirty="0" smtClean="0"/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Timber</a:t>
            </a:r>
            <a:endParaRPr lang="es-ES_tradnl" sz="2400" dirty="0" smtClean="0"/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Organic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fibers</a:t>
            </a:r>
            <a:r>
              <a:rPr lang="es-ES_tradnl" sz="2400" dirty="0" smtClean="0"/>
              <a:t> </a:t>
            </a:r>
          </a:p>
          <a:p>
            <a:pPr lvl="1">
              <a:spcAft>
                <a:spcPts val="400"/>
              </a:spcAft>
            </a:pPr>
            <a:r>
              <a:rPr lang="es-ES_tradnl" sz="2400" dirty="0" smtClean="0"/>
              <a:t>Silicones </a:t>
            </a:r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Some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plastics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poliproline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melamine</a:t>
            </a:r>
            <a:r>
              <a:rPr lang="es-ES_tradnl" sz="2400" dirty="0" smtClean="0"/>
              <a:t>)</a:t>
            </a:r>
          </a:p>
          <a:p>
            <a:pPr lvl="1">
              <a:spcAft>
                <a:spcPts val="400"/>
              </a:spcAft>
            </a:pPr>
            <a:r>
              <a:rPr lang="es-ES_tradnl" sz="2400" dirty="0" err="1" smtClean="0"/>
              <a:t>Ironmongery</a:t>
            </a:r>
            <a:endParaRPr lang="es-ES_tradnl" sz="2400" dirty="0" smtClean="0"/>
          </a:p>
        </p:txBody>
      </p:sp>
      <p:sp>
        <p:nvSpPr>
          <p:cNvPr id="8" name="7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683568" y="2060848"/>
            <a:ext cx="777686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400" b="1" dirty="0" err="1" smtClean="0"/>
              <a:t>Inert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(non-</a:t>
            </a:r>
            <a:r>
              <a:rPr lang="es-ES_tradnl" sz="2400" b="1" dirty="0" err="1" smtClean="0"/>
              <a:t>hazardous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) in </a:t>
            </a:r>
            <a:r>
              <a:rPr lang="es-ES_tradnl" sz="2400" b="1" dirty="0" err="1" smtClean="0"/>
              <a:t>construction</a:t>
            </a:r>
            <a:endParaRPr lang="es-ES_tradnl" sz="2400" b="1" dirty="0" smtClean="0"/>
          </a:p>
          <a:p>
            <a:pPr>
              <a:spcAft>
                <a:spcPts val="600"/>
              </a:spcAft>
            </a:pP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400" dirty="0" smtClean="0"/>
              <a:t>Natural </a:t>
            </a:r>
            <a:r>
              <a:rPr lang="es-ES_tradnl" sz="2400" dirty="0" err="1" smtClean="0"/>
              <a:t>stone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limestone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slate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clay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marble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granite</a:t>
            </a:r>
            <a:r>
              <a:rPr lang="es-ES_tradnl" sz="2400" dirty="0" smtClean="0"/>
              <a:t>, etc.</a:t>
            </a:r>
          </a:p>
          <a:p>
            <a:pPr lvl="1">
              <a:spcAft>
                <a:spcPts val="600"/>
              </a:spcAft>
            </a:pPr>
            <a:r>
              <a:rPr lang="es-ES_tradnl" sz="2400" dirty="0" err="1" smtClean="0"/>
              <a:t>Processed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products</a:t>
            </a:r>
            <a:r>
              <a:rPr lang="es-ES_tradnl" sz="2400" dirty="0" smtClean="0"/>
              <a:t>: lime, concrete, </a:t>
            </a:r>
            <a:r>
              <a:rPr lang="es-ES_tradnl" sz="2400" dirty="0" err="1" smtClean="0"/>
              <a:t>mortar</a:t>
            </a:r>
            <a:r>
              <a:rPr lang="es-ES_tradnl" sz="2400" dirty="0" smtClean="0"/>
              <a:t>, etc.</a:t>
            </a:r>
          </a:p>
          <a:p>
            <a:pPr lvl="1">
              <a:spcAft>
                <a:spcPts val="600"/>
              </a:spcAft>
            </a:pP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originated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during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excavation</a:t>
            </a:r>
            <a:r>
              <a:rPr lang="es-ES_tradnl" sz="2400" dirty="0" smtClean="0"/>
              <a:t> (non-</a:t>
            </a:r>
            <a:r>
              <a:rPr lang="es-ES_tradnl" sz="2400" dirty="0" err="1" smtClean="0"/>
              <a:t>hazardous</a:t>
            </a:r>
            <a:r>
              <a:rPr lang="es-ES_tradnl" sz="2400" dirty="0" smtClean="0"/>
              <a:t>)</a:t>
            </a:r>
          </a:p>
          <a:p>
            <a:pPr lvl="1">
              <a:spcAft>
                <a:spcPts val="600"/>
              </a:spcAft>
            </a:pPr>
            <a:r>
              <a:rPr lang="es-ES_tradnl" sz="2400" dirty="0" err="1" smtClean="0"/>
              <a:t>Ceramics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bricks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porcelain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refractory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products</a:t>
            </a:r>
            <a:endParaRPr lang="es-ES_tradnl" sz="2400" dirty="0" smtClean="0"/>
          </a:p>
          <a:p>
            <a:pPr lvl="1">
              <a:spcAft>
                <a:spcPts val="600"/>
              </a:spcAft>
            </a:pPr>
            <a:r>
              <a:rPr lang="es-ES_tradnl" sz="2400" dirty="0" err="1" smtClean="0"/>
              <a:t>Glass</a:t>
            </a:r>
            <a:endParaRPr lang="es-ES_tradnl" sz="2400" dirty="0" smtClean="0"/>
          </a:p>
        </p:txBody>
      </p:sp>
      <p:sp>
        <p:nvSpPr>
          <p:cNvPr id="9" name="8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827584" y="177281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Hazardous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in </a:t>
            </a:r>
            <a:r>
              <a:rPr lang="es-ES_tradnl" sz="2400" b="1" dirty="0" err="1" smtClean="0"/>
              <a:t>construction</a:t>
            </a:r>
            <a:endParaRPr lang="es-ES_tradnl" sz="2400" b="1" dirty="0" smtClean="0"/>
          </a:p>
        </p:txBody>
      </p:sp>
      <p:graphicFrame>
        <p:nvGraphicFramePr>
          <p:cNvPr id="9" name="8 Tabla"/>
          <p:cNvGraphicFramePr>
            <a:graphicFrameLocks noGrp="1"/>
          </p:cNvGraphicFramePr>
          <p:nvPr/>
        </p:nvGraphicFramePr>
        <p:xfrm>
          <a:off x="827584" y="2636912"/>
          <a:ext cx="7920880" cy="3600401"/>
        </p:xfrm>
        <a:graphic>
          <a:graphicData uri="http://schemas.openxmlformats.org/drawingml/2006/table">
            <a:tbl>
              <a:tblPr/>
              <a:tblGrid>
                <a:gridCol w="27103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04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Lead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Fluorescent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tubes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lamps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Asbestos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and light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bulbs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Mineral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wool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Paint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varnish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Timber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with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creosote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Solvent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Electric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transformer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centre/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station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Release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agent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Glue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adhesive</a:t>
                      </a:r>
                      <a:r>
                        <a:rPr lang="es-ES_tradnl" sz="2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agents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434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Hydrocarbon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24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Oils</a:t>
                      </a:r>
                      <a:endParaRPr lang="es-ES" sz="24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1" name="10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Rectángulo"/>
          <p:cNvSpPr/>
          <p:nvPr/>
        </p:nvSpPr>
        <p:spPr>
          <a:xfrm>
            <a:off x="539552" y="5373216"/>
            <a:ext cx="82089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_tradnl" sz="2000" b="1" dirty="0" smtClean="0"/>
              <a:t>CDW are in </a:t>
            </a:r>
            <a:r>
              <a:rPr lang="es-ES_tradnl" sz="2000" b="1" dirty="0" err="1" smtClean="0"/>
              <a:t>Section</a:t>
            </a:r>
            <a:r>
              <a:rPr lang="es-ES_tradnl" sz="2000" b="1" dirty="0" smtClean="0"/>
              <a:t> 17</a:t>
            </a:r>
          </a:p>
        </p:txBody>
      </p:sp>
      <p:sp>
        <p:nvSpPr>
          <p:cNvPr id="12" name="11 Rectángulo"/>
          <p:cNvSpPr/>
          <p:nvPr/>
        </p:nvSpPr>
        <p:spPr>
          <a:xfrm>
            <a:off x="395536" y="980728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List</a:t>
            </a:r>
            <a:r>
              <a:rPr lang="es-ES" sz="2400" b="1" dirty="0" smtClean="0">
                <a:solidFill>
                  <a:srgbClr val="0070C0"/>
                </a:solidFill>
              </a:rPr>
              <a:t> of Waste (</a:t>
            </a:r>
            <a:r>
              <a:rPr lang="es-ES" sz="2400" b="1" dirty="0" err="1" smtClean="0">
                <a:solidFill>
                  <a:srgbClr val="0070C0"/>
                </a:solidFill>
              </a:rPr>
              <a:t>LoW</a:t>
            </a:r>
            <a:r>
              <a:rPr lang="es-ES" sz="2400" b="1" dirty="0" smtClean="0">
                <a:solidFill>
                  <a:srgbClr val="0070C0"/>
                </a:solidFill>
              </a:rPr>
              <a:t>). </a:t>
            </a:r>
            <a:r>
              <a:rPr lang="es-ES" sz="2400" b="1" dirty="0" err="1" smtClean="0">
                <a:solidFill>
                  <a:srgbClr val="0070C0"/>
                </a:solidFill>
              </a:rPr>
              <a:t>European</a:t>
            </a:r>
            <a:r>
              <a:rPr lang="es-ES" sz="2400" b="1" dirty="0" smtClean="0">
                <a:solidFill>
                  <a:srgbClr val="0070C0"/>
                </a:solidFill>
              </a:rPr>
              <a:t> Waste Catalogue (EWC)</a:t>
            </a:r>
          </a:p>
          <a:p>
            <a:endParaRPr lang="es-ES" sz="2400" dirty="0" smtClean="0"/>
          </a:p>
          <a:p>
            <a:endParaRPr lang="es-ES" sz="2400" dirty="0" smtClean="0"/>
          </a:p>
          <a:p>
            <a:r>
              <a:rPr lang="es-ES" sz="2400" b="1" dirty="0" smtClean="0"/>
              <a:t>EWC </a:t>
            </a:r>
            <a:r>
              <a:rPr lang="es-ES" sz="2400" b="1" dirty="0" err="1" smtClean="0"/>
              <a:t>Code</a:t>
            </a:r>
            <a:endParaRPr lang="es-ES" sz="2400" b="1" dirty="0" smtClean="0"/>
          </a:p>
          <a:p>
            <a:endParaRPr lang="es-ES" sz="2400" dirty="0" smtClean="0"/>
          </a:p>
          <a:p>
            <a:r>
              <a:rPr lang="es-ES" sz="2400" dirty="0" err="1" smtClean="0"/>
              <a:t>Waste</a:t>
            </a:r>
            <a:r>
              <a:rPr lang="es-ES" sz="2400" dirty="0" smtClean="0"/>
              <a:t> </a:t>
            </a:r>
            <a:r>
              <a:rPr lang="es-ES" sz="2400" dirty="0" err="1" smtClean="0"/>
              <a:t>is</a:t>
            </a:r>
            <a:r>
              <a:rPr lang="es-ES" sz="2400" dirty="0" smtClean="0"/>
              <a:t> </a:t>
            </a:r>
            <a:r>
              <a:rPr lang="es-ES" sz="2400" dirty="0" err="1" smtClean="0"/>
              <a:t>classified</a:t>
            </a:r>
            <a:r>
              <a:rPr lang="es-ES" sz="2400" dirty="0" smtClean="0"/>
              <a:t> </a:t>
            </a:r>
            <a:r>
              <a:rPr lang="es-ES" sz="2400" dirty="0" err="1" smtClean="0"/>
              <a:t>with</a:t>
            </a:r>
            <a:r>
              <a:rPr lang="es-ES" sz="2400" dirty="0" smtClean="0"/>
              <a:t> a 6 </a:t>
            </a:r>
            <a:r>
              <a:rPr lang="es-ES" sz="2400" dirty="0" err="1" smtClean="0"/>
              <a:t>number</a:t>
            </a:r>
            <a:r>
              <a:rPr lang="es-ES" sz="2400" dirty="0" smtClean="0"/>
              <a:t> </a:t>
            </a:r>
            <a:r>
              <a:rPr lang="es-ES" sz="2400" dirty="0" err="1" smtClean="0"/>
              <a:t>code</a:t>
            </a:r>
            <a:r>
              <a:rPr lang="es-ES" sz="2400" dirty="0" smtClean="0"/>
              <a:t>:</a:t>
            </a:r>
          </a:p>
          <a:p>
            <a:r>
              <a:rPr lang="es-ES" sz="2400" dirty="0" smtClean="0"/>
              <a:t>XX. 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 Sub-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XX.XX.XX. </a:t>
            </a:r>
            <a:r>
              <a:rPr lang="es-ES" sz="2400" dirty="0" err="1" smtClean="0"/>
              <a:t>Type</a:t>
            </a:r>
            <a:r>
              <a:rPr lang="es-ES" sz="2400" dirty="0" smtClean="0"/>
              <a:t> of </a:t>
            </a:r>
            <a:r>
              <a:rPr lang="es-ES" sz="2400" dirty="0" err="1" smtClean="0"/>
              <a:t>waste</a:t>
            </a:r>
            <a:endParaRPr lang="es-ES" sz="2400" dirty="0" smtClean="0"/>
          </a:p>
          <a:p>
            <a:endParaRPr lang="es-ES" sz="2400" dirty="0" smtClean="0"/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9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664709"/>
              </p:ext>
            </p:extLst>
          </p:nvPr>
        </p:nvGraphicFramePr>
        <p:xfrm>
          <a:off x="107505" y="794004"/>
          <a:ext cx="8928992" cy="5209848"/>
        </p:xfrm>
        <a:graphic>
          <a:graphicData uri="http://schemas.openxmlformats.org/drawingml/2006/table">
            <a:tbl>
              <a:tblPr/>
              <a:tblGrid>
                <a:gridCol w="1234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94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9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latin typeface="Calibri"/>
                          <a:ea typeface="Times New Roman"/>
                          <a:cs typeface="Times New Roman"/>
                        </a:rPr>
                        <a:t>CODE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IDENTIFICATION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Concrete,</a:t>
                      </a:r>
                      <a:r>
                        <a:rPr lang="es-ES" sz="1600" b="1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="1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bricks</a:t>
                      </a:r>
                      <a:r>
                        <a:rPr lang="es-ES" sz="1600" b="1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tiles and </a:t>
                      </a:r>
                      <a:r>
                        <a:rPr lang="es-ES" sz="1600" b="1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17.01.01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Bricks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17.01.03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Tiles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5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17.01.06*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Concrete,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bricks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tiles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ceramics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(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alone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in mixtures)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dangerours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17.01.07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Concrete,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bricks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, tiles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ceramics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 in mixtures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not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dangerours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Timber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glass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plastic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17.02.01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17.02.02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17.02.03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Plastic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17.02.04*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Glass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plastic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timber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mixed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with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them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17.03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Bituminous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mixtures,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coal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17.03.01*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Bituminous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mixtures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coal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17.03.02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bituminous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mixtures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17.03.03*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Coal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tarred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products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9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196205"/>
              </p:ext>
            </p:extLst>
          </p:nvPr>
        </p:nvGraphicFramePr>
        <p:xfrm>
          <a:off x="107505" y="794004"/>
          <a:ext cx="8928992" cy="5486096"/>
        </p:xfrm>
        <a:graphic>
          <a:graphicData uri="http://schemas.openxmlformats.org/drawingml/2006/table">
            <a:tbl>
              <a:tblPr/>
              <a:tblGrid>
                <a:gridCol w="1234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94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9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latin typeface="Calibri"/>
                          <a:ea typeface="Times New Roman"/>
                          <a:cs typeface="Times New Roman"/>
                        </a:rPr>
                        <a:t>CODE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IDENTIFICATION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Metallic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waste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including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cable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17.04.01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Copper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bronze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brass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17.04.03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Lead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5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17.04.05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Iron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17.04.06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Tin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17.04.07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Mixed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metals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17.04.09*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Metals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17.04.10*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Cables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oil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coat</a:t>
                      </a:r>
                      <a:r>
                        <a:rPr lang="es-ES_tradnl" sz="16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+mn-lt"/>
                          <a:ea typeface="Times New Roman"/>
                          <a:cs typeface="Times New Roman"/>
                        </a:rPr>
                        <a:t>tar</a:t>
                      </a:r>
                      <a:r>
                        <a:rPr lang="es-ES_tradnl" sz="16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_tradnl" sz="1600" baseline="0" dirty="0" err="1" smtClean="0">
                          <a:latin typeface="+mn-lt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+mn-lt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+mn-lt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4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17.04.11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_tradnl" sz="1600" dirty="0" err="1" smtClean="0">
                          <a:latin typeface="+mn-lt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dirty="0" smtClean="0">
                          <a:latin typeface="+mn-lt"/>
                          <a:ea typeface="Times New Roman"/>
                          <a:cs typeface="Times New Roman"/>
                        </a:rPr>
                        <a:t> cables</a:t>
                      </a:r>
                      <a:endParaRPr lang="es-ES" sz="1600" dirty="0" smtClean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17.05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Soil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contaminated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soil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stones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dredging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spoil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17.05.03*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Soil</a:t>
                      </a:r>
                      <a:r>
                        <a:rPr lang="es-ES_tradnl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_tradnl" sz="16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stones</a:t>
                      </a:r>
                      <a:r>
                        <a:rPr lang="es-ES_tradnl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17.05.04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soil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stones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17.05.05*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Dredging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spoil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17.05.06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dredging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spoil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9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497351"/>
              </p:ext>
            </p:extLst>
          </p:nvPr>
        </p:nvGraphicFramePr>
        <p:xfrm>
          <a:off x="107505" y="794004"/>
          <a:ext cx="8928992" cy="5958712"/>
        </p:xfrm>
        <a:graphic>
          <a:graphicData uri="http://schemas.openxmlformats.org/drawingml/2006/table">
            <a:tbl>
              <a:tblPr/>
              <a:tblGrid>
                <a:gridCol w="1234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94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9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latin typeface="Calibri"/>
                          <a:ea typeface="Times New Roman"/>
                          <a:cs typeface="Times New Roman"/>
                        </a:rPr>
                        <a:t>CODE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IDENTIFICATION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17.06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Insulation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asbestos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17.06.01*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Insulation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asbestos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17.06.03*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insulation</a:t>
                      </a: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17.06.04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insulation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5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17.06.05*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construction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asbestos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17.08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Gypsum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17.08.01*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Gypsum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hazardous</a:t>
                      </a:r>
                      <a:r>
                        <a:rPr lang="es-ES_tradnl" sz="16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17.08.02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gypsum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17.09</a:t>
                      </a:r>
                      <a:endParaRPr lang="es-ES" sz="18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17.09.03*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Un-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used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un-set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5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b="1" dirty="0" smtClean="0">
                          <a:latin typeface="Calibri"/>
                          <a:ea typeface="Times New Roman"/>
                          <a:cs typeface="Times New Roman"/>
                        </a:rPr>
                        <a:t>08.01</a:t>
                      </a:r>
                      <a:endParaRPr lang="es-ES" sz="18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b="1" dirty="0" err="1" smtClean="0">
                          <a:latin typeface="Calibri"/>
                          <a:ea typeface="Times New Roman"/>
                          <a:cs typeface="Times New Roman"/>
                        </a:rPr>
                        <a:t>Paints</a:t>
                      </a:r>
                      <a:r>
                        <a:rPr lang="es-ES_tradnl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_tradnl" sz="1600" b="1" dirty="0" err="1" smtClean="0">
                          <a:latin typeface="Calibri"/>
                          <a:ea typeface="Times New Roman"/>
                          <a:cs typeface="Times New Roman"/>
                        </a:rPr>
                        <a:t>varnishes</a:t>
                      </a:r>
                      <a:endParaRPr lang="es-ES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08-01-11* (20.01.27*)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organic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solvents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08-01-12 (20.01.28)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Not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organic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solvents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08-01-21*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Paint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vanish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remover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79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800" dirty="0" smtClean="0">
                          <a:latin typeface="Calibri"/>
                          <a:ea typeface="Times New Roman"/>
                          <a:cs typeface="Times New Roman"/>
                        </a:rPr>
                        <a:t>PWRS*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Paint</a:t>
                      </a:r>
                      <a:r>
                        <a:rPr lang="es-ES_tradnl" sz="160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latin typeface="Calibri"/>
                          <a:ea typeface="Times New Roman"/>
                          <a:cs typeface="Times New Roman"/>
                        </a:rPr>
                        <a:t>cans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9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900999"/>
              </p:ext>
            </p:extLst>
          </p:nvPr>
        </p:nvGraphicFramePr>
        <p:xfrm>
          <a:off x="107505" y="794004"/>
          <a:ext cx="8928992" cy="2208276"/>
        </p:xfrm>
        <a:graphic>
          <a:graphicData uri="http://schemas.openxmlformats.org/drawingml/2006/table">
            <a:tbl>
              <a:tblPr/>
              <a:tblGrid>
                <a:gridCol w="1234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94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9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latin typeface="Calibri"/>
                          <a:ea typeface="Times New Roman"/>
                          <a:cs typeface="Times New Roman"/>
                        </a:rPr>
                        <a:t>CODE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latin typeface="Calibri"/>
                          <a:ea typeface="Times New Roman"/>
                          <a:cs typeface="Times New Roman"/>
                        </a:rPr>
                        <a:t>IDENTIFICATION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08.04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Adhesives</a:t>
                      </a:r>
                      <a:r>
                        <a:rPr lang="es-ES" sz="1600" b="1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600" b="1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sealants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08.04.09* (20.01.27*)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organic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solvents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08.04.10 (20.01.28)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Not</a:t>
                      </a:r>
                      <a:r>
                        <a:rPr lang="es-ES_tradnl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containing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organic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solvents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other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dangerous</a:t>
                      </a:r>
                      <a:r>
                        <a:rPr lang="es-ES_tradnl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substances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8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PWRS*</a:t>
                      </a:r>
                      <a:endParaRPr lang="es-ES" sz="18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Adhesive</a:t>
                      </a:r>
                      <a:r>
                        <a:rPr lang="es-ES" sz="160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or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sealant</a:t>
                      </a:r>
                      <a:r>
                        <a:rPr lang="es-ES" sz="1600" baseline="0" dirty="0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aseline="0" dirty="0" err="1" smtClean="0">
                          <a:solidFill>
                            <a:srgbClr val="1F497D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containers</a:t>
                      </a:r>
                      <a:endParaRPr lang="es-E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2454" marR="3245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2 CuadroTexto"/>
          <p:cNvSpPr txBox="1"/>
          <p:nvPr/>
        </p:nvSpPr>
        <p:spPr>
          <a:xfrm>
            <a:off x="683568" y="3933056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PWRS*: </a:t>
            </a:r>
            <a:r>
              <a:rPr lang="es-ES_tradnl" sz="2000" dirty="0" err="1" smtClean="0"/>
              <a:t>Refer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packaging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recyclables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section</a:t>
            </a:r>
            <a:endParaRPr lang="es-E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Trapecio"/>
          <p:cNvSpPr/>
          <p:nvPr/>
        </p:nvSpPr>
        <p:spPr>
          <a:xfrm>
            <a:off x="2123728" y="4653136"/>
            <a:ext cx="4536504" cy="648072"/>
          </a:xfrm>
          <a:prstGeom prst="trapezoid">
            <a:avLst>
              <a:gd name="adj" fmla="val 9093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" name="1 CuadroTexto"/>
          <p:cNvSpPr txBox="1"/>
          <p:nvPr/>
        </p:nvSpPr>
        <p:spPr>
          <a:xfrm>
            <a:off x="755576" y="119675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Hierarchy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for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recovery</a:t>
            </a:r>
            <a:endParaRPr lang="es-ES_tradnl" sz="2400" b="1" dirty="0"/>
          </a:p>
        </p:txBody>
      </p:sp>
      <p:sp>
        <p:nvSpPr>
          <p:cNvPr id="3" name="2 Trapecio"/>
          <p:cNvSpPr/>
          <p:nvPr/>
        </p:nvSpPr>
        <p:spPr>
          <a:xfrm>
            <a:off x="1547664" y="5301208"/>
            <a:ext cx="5688632" cy="576064"/>
          </a:xfrm>
          <a:prstGeom prst="trapezoid">
            <a:avLst>
              <a:gd name="adj" fmla="val 9826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Trapecio"/>
          <p:cNvSpPr/>
          <p:nvPr/>
        </p:nvSpPr>
        <p:spPr>
          <a:xfrm>
            <a:off x="2699792" y="4005064"/>
            <a:ext cx="3384376" cy="648072"/>
          </a:xfrm>
          <a:prstGeom prst="trapezoid">
            <a:avLst>
              <a:gd name="adj" fmla="val 9012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Trapecio"/>
          <p:cNvSpPr/>
          <p:nvPr/>
        </p:nvSpPr>
        <p:spPr>
          <a:xfrm>
            <a:off x="3275856" y="3429000"/>
            <a:ext cx="2232248" cy="576064"/>
          </a:xfrm>
          <a:prstGeom prst="trapezoid">
            <a:avLst>
              <a:gd name="adj" fmla="val 8605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Trapecio"/>
          <p:cNvSpPr/>
          <p:nvPr/>
        </p:nvSpPr>
        <p:spPr>
          <a:xfrm>
            <a:off x="3779912" y="2780928"/>
            <a:ext cx="1224136" cy="648072"/>
          </a:xfrm>
          <a:prstGeom prst="trapezoid">
            <a:avLst>
              <a:gd name="adj" fmla="val 30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3923928" y="273780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Disposal</a:t>
            </a:r>
            <a:endParaRPr lang="es-ES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2707392" y="352307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Recovery</a:t>
            </a:r>
            <a:r>
              <a:rPr lang="es-ES_tradnl" b="1" dirty="0" smtClean="0"/>
              <a:t> </a:t>
            </a:r>
            <a:endParaRPr lang="es-ES" b="1" dirty="0"/>
          </a:p>
        </p:txBody>
      </p:sp>
      <p:sp>
        <p:nvSpPr>
          <p:cNvPr id="9" name="8 CuadroTexto"/>
          <p:cNvSpPr txBox="1"/>
          <p:nvPr/>
        </p:nvSpPr>
        <p:spPr>
          <a:xfrm>
            <a:off x="3635896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Recycling</a:t>
            </a:r>
            <a:endParaRPr lang="es-ES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3491880" y="47971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Re-use</a:t>
            </a:r>
            <a:endParaRPr lang="es-ES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3203848" y="537321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Prevention</a:t>
            </a:r>
            <a:endParaRPr lang="es-ES" b="1" dirty="0"/>
          </a:p>
        </p:txBody>
      </p:sp>
      <p:grpSp>
        <p:nvGrpSpPr>
          <p:cNvPr id="1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TextBox 17"/>
          <p:cNvSpPr txBox="1"/>
          <p:nvPr/>
        </p:nvSpPr>
        <p:spPr>
          <a:xfrm>
            <a:off x="6300192" y="2922469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Dir 2018/851 recognises other options of recovery to promote circular economy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755576" y="1772816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Re-use</a:t>
            </a:r>
          </a:p>
          <a:p>
            <a:endParaRPr lang="es-ES_tradnl" sz="2400" b="1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Recovery</a:t>
            </a:r>
            <a:r>
              <a:rPr lang="es-ES_tradnl" sz="2400" dirty="0" smtClean="0"/>
              <a:t> of tiles, </a:t>
            </a:r>
            <a:r>
              <a:rPr lang="es-ES_tradnl" sz="2400" dirty="0" err="1" smtClean="0"/>
              <a:t>bricks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timber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beams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metallic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structures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installations</a:t>
            </a:r>
            <a:r>
              <a:rPr lang="es-ES_tradnl" sz="2400" dirty="0" smtClean="0"/>
              <a:t>, etc.</a:t>
            </a:r>
          </a:p>
          <a:p>
            <a:endParaRPr lang="es-ES_tradnl" sz="2400" dirty="0" smtClean="0"/>
          </a:p>
          <a:p>
            <a:r>
              <a:rPr lang="es-ES_tradnl" sz="2400" b="1" dirty="0" err="1" smtClean="0"/>
              <a:t>Based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on</a:t>
            </a:r>
            <a:r>
              <a:rPr lang="es-ES_tradnl" sz="2400" b="1" dirty="0" smtClean="0"/>
              <a:t> de-</a:t>
            </a:r>
            <a:r>
              <a:rPr lang="es-ES_tradnl" sz="2400" b="1" dirty="0" err="1" smtClean="0"/>
              <a:t>construction</a:t>
            </a:r>
            <a:endParaRPr lang="es-ES_tradnl" sz="2400" b="1" dirty="0" smtClean="0"/>
          </a:p>
          <a:p>
            <a:r>
              <a:rPr lang="es-ES_tradnl" sz="2400" dirty="0" err="1" smtClean="0"/>
              <a:t>Construct</a:t>
            </a:r>
            <a:r>
              <a:rPr lang="es-ES_tradnl" sz="2400" dirty="0" smtClean="0"/>
              <a:t> to de-</a:t>
            </a:r>
            <a:r>
              <a:rPr lang="es-ES_tradnl" sz="2400" dirty="0" err="1" smtClean="0"/>
              <a:t>construct</a:t>
            </a:r>
            <a:endParaRPr lang="es-ES_tradnl" sz="24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400" dirty="0" err="1" smtClean="0"/>
              <a:t>Very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important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</a:t>
            </a:r>
            <a:endParaRPr lang="es-ES_tradnl" sz="2400" dirty="0" smtClean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Rectángulo redondeado"/>
          <p:cNvSpPr/>
          <p:nvPr/>
        </p:nvSpPr>
        <p:spPr>
          <a:xfrm>
            <a:off x="323528" y="188640"/>
            <a:ext cx="7776864" cy="360040"/>
          </a:xfrm>
          <a:prstGeom prst="roundRect">
            <a:avLst/>
          </a:prstGeom>
          <a:solidFill>
            <a:srgbClr val="92D050"/>
          </a:solidFill>
          <a:ln w="19050">
            <a:solidFill>
              <a:schemeClr val="bg2">
                <a:lumMod val="2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7" name="16 CuadroTexto"/>
          <p:cNvSpPr txBox="1"/>
          <p:nvPr/>
        </p:nvSpPr>
        <p:spPr>
          <a:xfrm>
            <a:off x="323528" y="18864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VALORIZACIÓN DE LOS RESIDUOS DE CONSTRUCCIÓN Y DEMOLICIÓN</a:t>
            </a:r>
            <a:endParaRPr lang="es-ES" b="1" dirty="0"/>
          </a:p>
        </p:txBody>
      </p:sp>
      <p:pic>
        <p:nvPicPr>
          <p:cNvPr id="7" name="Picture 2" descr="C:\Users\Juanan\Pictures\logotipos\logo coatt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16416" y="188640"/>
            <a:ext cx="662954" cy="979940"/>
          </a:xfrm>
          <a:prstGeom prst="rect">
            <a:avLst/>
          </a:prstGeom>
          <a:noFill/>
          <a:effectLst/>
        </p:spPr>
      </p:pic>
      <p:pic>
        <p:nvPicPr>
          <p:cNvPr id="1030" name="Picture 6" descr="http://images.arq.com.mx/noticias/articulos/med-17393-03.jpg"/>
          <p:cNvPicPr>
            <a:picLocks noChangeAspect="1" noChangeArrowheads="1"/>
          </p:cNvPicPr>
          <p:nvPr/>
        </p:nvPicPr>
        <p:blipFill>
          <a:blip r:embed="rId3" cstate="print"/>
          <a:srcRect l="11532"/>
          <a:stretch>
            <a:fillRect/>
          </a:stretch>
        </p:blipFill>
        <p:spPr bwMode="auto">
          <a:xfrm>
            <a:off x="0" y="0"/>
            <a:ext cx="4171660" cy="3140968"/>
          </a:xfrm>
          <a:prstGeom prst="rect">
            <a:avLst/>
          </a:prstGeom>
          <a:noFill/>
        </p:spPr>
      </p:pic>
      <p:pic>
        <p:nvPicPr>
          <p:cNvPr id="1032" name="Picture 8" descr="http://images.arq.com.mx/noticias/articulos/med-17396-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3769"/>
          <a:stretch>
            <a:fillRect/>
          </a:stretch>
        </p:blipFill>
        <p:spPr bwMode="auto">
          <a:xfrm>
            <a:off x="4860032" y="3114675"/>
            <a:ext cx="4283968" cy="3743325"/>
          </a:xfrm>
          <a:prstGeom prst="rect">
            <a:avLst/>
          </a:prstGeom>
          <a:noFill/>
        </p:spPr>
      </p:pic>
      <p:pic>
        <p:nvPicPr>
          <p:cNvPr id="1034" name="Picture 10" descr="http://images.arq.com.mx/noticias/articulos/med-17390-0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114675"/>
            <a:ext cx="5619750" cy="3743325"/>
          </a:xfrm>
          <a:prstGeom prst="rect">
            <a:avLst/>
          </a:prstGeom>
          <a:noFill/>
        </p:spPr>
      </p:pic>
      <p:pic>
        <p:nvPicPr>
          <p:cNvPr id="1036" name="Picture 12" descr="http://images.arq.com.mx/noticias/articulos/17394-0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6964" y="1"/>
            <a:ext cx="5147035" cy="3429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http://2.bp.blogspot.com/-iraOmjuhr4k/T77aYt-f9uI/AAAAAAAADag/Uu4Nq5PLeY4/s1600/31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9" y="0"/>
            <a:ext cx="4860032" cy="3645024"/>
          </a:xfrm>
          <a:prstGeom prst="rect">
            <a:avLst/>
          </a:prstGeom>
          <a:noFill/>
        </p:spPr>
      </p:pic>
      <p:pic>
        <p:nvPicPr>
          <p:cNvPr id="108548" name="Picture 4" descr="http://1.bp.blogspot.com/-K5_ty6VrGdw/T77cK1qpbGI/AAAAAAAADa4/2ZF5EFzncY0/s1600/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860032" cy="3645025"/>
          </a:xfrm>
          <a:prstGeom prst="rect">
            <a:avLst/>
          </a:prstGeom>
          <a:noFill/>
        </p:spPr>
      </p:pic>
      <p:pic>
        <p:nvPicPr>
          <p:cNvPr id="108556" name="Picture 12" descr="http://www.materialdederribo.info/images/sueltej/tejas/tej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12976"/>
            <a:ext cx="4860030" cy="3645024"/>
          </a:xfrm>
          <a:prstGeom prst="rect">
            <a:avLst/>
          </a:prstGeom>
          <a:noFill/>
        </p:spPr>
      </p:pic>
      <p:pic>
        <p:nvPicPr>
          <p:cNvPr id="108554" name="Picture 10" descr="http://www.solostocks.com/img/teja-vieja-de-ceramica-tipo-arabe-7308089z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1" y="3645024"/>
            <a:ext cx="4283968" cy="32129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755576" y="1772816"/>
            <a:ext cx="80648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Recycling</a:t>
            </a:r>
            <a:endParaRPr lang="es-ES_tradnl" sz="2400" b="1" dirty="0" smtClean="0"/>
          </a:p>
          <a:p>
            <a:endParaRPr lang="es-ES_tradnl" sz="2400" b="1" dirty="0" smtClean="0"/>
          </a:p>
          <a:p>
            <a:r>
              <a:rPr lang="es-ES_tradnl" sz="2400" dirty="0" err="1" smtClean="0"/>
              <a:t>We</a:t>
            </a:r>
            <a:r>
              <a:rPr lang="es-ES_tradnl" sz="2400" dirty="0" smtClean="0"/>
              <a:t> introduce </a:t>
            </a:r>
            <a:r>
              <a:rPr lang="es-ES_tradnl" sz="2400" dirty="0" err="1" smtClean="0"/>
              <a:t>treatments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waste</a:t>
            </a:r>
            <a:endParaRPr lang="es-ES_tradnl" sz="2400" dirty="0" smtClean="0"/>
          </a:p>
          <a:p>
            <a:endParaRPr lang="es-ES_tradnl" sz="2400" dirty="0"/>
          </a:p>
          <a:p>
            <a:pPr lvl="6">
              <a:buFont typeface="Wingdings" pitchFamily="2" charset="2"/>
              <a:buChar char="§"/>
            </a:pPr>
            <a:r>
              <a:rPr lang="es-ES_tradnl" sz="2400" dirty="0" err="1" smtClean="0"/>
              <a:t>Recycled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gravels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sand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err="1" smtClean="0"/>
              <a:t>Recycled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paper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smtClean="0"/>
              <a:t>New </a:t>
            </a:r>
            <a:r>
              <a:rPr lang="es-ES_tradnl" sz="2400" dirty="0" err="1" smtClean="0"/>
              <a:t>ceramics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err="1" smtClean="0"/>
              <a:t>Metals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err="1" smtClean="0"/>
              <a:t>Bricks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plastic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particles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smtClean="0"/>
              <a:t>New </a:t>
            </a:r>
            <a:r>
              <a:rPr lang="es-ES_tradnl" sz="2400" dirty="0" err="1" smtClean="0"/>
              <a:t>plastics</a:t>
            </a:r>
            <a:endParaRPr lang="es-ES_tradnl" sz="2400" dirty="0" smtClean="0"/>
          </a:p>
          <a:p>
            <a:pPr lvl="6">
              <a:buFont typeface="Wingdings" pitchFamily="2" charset="2"/>
              <a:buChar char="§"/>
            </a:pPr>
            <a:r>
              <a:rPr lang="es-ES_tradnl" sz="2400" dirty="0" smtClean="0"/>
              <a:t>Etc.</a:t>
            </a:r>
          </a:p>
          <a:p>
            <a:endParaRPr lang="es-ES_tradnl" sz="2400" dirty="0"/>
          </a:p>
          <a:p>
            <a:endParaRPr lang="es-ES_tradnl" sz="2400" dirty="0" smtClean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2" name="Picture 4" descr="http://www.camaracastellon.com/cxxi/images/12/grandes/13491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546038"/>
            <a:ext cx="4139952" cy="3311962"/>
          </a:xfrm>
          <a:prstGeom prst="rect">
            <a:avLst/>
          </a:prstGeom>
          <a:noFill/>
        </p:spPr>
      </p:pic>
      <p:pic>
        <p:nvPicPr>
          <p:cNvPr id="109574" name="Picture 6" descr="http://www.camaracastellon.com/cxxi/images/12/grandes/13492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83006"/>
            <a:ext cx="4499992" cy="3374994"/>
          </a:xfrm>
          <a:prstGeom prst="rect">
            <a:avLst/>
          </a:prstGeom>
          <a:noFill/>
        </p:spPr>
      </p:pic>
      <p:pic>
        <p:nvPicPr>
          <p:cNvPr id="109570" name="Picture 2" descr="http://www.solostocks.com/img/machacadora-movil-4153470z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075040" cy="3645024"/>
          </a:xfrm>
          <a:prstGeom prst="rect">
            <a:avLst/>
          </a:prstGeom>
          <a:noFill/>
        </p:spPr>
      </p:pic>
      <p:pic>
        <p:nvPicPr>
          <p:cNvPr id="109576" name="Picture 8" descr="http://www.infoambiental.es/image/journal/article?img_id=2405655&amp;t=127063092977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980728"/>
            <a:ext cx="2700300" cy="1800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611560" y="851421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CONVERSION FACTORS (WRAP)</a:t>
            </a:r>
            <a:endParaRPr lang="es-ES" sz="2400" b="1" baseline="30000" dirty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755576" y="1586409"/>
            <a:ext cx="748883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Conversion factors exist for different levels of detail (e.g. activity type &gt; waste stream &gt; </a:t>
            </a:r>
            <a:r>
              <a:rPr lang="en-GB" sz="2000" dirty="0" err="1"/>
              <a:t>LoW</a:t>
            </a:r>
            <a:r>
              <a:rPr lang="en-GB" sz="2000" dirty="0"/>
              <a:t> code). The basic conversion factors used at the highest level (to convert 1m3 to 1 tonne) are: </a:t>
            </a:r>
            <a:endParaRPr lang="en-GB" sz="2000" dirty="0" smtClean="0"/>
          </a:p>
          <a:p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Construction </a:t>
            </a:r>
            <a:r>
              <a:rPr lang="en-GB" sz="2000" dirty="0"/>
              <a:t>waste (mixed) – 0.87 </a:t>
            </a:r>
            <a:r>
              <a:rPr lang="en-GB" sz="2000" dirty="0" smtClean="0"/>
              <a:t>t/m</a:t>
            </a:r>
            <a:r>
              <a:rPr lang="en-GB" sz="2000" baseline="30000" dirty="0" smtClean="0"/>
              <a:t>3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Demolition </a:t>
            </a:r>
            <a:r>
              <a:rPr lang="en-GB" sz="2000" dirty="0"/>
              <a:t>waste (mixed) – 0.87 </a:t>
            </a:r>
            <a:r>
              <a:rPr lang="en-GB" sz="2000" dirty="0" smtClean="0"/>
              <a:t>t/m</a:t>
            </a:r>
            <a:r>
              <a:rPr lang="en-GB" sz="2000" baseline="30000" dirty="0" smtClean="0"/>
              <a:t>3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Excavation </a:t>
            </a:r>
            <a:r>
              <a:rPr lang="en-GB" sz="2000" dirty="0"/>
              <a:t>waste – 1.25 </a:t>
            </a:r>
            <a:r>
              <a:rPr lang="en-GB" sz="2000" dirty="0" smtClean="0"/>
              <a:t>t/m</a:t>
            </a:r>
            <a:r>
              <a:rPr lang="en-GB" sz="2000" baseline="30000" dirty="0" smtClean="0"/>
              <a:t>3</a:t>
            </a:r>
            <a:endParaRPr lang="en-GB" sz="2000" baseline="30000" dirty="0"/>
          </a:p>
        </p:txBody>
      </p:sp>
      <p:sp>
        <p:nvSpPr>
          <p:cNvPr id="3" name="Rectangle 2"/>
          <p:cNvSpPr/>
          <p:nvPr/>
        </p:nvSpPr>
        <p:spPr>
          <a:xfrm>
            <a:off x="755576" y="4005064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 smtClean="0"/>
              <a:t>Soil </a:t>
            </a:r>
            <a:r>
              <a:rPr lang="en-GB" sz="2000" dirty="0"/>
              <a:t>and stones  1.25t/m</a:t>
            </a:r>
            <a:r>
              <a:rPr lang="en-GB" sz="2000" baseline="30000" dirty="0"/>
              <a:t>3</a:t>
            </a:r>
            <a:r>
              <a:rPr lang="en-GB" sz="2000" dirty="0"/>
              <a:t> </a:t>
            </a:r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Inert </a:t>
            </a:r>
            <a:r>
              <a:rPr lang="en-GB" sz="2000" dirty="0"/>
              <a:t>– concrete, bricks, tiles  </a:t>
            </a:r>
            <a:r>
              <a:rPr lang="en-GB" sz="2000" dirty="0" smtClean="0"/>
              <a:t>1.24t/m</a:t>
            </a:r>
            <a:r>
              <a:rPr lang="en-GB" sz="2000" baseline="30000" dirty="0" smtClean="0"/>
              <a:t>3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Metals  </a:t>
            </a:r>
            <a:r>
              <a:rPr lang="en-GB" sz="2000" dirty="0"/>
              <a:t>0.42t/m</a:t>
            </a:r>
            <a:r>
              <a:rPr lang="en-GB" sz="2000" baseline="30000" dirty="0"/>
              <a:t>3</a:t>
            </a:r>
            <a:r>
              <a:rPr lang="en-GB" sz="2000" dirty="0"/>
              <a:t> </a:t>
            </a:r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Wood  0.34t/m</a:t>
            </a:r>
            <a:r>
              <a:rPr lang="en-GB" sz="2000" baseline="30000" dirty="0" smtClean="0"/>
              <a:t>3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Gypsum  </a:t>
            </a:r>
            <a:r>
              <a:rPr lang="en-GB" sz="2000" dirty="0"/>
              <a:t>0.33t/m</a:t>
            </a:r>
            <a:r>
              <a:rPr lang="en-GB" sz="2000" baseline="30000" dirty="0"/>
              <a:t>3</a:t>
            </a:r>
            <a:r>
              <a:rPr lang="en-GB" sz="2000" dirty="0"/>
              <a:t> </a:t>
            </a:r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Glass  </a:t>
            </a:r>
            <a:r>
              <a:rPr lang="en-GB" sz="2000" dirty="0"/>
              <a:t>0.61t/m</a:t>
            </a:r>
            <a:r>
              <a:rPr lang="en-GB" sz="2000" baseline="30000" dirty="0"/>
              <a:t>3</a:t>
            </a:r>
            <a:r>
              <a:rPr lang="en-GB" sz="2000" dirty="0"/>
              <a:t> </a:t>
            </a:r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Packaging  </a:t>
            </a:r>
            <a:r>
              <a:rPr lang="en-GB" sz="2000" dirty="0"/>
              <a:t>0.21t/m</a:t>
            </a:r>
            <a:r>
              <a:rPr lang="en-GB" sz="2000" baseline="30000" dirty="0"/>
              <a:t>3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22885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755576" y="54868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EXERCISE 1</a:t>
            </a:r>
            <a:endParaRPr lang="es-ES" sz="24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755576" y="1772816"/>
            <a:ext cx="77768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Calculate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quantity</a:t>
            </a:r>
            <a:r>
              <a:rPr lang="es-ES_tradnl" sz="2000" dirty="0" smtClean="0"/>
              <a:t> of CDW of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code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generated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demolition</a:t>
            </a:r>
            <a:r>
              <a:rPr lang="es-ES_tradnl" sz="2000" dirty="0" smtClean="0"/>
              <a:t> of a concrete </a:t>
            </a:r>
            <a:r>
              <a:rPr lang="es-ES_tradnl" sz="2000" dirty="0" err="1" smtClean="0"/>
              <a:t>structure</a:t>
            </a:r>
            <a:r>
              <a:rPr lang="es-ES_tradnl" sz="2000" dirty="0" smtClean="0"/>
              <a:t> in 2 </a:t>
            </a:r>
            <a:r>
              <a:rPr lang="es-ES_tradnl" sz="2000" dirty="0" err="1" smtClean="0"/>
              <a:t>floors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ground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first</a:t>
            </a:r>
            <a:r>
              <a:rPr lang="es-ES_tradnl" sz="2000" dirty="0" smtClean="0"/>
              <a:t>) </a:t>
            </a:r>
            <a:r>
              <a:rPr lang="es-ES_tradnl" sz="2000" dirty="0" err="1" smtClean="0"/>
              <a:t>composed</a:t>
            </a:r>
            <a:r>
              <a:rPr lang="es-ES_tradnl" sz="2000" dirty="0" smtClean="0"/>
              <a:t> as </a:t>
            </a:r>
            <a:r>
              <a:rPr lang="es-ES_tradnl" sz="2000" dirty="0" err="1" smtClean="0"/>
              <a:t>follows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Built</a:t>
            </a:r>
            <a:r>
              <a:rPr lang="es-ES_tradnl" sz="2000" dirty="0" smtClean="0"/>
              <a:t>-up </a:t>
            </a:r>
            <a:r>
              <a:rPr lang="es-ES_tradnl" sz="2000" dirty="0" err="1" smtClean="0"/>
              <a:t>area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2 rectangular </a:t>
            </a:r>
            <a:r>
              <a:rPr lang="es-ES_tradnl" sz="2000" dirty="0" err="1" smtClean="0"/>
              <a:t>floors</a:t>
            </a:r>
            <a:r>
              <a:rPr lang="es-ES_tradnl" sz="2000" dirty="0" smtClean="0"/>
              <a:t> of 15x30 m.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Parts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demolish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 smtClean="0"/>
              <a:t>Foundation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raft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foundation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Thickness</a:t>
            </a:r>
            <a:r>
              <a:rPr lang="es-ES_tradnl" sz="2000" dirty="0" smtClean="0"/>
              <a:t> 0.8 m. </a:t>
            </a:r>
            <a:r>
              <a:rPr lang="es-ES_tradnl" sz="2000" dirty="0" err="1" smtClean="0"/>
              <a:t>Steel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quantity</a:t>
            </a:r>
            <a:r>
              <a:rPr lang="es-ES_tradnl" sz="2000" dirty="0" smtClean="0"/>
              <a:t> 10 Kg/m</a:t>
            </a:r>
            <a:r>
              <a:rPr lang="es-ES_tradnl" sz="2000" baseline="30000" dirty="0" smtClean="0"/>
              <a:t>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000" dirty="0" err="1" smtClean="0"/>
              <a:t>Structure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reinforced</a:t>
            </a:r>
            <a:r>
              <a:rPr lang="es-ES_tradnl" sz="2000" dirty="0" smtClean="0"/>
              <a:t> concrete, flat </a:t>
            </a:r>
            <a:r>
              <a:rPr lang="es-ES_tradnl" sz="2000" dirty="0" err="1" smtClean="0"/>
              <a:t>two-way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slabs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thickness</a:t>
            </a:r>
            <a:r>
              <a:rPr lang="es-ES_tradnl" sz="2000" dirty="0" smtClean="0"/>
              <a:t> 30 cm. </a:t>
            </a:r>
            <a:r>
              <a:rPr lang="es-ES_tradnl" sz="2000" dirty="0" err="1" smtClean="0"/>
              <a:t>Columns</a:t>
            </a:r>
            <a:r>
              <a:rPr lang="es-ES_tradnl" sz="2000" dirty="0" smtClean="0"/>
              <a:t> of 30x30 cm. in a </a:t>
            </a:r>
            <a:r>
              <a:rPr lang="es-ES_tradnl" sz="2000" dirty="0" err="1" smtClean="0"/>
              <a:t>grid</a:t>
            </a:r>
            <a:r>
              <a:rPr lang="es-ES_tradnl" sz="2000" dirty="0" smtClean="0"/>
              <a:t> of 5x5 m. </a:t>
            </a:r>
            <a:r>
              <a:rPr lang="es-ES_tradnl" sz="2000" dirty="0" err="1" smtClean="0"/>
              <a:t>Height</a:t>
            </a:r>
            <a:r>
              <a:rPr lang="es-ES_tradnl" sz="2000" dirty="0" smtClean="0"/>
              <a:t> 3.5 m. Steel </a:t>
            </a:r>
            <a:r>
              <a:rPr lang="es-ES_tradnl" sz="2000" dirty="0" err="1" smtClean="0"/>
              <a:t>quantity</a:t>
            </a:r>
            <a:r>
              <a:rPr lang="es-ES_tradnl" sz="2000" dirty="0" smtClean="0"/>
              <a:t> 15 Kg/m</a:t>
            </a:r>
            <a:r>
              <a:rPr lang="es-ES_tradnl" sz="2000" baseline="30000" dirty="0" smtClean="0"/>
              <a:t>2</a:t>
            </a:r>
            <a:r>
              <a:rPr lang="es-ES_tradnl" sz="2000" dirty="0" smtClean="0"/>
              <a:t>.</a:t>
            </a:r>
          </a:p>
        </p:txBody>
      </p:sp>
      <p:sp>
        <p:nvSpPr>
          <p:cNvPr id="10" name="9 CuadroTexto"/>
          <p:cNvSpPr txBox="1"/>
          <p:nvPr/>
        </p:nvSpPr>
        <p:spPr>
          <a:xfrm>
            <a:off x="755576" y="112474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CALCULATION OF THE QUANTITY OF CDW IN TONS AND CUBIC METERS</a:t>
            </a:r>
            <a:endParaRPr lang="es-ES" b="1" baseline="30000" dirty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27584" y="90872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EXERCISE 1</a:t>
            </a:r>
            <a:endParaRPr lang="es-ES" sz="24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755576" y="1556792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Foundation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Raft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foundation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Thickness</a:t>
            </a:r>
            <a:r>
              <a:rPr lang="es-ES_tradnl" sz="2000" dirty="0" smtClean="0"/>
              <a:t> 0.8 m. </a:t>
            </a:r>
            <a:r>
              <a:rPr lang="es-ES_tradnl" sz="2000" dirty="0" err="1" smtClean="0"/>
              <a:t>Steel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quantity</a:t>
            </a:r>
            <a:r>
              <a:rPr lang="es-ES_tradnl" sz="2000" dirty="0" smtClean="0"/>
              <a:t> 10 Kg/m</a:t>
            </a:r>
            <a:r>
              <a:rPr lang="es-ES_tradnl" sz="2000" baseline="30000" dirty="0" smtClean="0"/>
              <a:t>2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Codes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17.01.01. Concrete</a:t>
            </a:r>
          </a:p>
          <a:p>
            <a:endParaRPr lang="es-ES_tradnl" sz="2000" dirty="0" smtClean="0"/>
          </a:p>
          <a:p>
            <a:pPr lvl="3"/>
            <a:r>
              <a:rPr lang="es-ES_tradnl" sz="2000" dirty="0" smtClean="0"/>
              <a:t>15 x 30 x 0.9 = 405 m</a:t>
            </a:r>
            <a:r>
              <a:rPr lang="es-ES_tradnl" sz="2000" baseline="30000" dirty="0" smtClean="0"/>
              <a:t>3</a:t>
            </a:r>
          </a:p>
          <a:p>
            <a:pPr lvl="3"/>
            <a:r>
              <a:rPr lang="es-ES_tradnl" sz="2000" dirty="0" smtClean="0"/>
              <a:t>405 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x </a:t>
            </a:r>
            <a:r>
              <a:rPr lang="es-ES_tradnl" sz="2000" dirty="0" smtClean="0"/>
              <a:t>2.4 </a:t>
            </a:r>
            <a:r>
              <a:rPr lang="es-ES_tradnl" sz="2000" dirty="0" smtClean="0"/>
              <a:t>t/m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= </a:t>
            </a:r>
            <a:r>
              <a:rPr lang="es-ES_tradnl" sz="2000" b="1" dirty="0" smtClean="0"/>
              <a:t>972 </a:t>
            </a:r>
            <a:r>
              <a:rPr lang="es-ES_tradnl" sz="2000" b="1" dirty="0" smtClean="0"/>
              <a:t>t.</a:t>
            </a:r>
          </a:p>
          <a:p>
            <a:pPr lvl="3"/>
            <a:r>
              <a:rPr lang="es-ES_tradnl" sz="2000" dirty="0" smtClean="0"/>
              <a:t>972 t/1.24 t/m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= </a:t>
            </a:r>
            <a:r>
              <a:rPr lang="es-ES_tradnl" sz="2000" b="1" dirty="0" smtClean="0"/>
              <a:t>783.9 m</a:t>
            </a:r>
            <a:r>
              <a:rPr lang="es-ES_tradnl" sz="2000" b="1" baseline="30000" dirty="0" smtClean="0"/>
              <a:t>3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17.04.05 </a:t>
            </a:r>
            <a:r>
              <a:rPr lang="es-ES_tradnl" sz="2000" dirty="0" err="1" smtClean="0"/>
              <a:t>Steel</a:t>
            </a:r>
            <a:endParaRPr lang="es-ES_tradnl" sz="2000" dirty="0" smtClean="0"/>
          </a:p>
          <a:p>
            <a:endParaRPr lang="es-ES_tradnl" sz="2000" dirty="0" smtClean="0"/>
          </a:p>
          <a:p>
            <a:pPr lvl="3"/>
            <a:r>
              <a:rPr lang="es-ES_tradnl" sz="2000" dirty="0" smtClean="0"/>
              <a:t>450 m</a:t>
            </a:r>
            <a:r>
              <a:rPr lang="es-ES_tradnl" sz="2000" baseline="30000" dirty="0" smtClean="0"/>
              <a:t>2</a:t>
            </a:r>
            <a:r>
              <a:rPr lang="es-ES_tradnl" sz="2000" dirty="0" smtClean="0"/>
              <a:t> x 0.010 =  </a:t>
            </a:r>
            <a:r>
              <a:rPr lang="es-ES_tradnl" sz="2000" b="1" dirty="0" smtClean="0"/>
              <a:t>4.5 t.</a:t>
            </a:r>
          </a:p>
          <a:p>
            <a:pPr lvl="3"/>
            <a:r>
              <a:rPr lang="es-ES_tradnl" sz="2000" dirty="0" smtClean="0"/>
              <a:t>4.5 </a:t>
            </a:r>
            <a:r>
              <a:rPr lang="es-ES_tradnl" sz="2000" dirty="0" smtClean="0"/>
              <a:t>t/0.42 </a:t>
            </a:r>
            <a:r>
              <a:rPr lang="es-ES_tradnl" sz="2000" dirty="0" smtClean="0"/>
              <a:t>= </a:t>
            </a:r>
            <a:r>
              <a:rPr lang="es-ES_tradnl" sz="2000" b="1" dirty="0" smtClean="0"/>
              <a:t>10.7 </a:t>
            </a:r>
            <a:r>
              <a:rPr lang="es-ES_tradnl" sz="2000" b="1" dirty="0" smtClean="0"/>
              <a:t>m</a:t>
            </a:r>
            <a:r>
              <a:rPr lang="es-ES_tradnl" sz="2000" b="1" baseline="30000" dirty="0" smtClean="0"/>
              <a:t>3</a:t>
            </a:r>
          </a:p>
          <a:p>
            <a:endParaRPr lang="es-ES_tradnl" sz="2000" dirty="0" smtClean="0"/>
          </a:p>
          <a:p>
            <a:endParaRPr lang="es-ES_tradnl" sz="2000" dirty="0" smtClean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27584" y="90872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EXERCISE 1</a:t>
            </a:r>
            <a:endParaRPr lang="es-ES" sz="24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755576" y="1556792"/>
            <a:ext cx="75608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Structure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Codes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17.01.01. Concrete</a:t>
            </a:r>
          </a:p>
          <a:p>
            <a:endParaRPr lang="es-ES_tradnl" sz="2000" dirty="0" smtClean="0"/>
          </a:p>
          <a:p>
            <a:pPr lvl="3"/>
            <a:r>
              <a:rPr lang="es-ES_tradnl" sz="2000" dirty="0" err="1" smtClean="0"/>
              <a:t>Slabs</a:t>
            </a:r>
            <a:r>
              <a:rPr lang="es-ES_tradnl" sz="2000" dirty="0" smtClean="0"/>
              <a:t>: 2 x 15 x 20 x 0.30 = 180 m</a:t>
            </a:r>
            <a:r>
              <a:rPr lang="es-ES_tradnl" sz="2000" baseline="30000" dirty="0" smtClean="0"/>
              <a:t>3</a:t>
            </a:r>
          </a:p>
          <a:p>
            <a:pPr lvl="3"/>
            <a:r>
              <a:rPr lang="es-ES_tradnl" sz="2000" dirty="0" err="1" smtClean="0"/>
              <a:t>Columns</a:t>
            </a:r>
            <a:r>
              <a:rPr lang="es-ES_tradnl" sz="2000" dirty="0" smtClean="0"/>
              <a:t>: 12 x 0.3 x 0.3 x 3.5 = 3.78 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     Total: 183.78 m</a:t>
            </a:r>
            <a:r>
              <a:rPr lang="es-ES_tradnl" sz="2000" baseline="30000" dirty="0" smtClean="0"/>
              <a:t>3</a:t>
            </a:r>
          </a:p>
          <a:p>
            <a:pPr lvl="3"/>
            <a:r>
              <a:rPr lang="es-ES_tradnl" sz="2000" dirty="0" smtClean="0"/>
              <a:t>183.78 m</a:t>
            </a:r>
            <a:r>
              <a:rPr lang="es-ES_tradnl" sz="2000" baseline="30000" dirty="0" smtClean="0"/>
              <a:t>3</a:t>
            </a:r>
            <a:r>
              <a:rPr lang="es-ES_tradnl" sz="2000" dirty="0"/>
              <a:t> </a:t>
            </a:r>
            <a:r>
              <a:rPr lang="es-ES_tradnl" sz="2000" dirty="0" smtClean="0"/>
              <a:t>x </a:t>
            </a:r>
            <a:r>
              <a:rPr lang="es-ES_tradnl" sz="2000" dirty="0" smtClean="0"/>
              <a:t>2.4 t/m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= </a:t>
            </a:r>
            <a:r>
              <a:rPr lang="es-ES_tradnl" sz="2000" b="1" dirty="0" smtClean="0"/>
              <a:t>441.1 </a:t>
            </a:r>
            <a:r>
              <a:rPr lang="es-ES_tradnl" sz="2000" b="1" dirty="0" smtClean="0"/>
              <a:t>t</a:t>
            </a:r>
          </a:p>
          <a:p>
            <a:pPr lvl="3"/>
            <a:r>
              <a:rPr lang="es-ES_tradnl" sz="2000" dirty="0" err="1" smtClean="0"/>
              <a:t>V</a:t>
            </a:r>
            <a:r>
              <a:rPr lang="es-ES_tradnl" sz="2000" baseline="-25000" dirty="0" err="1" smtClean="0"/>
              <a:t>bulk</a:t>
            </a:r>
            <a:r>
              <a:rPr lang="es-ES_tradnl" sz="2000" dirty="0" smtClean="0"/>
              <a:t>: </a:t>
            </a:r>
            <a:r>
              <a:rPr lang="es-ES_tradnl" sz="2000" dirty="0" smtClean="0"/>
              <a:t>441.1 </a:t>
            </a:r>
            <a:r>
              <a:rPr lang="es-ES_tradnl" sz="2000" dirty="0" smtClean="0"/>
              <a:t>t/1.24 </a:t>
            </a:r>
            <a:r>
              <a:rPr lang="es-ES_tradnl" sz="2000" dirty="0" smtClean="0"/>
              <a:t>t/m</a:t>
            </a:r>
            <a:r>
              <a:rPr lang="es-ES_tradnl" sz="2000" baseline="30000" dirty="0" smtClean="0"/>
              <a:t>3</a:t>
            </a:r>
            <a:r>
              <a:rPr lang="es-ES_tradnl" sz="2000" dirty="0" smtClean="0"/>
              <a:t> = </a:t>
            </a:r>
            <a:r>
              <a:rPr lang="es-ES_tradnl" sz="2000" b="1" dirty="0" smtClean="0"/>
              <a:t>355.6 </a:t>
            </a:r>
            <a:r>
              <a:rPr lang="es-ES_tradnl" sz="2000" b="1" dirty="0" smtClean="0"/>
              <a:t>m</a:t>
            </a:r>
            <a:r>
              <a:rPr lang="es-ES_tradnl" sz="2000" b="1" baseline="30000" dirty="0" smtClean="0"/>
              <a:t>3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17.04.05 </a:t>
            </a:r>
            <a:r>
              <a:rPr lang="es-ES_tradnl" sz="2000" dirty="0" err="1" smtClean="0"/>
              <a:t>Steel</a:t>
            </a:r>
            <a:endParaRPr lang="es-ES_tradnl" sz="2000" dirty="0" smtClean="0"/>
          </a:p>
          <a:p>
            <a:endParaRPr lang="es-ES_tradnl" sz="2000" dirty="0" smtClean="0"/>
          </a:p>
          <a:p>
            <a:pPr lvl="3"/>
            <a:r>
              <a:rPr lang="es-ES_tradnl" sz="2000" dirty="0" smtClean="0"/>
              <a:t>15 x 20 m</a:t>
            </a:r>
            <a:r>
              <a:rPr lang="es-ES_tradnl" sz="2000" baseline="30000" dirty="0" smtClean="0"/>
              <a:t>2</a:t>
            </a:r>
            <a:r>
              <a:rPr lang="es-ES_tradnl" sz="2000" dirty="0" smtClean="0"/>
              <a:t> x 0.015 =  </a:t>
            </a:r>
            <a:r>
              <a:rPr lang="es-ES_tradnl" sz="2000" b="1" dirty="0" smtClean="0"/>
              <a:t>4.5 t.</a:t>
            </a:r>
          </a:p>
          <a:p>
            <a:pPr lvl="3"/>
            <a:r>
              <a:rPr lang="es-ES_tradnl" sz="2000" dirty="0" smtClean="0"/>
              <a:t>4.5 </a:t>
            </a:r>
            <a:r>
              <a:rPr lang="es-ES_tradnl" sz="2000" dirty="0" smtClean="0"/>
              <a:t>t/0.42 </a:t>
            </a:r>
            <a:r>
              <a:rPr lang="es-ES_tradnl" sz="2000" dirty="0" smtClean="0"/>
              <a:t>= </a:t>
            </a:r>
            <a:r>
              <a:rPr lang="es-ES_tradnl" sz="2000" b="1" dirty="0" smtClean="0"/>
              <a:t>10.7m</a:t>
            </a:r>
            <a:r>
              <a:rPr lang="es-ES_tradnl" sz="2000" b="1" baseline="30000" dirty="0" smtClean="0"/>
              <a:t>3</a:t>
            </a:r>
            <a:endParaRPr lang="es-ES_tradnl" sz="2000" dirty="0" smtClean="0"/>
          </a:p>
          <a:p>
            <a:endParaRPr lang="es-ES_tradnl" sz="2000" dirty="0" smtClean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259632" y="2132856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Prevention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 at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site</a:t>
            </a:r>
            <a:endParaRPr lang="es-ES" sz="2400" dirty="0"/>
          </a:p>
        </p:txBody>
      </p:sp>
      <p:sp>
        <p:nvSpPr>
          <p:cNvPr id="4" name="3 CuadroTexto"/>
          <p:cNvSpPr txBox="1"/>
          <p:nvPr/>
        </p:nvSpPr>
        <p:spPr>
          <a:xfrm>
            <a:off x="2339752" y="3717032"/>
            <a:ext cx="44644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Design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considerations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management</a:t>
            </a:r>
            <a:endParaRPr lang="es-ES" sz="2400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259632" y="2924944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3200" dirty="0" err="1" smtClean="0"/>
              <a:t>How</a:t>
            </a:r>
            <a:r>
              <a:rPr lang="es-ES_tradnl" sz="3200" dirty="0" smtClean="0"/>
              <a:t> can </a:t>
            </a:r>
            <a:r>
              <a:rPr lang="es-ES_tradnl" sz="3200" dirty="0" err="1" smtClean="0"/>
              <a:t>we</a:t>
            </a:r>
            <a:r>
              <a:rPr lang="es-ES_tradnl" sz="3200" dirty="0" smtClean="0"/>
              <a:t> REDUCE </a:t>
            </a:r>
            <a:r>
              <a:rPr lang="es-ES_tradnl" sz="3200" dirty="0" err="1" smtClean="0"/>
              <a:t>waste</a:t>
            </a:r>
            <a:r>
              <a:rPr lang="es-ES_tradnl" sz="3200" dirty="0" smtClean="0"/>
              <a:t> at </a:t>
            </a:r>
            <a:r>
              <a:rPr lang="es-ES_tradnl" sz="3200" dirty="0" err="1" smtClean="0"/>
              <a:t>the</a:t>
            </a:r>
            <a:r>
              <a:rPr lang="es-ES_tradnl" sz="3200" dirty="0" smtClean="0"/>
              <a:t> </a:t>
            </a:r>
            <a:r>
              <a:rPr lang="es-ES_tradnl" sz="3200" dirty="0" err="1" smtClean="0"/>
              <a:t>project</a:t>
            </a:r>
            <a:r>
              <a:rPr lang="es-ES_tradnl" sz="3200" dirty="0" smtClean="0"/>
              <a:t> </a:t>
            </a:r>
            <a:r>
              <a:rPr lang="es-ES_tradnl" sz="3200" dirty="0" err="1" smtClean="0"/>
              <a:t>design</a:t>
            </a:r>
            <a:r>
              <a:rPr lang="es-ES_tradnl" sz="3200" dirty="0" smtClean="0"/>
              <a:t>?</a:t>
            </a:r>
            <a:endParaRPr lang="es-ES" sz="3200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7 CuadroTexto"/>
          <p:cNvSpPr txBox="1"/>
          <p:nvPr/>
        </p:nvSpPr>
        <p:spPr>
          <a:xfrm>
            <a:off x="899592" y="134076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DESIGN CONSIDERATIONS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827584" y="2492896"/>
            <a:ext cx="748883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Use standard material dimensions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Simplicity of approach for multiple application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Specification and assembly of materials consistent with re-use and recycling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Design for flexible usage</a:t>
            </a:r>
            <a:endParaRPr lang="en-GB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7 CuadroTexto"/>
          <p:cNvSpPr txBox="1"/>
          <p:nvPr/>
        </p:nvSpPr>
        <p:spPr>
          <a:xfrm>
            <a:off x="899592" y="134076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DESIGN CONSIDERATIONS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827584" y="2492896"/>
            <a:ext cx="7488832" cy="3241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dirty="0" err="1" smtClean="0"/>
              <a:t>Prefabrication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minimises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cut</a:t>
            </a:r>
            <a:r>
              <a:rPr lang="es-ES_tradnl" sz="2400" dirty="0" smtClean="0"/>
              <a:t> off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)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dirty="0" err="1" smtClean="0"/>
              <a:t>Packaging</a:t>
            </a:r>
            <a:endParaRPr lang="es-ES_tradnl" sz="2400" dirty="0" smtClean="0"/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Ease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delivery</a:t>
            </a:r>
            <a:endParaRPr lang="es-ES_tradnl" sz="2000" dirty="0" smtClean="0"/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smtClean="0"/>
              <a:t>Clear </a:t>
            </a:r>
            <a:r>
              <a:rPr lang="es-ES_tradnl" sz="2000" dirty="0" err="1" smtClean="0"/>
              <a:t>branding</a:t>
            </a:r>
            <a:endParaRPr lang="es-ES_tradnl" sz="2000" dirty="0" smtClean="0"/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smtClean="0"/>
              <a:t>Security</a:t>
            </a:r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Protection</a:t>
            </a:r>
            <a:endParaRPr lang="es-ES_tradnl" sz="2000" dirty="0" smtClean="0"/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Site</a:t>
            </a:r>
            <a:r>
              <a:rPr lang="es-ES_tradnl" sz="2000" dirty="0" smtClean="0"/>
              <a:t> safety</a:t>
            </a:r>
          </a:p>
          <a:p>
            <a:pPr lvl="3">
              <a:spcAft>
                <a:spcPts val="4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Dust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reduction</a:t>
            </a:r>
            <a:endParaRPr lang="es-ES" sz="20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7 CuadroTexto"/>
          <p:cNvSpPr txBox="1"/>
          <p:nvPr/>
        </p:nvSpPr>
        <p:spPr>
          <a:xfrm>
            <a:off x="539552" y="2060848"/>
            <a:ext cx="813690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Designing for long life</a:t>
            </a:r>
          </a:p>
          <a:p>
            <a:pPr>
              <a:spcAft>
                <a:spcPts val="1200"/>
              </a:spcAft>
            </a:pPr>
            <a:endParaRPr lang="en-GB" sz="2400" dirty="0" smtClean="0"/>
          </a:p>
          <a:p>
            <a:pPr>
              <a:spcAft>
                <a:spcPts val="1200"/>
              </a:spcAft>
            </a:pPr>
            <a:r>
              <a:rPr lang="en-GB" sz="2400" dirty="0" smtClean="0"/>
              <a:t>Means of encouraging/promoting waste minimisation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Industry (designers) to team of with material producers/suppliers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Multi functional materials (e.g. materials providing both sound and heat insulation at the same time)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Durable materials (resilient conditions/corrosion)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dirty="0" smtClean="0"/>
              <a:t>Repair and refurbishment in preference to demolition</a:t>
            </a:r>
            <a:endParaRPr lang="en-GB" sz="2400" dirty="0"/>
          </a:p>
        </p:txBody>
      </p:sp>
      <p:sp>
        <p:nvSpPr>
          <p:cNvPr id="9" name="8 CuadroTexto"/>
          <p:cNvSpPr txBox="1"/>
          <p:nvPr/>
        </p:nvSpPr>
        <p:spPr>
          <a:xfrm>
            <a:off x="899592" y="134076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DESIGN CONSIDERATIONS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7 CuadroTexto"/>
          <p:cNvSpPr txBox="1"/>
          <p:nvPr/>
        </p:nvSpPr>
        <p:spPr>
          <a:xfrm>
            <a:off x="899592" y="134076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MATERIALS MANAGEMENT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539552" y="2276872"/>
            <a:ext cx="813690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All the action that is necessary to:</a:t>
            </a:r>
          </a:p>
          <a:p>
            <a:pPr>
              <a:spcAft>
                <a:spcPts val="1200"/>
              </a:spcAft>
            </a:pPr>
            <a:endParaRPr lang="en-GB" sz="2400" dirty="0" smtClean="0"/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Purchase competitively materials of the specified quality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Ensure that materials are delivered to site when needed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Unload and handle materials to the workplace economically and without damage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 smtClean="0"/>
              <a:t>Minimise waste</a:t>
            </a:r>
            <a:endParaRPr lang="en-GB" sz="24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7" name="6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562230"/>
              </p:ext>
            </p:extLst>
          </p:nvPr>
        </p:nvGraphicFramePr>
        <p:xfrm>
          <a:off x="0" y="2082800"/>
          <a:ext cx="9144000" cy="477520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539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425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en-GB" sz="2400" noProof="0" dirty="0" smtClean="0"/>
                        <a:t>TASKS ASSOCIATED</a:t>
                      </a:r>
                      <a:r>
                        <a:rPr lang="en-GB" sz="2400" baseline="0" noProof="0" dirty="0" smtClean="0"/>
                        <a:t> WITH MATERIALS MANAGEMENT</a:t>
                      </a:r>
                      <a:endParaRPr lang="en-GB" sz="2400" b="1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s-ES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TASK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HOW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WHO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DOCUMENT</a:t>
                      </a:r>
                      <a:endParaRPr lang="en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1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List materials required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Analyse bills or</a:t>
                      </a:r>
                      <a:r>
                        <a:rPr lang="en-GB" baseline="0" noProof="0" dirty="0" smtClean="0"/>
                        <a:t> quantities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Buyer/scheduler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Buying schedule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2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Determine when</a:t>
                      </a:r>
                      <a:r>
                        <a:rPr lang="en-GB" baseline="0" noProof="0" dirty="0" smtClean="0"/>
                        <a:t> required and delivery period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Consult programme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Planning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Buying schedule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3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Take off materials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Measure drawing</a:t>
                      </a:r>
                      <a:r>
                        <a:rPr lang="en-GB" baseline="0" noProof="0" dirty="0" smtClean="0"/>
                        <a:t> and specification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Scheduler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Take off form requisition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4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Obtain quotations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Send out enquiries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Buying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Enquiry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5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Place order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Select from</a:t>
                      </a:r>
                      <a:r>
                        <a:rPr lang="en-GB" baseline="0" noProof="0" dirty="0" smtClean="0"/>
                        <a:t> quotations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Buying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Order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6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Expedite deliveries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Telephone/letter</a:t>
                      </a:r>
                      <a:r>
                        <a:rPr lang="en-GB" baseline="0" noProof="0" dirty="0" smtClean="0"/>
                        <a:t> visit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Raising file correspondence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7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Quality inspection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At</a:t>
                      </a:r>
                      <a:r>
                        <a:rPr lang="en-GB" baseline="0" noProof="0" dirty="0" smtClean="0"/>
                        <a:t> works, on delivery, testing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Q.A. procedure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7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sp>
        <p:nvSpPr>
          <p:cNvPr id="9" name="8 CuadroTexto"/>
          <p:cNvSpPr txBox="1"/>
          <p:nvPr/>
        </p:nvSpPr>
        <p:spPr>
          <a:xfrm>
            <a:off x="899592" y="134076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MATERIALS MANAGEMENT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7" name="6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0807792"/>
              </p:ext>
            </p:extLst>
          </p:nvPr>
        </p:nvGraphicFramePr>
        <p:xfrm>
          <a:off x="0" y="2082800"/>
          <a:ext cx="9144000" cy="413512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539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425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en-GB" sz="2400" noProof="0" dirty="0" smtClean="0"/>
                        <a:t>TASKS ASSOCIATED</a:t>
                      </a:r>
                      <a:r>
                        <a:rPr lang="en-GB" sz="2400" baseline="0" noProof="0" dirty="0" smtClean="0"/>
                        <a:t> WITH MATERIALS MANAGEMENT</a:t>
                      </a:r>
                      <a:endParaRPr lang="en-GB" sz="2400" b="1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s-ES" sz="2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TASK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HOW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WHO</a:t>
                      </a:r>
                      <a:endParaRPr lang="en-GB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/>
                        <a:t>DOCUMENT</a:t>
                      </a:r>
                      <a:endParaRPr lang="en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8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Quantity check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Inspection upon delivery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9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 distribution storage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Compatible equipment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10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Fixing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Safe clean work-place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Q.A. Procedures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11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Protect/prevent damage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Protection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12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Monitor waste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Materials reconciliation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13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Payment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Site measure</a:t>
                      </a:r>
                    </a:p>
                    <a:p>
                      <a:r>
                        <a:rPr lang="en-GB" noProof="0" dirty="0" smtClean="0"/>
                        <a:t>Client agreement and payment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Surveying/ Accounts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Certification</a:t>
                      </a: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7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sp>
        <p:nvSpPr>
          <p:cNvPr id="9" name="8 CuadroTexto"/>
          <p:cNvSpPr txBox="1"/>
          <p:nvPr/>
        </p:nvSpPr>
        <p:spPr>
          <a:xfrm>
            <a:off x="899592" y="134076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MATERIALS MANAGEMENT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6 CuadroTexto"/>
          <p:cNvSpPr txBox="1"/>
          <p:nvPr/>
        </p:nvSpPr>
        <p:spPr>
          <a:xfrm>
            <a:off x="899592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WASTE MINIMISATION</a:t>
            </a:r>
            <a:endParaRPr lang="es-ES" sz="24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899592" y="134076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MATERIALS RECONCILIATION</a:t>
            </a:r>
            <a:endParaRPr lang="es-E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43608" y="2420888"/>
            <a:ext cx="734481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Accounting is needed on a regular basis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Loss and waste must be kept under control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This should be carried out on high value, high volume materials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Reconciliations should be carried out monthly/weekly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Responsibility for reconciliation – site manager</a:t>
            </a:r>
            <a:endParaRPr lang="en-GB" sz="24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523513"/>
              </p:ext>
            </p:extLst>
          </p:nvPr>
        </p:nvGraphicFramePr>
        <p:xfrm>
          <a:off x="1475656" y="2348880"/>
          <a:ext cx="6096000" cy="3337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8400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559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Approx</a:t>
                      </a:r>
                      <a:r>
                        <a:rPr lang="en-GB" baseline="0" dirty="0" smtClean="0"/>
                        <a:t> percentage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Bricks and blocks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Sawn</a:t>
                      </a:r>
                      <a:r>
                        <a:rPr lang="en-GB" baseline="0" dirty="0" smtClean="0"/>
                        <a:t> softwood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Windows/doors/frames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Kitchen fittings/worktops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Wrought timber/stairs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Plasterboard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Concrete foundations</a:t>
                      </a:r>
                      <a:r>
                        <a:rPr lang="en-GB" baseline="0" dirty="0" smtClean="0"/>
                        <a:t> and slabs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Hardcore</a:t>
                      </a:r>
                      <a:r>
                        <a:rPr lang="en-GB" dirty="0" smtClean="0"/>
                        <a:t> substructure/roads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71600" y="126876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Example on a traditional house</a:t>
            </a:r>
          </a:p>
          <a:p>
            <a:pPr algn="ctr"/>
            <a:r>
              <a:rPr lang="en-GB" sz="2000" b="1" dirty="0" smtClean="0"/>
              <a:t>The approximate cost of materials percentage wise</a:t>
            </a:r>
            <a:endParaRPr lang="en-GB" sz="2000" b="1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8283808"/>
              </p:ext>
            </p:extLst>
          </p:nvPr>
        </p:nvGraphicFramePr>
        <p:xfrm>
          <a:off x="91406" y="908720"/>
          <a:ext cx="9021762" cy="566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Document" r:id="rId3" imgW="9021205" imgH="5666969" progId="Word.Document.12">
                  <p:embed/>
                </p:oleObj>
              </mc:Choice>
              <mc:Fallback>
                <p:oleObj name="Document" r:id="rId3" imgW="9021205" imgH="5666969" progId="Word.Document.12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06" y="908720"/>
                        <a:ext cx="9021762" cy="5667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556792"/>
            <a:ext cx="69847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measure and valuations</a:t>
            </a:r>
          </a:p>
          <a:p>
            <a:endParaRPr lang="en-GB" dirty="0"/>
          </a:p>
          <a:p>
            <a:r>
              <a:rPr lang="en-GB" sz="2400" dirty="0" smtClean="0"/>
              <a:t>We must consider materials stored on site + materials incorporated in the works</a:t>
            </a:r>
          </a:p>
          <a:p>
            <a:endParaRPr lang="en-GB" sz="2400" dirty="0" smtClean="0"/>
          </a:p>
          <a:p>
            <a:r>
              <a:rPr lang="en-GB" sz="2400" dirty="0" smtClean="0"/>
              <a:t>Goods received note made out on site will indicate delivery</a:t>
            </a:r>
          </a:p>
          <a:p>
            <a:endParaRPr lang="en-GB" sz="2400" dirty="0" smtClean="0"/>
          </a:p>
          <a:p>
            <a:r>
              <a:rPr lang="en-GB" sz="2400" dirty="0" smtClean="0"/>
              <a:t>Then passed from site to head office and checked against the invoice received</a:t>
            </a:r>
            <a:endParaRPr lang="en-GB" sz="24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8722"/>
            <a:ext cx="5760640" cy="6664853"/>
          </a:xfrm>
          <a:prstGeom prst="rect">
            <a:avLst/>
          </a:prstGeom>
          <a:scene3d>
            <a:camera prst="orthographicFront">
              <a:rot lat="0" lon="0" rev="21480000"/>
            </a:camera>
            <a:lightRig rig="threePt" dir="t"/>
          </a:scene3d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-1058366"/>
            <a:ext cx="6192688" cy="8758925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315416"/>
            <a:ext cx="5905642" cy="8352928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90872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EXERCISE</a:t>
            </a:r>
            <a:endParaRPr lang="en-GB" sz="32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Rectangle 7"/>
          <p:cNvSpPr/>
          <p:nvPr/>
        </p:nvSpPr>
        <p:spPr>
          <a:xfrm>
            <a:off x="708450" y="1657833"/>
            <a:ext cx="78239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We want to pave </a:t>
            </a:r>
            <a:r>
              <a:rPr lang="en-GB" dirty="0" smtClean="0"/>
              <a:t>the toilets of 192 </a:t>
            </a:r>
            <a:r>
              <a:rPr lang="en-GB" dirty="0"/>
              <a:t>studios with ceramic tiles.  The floor area per flat is 44.7 m</a:t>
            </a:r>
            <a:r>
              <a:rPr lang="en-GB" baseline="30000" dirty="0"/>
              <a:t>2</a:t>
            </a:r>
            <a:r>
              <a:rPr lang="en-GB" dirty="0"/>
              <a:t>. The dimensions of the standard studio are as follows: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411760" y="3140968"/>
            <a:ext cx="3240360" cy="23762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Arrow Connector 29"/>
          <p:cNvCxnSpPr/>
          <p:nvPr/>
        </p:nvCxnSpPr>
        <p:spPr>
          <a:xfrm>
            <a:off x="2411760" y="3645024"/>
            <a:ext cx="3240360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3059832" y="3140968"/>
            <a:ext cx="0" cy="237626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3347864" y="33569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254mm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2483768" y="444346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184mm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83671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EXERCISE</a:t>
            </a:r>
            <a:endParaRPr lang="en-GB" sz="3200" b="1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Rectangle 7"/>
          <p:cNvSpPr/>
          <p:nvPr/>
        </p:nvSpPr>
        <p:spPr>
          <a:xfrm>
            <a:off x="179512" y="1674081"/>
            <a:ext cx="4320480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b="1" dirty="0"/>
              <a:t>We also know the following information: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Three operators can finish paving </a:t>
            </a:r>
            <a:r>
              <a:rPr lang="en-GB" sz="1600" dirty="0" smtClean="0"/>
              <a:t>3 studios </a:t>
            </a:r>
            <a:r>
              <a:rPr lang="en-GB" sz="1600" dirty="0"/>
              <a:t>per day.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Delivery of pavement lasts </a:t>
            </a:r>
            <a:r>
              <a:rPr lang="en-GB" sz="1600" dirty="0" smtClean="0"/>
              <a:t>1 week.</a:t>
            </a:r>
            <a:endParaRPr lang="en-GB" sz="1600" dirty="0"/>
          </a:p>
          <a:p>
            <a:pPr lvl="0">
              <a:spcAft>
                <a:spcPts val="1200"/>
              </a:spcAft>
            </a:pPr>
            <a:r>
              <a:rPr lang="en-GB" sz="1600" dirty="0"/>
              <a:t>I can store up to 3</a:t>
            </a:r>
            <a:r>
              <a:rPr lang="en-GB" sz="1600" dirty="0" smtClean="0"/>
              <a:t>00 </a:t>
            </a:r>
            <a:r>
              <a:rPr lang="en-GB" sz="1600" dirty="0"/>
              <a:t>m2 of pavement on the site.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The supplier prepares his invoice at the end of every month.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I can choose ceramic tiles between sizes 250x250, 300x300 and 400x400 mm.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The cost of operator hour is £12, working 8 hours a day. The cost of the ceramic tiles is £10 per m2.</a:t>
            </a:r>
          </a:p>
        </p:txBody>
      </p:sp>
      <p:sp>
        <p:nvSpPr>
          <p:cNvPr id="9" name="Rectangle 8"/>
          <p:cNvSpPr/>
          <p:nvPr/>
        </p:nvSpPr>
        <p:spPr>
          <a:xfrm>
            <a:off x="4779741" y="1693734"/>
            <a:ext cx="408620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b="1" dirty="0"/>
              <a:t>Calculate the following: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Decide about the size of the ceramic tiles and justify the answer saying which generates less cut-off waste.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Calculate the cut-off waste generated per studio.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Plan the execution and delivery of ceramic tiles.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Calculate the price of paving every studio.</a:t>
            </a:r>
          </a:p>
          <a:p>
            <a:pPr lvl="0">
              <a:spcAft>
                <a:spcPts val="1200"/>
              </a:spcAft>
            </a:pPr>
            <a:r>
              <a:rPr lang="en-GB" sz="1600" dirty="0"/>
              <a:t>Calculate the supplier invoices for every month.</a:t>
            </a:r>
          </a:p>
        </p:txBody>
      </p:sp>
    </p:spTree>
    <p:extLst>
      <p:ext uri="{BB962C8B-B14F-4D97-AF65-F5344CB8AC3E}">
        <p14:creationId xmlns:p14="http://schemas.microsoft.com/office/powerpoint/2010/main" val="28224595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Traceability</a:t>
            </a:r>
            <a:r>
              <a:rPr lang="es-ES" sz="2400" b="1" dirty="0" smtClean="0">
                <a:solidFill>
                  <a:srgbClr val="0070C0"/>
                </a:solidFill>
              </a:rPr>
              <a:t> of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539552" y="227687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WASTE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2195736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SEGGREGATION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4729760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TRANSPORT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6853996" y="22768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END OF LIFE</a:t>
            </a:r>
          </a:p>
          <a:p>
            <a:pPr algn="ctr"/>
            <a:r>
              <a:rPr lang="en-US" sz="2000" dirty="0" smtClean="0"/>
              <a:t>NEW USE</a:t>
            </a:r>
            <a:endParaRPr lang="en-GB" sz="2000" dirty="0"/>
          </a:p>
        </p:txBody>
      </p:sp>
      <p:sp>
        <p:nvSpPr>
          <p:cNvPr id="4" name="Right Arrow 3"/>
          <p:cNvSpPr/>
          <p:nvPr/>
        </p:nvSpPr>
        <p:spPr>
          <a:xfrm>
            <a:off x="1547664" y="2476927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4031940" y="247692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ight Arrow 17"/>
          <p:cNvSpPr/>
          <p:nvPr/>
        </p:nvSpPr>
        <p:spPr>
          <a:xfrm>
            <a:off x="6264188" y="245406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31740" y="32129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According to EWC</a:t>
            </a:r>
          </a:p>
          <a:p>
            <a:r>
              <a:rPr lang="en-US" dirty="0" smtClean="0"/>
              <a:t>Stored</a:t>
            </a:r>
          </a:p>
          <a:p>
            <a:r>
              <a:rPr lang="en-US" dirty="0" smtClean="0"/>
              <a:t>Protected</a:t>
            </a:r>
          </a:p>
          <a:p>
            <a:r>
              <a:rPr lang="en-US" dirty="0" smtClean="0"/>
              <a:t>Avoid mixing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64288" y="3212976"/>
            <a:ext cx="1633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Disposed of</a:t>
            </a:r>
          </a:p>
          <a:p>
            <a:r>
              <a:rPr lang="en-US" dirty="0" smtClean="0"/>
              <a:t>Reuse</a:t>
            </a:r>
          </a:p>
          <a:p>
            <a:r>
              <a:rPr lang="en-US" dirty="0" smtClean="0"/>
              <a:t>Recycle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680012" y="321297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Right conditions</a:t>
            </a:r>
            <a:endParaRPr lang="en-GB" dirty="0"/>
          </a:p>
        </p:txBody>
      </p:sp>
      <p:grpSp>
        <p:nvGrpSpPr>
          <p:cNvPr id="2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2942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Carriers</a:t>
            </a:r>
            <a:r>
              <a:rPr lang="es-ES" sz="2400" b="1" dirty="0" smtClean="0">
                <a:solidFill>
                  <a:srgbClr val="0070C0"/>
                </a:solidFill>
              </a:rPr>
              <a:t>, </a:t>
            </a:r>
            <a:r>
              <a:rPr lang="es-ES" sz="2400" b="1" dirty="0" err="1" smtClean="0">
                <a:solidFill>
                  <a:srgbClr val="0070C0"/>
                </a:solidFill>
              </a:rPr>
              <a:t>brokers</a:t>
            </a:r>
            <a:r>
              <a:rPr lang="es-ES" sz="2400" b="1" dirty="0" smtClean="0">
                <a:solidFill>
                  <a:srgbClr val="0070C0"/>
                </a:solidFill>
              </a:rPr>
              <a:t> and </a:t>
            </a:r>
            <a:r>
              <a:rPr lang="es-ES" sz="2400" b="1" dirty="0" err="1" smtClean="0">
                <a:solidFill>
                  <a:srgbClr val="0070C0"/>
                </a:solidFill>
              </a:rPr>
              <a:t>dealers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400" dirty="0" smtClean="0"/>
          </a:p>
          <a:p>
            <a:endParaRPr lang="es-ES" sz="2400" dirty="0" smtClean="0"/>
          </a:p>
          <a:p>
            <a:endParaRPr lang="es-ES" sz="2400" dirty="0" smtClean="0"/>
          </a:p>
        </p:txBody>
      </p:sp>
      <p:sp>
        <p:nvSpPr>
          <p:cNvPr id="2" name="Rectangle 1">
            <a:hlinkClick r:id="rId2"/>
          </p:cNvPr>
          <p:cNvSpPr/>
          <p:nvPr/>
        </p:nvSpPr>
        <p:spPr>
          <a:xfrm>
            <a:off x="2339752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https://www.gov.uk/guidance/access-the-public-register-for-environmental-information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4213" y="2352572"/>
            <a:ext cx="756019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b="1" dirty="0" smtClean="0"/>
              <a:t>Carriers</a:t>
            </a:r>
            <a:r>
              <a:rPr lang="en-US" sz="2400" dirty="0" smtClean="0"/>
              <a:t>: Transport waste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Brokers</a:t>
            </a:r>
            <a:r>
              <a:rPr lang="en-US" sz="2400" dirty="0" smtClean="0"/>
              <a:t>: arrange for other businesses’ waste to be handled, transported, disposed of or recovered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Dealers</a:t>
            </a:r>
            <a:r>
              <a:rPr lang="en-US" sz="2400" dirty="0" smtClean="0"/>
              <a:t>: Buy waste from other businesses to sell on</a:t>
            </a:r>
          </a:p>
          <a:p>
            <a:pPr>
              <a:spcBef>
                <a:spcPts val="1200"/>
              </a:spcBef>
            </a:pPr>
            <a:endParaRPr lang="en-US" sz="2400" dirty="0"/>
          </a:p>
          <a:p>
            <a:pPr>
              <a:spcBef>
                <a:spcPts val="1200"/>
              </a:spcBef>
            </a:pPr>
            <a:r>
              <a:rPr lang="en-US" sz="2400" dirty="0" smtClean="0"/>
              <a:t>They should be accredited</a:t>
            </a:r>
            <a:endParaRPr lang="en-GB" sz="2400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4265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Carriers</a:t>
            </a:r>
            <a:r>
              <a:rPr lang="es-ES" sz="2400" b="1" dirty="0" smtClean="0">
                <a:solidFill>
                  <a:srgbClr val="0070C0"/>
                </a:solidFill>
              </a:rPr>
              <a:t>, </a:t>
            </a:r>
            <a:r>
              <a:rPr lang="es-ES" sz="2400" b="1" dirty="0" err="1" smtClean="0">
                <a:solidFill>
                  <a:srgbClr val="0070C0"/>
                </a:solidFill>
              </a:rPr>
              <a:t>brokers</a:t>
            </a:r>
            <a:r>
              <a:rPr lang="es-ES" sz="2400" b="1" dirty="0" smtClean="0">
                <a:solidFill>
                  <a:srgbClr val="0070C0"/>
                </a:solidFill>
              </a:rPr>
              <a:t> and </a:t>
            </a:r>
            <a:r>
              <a:rPr lang="es-ES" sz="2400" b="1" dirty="0" err="1" smtClean="0">
                <a:solidFill>
                  <a:srgbClr val="0070C0"/>
                </a:solidFill>
              </a:rPr>
              <a:t>dealers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400" dirty="0" smtClean="0"/>
          </a:p>
          <a:p>
            <a:r>
              <a:rPr lang="es-ES" sz="2400" b="1" dirty="0" err="1" smtClean="0"/>
              <a:t>Lower</a:t>
            </a:r>
            <a:r>
              <a:rPr lang="es-ES" sz="2400" b="1" dirty="0" smtClean="0"/>
              <a:t> and </a:t>
            </a:r>
            <a:r>
              <a:rPr lang="es-ES" sz="2400" b="1" dirty="0" err="1" smtClean="0"/>
              <a:t>upper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tier</a:t>
            </a:r>
            <a:endParaRPr lang="es-ES" sz="2400" b="1" dirty="0" smtClean="0"/>
          </a:p>
          <a:p>
            <a:endParaRPr lang="es-ES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84213" y="2352572"/>
            <a:ext cx="756019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b="1" dirty="0" smtClean="0"/>
              <a:t>Lower tier </a:t>
            </a:r>
            <a:r>
              <a:rPr lang="en-US" sz="2400" dirty="0" smtClean="0"/>
              <a:t>only considered when: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only carry waste they produced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Only carry/arrange or deal in: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Animal by-products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Waste from mines and quarries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Waste from agricultural premises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US" sz="2400" dirty="0" smtClean="0"/>
              <a:t>Are a charity or voluntary  </a:t>
            </a:r>
            <a:r>
              <a:rPr lang="en-US" sz="2400" dirty="0" err="1" smtClean="0"/>
              <a:t>organisation</a:t>
            </a:r>
            <a:endParaRPr lang="en-GB" sz="2400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6026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2276872"/>
            <a:ext cx="72008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A SWMP covers: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Who will be responsible for resource management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What types of waste will be generated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How waste will be managed (reduced, re-used or recycled)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Which contractors will be used to ensure the waste is correctly recycled or disposed of responsibly and legally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How the quantity of waste generated by the project will be measured</a:t>
            </a:r>
            <a:endParaRPr lang="en-GB" sz="2000" dirty="0"/>
          </a:p>
        </p:txBody>
      </p:sp>
      <p:sp>
        <p:nvSpPr>
          <p:cNvPr id="3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ONE. PLAN AND PREPARE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31640" y="2348880"/>
            <a:ext cx="68407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During the concept and design of the project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Questions like: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Purchase materials with less or returnable packaging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Pre-order materials to specification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Enough storage space for waste segregation</a:t>
            </a:r>
          </a:p>
          <a:p>
            <a:pPr marL="742950" lvl="1" indent="-28575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Reuse of materials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Record all decisions</a:t>
            </a: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TWO. ALLOCATE RESPONSIBILITIES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9592" y="2204864"/>
            <a:ext cx="727280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Someone must be appointed to take overall responsibility for SWMP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The client in the pre-construction phase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Transferred to the principal contractor when construction starts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 smtClean="0"/>
              <a:t>This person is responsible for updating the plan and have the authority to ensure that others will cooperate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 smtClean="0"/>
              <a:t>The client and the principal contractor must sign a declaration that they will handle </a:t>
            </a:r>
            <a:r>
              <a:rPr lang="en-GB" sz="2000" smtClean="0"/>
              <a:t>materials efficiently </a:t>
            </a:r>
            <a:r>
              <a:rPr lang="en-GB" sz="2000" dirty="0" smtClean="0"/>
              <a:t>and manage waste appropriately </a:t>
            </a: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1464036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THREE. IDENTIFY YOUR WASTE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568" y="2204864"/>
            <a:ext cx="7272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Identify types and quantities of waste that the project will produce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Estimate how much waste and set realistic targets about how much waste  you can reuse, recycle or dispose of.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Waste hierarchy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On-site and off-site options for handling the waste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Any special arrangements for hazardous waste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Use the data form at the planning stage and then throughout the project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Waste data must be updated regularly</a:t>
            </a: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138532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222278"/>
            <a:ext cx="9144000" cy="5635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5635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72776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FOUR. IDENTIFY HOW TO MANAGE YOUR WASTE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568" y="1916832"/>
            <a:ext cx="727280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Work out the best options for recycling and disposing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Where, when and what sort of materials you can reuse, recycle or dispose</a:t>
            </a:r>
          </a:p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/>
              <a:t>On-site</a:t>
            </a:r>
          </a:p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/>
              <a:t>Off-site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Store and dispose of all waste responsibly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don’t mix different types of waste. 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Segregate them as they are generated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Keep signed waste transfer notes (WTN) or consignment notes for all waste that you dispose of or transfer from your site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WTNs must be kept for at least 2 years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Consignment notes for at least 3 years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(they can be an appendix to your plan)</a:t>
            </a: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FIVE. IDENTIFY WHERE AND HOW TO DISPOSE OF YOUR WASTE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27280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Make sure you know where and how to dispose of your waste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Waste disposal contractors: you must make sure they dispose of it safely and legally</a:t>
            </a:r>
          </a:p>
          <a:p>
            <a:pPr>
              <a:spcAft>
                <a:spcPts val="1200"/>
              </a:spcAft>
            </a:pPr>
            <a:r>
              <a:rPr lang="en-GB" sz="2000" b="1" dirty="0" smtClean="0"/>
              <a:t>Check the following: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Anyone transporting your waste is registered as a waste carrier with your environmental regulator (record their waste carrier legislation number on your plan)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All sites receiving your waste have an </a:t>
            </a:r>
            <a:r>
              <a:rPr lang="en-GB" sz="2000" dirty="0" err="1" smtClean="0"/>
              <a:t>appropiate</a:t>
            </a:r>
            <a:r>
              <a:rPr lang="en-GB" sz="2000" dirty="0" smtClean="0"/>
              <a:t> permit, licence or registered exemption  (record them on your plan)</a:t>
            </a:r>
          </a:p>
          <a:p>
            <a:pPr>
              <a:spcAft>
                <a:spcPts val="1200"/>
              </a:spcAft>
            </a:pP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SIX. ORGANISE YOUR MATERIALS AND WASTE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636912"/>
            <a:ext cx="727280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Plan the materials you need for your project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Avoid over-ordering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Pre-order materials to specification at the design stage to reduce waste from off-cuts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Consider any limitations of your location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Consider using recycled or previously used materials 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Record all decisions you make to minimise waste</a:t>
            </a:r>
          </a:p>
          <a:p>
            <a:pPr>
              <a:spcAft>
                <a:spcPts val="1200"/>
              </a:spcAft>
            </a:pP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SEVEN. COMMUNICATE THE PLAN AND CARRY OUT TRAINING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564904"/>
            <a:ext cx="727280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Plan the materials you need for your project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Avoid over-ordering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Pre-order materials to specification at the design stage to reduce waste from off-cuts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Consider any limitations of your location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Consider using recycled or previously used materials 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Record all decisions you make to minimise waste</a:t>
            </a:r>
          </a:p>
          <a:p>
            <a:pPr>
              <a:spcAft>
                <a:spcPts val="1200"/>
              </a:spcAft>
            </a:pP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EIGHT. MEASURE YOUR WASTE AND UPDATE YOUR SWMP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5576" y="1988840"/>
            <a:ext cx="72728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You need to update the SWMP regularly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Keep track of all movements of waste within and from your site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000" dirty="0" smtClean="0"/>
              <a:t>Types of waste taken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000" dirty="0" smtClean="0"/>
              <a:t>Who removed them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000" dirty="0" smtClean="0"/>
              <a:t>Where they took the waste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Keep your waste documents as an appendix to your plan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Update your plan with the totals of waste handled to reflect the progress of the project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Measure how well the plan is working (more or less waste generation)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EIGHT. MEASURE YOUR WASTE AND UPDATE YOUR SWMP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87624" y="2132856"/>
            <a:ext cx="727280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Possibility to compare to future projects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Volume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Value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Weight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Record waste costs against: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Value of project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Area of build </a:t>
            </a:r>
            <a:r>
              <a:rPr lang="en-GB" sz="2000" dirty="0" err="1" smtClean="0"/>
              <a:t>floorspace</a:t>
            </a:r>
            <a:endParaRPr lang="en-GB" sz="2000" dirty="0" smtClean="0"/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Volume of building</a:t>
            </a:r>
          </a:p>
          <a:p>
            <a:pPr>
              <a:spcAft>
                <a:spcPts val="1200"/>
              </a:spcAft>
            </a:pP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82089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STEP NINE. REVIEW THE SUCCESS AND LEARN LESSONS FOR THE FUTURE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568" y="2492896"/>
            <a:ext cx="8136904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At the end you will have accurate record of your materials and waste management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The information in your plan will be useful for future construction projects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You can write a report of the results of the SWMP and actions points for the future, which you can:</a:t>
            </a:r>
          </a:p>
          <a:p>
            <a:pPr lvl="1">
              <a:spcAft>
                <a:spcPts val="600"/>
              </a:spcAft>
            </a:pPr>
            <a:r>
              <a:rPr lang="en-GB" sz="2000" dirty="0" smtClean="0"/>
              <a:t>-send to staff and customers</a:t>
            </a:r>
          </a:p>
          <a:p>
            <a:pPr lvl="1">
              <a:spcAft>
                <a:spcPts val="600"/>
              </a:spcAft>
            </a:pPr>
            <a:r>
              <a:rPr lang="en-GB" sz="2000" dirty="0" smtClean="0"/>
              <a:t>-use to help you plan future projects</a:t>
            </a:r>
          </a:p>
          <a:p>
            <a:pPr>
              <a:spcAft>
                <a:spcPts val="600"/>
              </a:spcAft>
            </a:pPr>
            <a:endParaRPr lang="en-GB" sz="2000" dirty="0" smtClean="0"/>
          </a:p>
          <a:p>
            <a:pPr>
              <a:spcAft>
                <a:spcPts val="600"/>
              </a:spcAft>
            </a:pPr>
            <a:r>
              <a:rPr lang="en-GB" sz="2000" dirty="0" smtClean="0"/>
              <a:t>You must keep the SWMP for at least 2 years after the project has finished</a:t>
            </a:r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26806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340768"/>
            <a:ext cx="82089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TEMPLATES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4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SITE WASTE MANAGEMENT PLANS</a:t>
            </a:r>
            <a:endParaRPr lang="en-GB" sz="2400" b="1" dirty="0"/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Rectangle 9">
            <a:hlinkClick r:id="rId4"/>
          </p:cNvPr>
          <p:cNvSpPr/>
          <p:nvPr/>
        </p:nvSpPr>
        <p:spPr>
          <a:xfrm>
            <a:off x="746036" y="219350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https://www.gov.uk/government/publications/national-waste-programme-project-waste-management-plan-pwmp-template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46036" y="34290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5"/>
              </a:rPr>
              <a:t>https://www.veritas-consulting.co.uk/Documents/Sample-Site-Waste-Management-Plan-Template%20_SWMP_.pdf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80112" y="2276872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Too simple. Lack of information about waste hierarchy.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553412" y="3567499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Should include volume of each waste type, costs associated to waste management and monitoring.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729640" y="508518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6"/>
              </a:rPr>
              <a:t>https://apps.eastsussex.gov.uk/environment/planning/applications/register/documents/datawright%20saved%20documents/scannedinfo/planning/rr-2709-cc/smartwaste%20plan%20-%20swmp%20%20tracked%20changes.pdf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553412" y="5223683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 covers planning, implementation, monitoring and review.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66188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río">
  <a:themeElements>
    <a:clrScheme name="Brío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Brío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Brío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1214</TotalTime>
  <Words>2900</Words>
  <Application>Microsoft Office PowerPoint</Application>
  <PresentationFormat>On-screen Show (4:3)</PresentationFormat>
  <Paragraphs>658</Paragraphs>
  <Slides>58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Arial</vt:lpstr>
      <vt:lpstr>Calibri</vt:lpstr>
      <vt:lpstr>Century Gothic</vt:lpstr>
      <vt:lpstr>Times New Roman</vt:lpstr>
      <vt:lpstr>Verdana</vt:lpstr>
      <vt:lpstr>Wingdings</vt:lpstr>
      <vt:lpstr>Wingdings 2</vt:lpstr>
      <vt:lpstr>Tema de Office</vt:lpstr>
      <vt:lpstr>Brío</vt:lpstr>
      <vt:lpstr>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40</cp:revision>
  <dcterms:created xsi:type="dcterms:W3CDTF">2015-03-08T09:35:53Z</dcterms:created>
  <dcterms:modified xsi:type="dcterms:W3CDTF">2020-03-04T22:19:21Z</dcterms:modified>
</cp:coreProperties>
</file>