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5" r:id="rId7"/>
    <p:sldId id="266" r:id="rId8"/>
    <p:sldId id="261" r:id="rId9"/>
    <p:sldId id="262" r:id="rId10"/>
    <p:sldId id="263" r:id="rId11"/>
    <p:sldId id="264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106" d="100"/>
          <a:sy n="106" d="100"/>
        </p:scale>
        <p:origin x="79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C03188-A4CE-DE17-71CC-DBC1F9CBE2B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E2FA123-03AA-F07D-83E9-28AFBD7335E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633C3A-E325-1C79-DB27-759A7036E9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8464BC-754E-48DE-BDDC-E198D1512DFD}" type="datetimeFigureOut">
              <a:rPr lang="en-GB" smtClean="0"/>
              <a:t>27/03/2025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425826-62A0-4A77-E387-0B3CE63821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33E2DC-C3A6-ED02-F2FD-B3F69798D2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1CB5F-D582-4309-8AF6-7EE3E01757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5707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AC5783-CCBE-A54D-4D41-14824BF655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B91873-185B-7C3D-8870-C5EDC14628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85469B-BA51-B4F5-A0CB-5E1BF5F995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8464BC-754E-48DE-BDDC-E198D1512DFD}" type="datetimeFigureOut">
              <a:rPr lang="en-GB" smtClean="0"/>
              <a:t>27/03/2025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B2DC49-1324-1390-3F9E-18CE1E3EE6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A1C0CB-9189-F997-A97E-EE924B1138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1CB5F-D582-4309-8AF6-7EE3E01757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83321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24431C-7904-5C04-CCC6-AC08559FAE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C8605C6-B568-885D-5460-7E5067A660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1AF022-CBC7-7FF3-352F-053AC0FEE8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8464BC-754E-48DE-BDDC-E198D1512DFD}" type="datetimeFigureOut">
              <a:rPr lang="en-GB" smtClean="0"/>
              <a:t>27/03/2025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F4EFD9-D2E9-43EA-137B-343D98E0D0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194377-31F5-B954-DE3C-0B2D88C2F2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1CB5F-D582-4309-8AF6-7EE3E01757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85515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F5FBAF-486B-E4E6-4D77-D325E5D6DA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A262D8-8C62-3008-1E66-1D7EF275D05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1686E28-202A-5D44-9491-2B82285E1F2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5D176C3-820F-7224-3A91-3A3EC76896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8464BC-754E-48DE-BDDC-E198D1512DFD}" type="datetimeFigureOut">
              <a:rPr lang="en-GB" smtClean="0"/>
              <a:t>27/03/2025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4DEF51D-0729-EC32-B7A8-4220022D53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3FF607-797E-F4EF-28BF-6B09CEE632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1CB5F-D582-4309-8AF6-7EE3E01757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33293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354BBC-086F-ED10-7A05-9622AF3335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6C32B55-B755-D847-3AC8-DB720C7850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108F989-BFAA-8387-ECF9-FA2161A153A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F85E8E7-BB48-5500-408F-4E5B22A10D6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5BAB207-BEA8-081A-7C6D-6FCDA9FCE5B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7EC097C-9F35-A00C-EAE4-DC39BDFF48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8464BC-754E-48DE-BDDC-E198D1512DFD}" type="datetimeFigureOut">
              <a:rPr lang="en-GB" smtClean="0"/>
              <a:t>27/03/2025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8C4E848-FF51-2F23-D983-498F134E8C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EAACA05-13CA-55DD-3C44-7274661DD0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1CB5F-D582-4309-8AF6-7EE3E01757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12355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7E7282-F807-8885-AD71-25EA29569F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4D7BBF8-EE11-D8FF-0B8A-A9F510DC78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8464BC-754E-48DE-BDDC-E198D1512DFD}" type="datetimeFigureOut">
              <a:rPr lang="en-GB" smtClean="0"/>
              <a:t>27/03/2025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2919ABA-C0BD-29F3-D3D2-51B79F5658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FF022C5-915E-BD20-934C-FE639BB860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1CB5F-D582-4309-8AF6-7EE3E01757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32152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98E406E-DCE7-B149-C730-45D01E5F10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8464BC-754E-48DE-BDDC-E198D1512DFD}" type="datetimeFigureOut">
              <a:rPr lang="en-GB" smtClean="0"/>
              <a:t>27/03/2025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2394173-4B21-C263-0ED9-5D29F19E92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A22F48-7CC2-4394-1A64-B4620D182E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1CB5F-D582-4309-8AF6-7EE3E01757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75138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39DC45-D9AB-E32E-FFA9-19B307011A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7B28DF-21C4-10E9-9AD6-622E19A250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FB69335-5475-1D03-58BE-AC674896081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F4266B5-2FE5-CFE4-A964-9EA4516C38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8464BC-754E-48DE-BDDC-E198D1512DFD}" type="datetimeFigureOut">
              <a:rPr lang="en-GB" smtClean="0"/>
              <a:t>27/03/2025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9C58EA7-B85C-9F04-13AA-33794672C6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D168C92-32D3-40D6-61F2-A47552C296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1CB5F-D582-4309-8AF6-7EE3E01757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94174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228634-4129-E39C-AB68-88F65E57FD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47D4843-BDFA-2ECE-089A-79C68094D0B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124A8FA-2D51-FC4F-A229-8DD055AE14C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D515920-84B8-0462-343F-9F30882146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8464BC-754E-48DE-BDDC-E198D1512DFD}" type="datetimeFigureOut">
              <a:rPr lang="en-GB" smtClean="0"/>
              <a:t>27/03/2025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71E7F9E-5B18-16EB-4B82-21CB3A504D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2483B3-89FC-F6F8-D7DF-79F73993F5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1CB5F-D582-4309-8AF6-7EE3E01757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49968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8E431C-F265-B984-A0EF-70FA00C0E8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26D27E8-1BA3-8B3A-A06B-5AC0A7784E5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7259BB-9CE1-7D46-80E9-B4D3047D91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8464BC-754E-48DE-BDDC-E198D1512DFD}" type="datetimeFigureOut">
              <a:rPr lang="en-GB" smtClean="0"/>
              <a:t>27/03/2025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1F05CD-7792-9F05-AF1A-B8F62D5A8A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75D27C-3463-1BBE-9FF7-8D2E0C6A72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1CB5F-D582-4309-8AF6-7EE3E01757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01000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65057AA-A10B-E734-0660-AD980C0276C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BE7D80E-EA16-CB70-9BE4-6A06C39258C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7673A9-E3E9-575F-BB85-4822ADFAE1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8464BC-754E-48DE-BDDC-E198D1512DFD}" type="datetimeFigureOut">
              <a:rPr lang="en-GB" smtClean="0"/>
              <a:t>27/03/2025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DFC25C-193F-08EC-ECF3-7058C4D4D0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BFA241-8B00-585E-88AB-4C23AE0D83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1CB5F-D582-4309-8AF6-7EE3E01757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74000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ECC3FA8-905A-8893-8743-876205E0EC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88C5CB-8D1A-EE6B-140E-C08052DC6E6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EFFD00-68DD-C279-5204-907472D3925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78464BC-754E-48DE-BDDC-E198D1512DFD}" type="datetimeFigureOut">
              <a:rPr lang="en-GB" smtClean="0"/>
              <a:t>27/03/2025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D3415D-C2C5-6283-06D8-6064B4360F8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9AF5C4-AFD3-A159-CB00-60B06F8A6EC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F81CB5F-D582-4309-8AF6-7EE3E01757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6565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ons.gov.uk/" TargetMode="External"/><Relationship Id="rId3" Type="http://schemas.openxmlformats.org/officeDocument/2006/relationships/hyperlink" Target="https://www.creative.wales/funding-and-support" TargetMode="External"/><Relationship Id="rId7" Type="http://schemas.openxmlformats.org/officeDocument/2006/relationships/hyperlink" Target="https://www.oecd.org/" TargetMode="External"/><Relationship Id="rId12" Type="http://schemas.openxmlformats.org/officeDocument/2006/relationships/hyperlink" Target="https://yougov.co.uk/" TargetMode="External"/><Relationship Id="rId2" Type="http://schemas.openxmlformats.org/officeDocument/2006/relationships/hyperlink" Target="https://www.cardiff.gov.uk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store.mintel.com/" TargetMode="External"/><Relationship Id="rId11" Type="http://schemas.openxmlformats.org/officeDocument/2006/relationships/hyperlink" Target="https://www.visitcardiff.com/" TargetMode="External"/><Relationship Id="rId5" Type="http://schemas.openxmlformats.org/officeDocument/2006/relationships/hyperlink" Target="https://www.gov.uk/limited-company-formation" TargetMode="External"/><Relationship Id="rId10" Type="http://schemas.openxmlformats.org/officeDocument/2006/relationships/hyperlink" Target="https://www.sba.gov/" TargetMode="External"/><Relationship Id="rId4" Type="http://schemas.openxmlformats.org/officeDocument/2006/relationships/hyperlink" Target="https://www.fairtrade.org.uk/" TargetMode="External"/><Relationship Id="rId9" Type="http://schemas.openxmlformats.org/officeDocument/2006/relationships/hyperlink" Target="https://www.rightmove.co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grey square with orange text&#10;&#10;AI-generated content may be incorrect.">
            <a:extLst>
              <a:ext uri="{FF2B5EF4-FFF2-40B4-BE49-F238E27FC236}">
                <a16:creationId xmlns:a16="http://schemas.microsoft.com/office/drawing/2014/main" id="{E1C1B964-FCDE-21A6-E9A4-4BAA0163B3B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858000" cy="6858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6FAEC09-B1F8-7251-F05D-5E4578F4FA76}"/>
              </a:ext>
            </a:extLst>
          </p:cNvPr>
          <p:cNvSpPr txBox="1"/>
          <p:nvPr/>
        </p:nvSpPr>
        <p:spPr>
          <a:xfrm>
            <a:off x="6858000" y="180880"/>
            <a:ext cx="5334000" cy="40626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6600" dirty="0">
                <a:latin typeface="Aptos ExtraBold" panose="020F0502020204030204" pitchFamily="34" charset="0"/>
              </a:rPr>
              <a:t>BUSINESS PLAN</a:t>
            </a:r>
            <a:endParaRPr lang="en-US" dirty="0"/>
          </a:p>
          <a:p>
            <a:pPr algn="r"/>
            <a:r>
              <a:rPr lang="en-US" b="1" dirty="0">
                <a:solidFill>
                  <a:schemeClr val="accent2"/>
                </a:solidFill>
                <a:latin typeface="Aptos ExtraBold" panose="020B0004020202020204" pitchFamily="34" charset="0"/>
              </a:rPr>
              <a:t>MODULE: MANAGING ENTERPRISE BMSW4011</a:t>
            </a:r>
          </a:p>
          <a:p>
            <a:pPr algn="r"/>
            <a:endParaRPr lang="en-US" b="1" dirty="0">
              <a:solidFill>
                <a:schemeClr val="accent2"/>
              </a:solidFill>
              <a:latin typeface="Aptos ExtraBold" panose="020B0004020202020204" pitchFamily="34" charset="0"/>
            </a:endParaRPr>
          </a:p>
          <a:p>
            <a:pPr algn="r"/>
            <a:r>
              <a:rPr lang="en-US" b="1" dirty="0">
                <a:solidFill>
                  <a:schemeClr val="accent2"/>
                </a:solidFill>
                <a:latin typeface="Aptos ExtraBold" panose="020B0004020202020204" pitchFamily="34" charset="0"/>
              </a:rPr>
              <a:t>STUDENT NAME &amp; ID: SEBASTIAN-LUCA KISS 2331017</a:t>
            </a:r>
          </a:p>
          <a:p>
            <a:pPr algn="r"/>
            <a:endParaRPr lang="en-US" b="1" dirty="0">
              <a:solidFill>
                <a:schemeClr val="accent2"/>
              </a:solidFill>
              <a:latin typeface="Aptos ExtraBold" panose="020B0004020202020204" pitchFamily="34" charset="0"/>
            </a:endParaRPr>
          </a:p>
          <a:p>
            <a:pPr algn="r"/>
            <a:r>
              <a:rPr lang="en-US" b="1" dirty="0">
                <a:solidFill>
                  <a:schemeClr val="accent2"/>
                </a:solidFill>
                <a:latin typeface="Aptos ExtraBold" panose="020B0004020202020204" pitchFamily="34" charset="0"/>
              </a:rPr>
              <a:t>LECTURER: MEL SQUIRE</a:t>
            </a:r>
          </a:p>
          <a:p>
            <a:endParaRPr lang="en-GB" dirty="0"/>
          </a:p>
        </p:txBody>
      </p:sp>
      <p:pic>
        <p:nvPicPr>
          <p:cNvPr id="8" name="Picture 7" descr="A logo with text on it&#10;&#10;AI-generated content may be incorrect.">
            <a:extLst>
              <a:ext uri="{FF2B5EF4-FFF2-40B4-BE49-F238E27FC236}">
                <a16:creationId xmlns:a16="http://schemas.microsoft.com/office/drawing/2014/main" id="{A3377812-85DF-0FD5-9AFB-46B346BBEED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4903" y="4014975"/>
            <a:ext cx="5260194" cy="272985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0721165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B4E1A24-95E0-0D04-D466-16F47F80AA5F}"/>
              </a:ext>
            </a:extLst>
          </p:cNvPr>
          <p:cNvSpPr txBox="1"/>
          <p:nvPr/>
        </p:nvSpPr>
        <p:spPr>
          <a:xfrm>
            <a:off x="114301" y="135803"/>
            <a:ext cx="5667374" cy="67221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4800" b="1" dirty="0"/>
              <a:t>Business Concept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4800" b="1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accent2"/>
                </a:solidFill>
              </a:rPr>
              <a:t>Creative venue: Café (day) → Bar &amp; Art Space (night)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accent2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accent2"/>
                </a:solidFill>
              </a:rPr>
              <a:t>Hosts: Exhibitions, live music, poetry nights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accent2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accent2"/>
                </a:solidFill>
              </a:rPr>
              <a:t>Community-focused: Supports local talent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accent2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accent2"/>
                </a:solidFill>
              </a:rPr>
              <a:t>Solves gap in affordable venues (Visit Cardiff, 2023)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</p:txBody>
      </p:sp>
      <p:pic>
        <p:nvPicPr>
          <p:cNvPr id="4" name="Picture 3" descr="Modern lounge">
            <a:extLst>
              <a:ext uri="{FF2B5EF4-FFF2-40B4-BE49-F238E27FC236}">
                <a16:creationId xmlns:a16="http://schemas.microsoft.com/office/drawing/2014/main" id="{A5C37F68-4D36-E962-ACD1-C26F51C3328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564" r="18035" b="-2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84772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06AA94E-94CA-BB06-DD19-C89A74F9F6D9}"/>
              </a:ext>
            </a:extLst>
          </p:cNvPr>
          <p:cNvSpPr txBox="1"/>
          <p:nvPr/>
        </p:nvSpPr>
        <p:spPr>
          <a:xfrm>
            <a:off x="114300" y="142876"/>
            <a:ext cx="5974873" cy="652047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4800" b="1" dirty="0"/>
              <a:t>Business Ownership Status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4800" b="1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Structure</a:t>
            </a:r>
            <a:r>
              <a:rPr lang="en-US" sz="1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: </a:t>
            </a:r>
            <a:r>
              <a:rPr lang="en-US" sz="1400" dirty="0">
                <a:solidFill>
                  <a:schemeClr val="accent2"/>
                </a:solidFill>
              </a:rPr>
              <a:t>Private Limited Company (Ltd)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accent2"/>
                </a:solidFill>
              </a:rPr>
              <a:t>Owner: Sole founder and director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accent2"/>
                </a:solidFill>
              </a:rPr>
              <a:t>Offers </a:t>
            </a:r>
            <a:r>
              <a:rPr lang="en-US" sz="1400" b="1" dirty="0">
                <a:solidFill>
                  <a:schemeClr val="accent2"/>
                </a:solidFill>
              </a:rPr>
              <a:t>limited liability</a:t>
            </a:r>
            <a:r>
              <a:rPr lang="en-US" sz="1400" dirty="0">
                <a:solidFill>
                  <a:schemeClr val="accent2"/>
                </a:solidFill>
              </a:rPr>
              <a:t> (personal assets are protected)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accent2"/>
                </a:solidFill>
              </a:rPr>
              <a:t>Enhances </a:t>
            </a:r>
            <a:r>
              <a:rPr lang="en-US" sz="1400" b="1" dirty="0">
                <a:solidFill>
                  <a:schemeClr val="accent2"/>
                </a:solidFill>
              </a:rPr>
              <a:t>professional image</a:t>
            </a:r>
            <a:r>
              <a:rPr lang="en-US" sz="1400" dirty="0">
                <a:solidFill>
                  <a:schemeClr val="accent2"/>
                </a:solidFill>
              </a:rPr>
              <a:t> and credibility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accent2"/>
                </a:solidFill>
              </a:rPr>
              <a:t>Suitable for seeking investment or loans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>
              <a:solidFill>
                <a:schemeClr val="accent2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n-US" sz="14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Pros</a:t>
            </a:r>
            <a:r>
              <a:rPr lang="en-US" sz="1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accent2"/>
                </a:solidFill>
              </a:rPr>
              <a:t>Limited liability: protects personal finances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accent2"/>
                </a:solidFill>
              </a:rPr>
              <a:t>Easier to raise external funding or investment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accent2"/>
                </a:solidFill>
              </a:rPr>
              <a:t>Perceived as more professional and trustworthy (HMRC, 2023)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>
              <a:solidFill>
                <a:schemeClr val="accent2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n-US" sz="14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Cons</a:t>
            </a:r>
            <a:r>
              <a:rPr lang="en-US" sz="1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accent2"/>
                </a:solidFill>
              </a:rPr>
              <a:t>Requires annual reports and tax filings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accent2"/>
                </a:solidFill>
              </a:rPr>
              <a:t>More administrative responsibilities (Burns, 2018)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accent2"/>
                </a:solidFill>
              </a:rPr>
              <a:t>Must follow legal and compliance obligations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dirty="0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B48FABBA-3AC5-849B-3E20-1D8212AD5A4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993" r="35951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58658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A7AE9375-4664-4DB2-922D-2782A6E439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EE504C98-6397-41C1-A8D8-2D9C4ED307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26210" y="2026340"/>
            <a:ext cx="5220936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37DB2C10-2485-7DCB-C6E8-5AFA2225D4C3}"/>
              </a:ext>
            </a:extLst>
          </p:cNvPr>
          <p:cNvSpPr txBox="1"/>
          <p:nvPr/>
        </p:nvSpPr>
        <p:spPr>
          <a:xfrm>
            <a:off x="126206" y="247650"/>
            <a:ext cx="11939584" cy="636270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4800" b="1" dirty="0">
                <a:solidFill>
                  <a:schemeClr val="bg1"/>
                </a:solidFill>
              </a:rPr>
              <a:t>Mission, Aim, Objectives &amp; USP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4800" b="1" dirty="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4800" b="1" dirty="0">
              <a:solidFill>
                <a:schemeClr val="bg1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 dirty="0">
                <a:solidFill>
                  <a:schemeClr val="accent2"/>
                </a:solidFill>
              </a:rPr>
              <a:t> Mission Statement</a:t>
            </a:r>
            <a:br>
              <a:rPr lang="en-US" sz="1600" dirty="0">
                <a:solidFill>
                  <a:schemeClr val="bg1"/>
                </a:solidFill>
              </a:rPr>
            </a:br>
            <a:r>
              <a:rPr lang="en-US" sz="1600" dirty="0">
                <a:solidFill>
                  <a:schemeClr val="bg1"/>
                </a:solidFill>
              </a:rPr>
              <a:t>To build a vibrant and inclusive cultural space in the heart of Cardiff, where the creative community can come together to express, engage, and grow.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 dirty="0">
                <a:solidFill>
                  <a:schemeClr val="accent2"/>
                </a:solidFill>
              </a:rPr>
              <a:t> Aim</a:t>
            </a:r>
            <a:br>
              <a:rPr lang="en-US" sz="1600" dirty="0">
                <a:solidFill>
                  <a:schemeClr val="bg1"/>
                </a:solidFill>
              </a:rPr>
            </a:br>
            <a:r>
              <a:rPr lang="en-US" sz="1600" dirty="0">
                <a:solidFill>
                  <a:schemeClr val="bg1"/>
                </a:solidFill>
              </a:rPr>
              <a:t>To successfully launch and establish Seb’s Art Haven as a landmark creative venue within </a:t>
            </a:r>
            <a:r>
              <a:rPr lang="en-US" sz="1600" b="1" dirty="0">
                <a:solidFill>
                  <a:schemeClr val="bg1"/>
                </a:solidFill>
              </a:rPr>
              <a:t>12 months</a:t>
            </a:r>
            <a:r>
              <a:rPr lang="en-US" sz="1600" dirty="0">
                <a:solidFill>
                  <a:schemeClr val="bg1"/>
                </a:solidFill>
              </a:rPr>
              <a:t>, offering immersive cultural and hospitality experiences that support local talent (Visit Cardiff, 2023).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 dirty="0">
                <a:solidFill>
                  <a:schemeClr val="accent2"/>
                </a:solidFill>
              </a:rPr>
              <a:t> Objectives</a:t>
            </a:r>
            <a:endParaRPr lang="en-US" sz="1600" dirty="0">
              <a:solidFill>
                <a:schemeClr val="accent2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bg1"/>
                </a:solidFill>
              </a:rPr>
              <a:t>Launch and operational within </a:t>
            </a:r>
            <a:r>
              <a:rPr lang="en-US" sz="1600" b="1" dirty="0">
                <a:solidFill>
                  <a:schemeClr val="bg1"/>
                </a:solidFill>
              </a:rPr>
              <a:t>12 months</a:t>
            </a:r>
            <a:endParaRPr lang="en-US" sz="1600" dirty="0">
              <a:solidFill>
                <a:schemeClr val="bg1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bg1"/>
                </a:solidFill>
              </a:rPr>
              <a:t>Host </a:t>
            </a:r>
            <a:r>
              <a:rPr lang="en-US" sz="1600" b="1" dirty="0">
                <a:solidFill>
                  <a:schemeClr val="bg1"/>
                </a:solidFill>
              </a:rPr>
              <a:t>12+ exhibitions</a:t>
            </a:r>
            <a:r>
              <a:rPr lang="en-US" sz="1600" dirty="0">
                <a:solidFill>
                  <a:schemeClr val="bg1"/>
                </a:solidFill>
              </a:rPr>
              <a:t> and </a:t>
            </a:r>
            <a:r>
              <a:rPr lang="en-US" sz="1600" b="1" dirty="0">
                <a:solidFill>
                  <a:schemeClr val="bg1"/>
                </a:solidFill>
              </a:rPr>
              <a:t>30+ live events</a:t>
            </a:r>
            <a:r>
              <a:rPr lang="en-US" sz="1600" dirty="0">
                <a:solidFill>
                  <a:schemeClr val="bg1"/>
                </a:solidFill>
              </a:rPr>
              <a:t> in the first year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bg1"/>
                </a:solidFill>
              </a:rPr>
              <a:t>Operate sustainably using ethically sourced coffee and materials (Fairtrade Foundation, 2022)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bg1"/>
                </a:solidFill>
              </a:rPr>
              <a:t>Reach </a:t>
            </a:r>
            <a:r>
              <a:rPr lang="en-US" sz="1600" b="1" dirty="0">
                <a:solidFill>
                  <a:schemeClr val="bg1"/>
                </a:solidFill>
              </a:rPr>
              <a:t>financial break-even by month 18–20</a:t>
            </a:r>
            <a:r>
              <a:rPr lang="en-US" sz="1600" dirty="0">
                <a:solidFill>
                  <a:schemeClr val="bg1"/>
                </a:solidFill>
              </a:rPr>
              <a:t> (SBA, 2023)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bg1"/>
                </a:solidFill>
              </a:rPr>
              <a:t>Form partnerships with local artists and community groups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 dirty="0">
                <a:solidFill>
                  <a:schemeClr val="accent2"/>
                </a:solidFill>
              </a:rPr>
              <a:t> Unique Selling Proposition (USP)</a:t>
            </a:r>
            <a:br>
              <a:rPr lang="en-US" sz="1600" dirty="0">
                <a:solidFill>
                  <a:schemeClr val="bg1"/>
                </a:solidFill>
              </a:rPr>
            </a:br>
            <a:r>
              <a:rPr lang="en-US" sz="1600" dirty="0">
                <a:solidFill>
                  <a:schemeClr val="bg1"/>
                </a:solidFill>
              </a:rPr>
              <a:t>Seb’s Art Haven is not just a café or bar — it’s a </a:t>
            </a:r>
            <a:r>
              <a:rPr lang="en-US" sz="1600" b="1" dirty="0">
                <a:solidFill>
                  <a:schemeClr val="bg1"/>
                </a:solidFill>
              </a:rPr>
              <a:t>living, evolving art space</a:t>
            </a:r>
            <a:r>
              <a:rPr lang="en-US" sz="1600" dirty="0">
                <a:solidFill>
                  <a:schemeClr val="bg1"/>
                </a:solidFill>
              </a:rPr>
              <a:t>. With rotating exhibitions, live events, and a flexible layout, it offers customers a truly immersive cultural experience unlike any other in Cardiff (Kotler &amp; Keller, 2019).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800" dirty="0">
                <a:solidFill>
                  <a:schemeClr val="accent2"/>
                </a:solidFill>
              </a:rPr>
              <a:t> We’re not just serving drinks — we’re serving creative experiences.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>
              <a:solidFill>
                <a:schemeClr val="bg1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dirty="0">
              <a:solidFill>
                <a:schemeClr val="bg1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DD005C1-8C51-42D6-9BEE-B9B838497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6206" y="115193"/>
            <a:ext cx="11939588" cy="6627614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64621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570B323-E285-8C37-65FA-D3792EA69E11}"/>
              </a:ext>
            </a:extLst>
          </p:cNvPr>
          <p:cNvSpPr txBox="1"/>
          <p:nvPr/>
        </p:nvSpPr>
        <p:spPr>
          <a:xfrm>
            <a:off x="85726" y="123825"/>
            <a:ext cx="5934828" cy="663005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4800" b="1" dirty="0"/>
              <a:t>Human Resources &amp; Staffing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4800" b="1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chemeClr val="accent2"/>
                </a:solidFill>
              </a:rPr>
              <a:t>Core Team (Full-Time)</a:t>
            </a:r>
            <a:br>
              <a:rPr lang="en-US" dirty="0"/>
            </a:br>
            <a:r>
              <a:rPr lang="en-US" dirty="0"/>
              <a:t>• 1 Venue Manager</a:t>
            </a:r>
            <a:br>
              <a:rPr lang="en-US" dirty="0"/>
            </a:br>
            <a:r>
              <a:rPr lang="en-US" dirty="0"/>
              <a:t>• 1 Marketing &amp; Events Coordinator</a:t>
            </a:r>
            <a:br>
              <a:rPr lang="en-US" dirty="0"/>
            </a:br>
            <a:r>
              <a:rPr lang="en-US" dirty="0"/>
              <a:t>• 2 Baristas/Bartenders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chemeClr val="accent2"/>
                </a:solidFill>
              </a:rPr>
              <a:t>Event Support</a:t>
            </a:r>
            <a:br>
              <a:rPr lang="en-US" dirty="0"/>
            </a:br>
            <a:r>
              <a:rPr lang="en-US" dirty="0"/>
              <a:t>• 2–3 Part-Time Staff (Evenings only)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chemeClr val="accent2"/>
                </a:solidFill>
              </a:rPr>
              <a:t>Hiring Strategy</a:t>
            </a:r>
            <a:br>
              <a:rPr lang="en-US" dirty="0"/>
            </a:br>
            <a:r>
              <a:rPr lang="en-US" dirty="0"/>
              <a:t>• Local universities &amp; creative circles</a:t>
            </a:r>
            <a:br>
              <a:rPr lang="en-US" dirty="0"/>
            </a:br>
            <a:r>
              <a:rPr lang="en-US" dirty="0"/>
              <a:t>• Focus on passion for arts &amp; flexibility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chemeClr val="accent2"/>
                </a:solidFill>
              </a:rPr>
              <a:t>Operations</a:t>
            </a:r>
            <a:br>
              <a:rPr lang="en-US" dirty="0"/>
            </a:br>
            <a:r>
              <a:rPr lang="en-US" dirty="0"/>
              <a:t>• Cross-trained team</a:t>
            </a:r>
            <a:br>
              <a:rPr lang="en-US" dirty="0"/>
            </a:br>
            <a:r>
              <a:rPr lang="en-US" dirty="0"/>
              <a:t>• Self-service model = reduced labor cost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chemeClr val="accent2"/>
                </a:solidFill>
              </a:rPr>
              <a:t>Annual Staff Cost</a:t>
            </a:r>
            <a:br>
              <a:rPr lang="en-US" dirty="0"/>
            </a:br>
            <a:r>
              <a:rPr lang="en-US" dirty="0"/>
              <a:t>~£90,000 (ONS, 2023)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/>
          </a:p>
        </p:txBody>
      </p:sp>
      <p:pic>
        <p:nvPicPr>
          <p:cNvPr id="4" name="Picture 3" descr="People in a restaurant">
            <a:extLst>
              <a:ext uri="{FF2B5EF4-FFF2-40B4-BE49-F238E27FC236}">
                <a16:creationId xmlns:a16="http://schemas.microsoft.com/office/drawing/2014/main" id="{4AE944EE-4B69-0E84-161D-E868936B189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460" r="32140" b="-2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17519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6ABD8B8-B55D-CBF6-361D-7A2173F5851B}"/>
              </a:ext>
            </a:extLst>
          </p:cNvPr>
          <p:cNvSpPr txBox="1"/>
          <p:nvPr/>
        </p:nvSpPr>
        <p:spPr>
          <a:xfrm>
            <a:off x="0" y="0"/>
            <a:ext cx="5712737" cy="58007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4800" b="1" dirty="0"/>
              <a:t>Location &amp; Rationale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4800" b="1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900" dirty="0">
                <a:solidFill>
                  <a:schemeClr val="accent2"/>
                </a:solidFill>
              </a:rPr>
              <a:t> </a:t>
            </a:r>
            <a:r>
              <a:rPr lang="en-US" sz="1900" b="1" dirty="0">
                <a:solidFill>
                  <a:schemeClr val="accent2"/>
                </a:solidFill>
              </a:rPr>
              <a:t>City Road, Cardiff, CF24</a:t>
            </a:r>
            <a:r>
              <a:rPr lang="en-US" sz="1900" dirty="0">
                <a:solidFill>
                  <a:schemeClr val="accent2"/>
                </a:solidFill>
              </a:rPr>
              <a:t> </a:t>
            </a:r>
            <a:r>
              <a:rPr lang="en-US" sz="1900" i="1" dirty="0"/>
              <a:t>(Rightmove, 2025)</a:t>
            </a:r>
            <a:endParaRPr lang="en-US" sz="19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dirty="0"/>
              <a:t>High footfall area with strong visibility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dirty="0"/>
              <a:t>10 mins from city </a:t>
            </a:r>
            <a:r>
              <a:rPr lang="en-US" sz="1900" dirty="0" err="1"/>
              <a:t>centre</a:t>
            </a:r>
            <a:endParaRPr lang="en-US" sz="19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dirty="0"/>
              <a:t>Surrounded by popular retailers (Tesco, Subway, Wetherspoons)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dirty="0"/>
              <a:t>Spacious two-floor layout — ideal for exhibitions &amp; live events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dirty="0"/>
              <a:t>Great transport links and public parking nearby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900" dirty="0"/>
          </a:p>
        </p:txBody>
      </p:sp>
      <p:pic>
        <p:nvPicPr>
          <p:cNvPr id="4" name="Picture 3" descr="A computer screen shot of a building&#10;&#10;AI-generated content may be incorrect.">
            <a:extLst>
              <a:ext uri="{FF2B5EF4-FFF2-40B4-BE49-F238E27FC236}">
                <a16:creationId xmlns:a16="http://schemas.microsoft.com/office/drawing/2014/main" id="{1B792EA3-D191-3A23-98A7-746DAA156DF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176" r="21101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3115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FABB624F-BF77-4AE1-B71D-2D681D4731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11" name="Picture 10" descr="A map of a city&#10;&#10;AI-generated content may be incorrect.">
            <a:extLst>
              <a:ext uri="{FF2B5EF4-FFF2-40B4-BE49-F238E27FC236}">
                <a16:creationId xmlns:a16="http://schemas.microsoft.com/office/drawing/2014/main" id="{A5126DE9-0C0C-2F4D-5093-A7249AEF741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3102"/>
          <a:stretch/>
        </p:blipFill>
        <p:spPr>
          <a:xfrm>
            <a:off x="-1" y="10"/>
            <a:ext cx="7370057" cy="6857990"/>
          </a:xfrm>
          <a:prstGeom prst="rect">
            <a:avLst/>
          </a:prstGeom>
        </p:spPr>
      </p:pic>
      <p:pic>
        <p:nvPicPr>
          <p:cNvPr id="9" name="Picture 8" descr="A room with wood and metal beams&#10;&#10;AI-generated content may be incorrect.">
            <a:extLst>
              <a:ext uri="{FF2B5EF4-FFF2-40B4-BE49-F238E27FC236}">
                <a16:creationId xmlns:a16="http://schemas.microsoft.com/office/drawing/2014/main" id="{97E2C049-5809-27F7-66DA-3E37798D479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3" b="4820"/>
          <a:stretch/>
        </p:blipFill>
        <p:spPr>
          <a:xfrm>
            <a:off x="7370056" y="-71964"/>
            <a:ext cx="4821944" cy="3500964"/>
          </a:xfrm>
          <a:prstGeom prst="rect">
            <a:avLst/>
          </a:prstGeom>
        </p:spPr>
      </p:pic>
      <p:pic>
        <p:nvPicPr>
          <p:cNvPr id="14" name="Picture 13" descr="A room with a large window&#10;&#10;AI-generated content may be incorrect.">
            <a:extLst>
              <a:ext uri="{FF2B5EF4-FFF2-40B4-BE49-F238E27FC236}">
                <a16:creationId xmlns:a16="http://schemas.microsoft.com/office/drawing/2014/main" id="{15C23342-23BF-75AF-E556-7BEE266709F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3" b="3865"/>
          <a:stretch/>
        </p:blipFill>
        <p:spPr>
          <a:xfrm>
            <a:off x="7370055" y="3357036"/>
            <a:ext cx="4888619" cy="35009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2600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85" name="Rectangle 2084">
            <a:extLst>
              <a:ext uri="{FF2B5EF4-FFF2-40B4-BE49-F238E27FC236}">
                <a16:creationId xmlns:a16="http://schemas.microsoft.com/office/drawing/2014/main" id="{20366137-3DBB-4912-98D5-6727020207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87" name="Rectangle 2086">
            <a:extLst>
              <a:ext uri="{FF2B5EF4-FFF2-40B4-BE49-F238E27FC236}">
                <a16:creationId xmlns:a16="http://schemas.microsoft.com/office/drawing/2014/main" id="{5D28D1CE-5BF4-45B7-8D6D-B31A319807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4775791" cy="6857999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E38C039-2068-500B-38DD-9836D396212D}"/>
              </a:ext>
            </a:extLst>
          </p:cNvPr>
          <p:cNvSpPr txBox="1"/>
          <p:nvPr/>
        </p:nvSpPr>
        <p:spPr>
          <a:xfrm>
            <a:off x="0" y="0"/>
            <a:ext cx="4775790" cy="6857999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4000" b="1" dirty="0">
                <a:solidFill>
                  <a:srgbClr val="595959"/>
                </a:solidFill>
              </a:rPr>
              <a:t>Marketing (7Ps Summary)</a:t>
            </a:r>
          </a:p>
          <a:p>
            <a:pPr indent="-228600" algn="ctr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b="1" dirty="0">
              <a:solidFill>
                <a:srgbClr val="595959"/>
              </a:solidFill>
            </a:endParaRPr>
          </a:p>
          <a:p>
            <a:pPr indent="-228600" algn="ctr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b="1" dirty="0">
              <a:solidFill>
                <a:srgbClr val="595959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 dirty="0">
                <a:solidFill>
                  <a:schemeClr val="accent2"/>
                </a:solidFill>
              </a:rPr>
              <a:t>Product</a:t>
            </a:r>
            <a:r>
              <a:rPr lang="en-US" sz="1400" dirty="0">
                <a:solidFill>
                  <a:schemeClr val="accent2"/>
                </a:solidFill>
              </a:rPr>
              <a:t>: </a:t>
            </a:r>
            <a:r>
              <a:rPr lang="en-US" sz="1400" dirty="0">
                <a:solidFill>
                  <a:srgbClr val="595959"/>
                </a:solidFill>
              </a:rPr>
              <a:t>Coffee, cocktails, live art, performances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 dirty="0">
                <a:solidFill>
                  <a:schemeClr val="accent2"/>
                </a:solidFill>
              </a:rPr>
              <a:t>Price</a:t>
            </a:r>
            <a:r>
              <a:rPr lang="en-US" sz="1400" dirty="0">
                <a:solidFill>
                  <a:schemeClr val="accent2"/>
                </a:solidFill>
              </a:rPr>
              <a:t>: </a:t>
            </a:r>
            <a:r>
              <a:rPr lang="en-US" sz="1400" dirty="0">
                <a:solidFill>
                  <a:srgbClr val="595959"/>
                </a:solidFill>
              </a:rPr>
              <a:t>Mid-range drinks; ticketed events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 dirty="0">
                <a:solidFill>
                  <a:schemeClr val="accent2"/>
                </a:solidFill>
              </a:rPr>
              <a:t>Place</a:t>
            </a:r>
            <a:r>
              <a:rPr lang="en-US" sz="1400" dirty="0">
                <a:solidFill>
                  <a:schemeClr val="accent2"/>
                </a:solidFill>
              </a:rPr>
              <a:t>: </a:t>
            </a:r>
            <a:r>
              <a:rPr lang="en-US" sz="1400" dirty="0">
                <a:solidFill>
                  <a:srgbClr val="595959"/>
                </a:solidFill>
              </a:rPr>
              <a:t>Artistic, inviting, multi-use venue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 dirty="0">
                <a:solidFill>
                  <a:schemeClr val="accent2"/>
                </a:solidFill>
              </a:rPr>
              <a:t>Promotion</a:t>
            </a:r>
            <a:r>
              <a:rPr lang="en-US" sz="1400" dirty="0">
                <a:solidFill>
                  <a:schemeClr val="accent2"/>
                </a:solidFill>
              </a:rPr>
              <a:t>: </a:t>
            </a:r>
            <a:r>
              <a:rPr lang="en-US" sz="1400" dirty="0">
                <a:solidFill>
                  <a:srgbClr val="595959"/>
                </a:solidFill>
              </a:rPr>
              <a:t>Social media &amp; influencer campaigns and Pre-launch teasers, print &amp; merch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 dirty="0">
                <a:solidFill>
                  <a:schemeClr val="accent2"/>
                </a:solidFill>
              </a:rPr>
              <a:t>People</a:t>
            </a:r>
            <a:r>
              <a:rPr lang="en-US" sz="1400" dirty="0">
                <a:solidFill>
                  <a:schemeClr val="accent2"/>
                </a:solidFill>
              </a:rPr>
              <a:t>: </a:t>
            </a:r>
            <a:r>
              <a:rPr lang="en-US" sz="1400" dirty="0">
                <a:solidFill>
                  <a:srgbClr val="595959"/>
                </a:solidFill>
              </a:rPr>
              <a:t>Friendly, trained staff passionate about art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 dirty="0">
                <a:solidFill>
                  <a:schemeClr val="accent2"/>
                </a:solidFill>
              </a:rPr>
              <a:t>Process</a:t>
            </a:r>
            <a:r>
              <a:rPr lang="en-US" sz="1400" dirty="0">
                <a:solidFill>
                  <a:schemeClr val="accent2"/>
                </a:solidFill>
              </a:rPr>
              <a:t>: </a:t>
            </a:r>
            <a:r>
              <a:rPr lang="en-US" sz="1400" dirty="0">
                <a:solidFill>
                  <a:srgbClr val="595959"/>
                </a:solidFill>
              </a:rPr>
              <a:t>Smooth bar ordering; calendar-based event promotion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 dirty="0">
                <a:solidFill>
                  <a:schemeClr val="accent2"/>
                </a:solidFill>
              </a:rPr>
              <a:t>Physical Evidence</a:t>
            </a:r>
            <a:r>
              <a:rPr lang="en-US" sz="1400" dirty="0">
                <a:solidFill>
                  <a:schemeClr val="accent2"/>
                </a:solidFill>
              </a:rPr>
              <a:t>: </a:t>
            </a:r>
            <a:r>
              <a:rPr lang="en-US" sz="1400" dirty="0">
                <a:solidFill>
                  <a:srgbClr val="595959"/>
                </a:solidFill>
              </a:rPr>
              <a:t>Visual brand, rotating exhibitions (Solomon et al., 2020)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b="1" dirty="0">
                <a:solidFill>
                  <a:schemeClr val="accent2"/>
                </a:solidFill>
              </a:rPr>
              <a:t>Marketing Budget</a:t>
            </a:r>
            <a:endParaRPr lang="en-US" sz="1400" dirty="0">
              <a:solidFill>
                <a:schemeClr val="accent2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rgbClr val="595959"/>
                </a:solidFill>
              </a:rPr>
              <a:t>£3.5k for launch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rgbClr val="595959"/>
                </a:solidFill>
              </a:rPr>
              <a:t>£12k/year ongoing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b="1" dirty="0">
                <a:solidFill>
                  <a:schemeClr val="accent2"/>
                </a:solidFill>
              </a:rPr>
              <a:t>Market Validation</a:t>
            </a:r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400" b="1" dirty="0">
                <a:solidFill>
                  <a:schemeClr val="accent2"/>
                </a:solidFill>
              </a:rPr>
              <a:t>Primary Research</a:t>
            </a:r>
            <a:endParaRPr lang="en-US" sz="1400" dirty="0">
              <a:solidFill>
                <a:schemeClr val="accent2"/>
              </a:solidFill>
            </a:endParaRPr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rgbClr val="595959"/>
                </a:solidFill>
              </a:rPr>
              <a:t>30 locals surveyed: 70% excited by the concept (YouGov, 2022)</a:t>
            </a:r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rgbClr val="595959"/>
                </a:solidFill>
              </a:rPr>
              <a:t>Common feedback: Cardiff lacks art + social hybrid venues</a:t>
            </a:r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400" b="1" dirty="0">
                <a:solidFill>
                  <a:schemeClr val="accent2"/>
                </a:solidFill>
              </a:rPr>
              <a:t>Secondary Research</a:t>
            </a:r>
            <a:endParaRPr lang="en-US" sz="1400" dirty="0">
              <a:solidFill>
                <a:schemeClr val="accent2"/>
              </a:solidFill>
            </a:endParaRPr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rgbClr val="595959"/>
                </a:solidFill>
              </a:rPr>
              <a:t>Mintel (2023): Consumers seek immersive experiences</a:t>
            </a:r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rgbClr val="595959"/>
                </a:solidFill>
              </a:rPr>
              <a:t>Post-pandemic trend: Meaningful nights out over basic pubs</a:t>
            </a:r>
          </a:p>
          <a:p>
            <a:pPr indent="-228600" algn="ctr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800" dirty="0">
              <a:solidFill>
                <a:srgbClr val="595959"/>
              </a:solidFill>
            </a:endParaRPr>
          </a:p>
          <a:p>
            <a:pPr indent="-228600" algn="ctr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800" dirty="0">
              <a:solidFill>
                <a:srgbClr val="595959"/>
              </a:solidFill>
            </a:endParaRPr>
          </a:p>
        </p:txBody>
      </p:sp>
      <p:pic>
        <p:nvPicPr>
          <p:cNvPr id="2052" name="Picture 4" descr="Generated image">
            <a:extLst>
              <a:ext uri="{FF2B5EF4-FFF2-40B4-BE49-F238E27FC236}">
                <a16:creationId xmlns:a16="http://schemas.microsoft.com/office/drawing/2014/main" id="{28A804BD-2329-DA9C-0C11-AACF2896C0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09" r="5552" b="3"/>
          <a:stretch/>
        </p:blipFill>
        <p:spPr bwMode="auto">
          <a:xfrm>
            <a:off x="5456274" y="937711"/>
            <a:ext cx="2938131" cy="49825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Generated image">
            <a:extLst>
              <a:ext uri="{FF2B5EF4-FFF2-40B4-BE49-F238E27FC236}">
                <a16:creationId xmlns:a16="http://schemas.microsoft.com/office/drawing/2014/main" id="{44CE0DEE-4CC3-9283-91EB-3B50C7499DC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729" r="21305" b="3"/>
          <a:stretch/>
        </p:blipFill>
        <p:spPr bwMode="auto">
          <a:xfrm>
            <a:off x="8558383" y="924977"/>
            <a:ext cx="2953135" cy="50080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34368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Desk with productivity items">
            <a:extLst>
              <a:ext uri="{FF2B5EF4-FFF2-40B4-BE49-F238E27FC236}">
                <a16:creationId xmlns:a16="http://schemas.microsoft.com/office/drawing/2014/main" id="{FF9960F1-E31A-76F1-2A52-28DCED11E50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884" r="-1" b="-1"/>
          <a:stretch/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AB447C5-63DB-E35D-7A52-041C7FBC247B}"/>
              </a:ext>
            </a:extLst>
          </p:cNvPr>
          <p:cNvSpPr txBox="1"/>
          <p:nvPr/>
        </p:nvSpPr>
        <p:spPr>
          <a:xfrm>
            <a:off x="-1" y="452672"/>
            <a:ext cx="5857875" cy="640532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4800" b="1" dirty="0"/>
              <a:t>Financial Summary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b="1" dirty="0"/>
          </a:p>
          <a:p>
            <a:pPr>
              <a:lnSpc>
                <a:spcPct val="90000"/>
              </a:lnSpc>
            </a:pPr>
            <a:r>
              <a:rPr lang="en-US" b="1" dirty="0">
                <a:solidFill>
                  <a:schemeClr val="accent2"/>
                </a:solidFill>
              </a:rPr>
              <a:t>Startup Costs: £66,750</a:t>
            </a:r>
            <a:endParaRPr lang="en-US" dirty="0">
              <a:solidFill>
                <a:schemeClr val="accent2"/>
              </a:solidFill>
            </a:endParaRPr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dirty="0"/>
              <a:t>Lease deposit (3 months): £11,250 </a:t>
            </a:r>
            <a:r>
              <a:rPr lang="en-US" i="1" dirty="0"/>
              <a:t>(Rightmove, 2025)</a:t>
            </a:r>
            <a:endParaRPr lang="en-US" dirty="0"/>
          </a:p>
          <a:p>
            <a:pPr>
              <a:lnSpc>
                <a:spcPct val="90000"/>
              </a:lnSpc>
            </a:pPr>
            <a:r>
              <a:rPr lang="en-US" b="1" dirty="0">
                <a:solidFill>
                  <a:schemeClr val="accent2"/>
                </a:solidFill>
              </a:rPr>
              <a:t>Renovation &amp; equipment: £30,000</a:t>
            </a:r>
            <a:r>
              <a:rPr lang="en-US" dirty="0">
                <a:solidFill>
                  <a:schemeClr val="accent2"/>
                </a:solidFill>
              </a:rPr>
              <a:t> </a:t>
            </a:r>
            <a:r>
              <a:rPr lang="en-US" i="1" dirty="0"/>
              <a:t>(RICS, 2022)</a:t>
            </a:r>
            <a:endParaRPr lang="en-US" dirty="0"/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dirty="0"/>
              <a:t>Initial stock: £10,000</a:t>
            </a:r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dirty="0"/>
              <a:t>Furniture &amp; signage: £7,000</a:t>
            </a:r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dirty="0"/>
              <a:t>Branding &amp; marketing setup: £5,000</a:t>
            </a:r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dirty="0"/>
              <a:t>Licenses, insurance, legal: £3,500</a:t>
            </a:r>
          </a:p>
          <a:p>
            <a:pPr>
              <a:lnSpc>
                <a:spcPct val="90000"/>
              </a:lnSpc>
            </a:pPr>
            <a:r>
              <a:rPr lang="en-US" b="1" dirty="0">
                <a:solidFill>
                  <a:schemeClr val="accent2"/>
                </a:solidFill>
              </a:rPr>
              <a:t>Monthly Operating Costs:</a:t>
            </a:r>
            <a:endParaRPr lang="en-US" dirty="0">
              <a:solidFill>
                <a:schemeClr val="accent2"/>
              </a:solidFill>
            </a:endParaRPr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dirty="0"/>
              <a:t>Rent: £3,750 </a:t>
            </a:r>
            <a:r>
              <a:rPr lang="en-US" i="1" dirty="0"/>
              <a:t>(Rightmove, 2025)</a:t>
            </a:r>
            <a:endParaRPr lang="en-US" dirty="0"/>
          </a:p>
          <a:p>
            <a:pPr>
              <a:lnSpc>
                <a:spcPct val="90000"/>
              </a:lnSpc>
            </a:pPr>
            <a:r>
              <a:rPr lang="en-US" b="1" dirty="0">
                <a:solidFill>
                  <a:schemeClr val="accent2"/>
                </a:solidFill>
              </a:rPr>
              <a:t>Staff: ~£10,460</a:t>
            </a:r>
            <a:r>
              <a:rPr lang="en-US" dirty="0">
                <a:solidFill>
                  <a:schemeClr val="accent2"/>
                </a:solidFill>
              </a:rPr>
              <a:t> </a:t>
            </a:r>
            <a:r>
              <a:rPr lang="en-US" i="1" dirty="0"/>
              <a:t>(ONS, 2023)</a:t>
            </a:r>
            <a:endParaRPr lang="en-US" dirty="0"/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dirty="0"/>
              <a:t>Utilities: £700</a:t>
            </a:r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dirty="0"/>
              <a:t>Supplies/restocking: £1,200</a:t>
            </a:r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dirty="0"/>
              <a:t>Marketing &amp; PR: £1,000</a:t>
            </a:r>
          </a:p>
          <a:p>
            <a:pPr>
              <a:lnSpc>
                <a:spcPct val="90000"/>
              </a:lnSpc>
            </a:pPr>
            <a:r>
              <a:rPr lang="en-US" b="1" dirty="0">
                <a:solidFill>
                  <a:schemeClr val="accent2"/>
                </a:solidFill>
              </a:rPr>
              <a:t>Total Monthly Cost: ~£17,110</a:t>
            </a:r>
            <a:endParaRPr lang="en-US" dirty="0">
              <a:solidFill>
                <a:schemeClr val="accent2"/>
              </a:solidFill>
            </a:endParaRPr>
          </a:p>
          <a:p>
            <a:pPr>
              <a:lnSpc>
                <a:spcPct val="90000"/>
              </a:lnSpc>
            </a:pPr>
            <a:r>
              <a:rPr lang="en-US" b="1" dirty="0">
                <a:solidFill>
                  <a:schemeClr val="accent2"/>
                </a:solidFill>
              </a:rPr>
              <a:t>Funding Sources:</a:t>
            </a:r>
            <a:endParaRPr lang="en-US" dirty="0">
              <a:solidFill>
                <a:schemeClr val="accent2"/>
              </a:solidFill>
            </a:endParaRPr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dirty="0"/>
              <a:t>£10,000 personal savings</a:t>
            </a:r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dirty="0"/>
              <a:t>£25,000 startup loan </a:t>
            </a:r>
            <a:r>
              <a:rPr lang="en-US" i="1" dirty="0"/>
              <a:t>(SBA, 2023)</a:t>
            </a:r>
            <a:endParaRPr lang="en-US" dirty="0"/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dirty="0"/>
              <a:t>£15,000 Creative Wales grant </a:t>
            </a:r>
            <a:r>
              <a:rPr lang="en-US" i="1" dirty="0"/>
              <a:t>(Creative Wales, 2023)</a:t>
            </a:r>
            <a:endParaRPr lang="en-US" dirty="0"/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dirty="0"/>
              <a:t>£20,000 crowdfunding/community investors</a:t>
            </a:r>
          </a:p>
          <a:p>
            <a:pPr>
              <a:lnSpc>
                <a:spcPct val="90000"/>
              </a:lnSpc>
            </a:pPr>
            <a:r>
              <a:rPr lang="en-US" b="1" dirty="0">
                <a:solidFill>
                  <a:schemeClr val="accent2"/>
                </a:solidFill>
              </a:rPr>
              <a:t>Break-even Forecast:</a:t>
            </a:r>
            <a:r>
              <a:rPr lang="en-US" dirty="0">
                <a:solidFill>
                  <a:schemeClr val="accent2"/>
                </a:solidFill>
              </a:rPr>
              <a:t> </a:t>
            </a:r>
            <a:r>
              <a:rPr lang="en-US" b="1" dirty="0">
                <a:solidFill>
                  <a:schemeClr val="accent2"/>
                </a:solidFill>
              </a:rPr>
              <a:t>Month 18–20</a:t>
            </a:r>
            <a:r>
              <a:rPr lang="en-US" dirty="0">
                <a:solidFill>
                  <a:schemeClr val="accent2"/>
                </a:solidFill>
              </a:rPr>
              <a:t> </a:t>
            </a:r>
            <a:r>
              <a:rPr lang="en-US" i="1" dirty="0"/>
              <a:t>(SBA, 2023)</a:t>
            </a:r>
            <a:endParaRPr lang="en-US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10403132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Brown wooden bowling pins and bowling ball">
            <a:extLst>
              <a:ext uri="{FF2B5EF4-FFF2-40B4-BE49-F238E27FC236}">
                <a16:creationId xmlns:a16="http://schemas.microsoft.com/office/drawing/2014/main" id="{716E131B-88F8-4694-96E4-EB2C2FE6331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2155" r="1255"/>
          <a:stretch/>
        </p:blipFill>
        <p:spPr>
          <a:xfrm>
            <a:off x="6103027" y="10"/>
            <a:ext cx="6088971" cy="6857990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9B296B9-C5A5-4E4F-9B60-C907B5F14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D0300FD3-5AF1-6305-15FA-9078072672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2285995"/>
          </a:xfrm>
          <a:prstGeom prst="rect">
            <a:avLst/>
          </a:prstGeom>
          <a:ln>
            <a:noFill/>
          </a:ln>
          <a:effectLst>
            <a:outerShdw blurRad="254000" dist="127000" dir="546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2543309-E9CF-099C-F0B7-CB7AC1E66C34}"/>
              </a:ext>
            </a:extLst>
          </p:cNvPr>
          <p:cNvSpPr txBox="1"/>
          <p:nvPr/>
        </p:nvSpPr>
        <p:spPr>
          <a:xfrm>
            <a:off x="0" y="342900"/>
            <a:ext cx="6096000" cy="6515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4800" b="1" dirty="0"/>
              <a:t>SWOT Analysis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4800" b="1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b="1" dirty="0">
                <a:solidFill>
                  <a:schemeClr val="accent2"/>
                </a:solidFill>
              </a:rPr>
              <a:t>Strengths</a:t>
            </a:r>
            <a:endParaRPr lang="en-US" dirty="0">
              <a:solidFill>
                <a:schemeClr val="accent2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Unique hybrid venue concept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Cultural energy in Cardiff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b="1" dirty="0">
                <a:solidFill>
                  <a:schemeClr val="accent2"/>
                </a:solidFill>
              </a:rPr>
              <a:t>Weaknesses</a:t>
            </a:r>
            <a:endParaRPr lang="en-US" dirty="0">
              <a:solidFill>
                <a:schemeClr val="accent2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New brand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High upfront investment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b="1" dirty="0">
                <a:solidFill>
                  <a:schemeClr val="accent2"/>
                </a:solidFill>
              </a:rPr>
              <a:t>Opportunities</a:t>
            </a:r>
            <a:endParaRPr lang="en-US" dirty="0">
              <a:solidFill>
                <a:schemeClr val="accent2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Artist collaborations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Strong student demographic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b="1" dirty="0">
                <a:solidFill>
                  <a:schemeClr val="accent2"/>
                </a:solidFill>
              </a:rPr>
              <a:t>Threats</a:t>
            </a:r>
            <a:endParaRPr lang="en-US" dirty="0">
              <a:solidFill>
                <a:schemeClr val="accent2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Economic downturn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Rising cost of supplies (OECD, 2023)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dirty="0"/>
          </a:p>
        </p:txBody>
      </p:sp>
    </p:spTree>
    <p:extLst>
      <p:ext uri="{BB962C8B-B14F-4D97-AF65-F5344CB8AC3E}">
        <p14:creationId xmlns:p14="http://schemas.microsoft.com/office/powerpoint/2010/main" val="40227589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Red toy person in front of two lines of white figures">
            <a:extLst>
              <a:ext uri="{FF2B5EF4-FFF2-40B4-BE49-F238E27FC236}">
                <a16:creationId xmlns:a16="http://schemas.microsoft.com/office/drawing/2014/main" id="{9836BBF9-C09B-C2EF-7991-30A769F8EB0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575" r="1719"/>
          <a:stretch/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D3BBAE5-F68A-98AC-F26E-49EB504CE541}"/>
              </a:ext>
            </a:extLst>
          </p:cNvPr>
          <p:cNvSpPr txBox="1"/>
          <p:nvPr/>
        </p:nvSpPr>
        <p:spPr>
          <a:xfrm>
            <a:off x="0" y="762000"/>
            <a:ext cx="5153025" cy="5414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4800" b="1" dirty="0"/>
              <a:t>Reflection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4800" b="1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accent2"/>
                </a:solidFill>
              </a:rPr>
              <a:t>Project reignited my passion for entrepreneurship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accent2"/>
                </a:solidFill>
              </a:rPr>
              <a:t>Building on existing strengths: communication, leadership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accent2"/>
                </a:solidFill>
              </a:rPr>
              <a:t>Learned new skills: Financial planning, strategic marketing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accent2"/>
                </a:solidFill>
              </a:rPr>
              <a:t>Next step: Improve financial confidence via training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21708541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A7AE9375-4664-4DB2-922D-2782A6E439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EE504C98-6397-41C1-A8D8-2D9C4ED307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26210" y="2026340"/>
            <a:ext cx="5220936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FB08CBBF-088C-1EDF-12E9-38F726BDDD23}"/>
              </a:ext>
            </a:extLst>
          </p:cNvPr>
          <p:cNvSpPr txBox="1"/>
          <p:nvPr/>
        </p:nvSpPr>
        <p:spPr>
          <a:xfrm>
            <a:off x="126206" y="115193"/>
            <a:ext cx="11939584" cy="66276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3200" b="1" dirty="0">
                <a:solidFill>
                  <a:schemeClr val="accent2"/>
                </a:solidFill>
              </a:rPr>
              <a:t>References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3200" b="1" dirty="0">
              <a:solidFill>
                <a:schemeClr val="bg1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3200" b="1" dirty="0">
              <a:solidFill>
                <a:schemeClr val="bg1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3200" b="1" dirty="0">
              <a:solidFill>
                <a:schemeClr val="bg1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200" b="1" dirty="0">
              <a:solidFill>
                <a:schemeClr val="bg1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chemeClr val="bg1"/>
                </a:solidFill>
              </a:rPr>
              <a:t>Burns, P. (2018) </a:t>
            </a:r>
            <a:r>
              <a:rPr lang="en-US" sz="1200" i="1" dirty="0">
                <a:solidFill>
                  <a:schemeClr val="bg1"/>
                </a:solidFill>
              </a:rPr>
              <a:t>Entrepreneurship and Small Business</a:t>
            </a:r>
            <a:r>
              <a:rPr lang="en-US" sz="1200" dirty="0">
                <a:solidFill>
                  <a:schemeClr val="bg1"/>
                </a:solidFill>
              </a:rPr>
              <a:t>. 5th </a:t>
            </a:r>
            <a:r>
              <a:rPr lang="en-US" sz="1200" dirty="0" err="1">
                <a:solidFill>
                  <a:schemeClr val="bg1"/>
                </a:solidFill>
              </a:rPr>
              <a:t>edn</a:t>
            </a:r>
            <a:r>
              <a:rPr lang="en-US" sz="1200" dirty="0">
                <a:solidFill>
                  <a:schemeClr val="bg1"/>
                </a:solidFill>
              </a:rPr>
              <a:t>. London: Palgrave Macmillan.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chemeClr val="bg1"/>
                </a:solidFill>
              </a:rPr>
              <a:t>Cardiff Council (2023) </a:t>
            </a:r>
            <a:r>
              <a:rPr lang="en-US" sz="1200" i="1" dirty="0">
                <a:solidFill>
                  <a:schemeClr val="bg1"/>
                </a:solidFill>
              </a:rPr>
              <a:t>Business support and guidance</a:t>
            </a:r>
            <a:r>
              <a:rPr lang="en-US" sz="1200" dirty="0">
                <a:solidFill>
                  <a:schemeClr val="bg1"/>
                </a:solidFill>
              </a:rPr>
              <a:t>. Available at: </a:t>
            </a:r>
            <a:r>
              <a:rPr lang="en-US" sz="1200" dirty="0">
                <a:solidFill>
                  <a:schemeClr val="bg1"/>
                </a:solidFill>
                <a:hlinkClick r:id="rId2"/>
              </a:rPr>
              <a:t>https://www.cardiff.gov.uk</a:t>
            </a:r>
            <a:r>
              <a:rPr lang="en-US" sz="1200" dirty="0">
                <a:solidFill>
                  <a:schemeClr val="bg1"/>
                </a:solidFill>
              </a:rPr>
              <a:t> (Accessed: 25 March 2025).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chemeClr val="bg1"/>
                </a:solidFill>
              </a:rPr>
              <a:t>Creative Wales (2023) </a:t>
            </a:r>
            <a:r>
              <a:rPr lang="en-US" sz="1200" i="1" dirty="0">
                <a:solidFill>
                  <a:schemeClr val="bg1"/>
                </a:solidFill>
              </a:rPr>
              <a:t>Funding and Support</a:t>
            </a:r>
            <a:r>
              <a:rPr lang="en-US" sz="1200" dirty="0">
                <a:solidFill>
                  <a:schemeClr val="bg1"/>
                </a:solidFill>
              </a:rPr>
              <a:t>. Available at: </a:t>
            </a:r>
            <a:r>
              <a:rPr lang="en-US" sz="1200" dirty="0">
                <a:solidFill>
                  <a:schemeClr val="bg1"/>
                </a:solidFill>
                <a:hlinkClick r:id="rId3"/>
              </a:rPr>
              <a:t>https://www.creative.wales/funding-and-support</a:t>
            </a:r>
            <a:r>
              <a:rPr lang="en-US" sz="1200" dirty="0">
                <a:solidFill>
                  <a:schemeClr val="bg1"/>
                </a:solidFill>
              </a:rPr>
              <a:t> (Accessed: 25 March 2025).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chemeClr val="bg1"/>
                </a:solidFill>
              </a:rPr>
              <a:t>Fairtrade Foundation (2022) </a:t>
            </a:r>
            <a:r>
              <a:rPr lang="en-US" sz="1200" i="1" dirty="0">
                <a:solidFill>
                  <a:schemeClr val="bg1"/>
                </a:solidFill>
              </a:rPr>
              <a:t>Why Buy Fairtrade Coffee?</a:t>
            </a:r>
            <a:r>
              <a:rPr lang="en-US" sz="1200" dirty="0">
                <a:solidFill>
                  <a:schemeClr val="bg1"/>
                </a:solidFill>
              </a:rPr>
              <a:t>. Available at: </a:t>
            </a:r>
            <a:r>
              <a:rPr lang="en-US" sz="1200" dirty="0">
                <a:solidFill>
                  <a:schemeClr val="bg1"/>
                </a:solidFill>
                <a:hlinkClick r:id="rId4"/>
              </a:rPr>
              <a:t>https://www.fairtrade.org.uk</a:t>
            </a:r>
            <a:r>
              <a:rPr lang="en-US" sz="1200" dirty="0">
                <a:solidFill>
                  <a:schemeClr val="bg1"/>
                </a:solidFill>
              </a:rPr>
              <a:t> (Accessed: 25 March 2025).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chemeClr val="bg1"/>
                </a:solidFill>
              </a:rPr>
              <a:t>HM Revenue &amp; Customs (HMRC) (2023) </a:t>
            </a:r>
            <a:r>
              <a:rPr lang="en-US" sz="1200" i="1" dirty="0">
                <a:solidFill>
                  <a:schemeClr val="bg1"/>
                </a:solidFill>
              </a:rPr>
              <a:t>Set up a private limited company</a:t>
            </a:r>
            <a:r>
              <a:rPr lang="en-US" sz="1200" dirty="0">
                <a:solidFill>
                  <a:schemeClr val="bg1"/>
                </a:solidFill>
              </a:rPr>
              <a:t>. Available at: </a:t>
            </a:r>
            <a:r>
              <a:rPr lang="en-US" sz="1200" dirty="0">
                <a:solidFill>
                  <a:schemeClr val="bg1"/>
                </a:solidFill>
                <a:hlinkClick r:id="rId5"/>
              </a:rPr>
              <a:t>https://www.gov.uk/limited-company-formation</a:t>
            </a:r>
            <a:r>
              <a:rPr lang="en-US" sz="1200" dirty="0">
                <a:solidFill>
                  <a:schemeClr val="bg1"/>
                </a:solidFill>
              </a:rPr>
              <a:t> (Accessed: 25 March 2025).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chemeClr val="bg1"/>
                </a:solidFill>
              </a:rPr>
              <a:t>Jones, P. and Taylor, J. (2020) </a:t>
            </a:r>
            <a:r>
              <a:rPr lang="en-US" sz="1200" i="1" dirty="0">
                <a:solidFill>
                  <a:schemeClr val="bg1"/>
                </a:solidFill>
              </a:rPr>
              <a:t>Understanding Business Structures</a:t>
            </a:r>
            <a:r>
              <a:rPr lang="en-US" sz="1200" dirty="0">
                <a:solidFill>
                  <a:schemeClr val="bg1"/>
                </a:solidFill>
              </a:rPr>
              <a:t>. 2nd </a:t>
            </a:r>
            <a:r>
              <a:rPr lang="en-US" sz="1200" dirty="0" err="1">
                <a:solidFill>
                  <a:schemeClr val="bg1"/>
                </a:solidFill>
              </a:rPr>
              <a:t>edn</a:t>
            </a:r>
            <a:r>
              <a:rPr lang="en-US" sz="1200" dirty="0">
                <a:solidFill>
                  <a:schemeClr val="bg1"/>
                </a:solidFill>
              </a:rPr>
              <a:t>. Oxford: Oxford University Press.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chemeClr val="bg1"/>
                </a:solidFill>
              </a:rPr>
              <a:t>Kotler, P. and Keller, K.L. (2019) </a:t>
            </a:r>
            <a:r>
              <a:rPr lang="en-US" sz="1200" i="1" dirty="0">
                <a:solidFill>
                  <a:schemeClr val="bg1"/>
                </a:solidFill>
              </a:rPr>
              <a:t>Marketing Management</a:t>
            </a:r>
            <a:r>
              <a:rPr lang="en-US" sz="1200" dirty="0">
                <a:solidFill>
                  <a:schemeClr val="bg1"/>
                </a:solidFill>
              </a:rPr>
              <a:t>. 15th </a:t>
            </a:r>
            <a:r>
              <a:rPr lang="en-US" sz="1200" dirty="0" err="1">
                <a:solidFill>
                  <a:schemeClr val="bg1"/>
                </a:solidFill>
              </a:rPr>
              <a:t>edn</a:t>
            </a:r>
            <a:r>
              <a:rPr lang="en-US" sz="1200" dirty="0">
                <a:solidFill>
                  <a:schemeClr val="bg1"/>
                </a:solidFill>
              </a:rPr>
              <a:t>. Harlow: Pearson Education.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chemeClr val="bg1"/>
                </a:solidFill>
              </a:rPr>
              <a:t>Mintel (2023) </a:t>
            </a:r>
            <a:r>
              <a:rPr lang="en-US" sz="1200" i="1" dirty="0">
                <a:solidFill>
                  <a:schemeClr val="bg1"/>
                </a:solidFill>
              </a:rPr>
              <a:t>UK Bars &amp; Pubs Report 2023</a:t>
            </a:r>
            <a:r>
              <a:rPr lang="en-US" sz="1200" dirty="0">
                <a:solidFill>
                  <a:schemeClr val="bg1"/>
                </a:solidFill>
              </a:rPr>
              <a:t>. Available at: </a:t>
            </a:r>
            <a:r>
              <a:rPr lang="en-US" sz="1200" dirty="0">
                <a:solidFill>
                  <a:schemeClr val="bg1"/>
                </a:solidFill>
                <a:hlinkClick r:id="rId6"/>
              </a:rPr>
              <a:t>https://store.mintel.com</a:t>
            </a:r>
            <a:r>
              <a:rPr lang="en-US" sz="1200" dirty="0">
                <a:solidFill>
                  <a:schemeClr val="bg1"/>
                </a:solidFill>
              </a:rPr>
              <a:t> (Accessed: 25 March 2025).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chemeClr val="bg1"/>
                </a:solidFill>
              </a:rPr>
              <a:t>OECD (2023) </a:t>
            </a:r>
            <a:r>
              <a:rPr lang="en-US" sz="1200" i="1" dirty="0">
                <a:solidFill>
                  <a:schemeClr val="bg1"/>
                </a:solidFill>
              </a:rPr>
              <a:t>Impact of Economic Conditions on SMEs</a:t>
            </a:r>
            <a:r>
              <a:rPr lang="en-US" sz="1200" dirty="0">
                <a:solidFill>
                  <a:schemeClr val="bg1"/>
                </a:solidFill>
              </a:rPr>
              <a:t>. Available at: </a:t>
            </a:r>
            <a:r>
              <a:rPr lang="en-US" sz="1200" dirty="0">
                <a:solidFill>
                  <a:schemeClr val="bg1"/>
                </a:solidFill>
                <a:hlinkClick r:id="rId7"/>
              </a:rPr>
              <a:t>https://www.oecd.org</a:t>
            </a:r>
            <a:r>
              <a:rPr lang="en-US" sz="1200" dirty="0">
                <a:solidFill>
                  <a:schemeClr val="bg1"/>
                </a:solidFill>
              </a:rPr>
              <a:t> (Accessed: 25 March 2025).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chemeClr val="bg1"/>
                </a:solidFill>
              </a:rPr>
              <a:t>Office for National Statistics (ONS) (2023) </a:t>
            </a:r>
            <a:r>
              <a:rPr lang="en-US" sz="1200" i="1" dirty="0">
                <a:solidFill>
                  <a:schemeClr val="bg1"/>
                </a:solidFill>
              </a:rPr>
              <a:t>Average UK Salaries 2023</a:t>
            </a:r>
            <a:r>
              <a:rPr lang="en-US" sz="1200" dirty="0">
                <a:solidFill>
                  <a:schemeClr val="bg1"/>
                </a:solidFill>
              </a:rPr>
              <a:t>. Available at: </a:t>
            </a:r>
            <a:r>
              <a:rPr lang="en-US" sz="1200" dirty="0">
                <a:solidFill>
                  <a:schemeClr val="bg1"/>
                </a:solidFill>
                <a:hlinkClick r:id="rId8"/>
              </a:rPr>
              <a:t>https://www.ons.gov.uk</a:t>
            </a:r>
            <a:r>
              <a:rPr lang="en-US" sz="1200" dirty="0">
                <a:solidFill>
                  <a:schemeClr val="bg1"/>
                </a:solidFill>
              </a:rPr>
              <a:t> (Accessed: 25 March 2025).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chemeClr val="bg1"/>
                </a:solidFill>
              </a:rPr>
              <a:t>Rightmove (2025) </a:t>
            </a:r>
            <a:r>
              <a:rPr lang="en-US" sz="1200" i="1" dirty="0">
                <a:solidFill>
                  <a:schemeClr val="bg1"/>
                </a:solidFill>
              </a:rPr>
              <a:t>Commercial Property Listings – Cardiff</a:t>
            </a:r>
            <a:r>
              <a:rPr lang="en-US" sz="1200" dirty="0">
                <a:solidFill>
                  <a:schemeClr val="bg1"/>
                </a:solidFill>
              </a:rPr>
              <a:t>. Available at: </a:t>
            </a:r>
            <a:r>
              <a:rPr lang="en-US" sz="1200" dirty="0">
                <a:solidFill>
                  <a:schemeClr val="bg1"/>
                </a:solidFill>
                <a:hlinkClick r:id="rId9"/>
              </a:rPr>
              <a:t>https://www.rightmove.co.uk</a:t>
            </a:r>
            <a:r>
              <a:rPr lang="en-US" sz="1200" dirty="0">
                <a:solidFill>
                  <a:schemeClr val="bg1"/>
                </a:solidFill>
              </a:rPr>
              <a:t> (Accessed: 25 March 2025).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chemeClr val="bg1"/>
                </a:solidFill>
              </a:rPr>
              <a:t>SBA (2023) </a:t>
            </a:r>
            <a:r>
              <a:rPr lang="en-US" sz="1200" i="1" dirty="0">
                <a:solidFill>
                  <a:schemeClr val="bg1"/>
                </a:solidFill>
              </a:rPr>
              <a:t>Break-Even and Startup Cost Guide</a:t>
            </a:r>
            <a:r>
              <a:rPr lang="en-US" sz="1200" dirty="0">
                <a:solidFill>
                  <a:schemeClr val="bg1"/>
                </a:solidFill>
              </a:rPr>
              <a:t>. Available at: </a:t>
            </a:r>
            <a:r>
              <a:rPr lang="en-US" sz="1200" dirty="0">
                <a:solidFill>
                  <a:schemeClr val="bg1"/>
                </a:solidFill>
                <a:hlinkClick r:id="rId10"/>
              </a:rPr>
              <a:t>https://www.sba.gov</a:t>
            </a:r>
            <a:r>
              <a:rPr lang="en-US" sz="1200" dirty="0">
                <a:solidFill>
                  <a:schemeClr val="bg1"/>
                </a:solidFill>
              </a:rPr>
              <a:t> (Accessed: 25 March 2025).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chemeClr val="bg1"/>
                </a:solidFill>
              </a:rPr>
              <a:t>Solomon, M., Marshall, G.W. and Stuart, E.W. (2020) </a:t>
            </a:r>
            <a:r>
              <a:rPr lang="en-US" sz="1200" i="1" dirty="0">
                <a:solidFill>
                  <a:schemeClr val="bg1"/>
                </a:solidFill>
              </a:rPr>
              <a:t>Marketing: Real People, Real Choices</a:t>
            </a:r>
            <a:r>
              <a:rPr lang="en-US" sz="1200" dirty="0">
                <a:solidFill>
                  <a:schemeClr val="bg1"/>
                </a:solidFill>
              </a:rPr>
              <a:t>. 10th </a:t>
            </a:r>
            <a:r>
              <a:rPr lang="en-US" sz="1200" dirty="0" err="1">
                <a:solidFill>
                  <a:schemeClr val="bg1"/>
                </a:solidFill>
              </a:rPr>
              <a:t>edn</a:t>
            </a:r>
            <a:r>
              <a:rPr lang="en-US" sz="1200" dirty="0">
                <a:solidFill>
                  <a:schemeClr val="bg1"/>
                </a:solidFill>
              </a:rPr>
              <a:t>. Harlow: Pearson Education.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chemeClr val="bg1"/>
                </a:solidFill>
              </a:rPr>
              <a:t>Visit Cardiff (2023) </a:t>
            </a:r>
            <a:r>
              <a:rPr lang="en-US" sz="1200" i="1" dirty="0">
                <a:solidFill>
                  <a:schemeClr val="bg1"/>
                </a:solidFill>
              </a:rPr>
              <a:t>Why Cardiff?</a:t>
            </a:r>
            <a:r>
              <a:rPr lang="en-US" sz="1200" dirty="0">
                <a:solidFill>
                  <a:schemeClr val="bg1"/>
                </a:solidFill>
              </a:rPr>
              <a:t>. Available at: </a:t>
            </a:r>
            <a:r>
              <a:rPr lang="en-US" sz="1200" dirty="0">
                <a:solidFill>
                  <a:schemeClr val="bg1"/>
                </a:solidFill>
                <a:hlinkClick r:id="rId11"/>
              </a:rPr>
              <a:t>https://www.visitcardiff.com</a:t>
            </a:r>
            <a:r>
              <a:rPr lang="en-US" sz="1200" dirty="0">
                <a:solidFill>
                  <a:schemeClr val="bg1"/>
                </a:solidFill>
              </a:rPr>
              <a:t> (Accessed: 25 March 2025).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chemeClr val="bg1"/>
                </a:solidFill>
              </a:rPr>
              <a:t>YouGov (2022) </a:t>
            </a:r>
            <a:r>
              <a:rPr lang="en-US" sz="1200" i="1" dirty="0">
                <a:solidFill>
                  <a:schemeClr val="bg1"/>
                </a:solidFill>
              </a:rPr>
              <a:t>Coffee Shops &amp; Creativity Survey</a:t>
            </a:r>
            <a:r>
              <a:rPr lang="en-US" sz="1200" dirty="0">
                <a:solidFill>
                  <a:schemeClr val="bg1"/>
                </a:solidFill>
              </a:rPr>
              <a:t>. Available at: </a:t>
            </a:r>
            <a:r>
              <a:rPr lang="en-US" sz="1200" dirty="0">
                <a:solidFill>
                  <a:schemeClr val="bg1"/>
                </a:solidFill>
                <a:hlinkClick r:id="rId12"/>
              </a:rPr>
              <a:t>https://yougov.co.uk</a:t>
            </a:r>
            <a:r>
              <a:rPr lang="en-US" sz="1200" dirty="0">
                <a:solidFill>
                  <a:schemeClr val="bg1"/>
                </a:solidFill>
              </a:rPr>
              <a:t> (Accessed: 25 March 2025).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800" dirty="0">
              <a:solidFill>
                <a:schemeClr val="bg1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DD005C1-8C51-42D6-9BEE-B9B838497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6206" y="115193"/>
            <a:ext cx="11939588" cy="6627614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399593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607</TotalTime>
  <Words>1257</Words>
  <Application>Microsoft Office PowerPoint</Application>
  <PresentationFormat>Widescreen</PresentationFormat>
  <Paragraphs>143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Aptos</vt:lpstr>
      <vt:lpstr>Aptos Display</vt:lpstr>
      <vt:lpstr>Aptos ExtraBold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Sebastian-Luca Kiss (2331017)</dc:creator>
  <cp:lastModifiedBy>Sebastian-Luca Kiss (2331017)</cp:lastModifiedBy>
  <cp:revision>2</cp:revision>
  <dcterms:created xsi:type="dcterms:W3CDTF">2025-03-26T14:56:14Z</dcterms:created>
  <dcterms:modified xsi:type="dcterms:W3CDTF">2025-03-27T09:48:20Z</dcterms:modified>
</cp:coreProperties>
</file>