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FFFFF"/>
    <a:srgbClr val="F50D7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35" autoAdjust="0"/>
    <p:restoredTop sz="94681"/>
  </p:normalViewPr>
  <p:slideViewPr>
    <p:cSldViewPr snapToGrid="0">
      <p:cViewPr varScale="1">
        <p:scale>
          <a:sx n="41" d="100"/>
          <a:sy n="41" d="100"/>
        </p:scale>
        <p:origin x="80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4AE5A4-C577-4C65-A827-6C39579D62C5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361F04-FE60-4491-B786-A650628A2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9679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6F4F6-A530-4A75-9604-D1BA32EA79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A36E7F-0203-4F35-BE8A-C1223FF635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49DAA2-7735-4A97-B5BC-9C744B86C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10/3/2019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22D3EB-9C79-4A26-B4B3-891DB47654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6926AB-AB9B-4F0B-980B-B09007512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3931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79265-9365-4243-8476-5415DDF91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5CAC8-6CFE-4B90-8A9A-99D1A4CCBD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1AF567-573A-4023-97EE-A1AC33DE1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8AC86-15E5-4482-8E1A-DD0DAF844B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C1FE5-D15C-4F5E-B5CD-7E5FEC148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62883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82034-0972-42CF-8128-F02B71739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7D2744-BF7B-4152-85C1-6794CD0DDA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8BFE8F-C7CB-4447-86FA-3BBB4377C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65658B-D1BA-487A-A984-36C3D396F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783982-38EE-4C25-A238-E478B6268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51010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36953-6953-4457-8A67-4B9046A62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47294-CD9D-48BB-8B8F-F402F1A79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4E87C-D1BC-4E2E-ABD6-38257A7F21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D3AC6B-2063-45E5-A1F2-E7BB481A8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0E403D-C3FB-4054-B4D1-08414BA16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6269A0-0FE6-4071-A54C-194270FF5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337483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B0F70-77CD-4165-BCD7-C9B9B9B46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080C5C-6945-4739-B341-FCC70985A5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ACC9DE-AFCC-455B-B7E6-DAF850D3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6A8808-78FE-46D4-B6E3-ED111E4B17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06C8C8-BBC6-4FD9-B7D7-15D0B76377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12ED31-808D-49E2-ABED-8DB19564D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3F304E-5C18-43A2-91F6-CB2687EFC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9E77AB-7D45-4C48-A80C-0C435348B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923590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2C5C3-46C2-4A7C-BE10-DF79FBD09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826A91-8772-413D-8E9D-11E56B966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6422C1-4775-43CC-B242-EB4A391EA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5BC9DE-E499-46EF-8E20-62CD0BD3A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93950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6FFCC-1F36-47E0-B1CB-EAEC9C392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90E015-654A-4EA1-8667-8F65B0CAB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4BB8E2-F482-416F-9C34-BD23A1E4F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62122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364BD-0A9E-4F59-AC36-68BA5A0EC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312F9-0FAC-4642-86FD-E05DB57C28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377AF7-C867-4950-B928-EB8848C1EA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8CD021-8D86-419A-BAEC-84DAA08BE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1BD9BA-A77F-4745-9478-202BC4864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A7020A-8F61-4EF0-B4EC-52A50E2AA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65254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D532E-1C42-494C-8A9B-47C85A09E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9CF1E3-5362-41C2-90AE-821C56ABBF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078113-7EC3-4878-9112-D8788C9830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5ACD2A-7CBB-4EBB-BEBF-00822AB35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C4CBBC-DE8C-4B97-87B8-CC4CABC2CB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8AA9E5-7879-4AB7-88B3-52B31CE407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5463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666D0-D05E-49F1-B20B-B969AE518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025225-E539-4FF8-92B5-E1178479E4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CDB6E5-0739-4FB8-A3A8-9A3ACED5E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AC4BA9-2385-40AF-A5B2-3A7B3BF59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31CDC2-526A-4445-AC47-72BFC2830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66583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8D5244-86F3-48F5-AF13-ACF02738E8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427566-699F-45A1-9628-67BA256B2F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0748BE-5ACD-4F43-90E5-C0C2832677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35C9A7-0307-479B-9A71-79ED1EF42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B36A17-7A07-47B3-8D67-68D47ADFC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73923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0D9054-5D3F-4F32-B64C-AD001AC5C2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47F264-4754-4B85-9295-DF6C647B9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8AFFE4-D7C8-4E29-9FF2-FAD9363CB8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00E91-3D66-4176-896E-CDFA45663C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6E4953-8372-4CD5-B118-2C8C3EEC3D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344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peech Bubble: Oval 32">
            <a:extLst>
              <a:ext uri="{FF2B5EF4-FFF2-40B4-BE49-F238E27FC236}">
                <a16:creationId xmlns:a16="http://schemas.microsoft.com/office/drawing/2014/main" id="{DF8D3D31-6218-4C50-85EC-9FDD1236136D}"/>
              </a:ext>
            </a:extLst>
          </p:cNvPr>
          <p:cNvSpPr/>
          <p:nvPr/>
        </p:nvSpPr>
        <p:spPr>
          <a:xfrm>
            <a:off x="8305895" y="63713"/>
            <a:ext cx="3886105" cy="2928274"/>
          </a:xfrm>
          <a:prstGeom prst="wedgeEllipseCallout">
            <a:avLst>
              <a:gd name="adj1" fmla="val -64180"/>
              <a:gd name="adj2" fmla="val 6952"/>
            </a:avLst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A7DDA4EA-7AED-49B5-8A0F-87B879FB551D}"/>
              </a:ext>
            </a:extLst>
          </p:cNvPr>
          <p:cNvSpPr/>
          <p:nvPr/>
        </p:nvSpPr>
        <p:spPr>
          <a:xfrm>
            <a:off x="67424" y="4662787"/>
            <a:ext cx="3924299" cy="2141246"/>
          </a:xfrm>
          <a:prstGeom prst="wedgeEllipseCallout">
            <a:avLst>
              <a:gd name="adj1" fmla="val 62292"/>
              <a:gd name="adj2" fmla="val -89221"/>
            </a:avLst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Speech Bubble: Oval 18">
            <a:extLst>
              <a:ext uri="{FF2B5EF4-FFF2-40B4-BE49-F238E27FC236}">
                <a16:creationId xmlns:a16="http://schemas.microsoft.com/office/drawing/2014/main" id="{32CCA57E-29CE-4A7D-B8E0-A18AFC9A56E1}"/>
              </a:ext>
            </a:extLst>
          </p:cNvPr>
          <p:cNvSpPr/>
          <p:nvPr/>
        </p:nvSpPr>
        <p:spPr>
          <a:xfrm>
            <a:off x="127653" y="2679240"/>
            <a:ext cx="3395764" cy="1891213"/>
          </a:xfrm>
          <a:prstGeom prst="wedgeEllipseCallout">
            <a:avLst>
              <a:gd name="adj1" fmla="val 77282"/>
              <a:gd name="adj2" fmla="val -38655"/>
            </a:avLst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8391324" y="212808"/>
            <a:ext cx="35055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>
                <a:solidFill>
                  <a:srgbClr val="000000"/>
                </a:solidFill>
              </a:rPr>
              <a:t>Profiad</a:t>
            </a:r>
            <a:r>
              <a:rPr lang="en-GB" sz="1400" b="1" u="sng" dirty="0">
                <a:solidFill>
                  <a:srgbClr val="000000"/>
                </a:solidFill>
              </a:rPr>
              <a:t> </a:t>
            </a:r>
            <a:r>
              <a:rPr lang="en-GB" sz="1400" b="1" u="sng" dirty="0" err="1">
                <a:solidFill>
                  <a:srgbClr val="000000"/>
                </a:solidFill>
              </a:rPr>
              <a:t>addysgu</a:t>
            </a:r>
            <a:r>
              <a:rPr lang="en-GB" sz="1400" b="1" u="sng" dirty="0">
                <a:solidFill>
                  <a:srgbClr val="000000"/>
                </a:solidFill>
              </a:rPr>
              <a:t> </a:t>
            </a:r>
            <a:r>
              <a:rPr lang="en-GB" sz="1400" b="1" u="sng" dirty="0" err="1">
                <a:solidFill>
                  <a:srgbClr val="000000"/>
                </a:solidFill>
              </a:rPr>
              <a:t>blaenorol</a:t>
            </a:r>
            <a:endParaRPr lang="en-GB" sz="1400" b="1" u="sng" dirty="0">
              <a:solidFill>
                <a:srgbClr val="000000"/>
              </a:solidFill>
            </a:endParaRPr>
          </a:p>
          <a:p>
            <a:pPr algn="ctr"/>
            <a:r>
              <a:rPr lang="en-GB" sz="1400" b="1" u="sng" dirty="0">
                <a:solidFill>
                  <a:srgbClr val="000000"/>
                </a:solidFill>
              </a:rPr>
              <a:t>Previous Teaching Experiences </a:t>
            </a:r>
          </a:p>
          <a:p>
            <a:pPr algn="ctr"/>
            <a:endParaRPr lang="en-GB" sz="1200" dirty="0">
              <a:solidFill>
                <a:srgbClr val="000000"/>
              </a:solidFill>
            </a:endParaRPr>
          </a:p>
          <a:p>
            <a:pPr marL="171450" indent="-171450" algn="ctr">
              <a:buFontTx/>
              <a:buChar char="-"/>
            </a:pPr>
            <a:r>
              <a:rPr lang="en-GB" sz="1200" dirty="0">
                <a:solidFill>
                  <a:srgbClr val="000000"/>
                </a:solidFill>
              </a:rPr>
              <a:t>I volunteered at Pencoed Primary School one day a week for a year where I worked with various year groups within Key Stage 2. I observed lessons and worked with small groups to complete various activities.</a:t>
            </a:r>
          </a:p>
          <a:p>
            <a:pPr marL="171450" indent="-171450" algn="ctr">
              <a:buFontTx/>
              <a:buChar char="-"/>
            </a:pPr>
            <a:r>
              <a:rPr lang="en-GB" sz="1200" dirty="0">
                <a:solidFill>
                  <a:srgbClr val="000000"/>
                </a:solidFill>
              </a:rPr>
              <a:t>I also volunteered at Coychurch Primary one morning a week through Learn Together Cymru where I sat with children on a one to one basis to listen to them reading and help them where needed.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356469" y="2978259"/>
            <a:ext cx="2903138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>
                <a:solidFill>
                  <a:srgbClr val="000000"/>
                </a:solidFill>
              </a:rPr>
              <a:t>Y math o </a:t>
            </a:r>
            <a:r>
              <a:rPr lang="en-GB" sz="1400" b="1" u="sng" dirty="0" err="1">
                <a:solidFill>
                  <a:srgbClr val="000000"/>
                </a:solidFill>
              </a:rPr>
              <a:t>athro</a:t>
            </a:r>
            <a:r>
              <a:rPr lang="en-GB" sz="1400" b="1" u="sng" dirty="0">
                <a:solidFill>
                  <a:srgbClr val="000000"/>
                </a:solidFill>
              </a:rPr>
              <a:t> </a:t>
            </a:r>
            <a:r>
              <a:rPr lang="en-GB" sz="1400" b="1" u="sng" dirty="0" err="1">
                <a:solidFill>
                  <a:srgbClr val="000000"/>
                </a:solidFill>
              </a:rPr>
              <a:t>hoffaf</a:t>
            </a:r>
            <a:r>
              <a:rPr lang="en-GB" sz="1400" b="1" u="sng" dirty="0">
                <a:solidFill>
                  <a:srgbClr val="000000"/>
                </a:solidFill>
              </a:rPr>
              <a:t> bod</a:t>
            </a:r>
          </a:p>
          <a:p>
            <a:pPr algn="ctr"/>
            <a:r>
              <a:rPr lang="en-GB" sz="1400" b="1" u="sng" dirty="0">
                <a:solidFill>
                  <a:srgbClr val="000000"/>
                </a:solidFill>
              </a:rPr>
              <a:t>The Kind of Teacher I Aspire to Be</a:t>
            </a:r>
          </a:p>
          <a:p>
            <a:pPr algn="ctr"/>
            <a:endParaRPr lang="en-GB" sz="1200" dirty="0">
              <a:solidFill>
                <a:srgbClr val="000000"/>
              </a:solidFill>
            </a:endParaRPr>
          </a:p>
          <a:p>
            <a:pPr marL="228600" indent="-228600" algn="ctr">
              <a:buAutoNum type="arabicParenR"/>
            </a:pPr>
            <a:r>
              <a:rPr lang="en-GB" sz="1200" dirty="0">
                <a:solidFill>
                  <a:srgbClr val="000000"/>
                </a:solidFill>
              </a:rPr>
              <a:t>Caring</a:t>
            </a:r>
          </a:p>
          <a:p>
            <a:pPr marL="228600" indent="-228600" algn="ctr">
              <a:buAutoNum type="arabicParenR"/>
            </a:pPr>
            <a:r>
              <a:rPr lang="en-GB" sz="1200" dirty="0">
                <a:solidFill>
                  <a:srgbClr val="000000"/>
                </a:solidFill>
              </a:rPr>
              <a:t>Engaging/Motivating </a:t>
            </a:r>
          </a:p>
          <a:p>
            <a:pPr marL="228600" indent="-228600" algn="ctr">
              <a:buAutoNum type="arabicParenR"/>
            </a:pPr>
            <a:r>
              <a:rPr lang="en-GB" sz="1200" dirty="0">
                <a:solidFill>
                  <a:srgbClr val="000000"/>
                </a:solidFill>
              </a:rPr>
              <a:t>Enthusiastic </a:t>
            </a:r>
          </a:p>
          <a:p>
            <a:pPr marL="228600" indent="-228600" algn="ctr">
              <a:buAutoNum type="arabicParenR"/>
            </a:pPr>
            <a:r>
              <a:rPr lang="en-GB" sz="1200" dirty="0">
                <a:solidFill>
                  <a:srgbClr val="000000"/>
                </a:solidFill>
              </a:rPr>
              <a:t>Knowledgeable</a:t>
            </a:r>
          </a:p>
          <a:p>
            <a:pPr marL="228600" indent="-228600" algn="ctr">
              <a:buAutoNum type="arabicParenR"/>
            </a:pPr>
            <a:r>
              <a:rPr lang="en-GB" sz="1200" dirty="0">
                <a:solidFill>
                  <a:srgbClr val="000000"/>
                </a:solidFill>
              </a:rPr>
              <a:t>Creative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389438" y="4992393"/>
            <a:ext cx="328026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>
                <a:solidFill>
                  <a:srgbClr val="000000"/>
                </a:solidFill>
              </a:rPr>
              <a:t>Meysydd</a:t>
            </a:r>
            <a:r>
              <a:rPr lang="en-GB" sz="1400" b="1" u="sng" dirty="0">
                <a:solidFill>
                  <a:srgbClr val="000000"/>
                </a:solidFill>
              </a:rPr>
              <a:t> / </a:t>
            </a:r>
            <a:r>
              <a:rPr lang="en-GB" sz="1400" b="1" u="sng" dirty="0" err="1">
                <a:solidFill>
                  <a:srgbClr val="000000"/>
                </a:solidFill>
              </a:rPr>
              <a:t>pynciau</a:t>
            </a:r>
            <a:r>
              <a:rPr lang="en-GB" sz="1400" b="1" u="sng" dirty="0">
                <a:solidFill>
                  <a:srgbClr val="000000"/>
                </a:solidFill>
              </a:rPr>
              <a:t> </a:t>
            </a:r>
            <a:r>
              <a:rPr lang="en-GB" sz="1400" b="1" u="sng" dirty="0" err="1">
                <a:solidFill>
                  <a:srgbClr val="000000"/>
                </a:solidFill>
              </a:rPr>
              <a:t>medraf</a:t>
            </a:r>
            <a:r>
              <a:rPr lang="en-GB" sz="1400" b="1" u="sng" dirty="0">
                <a:solidFill>
                  <a:srgbClr val="000000"/>
                </a:solidFill>
              </a:rPr>
              <a:t> </a:t>
            </a:r>
            <a:r>
              <a:rPr lang="en-GB" sz="1400" b="1" u="sng" dirty="0" err="1">
                <a:solidFill>
                  <a:srgbClr val="000000"/>
                </a:solidFill>
              </a:rPr>
              <a:t>eu</a:t>
            </a:r>
            <a:r>
              <a:rPr lang="en-GB" sz="1400" b="1" u="sng" dirty="0">
                <a:solidFill>
                  <a:srgbClr val="000000"/>
                </a:solidFill>
              </a:rPr>
              <a:t> </a:t>
            </a:r>
            <a:r>
              <a:rPr lang="en-GB" sz="1400" b="1" u="sng" dirty="0" err="1">
                <a:solidFill>
                  <a:srgbClr val="000000"/>
                </a:solidFill>
              </a:rPr>
              <a:t>haddysgu</a:t>
            </a:r>
            <a:endParaRPr lang="en-GB" sz="1400" b="1" u="sng" dirty="0">
              <a:solidFill>
                <a:srgbClr val="000000"/>
              </a:solidFill>
            </a:endParaRPr>
          </a:p>
          <a:p>
            <a:pPr algn="ctr"/>
            <a:r>
              <a:rPr lang="en-GB" sz="1400" b="1" u="sng" dirty="0">
                <a:solidFill>
                  <a:srgbClr val="000000"/>
                </a:solidFill>
              </a:rPr>
              <a:t>Areas / Subjects I Could Teach</a:t>
            </a:r>
          </a:p>
          <a:p>
            <a:pPr algn="ctr"/>
            <a:endParaRPr lang="en-GB" sz="1200" b="1" u="sng" dirty="0">
              <a:solidFill>
                <a:srgbClr val="000000"/>
              </a:solidFill>
            </a:endParaRPr>
          </a:p>
          <a:p>
            <a:pPr algn="ctr"/>
            <a:r>
              <a:rPr lang="en-GB" sz="1200" dirty="0">
                <a:solidFill>
                  <a:srgbClr val="000000"/>
                </a:solidFill>
              </a:rPr>
              <a:t>I have a wide range of knowledge throughout the curriculum so would feel comfortable teaching any subject. </a:t>
            </a:r>
          </a:p>
          <a:p>
            <a:pPr algn="ctr"/>
            <a:r>
              <a:rPr lang="en-GB" sz="1200" dirty="0">
                <a:solidFill>
                  <a:srgbClr val="000000"/>
                </a:solidFill>
              </a:rPr>
              <a:t>However I am particularly passionate about Maths </a:t>
            </a:r>
          </a:p>
        </p:txBody>
      </p:sp>
      <p:pic>
        <p:nvPicPr>
          <p:cNvPr id="1028" name="Picture 4" descr="Image preview">
            <a:extLst>
              <a:ext uri="{FF2B5EF4-FFF2-40B4-BE49-F238E27FC236}">
                <a16:creationId xmlns:a16="http://schemas.microsoft.com/office/drawing/2014/main" id="{17D2EE8B-0EFE-495A-AE35-D003B144C9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6624" y="970795"/>
            <a:ext cx="2799501" cy="279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A72F5D2B-B122-4ABF-8DB4-6D9E29D46EE7}"/>
              </a:ext>
            </a:extLst>
          </p:cNvPr>
          <p:cNvSpPr/>
          <p:nvPr/>
        </p:nvSpPr>
        <p:spPr>
          <a:xfrm>
            <a:off x="197615" y="74309"/>
            <a:ext cx="3691862" cy="2554545"/>
          </a:xfrm>
          <a:prstGeom prst="wedgeEllipseCallout">
            <a:avLst>
              <a:gd name="adj1" fmla="val 66853"/>
              <a:gd name="adj2" fmla="val 15270"/>
            </a:avLst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Speech Bubble: Oval 33">
            <a:extLst>
              <a:ext uri="{FF2B5EF4-FFF2-40B4-BE49-F238E27FC236}">
                <a16:creationId xmlns:a16="http://schemas.microsoft.com/office/drawing/2014/main" id="{0A7A5BE4-D2A3-46CC-B76B-825D10FC657C}"/>
              </a:ext>
            </a:extLst>
          </p:cNvPr>
          <p:cNvSpPr/>
          <p:nvPr/>
        </p:nvSpPr>
        <p:spPr>
          <a:xfrm>
            <a:off x="8201025" y="3063577"/>
            <a:ext cx="3886105" cy="3730710"/>
          </a:xfrm>
          <a:prstGeom prst="wedgeEllipseCallout">
            <a:avLst>
              <a:gd name="adj1" fmla="val -64179"/>
              <a:gd name="adj2" fmla="val -37308"/>
            </a:avLst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48343" y="258975"/>
            <a:ext cx="357236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>
                <a:solidFill>
                  <a:srgbClr val="000000"/>
                </a:solidFill>
              </a:rPr>
              <a:t>Cefndir</a:t>
            </a:r>
            <a:r>
              <a:rPr lang="en-GB" sz="1400" b="1" u="sng" dirty="0">
                <a:solidFill>
                  <a:srgbClr val="000000"/>
                </a:solidFill>
              </a:rPr>
              <a:t> </a:t>
            </a:r>
            <a:r>
              <a:rPr lang="en-GB" sz="1400" b="1" u="sng" dirty="0" err="1">
                <a:solidFill>
                  <a:srgbClr val="000000"/>
                </a:solidFill>
              </a:rPr>
              <a:t>academaidd</a:t>
            </a:r>
            <a:endParaRPr lang="en-GB" sz="1400" b="1" u="sng" dirty="0">
              <a:solidFill>
                <a:srgbClr val="000000"/>
              </a:solidFill>
            </a:endParaRPr>
          </a:p>
          <a:p>
            <a:pPr algn="ctr"/>
            <a:r>
              <a:rPr lang="en-GB" sz="1400" b="1" u="sng" dirty="0">
                <a:solidFill>
                  <a:srgbClr val="000000"/>
                </a:solidFill>
              </a:rPr>
              <a:t>Academic History</a:t>
            </a:r>
          </a:p>
          <a:p>
            <a:pPr algn="ctr"/>
            <a:endParaRPr lang="en-GB" sz="1200" dirty="0">
              <a:solidFill>
                <a:srgbClr val="000000"/>
              </a:solidFill>
            </a:endParaRPr>
          </a:p>
          <a:p>
            <a:pPr marL="171450" indent="-171450" algn="ctr">
              <a:buFontTx/>
              <a:buChar char="-"/>
            </a:pPr>
            <a:r>
              <a:rPr lang="en-GB" sz="1200" dirty="0">
                <a:solidFill>
                  <a:srgbClr val="000000"/>
                </a:solidFill>
              </a:rPr>
              <a:t>GCSE’s in Maths A, English Literature A, English Language B, Science AAC ( Biology, Chemistry and Physics) History A, Child Development A, Religious Education A, Welsh A, Information Technology A*</a:t>
            </a:r>
          </a:p>
          <a:p>
            <a:pPr marL="171450" indent="-171450" algn="ctr">
              <a:buFontTx/>
              <a:buChar char="-"/>
            </a:pPr>
            <a:r>
              <a:rPr lang="en-GB" sz="1200" dirty="0">
                <a:solidFill>
                  <a:srgbClr val="000000"/>
                </a:solidFill>
              </a:rPr>
              <a:t>A levels in Religious Studies A, History B and Maths C </a:t>
            </a:r>
          </a:p>
          <a:p>
            <a:pPr marL="171450" indent="-171450" algn="ctr">
              <a:buFontTx/>
              <a:buChar char="-"/>
            </a:pPr>
            <a:r>
              <a:rPr lang="en-GB" sz="1200" dirty="0">
                <a:solidFill>
                  <a:srgbClr val="000000"/>
                </a:solidFill>
              </a:rPr>
              <a:t>Degree in  Business Economics 2:2 </a:t>
            </a:r>
          </a:p>
          <a:p>
            <a:pPr marL="171450" indent="-171450" algn="ctr">
              <a:buFontTx/>
              <a:buChar char="-"/>
            </a:pPr>
            <a:endParaRPr lang="en-GB" sz="1200" dirty="0">
              <a:solidFill>
                <a:srgbClr val="000000"/>
              </a:solidFill>
            </a:endParaRPr>
          </a:p>
          <a:p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8503942" y="3291184"/>
            <a:ext cx="3280269" cy="29700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>
                <a:solidFill>
                  <a:srgbClr val="000000"/>
                </a:solidFill>
              </a:rPr>
              <a:t>Rhesymau</a:t>
            </a:r>
            <a:r>
              <a:rPr lang="en-GB" sz="1400" b="1" u="sng" dirty="0">
                <a:solidFill>
                  <a:srgbClr val="000000"/>
                </a:solidFill>
              </a:rPr>
              <a:t> </a:t>
            </a:r>
            <a:r>
              <a:rPr lang="en-GB" sz="1400" b="1" u="sng" dirty="0" err="1">
                <a:solidFill>
                  <a:srgbClr val="000000"/>
                </a:solidFill>
              </a:rPr>
              <a:t>dros</a:t>
            </a:r>
            <a:r>
              <a:rPr lang="en-GB" sz="1400" b="1" u="sng" dirty="0">
                <a:solidFill>
                  <a:srgbClr val="000000"/>
                </a:solidFill>
              </a:rPr>
              <a:t> </a:t>
            </a:r>
            <a:r>
              <a:rPr lang="en-GB" sz="1400" b="1" u="sng" dirty="0" err="1">
                <a:solidFill>
                  <a:srgbClr val="000000"/>
                </a:solidFill>
              </a:rPr>
              <a:t>ddewis</a:t>
            </a:r>
            <a:endParaRPr lang="en-GB" sz="1400" b="1" u="sng" dirty="0">
              <a:solidFill>
                <a:srgbClr val="000000"/>
              </a:solidFill>
            </a:endParaRPr>
          </a:p>
          <a:p>
            <a:pPr algn="ctr"/>
            <a:r>
              <a:rPr lang="en-GB" sz="1400" b="1" u="sng" dirty="0">
                <a:solidFill>
                  <a:srgbClr val="000000"/>
                </a:solidFill>
              </a:rPr>
              <a:t> </a:t>
            </a:r>
            <a:r>
              <a:rPr lang="en-GB" sz="1400" b="1" u="sng" dirty="0" err="1">
                <a:solidFill>
                  <a:srgbClr val="000000"/>
                </a:solidFill>
              </a:rPr>
              <a:t>addysgu</a:t>
            </a:r>
            <a:r>
              <a:rPr lang="en-GB" sz="1400" b="1" u="sng" dirty="0">
                <a:solidFill>
                  <a:srgbClr val="000000"/>
                </a:solidFill>
              </a:rPr>
              <a:t> </a:t>
            </a:r>
            <a:r>
              <a:rPr lang="en-GB" sz="1400" b="1" u="sng" dirty="0" err="1">
                <a:solidFill>
                  <a:srgbClr val="000000"/>
                </a:solidFill>
              </a:rPr>
              <a:t>fel</a:t>
            </a:r>
            <a:r>
              <a:rPr lang="en-GB" sz="1400" b="1" u="sng" dirty="0">
                <a:solidFill>
                  <a:srgbClr val="000000"/>
                </a:solidFill>
              </a:rPr>
              <a:t> </a:t>
            </a:r>
            <a:r>
              <a:rPr lang="en-GB" sz="1400" b="1" u="sng" dirty="0" err="1">
                <a:solidFill>
                  <a:srgbClr val="000000"/>
                </a:solidFill>
              </a:rPr>
              <a:t>proffesiwn</a:t>
            </a:r>
            <a:endParaRPr lang="en-GB" sz="1400" b="1" u="sng" dirty="0">
              <a:solidFill>
                <a:srgbClr val="000000"/>
              </a:solidFill>
            </a:endParaRPr>
          </a:p>
          <a:p>
            <a:pPr algn="ctr"/>
            <a:r>
              <a:rPr lang="en-GB" sz="1400" b="1" u="sng" dirty="0">
                <a:solidFill>
                  <a:srgbClr val="000000"/>
                </a:solidFill>
              </a:rPr>
              <a:t>Reasons for Entering the Teaching Profession </a:t>
            </a:r>
          </a:p>
          <a:p>
            <a:pPr algn="ctr"/>
            <a:endParaRPr lang="en-GB" sz="1100" dirty="0">
              <a:solidFill>
                <a:srgbClr val="000000"/>
              </a:solidFill>
            </a:endParaRPr>
          </a:p>
          <a:p>
            <a:pPr indent="-228600" algn="ctr">
              <a:buAutoNum type="arabicParenR"/>
            </a:pPr>
            <a:r>
              <a:rPr lang="en-GB" sz="1200" dirty="0">
                <a:solidFill>
                  <a:srgbClr val="000000"/>
                </a:solidFill>
              </a:rPr>
              <a:t>I thoroughly enjoy working with children </a:t>
            </a:r>
          </a:p>
          <a:p>
            <a:pPr indent="-228600" algn="ctr">
              <a:buAutoNum type="arabicParenR"/>
            </a:pPr>
            <a:r>
              <a:rPr lang="en-GB" sz="1200" dirty="0">
                <a:solidFill>
                  <a:srgbClr val="000000"/>
                </a:solidFill>
              </a:rPr>
              <a:t>Through my coaching role I have been surprised at how many adults entering the work place struggle with basic numeracy and literacy and I feel passionately about providing these skills at an early age as a strong foundation to build upon.</a:t>
            </a:r>
          </a:p>
          <a:p>
            <a:pPr indent="-228600" algn="ctr">
              <a:buAutoNum type="arabicParenR"/>
            </a:pPr>
            <a:r>
              <a:rPr lang="en-GB" sz="1200" dirty="0">
                <a:solidFill>
                  <a:srgbClr val="000000"/>
                </a:solidFill>
              </a:rPr>
              <a:t>Effective teaching provides children with endless opportunities for their future which I would love to be a part of.  </a:t>
            </a:r>
          </a:p>
        </p:txBody>
      </p:sp>
      <p:sp>
        <p:nvSpPr>
          <p:cNvPr id="35" name="Speech Bubble: Oval 34">
            <a:extLst>
              <a:ext uri="{FF2B5EF4-FFF2-40B4-BE49-F238E27FC236}">
                <a16:creationId xmlns:a16="http://schemas.microsoft.com/office/drawing/2014/main" id="{50C4C297-A860-407A-B317-08D39D116FD1}"/>
              </a:ext>
            </a:extLst>
          </p:cNvPr>
          <p:cNvSpPr/>
          <p:nvPr/>
        </p:nvSpPr>
        <p:spPr>
          <a:xfrm>
            <a:off x="4115718" y="4375209"/>
            <a:ext cx="4014491" cy="2339916"/>
          </a:xfrm>
          <a:prstGeom prst="wedgeEllipseCallout">
            <a:avLst>
              <a:gd name="adj1" fmla="val 1856"/>
              <a:gd name="adj2" fmla="val -76766"/>
            </a:avLst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354A9E-45C4-4C5B-8B68-B8D95284EF47}"/>
              </a:ext>
            </a:extLst>
          </p:cNvPr>
          <p:cNvSpPr txBox="1"/>
          <p:nvPr/>
        </p:nvSpPr>
        <p:spPr>
          <a:xfrm>
            <a:off x="4452811" y="4300464"/>
            <a:ext cx="339576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</a:lstStyle>
          <a:p>
            <a:pPr algn="ctr"/>
            <a:r>
              <a:rPr lang="en-GB" sz="1400" b="1" u="sng" dirty="0" err="1">
                <a:solidFill>
                  <a:srgbClr val="000000"/>
                </a:solidFill>
              </a:rPr>
              <a:t>Amdana</a:t>
            </a:r>
            <a:r>
              <a:rPr lang="en-GB" sz="1400" b="1" u="sng" dirty="0">
                <a:solidFill>
                  <a:srgbClr val="000000"/>
                </a:solidFill>
              </a:rPr>
              <a:t> </a:t>
            </a:r>
            <a:r>
              <a:rPr lang="en-GB" sz="1400" b="1" u="sng" dirty="0" err="1">
                <a:solidFill>
                  <a:srgbClr val="000000"/>
                </a:solidFill>
              </a:rPr>
              <a:t>i</a:t>
            </a:r>
            <a:endParaRPr lang="en-GB" sz="1400" b="1" u="sng" dirty="0">
              <a:solidFill>
                <a:srgbClr val="000000"/>
              </a:solidFill>
            </a:endParaRPr>
          </a:p>
          <a:p>
            <a:pPr algn="ctr"/>
            <a:r>
              <a:rPr lang="en-GB" sz="1400" b="1" u="sng" dirty="0">
                <a:solidFill>
                  <a:srgbClr val="000000"/>
                </a:solidFill>
              </a:rPr>
              <a:t>About Me</a:t>
            </a:r>
          </a:p>
          <a:p>
            <a:pPr algn="ctr"/>
            <a:endParaRPr lang="en-GB" sz="1200" dirty="0">
              <a:solidFill>
                <a:srgbClr val="000000"/>
              </a:solidFill>
            </a:endParaRPr>
          </a:p>
          <a:p>
            <a:pPr algn="ctr"/>
            <a:r>
              <a:rPr lang="en-GB" sz="1200" dirty="0">
                <a:solidFill>
                  <a:srgbClr val="000000"/>
                </a:solidFill>
              </a:rPr>
              <a:t>I completed my degree in 2011. Since then I have been working  for SSE. While at SSE I started working within a coaching role which reignited my interest in teaching. I helped train new employees and provide them with the support they needed to develop within their role. I also set up coaching plans with them to help them achieve their targets. </a:t>
            </a:r>
          </a:p>
          <a:p>
            <a:endParaRPr lang="en-GB" sz="1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E57E59-A4EE-45A4-8994-EFAD39A28DEB}"/>
              </a:ext>
            </a:extLst>
          </p:cNvPr>
          <p:cNvSpPr/>
          <p:nvPr/>
        </p:nvSpPr>
        <p:spPr>
          <a:xfrm>
            <a:off x="3603471" y="-27280"/>
            <a:ext cx="49487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rgbClr val="0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Rachael Williams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">
      <a:dk1>
        <a:srgbClr val="53AE6E"/>
      </a:dk1>
      <a:lt1>
        <a:srgbClr val="53AE6E"/>
      </a:lt1>
      <a:dk2>
        <a:srgbClr val="53AE6E"/>
      </a:dk2>
      <a:lt2>
        <a:srgbClr val="00CC66"/>
      </a:lt2>
      <a:accent1>
        <a:srgbClr val="53AE6E"/>
      </a:accent1>
      <a:accent2>
        <a:srgbClr val="326267"/>
      </a:accent2>
      <a:accent3>
        <a:srgbClr val="C5C34A"/>
      </a:accent3>
      <a:accent4>
        <a:srgbClr val="BF6546"/>
      </a:accent4>
      <a:accent5>
        <a:srgbClr val="81B5A8"/>
      </a:accent5>
      <a:accent6>
        <a:srgbClr val="636455"/>
      </a:accent6>
      <a:hlink>
        <a:srgbClr val="81B5A8"/>
      </a:hlink>
      <a:folHlink>
        <a:srgbClr val="936888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1761</TotalTime>
  <Words>353</Words>
  <Application>Microsoft Office PowerPoint</Application>
  <PresentationFormat>Widescreen</PresentationFormat>
  <Paragraphs>37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Rachael Williams</cp:lastModifiedBy>
  <cp:revision>33</cp:revision>
  <dcterms:created xsi:type="dcterms:W3CDTF">2019-09-05T20:58:34Z</dcterms:created>
  <dcterms:modified xsi:type="dcterms:W3CDTF">2019-10-03T14:32:45Z</dcterms:modified>
</cp:coreProperties>
</file>