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67" r:id="rId7"/>
    <p:sldId id="258" r:id="rId8"/>
    <p:sldId id="269" r:id="rId9"/>
    <p:sldId id="262" r:id="rId10"/>
    <p:sldId id="270" r:id="rId11"/>
    <p:sldId id="271" r:id="rId12"/>
    <p:sldId id="272" r:id="rId13"/>
    <p:sldId id="273" r:id="rId14"/>
    <p:sldId id="265" r:id="rId15"/>
    <p:sldId id="266" r:id="rId16"/>
    <p:sldId id="274" r:id="rId17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21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06" autoAdjust="0"/>
    <p:restoredTop sz="86432" autoAdjust="0"/>
  </p:normalViewPr>
  <p:slideViewPr>
    <p:cSldViewPr snapToGrid="0">
      <p:cViewPr varScale="1">
        <p:scale>
          <a:sx n="71" d="100"/>
          <a:sy n="71" d="100"/>
        </p:scale>
        <p:origin x="912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1440000" cy="1440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022A2D-42FA-4553-8772-8DAE87B7695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DD895D-FAE0-4BCC-A867-FF4B70D9BF7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F1F45CD-942C-43C1-9D93-D880B2656F2A}" type="datetime1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4706EC-595E-4FD0-9EC4-968864CC93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99D8E-A980-43D3-BFB9-0812FFA36AB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C4EE72E-E5A5-44ED-A736-DB8D8EE9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7412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1DCB179-AB22-47F8-B69F-5A15F5F9DFCA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42FC2-A162-47B3-989B-571A6241496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132772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973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90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812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670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9994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716241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7576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D942FC2-A162-47B3-989B-571A6241496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02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C47B699-08C0-4851-8BAE-384C14E4E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B84917A2-B37A-4655-9D10-50C6FD698F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8EE5317-4FED-4CB5-85EE-6DAD46C28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22C5EA6D-CE5E-44F2-95E5-1E87F504AD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539750"/>
            <a:ext cx="6670675" cy="575945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12471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0C1D561-971B-43DB-A5A7-63A887A0C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4426782" cy="1331637"/>
          </a:xfrm>
        </p:spPr>
        <p:txBody>
          <a:bodyPr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ACFD68-412E-48B4-B9EB-FEDC20A81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F0731E0-58E0-4382-ADA7-A9C6DE2E7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3009899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3D67752-1F0B-4C84-BBA7-A57E2793D9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4033A0-8E66-4ABA-9E27-744642AA9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6A17A7B9-79E8-403B-A59F-FC5E1C5034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12013" y="539750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F2DFBA6D-4E5F-452E-AB45-0AE0600C5F7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212014" y="3563687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8E05746-2784-43CF-84F7-0175BD650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BB851CC3-3ED8-49E8-B8AC-6D79B036F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593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C2262EB2-92F3-45D5-977D-A254F9DC4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rtlCol="0" anchor="b" anchorCtr="0"/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2" name="Picture Placeholder 7">
            <a:extLst>
              <a:ext uri="{FF2B5EF4-FFF2-40B4-BE49-F238E27FC236}">
                <a16:creationId xmlns:a16="http://schemas.microsoft.com/office/drawing/2014/main" id="{08B7B76C-AD95-41C0-859E-9A612EE3EB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870325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AF4E51F-526D-47C7-B091-D47773C1F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E4FE061B-0356-4C6F-A2CA-12D48BE34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9" name="Date Placeholder 3">
            <a:extLst>
              <a:ext uri="{FF2B5EF4-FFF2-40B4-BE49-F238E27FC236}">
                <a16:creationId xmlns:a16="http://schemas.microsoft.com/office/drawing/2014/main" id="{C9AB8836-3239-49B5-AB6F-4AF85F1F06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40" name="Footer Placeholder 4">
            <a:extLst>
              <a:ext uri="{FF2B5EF4-FFF2-40B4-BE49-F238E27FC236}">
                <a16:creationId xmlns:a16="http://schemas.microsoft.com/office/drawing/2014/main" id="{77EAD6AC-E509-49A1-8E38-1CABD458A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41" name="Slide Number Placeholder 5">
            <a:extLst>
              <a:ext uri="{FF2B5EF4-FFF2-40B4-BE49-F238E27FC236}">
                <a16:creationId xmlns:a16="http://schemas.microsoft.com/office/drawing/2014/main" id="{B689B03B-F230-4530-8C09-EFB817238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234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D0C49A9B-EBDE-4047-884B-0860623D6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851" y="1089025"/>
            <a:ext cx="6118224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Subtitle 7">
            <a:extLst>
              <a:ext uri="{FF2B5EF4-FFF2-40B4-BE49-F238E27FC236}">
                <a16:creationId xmlns:a16="http://schemas.microsoft.com/office/drawing/2014/main" id="{33C29AD8-5547-4B1E-8E14-63A01F6B92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48000"/>
            <a:ext cx="5016500" cy="1520975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99CD77F7-3095-4517-B300-DE93875DE53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29613" y="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F31ECFCC-4520-48AB-A8A1-AF9FC0C055B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329200" y="2286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7" name="Picture Placeholder 31">
            <a:extLst>
              <a:ext uri="{FF2B5EF4-FFF2-40B4-BE49-F238E27FC236}">
                <a16:creationId xmlns:a16="http://schemas.microsoft.com/office/drawing/2014/main" id="{0FDBD13C-46E7-4BB9-957D-DE2A5925521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29200" y="4572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5B40728-32E0-44CE-8C68-1E68245C2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400874" y="3035186"/>
            <a:ext cx="1481845" cy="787628"/>
            <a:chOff x="4987925" y="2840038"/>
            <a:chExt cx="2216150" cy="117792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0A6D99A-68F3-4E08-BB89-083CE0299CE2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B4F5556-21F4-4E26-9504-49ADE7D84749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0E1118C-DFA4-410C-961C-BE0488441C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5A8ECE6-B3E3-4761-A6AD-711AF71EEA0D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5B1F0E3F-4B5E-4F5B-93A6-CE1017521BF1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B20599F0-ACFC-4223-A598-8FFAF21406AB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C6703144-DA66-4EFB-B790-4E044756FF37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63371BE5-97EB-4365-8EDA-4C634155E79F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533C4D53-A668-4609-B338-E2D33C24A811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A487C5A9-C4B3-4A68-8DFB-43F4CDB4073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82E4A2F3-57A7-4529-A621-A36F1E777A4E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1482263E-6A78-46B7-8AB8-845C9C9103B4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3C7B34F9-7954-4950-ABEA-DDBFF4A4CC9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282938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0C57E2F-CF72-48C4-856E-92187475D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E4553B0-7C73-46E8-9FC4-383280D1C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C44832F9-70D2-44CF-ABB6-82AEA0FA6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54CB3D-A29B-4523-A51B-9BBDA540F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788D83C5-3820-4BD6-AFF4-74306090A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97F15-FEA9-40D4-BDB0-13A77FECA87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44550" y="2319338"/>
            <a:ext cx="10502900" cy="3717925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928256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F1404-6040-436F-A4F1-5A505FA30EA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2650" y="2441575"/>
            <a:ext cx="10426700" cy="34798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ABF0D4-6E3E-4B6A-9402-0B1819B2E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DAB4820-09C0-4A6A-9DEF-D377D04A2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75B58DA2-1433-4624-A301-D9496CB28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28E4701-5991-4858-AE71-47400E64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C430A52-01FF-4B61-8B7A-C60A8D06B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005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8FC32C6-4CA8-4D0A-96AC-76733C2BC75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7" y="542924"/>
            <a:ext cx="11109663" cy="5772395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6D5E1-C594-4160-9367-2B471F6C2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00" y="552841"/>
            <a:ext cx="11109663" cy="3560127"/>
          </a:xfrm>
          <a:gradFill flip="none" rotWithShape="0">
            <a:gsLst>
              <a:gs pos="0">
                <a:schemeClr val="bg1">
                  <a:alpha val="57000"/>
                </a:schemeClr>
              </a:gs>
              <a:gs pos="8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lIns="1554480" rIns="1554480" bIns="914400" rtlCol="0" anchor="b"/>
          <a:lstStyle>
            <a:lvl1pPr algn="ctr">
              <a:lnSpc>
                <a:spcPct val="125000"/>
              </a:lnSpc>
              <a:spcBef>
                <a:spcPts val="1000"/>
              </a:spcBef>
              <a:defRPr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5">
            <a:extLst>
              <a:ext uri="{FF2B5EF4-FFF2-40B4-BE49-F238E27FC236}">
                <a16:creationId xmlns:a16="http://schemas.microsoft.com/office/drawing/2014/main" id="{3C87561D-53CF-4295-8BCE-C9ACAA1DE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63" y="4113212"/>
            <a:ext cx="11109999" cy="2201863"/>
          </a:xfrm>
          <a:gradFill flip="none" rotWithShape="0">
            <a:gsLst>
              <a:gs pos="0">
                <a:schemeClr val="bg1">
                  <a:alpha val="55000"/>
                </a:schemeClr>
              </a:gs>
              <a:gs pos="7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rtlCol="0"/>
          <a:lstStyle>
            <a:lvl1pPr marL="0" indent="0" algn="ctr">
              <a:buNone/>
              <a:defRPr i="1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>
                <a:solidFill>
                  <a:srgbClr val="FFFFFF"/>
                </a:solidFill>
              </a:rPr>
              <a:t>Click to edit Master subtitle style</a:t>
            </a:r>
            <a:endParaRPr lang="en-GB" noProof="0">
              <a:solidFill>
                <a:srgbClr val="FFFFFF"/>
              </a:solidFill>
            </a:endParaRPr>
          </a:p>
        </p:txBody>
      </p:sp>
      <p:sp>
        <p:nvSpPr>
          <p:cNvPr id="15" name="Date Placeholder 47">
            <a:extLst>
              <a:ext uri="{FF2B5EF4-FFF2-40B4-BE49-F238E27FC236}">
                <a16:creationId xmlns:a16="http://schemas.microsoft.com/office/drawing/2014/main" id="{A3B22F32-6863-413E-917C-18EA0DFB02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8">
            <a:extLst>
              <a:ext uri="{FF2B5EF4-FFF2-40B4-BE49-F238E27FC236}">
                <a16:creationId xmlns:a16="http://schemas.microsoft.com/office/drawing/2014/main" id="{C1CD5745-E602-4F82-9381-B24C8EF2B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49">
            <a:extLst>
              <a:ext uri="{FF2B5EF4-FFF2-40B4-BE49-F238E27FC236}">
                <a16:creationId xmlns:a16="http://schemas.microsoft.com/office/drawing/2014/main" id="{D8E278D8-BE28-49BF-B9CA-C67917808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233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2C235F5-1E24-4AC0-9651-F632551F0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86CF273-85C7-48C6-9D99-80CD0F67D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2DE76C3-E6D8-463F-8388-6F9C562B11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A6DF242C-E687-4FAA-B4B3-1F220D407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65BE381-2126-47B0-85DE-51B889D79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AA890-F3B6-4230-8A2F-DD9E9465AD0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09625" y="2561936"/>
            <a:ext cx="10563225" cy="36576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242550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0A929-3212-4520-8030-2AD44A0AAA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65163" y="2438400"/>
            <a:ext cx="10852150" cy="3963988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F73B8BD-0598-4710-9900-CFD868269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0E68B-56A3-4BC6-8CCD-6708C87D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2DF9CC0-EB78-4426-B0D6-62268D2FB2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010167B9-B6A1-4C18-A11C-5E41BDB0E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6C8D2EB3-722B-4A95-8F0C-E4BBA5E59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3500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FC5AD6-5EA9-4D31-BA29-EE3AABE22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664AFF-309D-433B-B3F0-84A98A207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3">
            <a:extLst>
              <a:ext uri="{FF2B5EF4-FFF2-40B4-BE49-F238E27FC236}">
                <a16:creationId xmlns:a16="http://schemas.microsoft.com/office/drawing/2014/main" id="{11FC24B6-E967-42A6-8F96-DBB1BFE196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64793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2" name="Text Placeholder 25">
            <a:extLst>
              <a:ext uri="{FF2B5EF4-FFF2-40B4-BE49-F238E27FC236}">
                <a16:creationId xmlns:a16="http://schemas.microsoft.com/office/drawing/2014/main" id="{227584E0-1796-45AE-A691-1918676D9CD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64443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23" name="Text Placeholder 23">
            <a:extLst>
              <a:ext uri="{FF2B5EF4-FFF2-40B4-BE49-F238E27FC236}">
                <a16:creationId xmlns:a16="http://schemas.microsoft.com/office/drawing/2014/main" id="{C7E3698B-A426-409C-94D0-F06ECD410B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9649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25">
            <a:extLst>
              <a:ext uri="{FF2B5EF4-FFF2-40B4-BE49-F238E27FC236}">
                <a16:creationId xmlns:a16="http://schemas.microsoft.com/office/drawing/2014/main" id="{D2F2C5F3-51E6-4531-9805-221591315C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59299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5D87A86-18DB-4F48-991B-B96728C9E2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E9F77D95-7E8B-48BA-B550-76A5C297F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5510D382-212F-47D7-A76F-181F22622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E9465D8-1640-4D12-B086-59416AFCB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E7BE05B2-64AC-4F56-A098-D3A324E9D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CFB6CFD5-710B-4FF7-B75B-0174B9B72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17" name="Rectangle 5">
              <a:extLst>
                <a:ext uri="{FF2B5EF4-FFF2-40B4-BE49-F238E27FC236}">
                  <a16:creationId xmlns:a16="http://schemas.microsoft.com/office/drawing/2014/main" id="{66A28EB2-7446-4114-8BD6-4CB90B849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85068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DA6CE13-49E5-47C2-B720-1F236BBB5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BA75683-8D5A-4D7B-AA95-90826766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 Placeholder 23">
            <a:extLst>
              <a:ext uri="{FF2B5EF4-FFF2-40B4-BE49-F238E27FC236}">
                <a16:creationId xmlns:a16="http://schemas.microsoft.com/office/drawing/2014/main" id="{0014AA73-5311-4055-A626-89D8E23FF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1992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25">
            <a:extLst>
              <a:ext uri="{FF2B5EF4-FFF2-40B4-BE49-F238E27FC236}">
                <a16:creationId xmlns:a16="http://schemas.microsoft.com/office/drawing/2014/main" id="{929F4BD4-95C1-49C1-8ADF-A14CD56758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01641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8" name="Text Placeholder 23">
            <a:extLst>
              <a:ext uri="{FF2B5EF4-FFF2-40B4-BE49-F238E27FC236}">
                <a16:creationId xmlns:a16="http://schemas.microsoft.com/office/drawing/2014/main" id="{92C6830C-1F44-4F12-B457-A08A9A6E53A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53829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1" name="Text Placeholder 25">
            <a:extLst>
              <a:ext uri="{FF2B5EF4-FFF2-40B4-BE49-F238E27FC236}">
                <a16:creationId xmlns:a16="http://schemas.microsoft.com/office/drawing/2014/main" id="{631066C0-5869-41D5-A6B8-519CA72AC0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53478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9" name="Text Placeholder 23">
            <a:extLst>
              <a:ext uri="{FF2B5EF4-FFF2-40B4-BE49-F238E27FC236}">
                <a16:creationId xmlns:a16="http://schemas.microsoft.com/office/drawing/2014/main" id="{A05C520D-F031-4A59-B3AB-15CD169C1B9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05931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3" name="Text Placeholder 25">
            <a:extLst>
              <a:ext uri="{FF2B5EF4-FFF2-40B4-BE49-F238E27FC236}">
                <a16:creationId xmlns:a16="http://schemas.microsoft.com/office/drawing/2014/main" id="{918F424D-F90F-4352-B45D-8E23B4BA14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05666" y="2651053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CF1492E-55F0-4EDA-9C49-A4A834F4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928D135F-F70E-4CF5-8CAB-4B58BA029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0B1F2E7-88D6-4A13-81A3-A31E4E8D3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A548AA1-D42E-4FED-9B69-F476E2648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51" name="Rectangle 5">
              <a:extLst>
                <a:ext uri="{FF2B5EF4-FFF2-40B4-BE49-F238E27FC236}">
                  <a16:creationId xmlns:a16="http://schemas.microsoft.com/office/drawing/2014/main" id="{8C03BD57-8867-4998-B3F3-82125EA37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52" name="Rectangle 5">
              <a:extLst>
                <a:ext uri="{FF2B5EF4-FFF2-40B4-BE49-F238E27FC236}">
                  <a16:creationId xmlns:a16="http://schemas.microsoft.com/office/drawing/2014/main" id="{AF4847DD-9F53-4840-86F2-4ADCD66C1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53" name="Rectangle 5">
              <a:extLst>
                <a:ext uri="{FF2B5EF4-FFF2-40B4-BE49-F238E27FC236}">
                  <a16:creationId xmlns:a16="http://schemas.microsoft.com/office/drawing/2014/main" id="{881FA255-D3EB-4D06-BDCA-3627242D6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67604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036F7FC-6006-4472-BC70-30C283ABC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rtlCol="0" anchor="ctr" anchorCtr="0"/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265A73B-104E-43C7-BBEC-C2B3D52E1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FE0F1ED-567A-464B-A7AB-53B58F510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540000"/>
            <a:ext cx="6107460" cy="2303213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745F42-F11E-4295-BA16-71120E66B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9000"/>
            <a:ext cx="12192000" cy="3428999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3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3" name="Picture Placeholder 18">
            <a:extLst>
              <a:ext uri="{FF2B5EF4-FFF2-40B4-BE49-F238E27FC236}">
                <a16:creationId xmlns:a16="http://schemas.microsoft.com/office/drawing/2014/main" id="{49B51FEE-9706-46CF-8CEF-5E1F009FFF0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4011613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4" name="Picture Placeholder 18">
            <a:extLst>
              <a:ext uri="{FF2B5EF4-FFF2-40B4-BE49-F238E27FC236}">
                <a16:creationId xmlns:a16="http://schemas.microsoft.com/office/drawing/2014/main" id="{C2EE5695-74F8-4071-8805-A537486F221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84863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Picture Placeholder 18">
            <a:extLst>
              <a:ext uri="{FF2B5EF4-FFF2-40B4-BE49-F238E27FC236}">
                <a16:creationId xmlns:a16="http://schemas.microsoft.com/office/drawing/2014/main" id="{426DBDB7-E494-4BDA-BD74-10D41918C0A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28887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6" name="Picture Placeholder 18">
            <a:extLst>
              <a:ext uri="{FF2B5EF4-FFF2-40B4-BE49-F238E27FC236}">
                <a16:creationId xmlns:a16="http://schemas.microsoft.com/office/drawing/2014/main" id="{110C3059-EF0D-4175-A421-E59E738E9AA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072912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23808ED-A697-419E-B2B9-925BC8046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82CBC00E-8DBE-41F7-B5EC-A273F7184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C8BA04E-DB40-4D07-9B73-37122A902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43740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6EF848A-75B5-49A0-A26E-E3931F22D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0326" y="1089025"/>
            <a:ext cx="4451349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0D20A319-635D-423F-BBAC-55CDC17856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326" y="4248000"/>
            <a:ext cx="4451349" cy="1520975"/>
          </a:xfrm>
        </p:spPr>
        <p:txBody>
          <a:bodyPr rtlCol="0"/>
          <a:lstStyle>
            <a:lvl1pPr marL="0" indent="0" algn="ctr">
              <a:buNone/>
              <a:defRPr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2A95A91B-7863-4D63-9D9B-EB1E440C1D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9750" y="53975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AC55B2B7-A24A-4F78-B673-918F440A12E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883400" y="54000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F2472D78-AA98-4F36-B6D6-73FDDFED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389A6CF9-7AEC-41F9-B68D-D7919EE08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D01CF4E0-7641-49C6-B4CE-275344392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1AFB269-EE5A-41D3-BCD6-D9F59CE69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54952" y="3043393"/>
            <a:ext cx="1481845" cy="787628"/>
            <a:chOff x="4987925" y="2840038"/>
            <a:chExt cx="2216150" cy="117792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5469245-EBD6-4BF4-B555-140F59F51604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69BCC58-7D38-43ED-B78C-2D780660AA2B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A8F2EBB-150B-4044-A215-E7B7EAD742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3CC0AD8-7413-4C81-9A62-702945CC3BE8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2502799B-0C00-4D54-A631-1E79EAA52AFC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64E9F509-6627-4770-8A74-970F83C54B15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C187A2A-8F72-40F1-B320-D3B624B54859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038DCBEB-9435-4A10-828C-CBFA74A08708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9" name="Freeform: Shape 38">
                  <a:extLst>
                    <a:ext uri="{FF2B5EF4-FFF2-40B4-BE49-F238E27FC236}">
                      <a16:creationId xmlns:a16="http://schemas.microsoft.com/office/drawing/2014/main" id="{A8CE8E01-DABF-4783-A397-EDB1A91E2950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40" name="Straight Connector 39">
                  <a:extLst>
                    <a:ext uri="{FF2B5EF4-FFF2-40B4-BE49-F238E27FC236}">
                      <a16:creationId xmlns:a16="http://schemas.microsoft.com/office/drawing/2014/main" id="{6401896A-2EF5-4843-9DC5-ECC0D6F6A7F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FB7C02DC-3E0A-45D2-859A-86EB5A3CF979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7" name="Freeform: Shape 36">
                  <a:extLst>
                    <a:ext uri="{FF2B5EF4-FFF2-40B4-BE49-F238E27FC236}">
                      <a16:creationId xmlns:a16="http://schemas.microsoft.com/office/drawing/2014/main" id="{C5170D8C-ECD3-41D1-83F4-8C2A4AEC277D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38" name="Straight Connector 37">
                  <a:extLst>
                    <a:ext uri="{FF2B5EF4-FFF2-40B4-BE49-F238E27FC236}">
                      <a16:creationId xmlns:a16="http://schemas.microsoft.com/office/drawing/2014/main" id="{BADB4C03-0F86-4580-B0C9-48DD4B3B67F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076992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fld id="{D39607A7-8386-47DB-8578-DDEDD194E5D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8231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419">
          <p15:clr>
            <a:srgbClr val="5ACBF0"/>
          </p15:clr>
        </p15:guide>
        <p15:guide id="2" pos="1731">
          <p15:clr>
            <a:srgbClr val="5ACBF0"/>
          </p15:clr>
        </p15:guide>
        <p15:guide id="3" pos="3140">
          <p15:clr>
            <a:srgbClr val="5ACBF0"/>
          </p15:clr>
        </p15:guide>
        <p15:guide id="4" pos="3488">
          <p15:clr>
            <a:srgbClr val="5ACBF0"/>
          </p15:clr>
        </p15:guide>
        <p15:guide id="5" pos="2788">
          <p15:clr>
            <a:srgbClr val="5ACBF0"/>
          </p15:clr>
        </p15:guide>
        <p15:guide id="6" pos="2434">
          <p15:clr>
            <a:srgbClr val="5ACBF0"/>
          </p15:clr>
        </p15:guide>
        <p15:guide id="7" pos="2084">
          <p15:clr>
            <a:srgbClr val="5ACBF0"/>
          </p15:clr>
        </p15:guide>
        <p15:guide id="8" pos="341">
          <p15:clr>
            <a:srgbClr val="F26B43"/>
          </p15:clr>
        </p15:guide>
        <p15:guide id="9" pos="1384">
          <p15:clr>
            <a:srgbClr val="5ACBF0"/>
          </p15:clr>
        </p15:guide>
        <p15:guide id="10" pos="1032">
          <p15:clr>
            <a:srgbClr val="5ACBF0"/>
          </p15:clr>
        </p15:guide>
        <p15:guide id="11" pos="680">
          <p15:clr>
            <a:srgbClr val="FDE53C"/>
          </p15:clr>
        </p15:guide>
        <p15:guide id="12" pos="4192">
          <p15:clr>
            <a:srgbClr val="5ACBF0"/>
          </p15:clr>
        </p15:guide>
        <p15:guide id="13" pos="4543">
          <p15:clr>
            <a:srgbClr val="5ACBF0"/>
          </p15:clr>
        </p15:guide>
        <p15:guide id="14" pos="4892">
          <p15:clr>
            <a:srgbClr val="5ACBF0"/>
          </p15:clr>
        </p15:guide>
        <p15:guide id="15" pos="5244">
          <p15:clr>
            <a:srgbClr val="5ACBF0"/>
          </p15:clr>
        </p15:guide>
        <p15:guide id="16" pos="5596">
          <p15:clr>
            <a:srgbClr val="5ACBF0"/>
          </p15:clr>
        </p15:guide>
        <p15:guide id="17" pos="5948">
          <p15:clr>
            <a:srgbClr val="5ACBF0"/>
          </p15:clr>
        </p15:guide>
        <p15:guide id="18" pos="6296">
          <p15:clr>
            <a:srgbClr val="5ACBF0"/>
          </p15:clr>
        </p15:guide>
        <p15:guide id="19" pos="6648">
          <p15:clr>
            <a:srgbClr val="5ACBF0"/>
          </p15:clr>
        </p15:guide>
        <p15:guide id="20" pos="6996">
          <p15:clr>
            <a:srgbClr val="FDE53C"/>
          </p15:clr>
        </p15:guide>
        <p15:guide id="21" orient="horz" pos="335">
          <p15:clr>
            <a:srgbClr val="F26B43"/>
          </p15:clr>
        </p15:guide>
        <p15:guide id="22" orient="horz" pos="680">
          <p15:clr>
            <a:srgbClr val="FDE53C"/>
          </p15:clr>
        </p15:guide>
        <p15:guide id="23" orient="horz" pos="1050">
          <p15:clr>
            <a:srgbClr val="5ACBF0"/>
          </p15:clr>
        </p15:guide>
        <p15:guide id="24" orient="horz" pos="1791">
          <p15:clr>
            <a:srgbClr val="5ACBF0"/>
          </p15:clr>
        </p15:guide>
        <p15:guide id="26" orient="horz" pos="2530">
          <p15:clr>
            <a:srgbClr val="5ACBF0"/>
          </p15:clr>
        </p15:guide>
        <p15:guide id="27" orient="horz" pos="2899">
          <p15:clr>
            <a:srgbClr val="5ACBF0"/>
          </p15:clr>
        </p15:guide>
        <p15:guide id="28" orient="horz" pos="3268">
          <p15:clr>
            <a:srgbClr val="5ACBF0"/>
          </p15:clr>
        </p15:guide>
        <p15:guide id="29" orient="horz" pos="3634">
          <p15:clr>
            <a:srgbClr val="FDE53C"/>
          </p15:clr>
        </p15:guide>
        <p15:guide id="30" orient="horz" pos="3979">
          <p15:clr>
            <a:srgbClr val="F26B43"/>
          </p15:clr>
        </p15:guide>
        <p15:guide id="31" orient="horz" pos="2160">
          <p15:clr>
            <a:srgbClr val="FDE53C"/>
          </p15:clr>
        </p15:guide>
        <p15:guide id="32" pos="7340">
          <p15:clr>
            <a:srgbClr val="F26B43"/>
          </p15:clr>
        </p15:guide>
        <p15:guide id="33" pos="3840">
          <p15:clr>
            <a:srgbClr val="FDE53C"/>
          </p15:clr>
        </p15:guide>
        <p15:guide id="34" orient="horz" pos="637">
          <p15:clr>
            <a:srgbClr val="C35EA4"/>
          </p15:clr>
        </p15:guide>
        <p15:guide id="35" orient="horz" pos="1128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4sanantonio.com/news/local/growing-season-is-here-how-to-make-sure-your-garden-is-up-to-par" TargetMode="External"/><Relationship Id="rId13" Type="http://schemas.openxmlformats.org/officeDocument/2006/relationships/hyperlink" Target="https://www.globalcapital.com/article/28msrwf3i64sdcchhklqe/fig/senior-debt/preferred-senior-enjoys-new-lease-of-life-in-fig" TargetMode="External"/><Relationship Id="rId3" Type="http://schemas.openxmlformats.org/officeDocument/2006/relationships/hyperlink" Target="https://hta.org.uk/news-events-current-issues/industry-data/garden-industry-statistics" TargetMode="External"/><Relationship Id="rId7" Type="http://schemas.openxmlformats.org/officeDocument/2006/relationships/hyperlink" Target="https://www.goodhousekeeping.com/organic-life/" TargetMode="External"/><Relationship Id="rId12" Type="http://schemas.openxmlformats.org/officeDocument/2006/relationships/hyperlink" Target="https://www.finegardening.com/article/exciting-vertical-plants-that-pack-a-punch" TargetMode="External"/><Relationship Id="rId2" Type="http://schemas.openxmlformats.org/officeDocument/2006/relationships/hyperlink" Target="https://www.gov.uk/government/statistics/latest-horticulture-statistics/horticulture-statistics-2024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rhs.org.uk/garden-inspiration/seasonal/2025-gardening-predictions" TargetMode="External"/><Relationship Id="rId11" Type="http://schemas.openxmlformats.org/officeDocument/2006/relationships/hyperlink" Target="https://economictimes.indiatimes.com/small-biz/sustainability/australian-researchers-turn-morning-coffee-waste-into-greener-concrete/articleshow/110350842.cms?from=mdr" TargetMode="External"/><Relationship Id="rId5" Type="http://schemas.openxmlformats.org/officeDocument/2006/relationships/hyperlink" Target="https://www.rhs.org.uk/about-us/what-we-do/rhs-state-of-gardening" TargetMode="External"/><Relationship Id="rId10" Type="http://schemas.openxmlformats.org/officeDocument/2006/relationships/hyperlink" Target="https://photos.com/featured/snails-atop-mushrooms-photo-by-marianna-armata.html" TargetMode="External"/><Relationship Id="rId4" Type="http://schemas.openxmlformats.org/officeDocument/2006/relationships/hyperlink" Target="https://www.prospects.ac.uk/jobs-and-work-experience/self-employment/types-of-business/" TargetMode="External"/><Relationship Id="rId9" Type="http://schemas.openxmlformats.org/officeDocument/2006/relationships/hyperlink" Target="https://forestry.com/guides/how-to-fertilize-on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03501C3-C301-490F-A129-5C468AEC9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/>
          <a:lstStyle/>
          <a:p>
            <a:pPr rtl="0"/>
            <a:r>
              <a:rPr lang="en-GB" dirty="0" err="1"/>
              <a:t>SeedS</a:t>
            </a:r>
            <a:r>
              <a:rPr lang="en-GB"/>
              <a:t> </a:t>
            </a:r>
            <a:r>
              <a:rPr lang="en-GB" dirty="0"/>
              <a:t>of Light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FC3F3DE7-4288-44D0-9E2E-8E5B9936AE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cs typeface="Times New Roman" pitchFamily="18"/>
              </a:rPr>
              <a:t>Student: Daniela Munteanu (2240458)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cs typeface="Times New Roman" pitchFamily="18"/>
              </a:rPr>
              <a:t>Lecturer: Dr </a:t>
            </a:r>
            <a:r>
              <a:rPr lang="en-GB" i="1" dirty="0" err="1">
                <a:solidFill>
                  <a:schemeClr val="tx1"/>
                </a:solidFill>
                <a:cs typeface="Times New Roman" pitchFamily="18"/>
              </a:rPr>
              <a:t>Masud</a:t>
            </a:r>
            <a:r>
              <a:rPr lang="en-GB" i="1" dirty="0">
                <a:solidFill>
                  <a:schemeClr val="tx1"/>
                </a:solidFill>
                <a:cs typeface="Times New Roman" pitchFamily="18"/>
              </a:rPr>
              <a:t> Ibrahim</a:t>
            </a:r>
          </a:p>
          <a:p>
            <a:pPr>
              <a:spcBef>
                <a:spcPts val="0"/>
              </a:spcBef>
              <a:defRPr/>
            </a:pPr>
            <a:r>
              <a:rPr lang="en-GB" i="1" dirty="0">
                <a:solidFill>
                  <a:schemeClr val="tx1"/>
                </a:solidFill>
                <a:cs typeface="Times New Roman" pitchFamily="18"/>
              </a:rPr>
              <a:t>Focus: </a:t>
            </a:r>
            <a:r>
              <a:rPr lang="en-GB" b="1" dirty="0">
                <a:solidFill>
                  <a:schemeClr val="tx1"/>
                </a:solidFill>
              </a:rPr>
              <a:t>Producing and marketing organic flowers, shrubs and plants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i="1" dirty="0">
              <a:solidFill>
                <a:schemeClr val="tx1"/>
              </a:solidFill>
              <a:cs typeface="Times New Roman" pitchFamily="18"/>
            </a:endParaRPr>
          </a:p>
          <a:p>
            <a:pPr rtl="0"/>
            <a:endParaRPr lang="en-GB" dirty="0"/>
          </a:p>
        </p:txBody>
      </p:sp>
      <p:pic>
        <p:nvPicPr>
          <p:cNvPr id="20" name="Picture Placeholder 19" descr="A close up of a leaf">
            <a:extLst>
              <a:ext uri="{FF2B5EF4-FFF2-40B4-BE49-F238E27FC236}">
                <a16:creationId xmlns:a16="http://schemas.microsoft.com/office/drawing/2014/main" id="{6E2D2D38-24AA-4E51-8201-BF33AE4158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4520" y="453688"/>
            <a:ext cx="6670675" cy="5759450"/>
          </a:xfrm>
        </p:spPr>
      </p:pic>
      <p:sp>
        <p:nvSpPr>
          <p:cNvPr id="12" name="Rectangle 5">
            <a:extLst>
              <a:ext uri="{FF2B5EF4-FFF2-40B4-BE49-F238E27FC236}">
                <a16:creationId xmlns:a16="http://schemas.microsoft.com/office/drawing/2014/main" id="{BF82E292-DFEA-41F7-8541-66C7DFE60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43748" y="443198"/>
            <a:ext cx="6660000" cy="576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368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47B45E0-C5BD-427A-B5F6-0236AE523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639" y="2736251"/>
            <a:ext cx="6989015" cy="3689859"/>
          </a:xfrm>
        </p:spPr>
        <p:txBody>
          <a:bodyPr rtlCol="0">
            <a:norm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Organic plants, without harmful pesticides. Services: landscape design consulting, gardening workshops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Online sales + fast delivery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"Consumers are increasingly seeking plants grown using environmentally friendly methods" (Royal Horticultural Society,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rtl="0">
              <a:buClr>
                <a:schemeClr val="tx1"/>
              </a:buCl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Placeholder 13" descr="A hand holding a leaf">
            <a:extLst>
              <a:ext uri="{FF2B5EF4-FFF2-40B4-BE49-F238E27FC236}">
                <a16:creationId xmlns:a16="http://schemas.microsoft.com/office/drawing/2014/main" id="{467C521F-5A65-45E6-8F48-E6B848942E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66049" y="539750"/>
            <a:ext cx="3884613" cy="2754313"/>
          </a:xfrm>
        </p:spPr>
      </p:pic>
      <p:pic>
        <p:nvPicPr>
          <p:cNvPr id="8" name="Picture Placeholder 7" descr="A statue of a person">
            <a:extLst>
              <a:ext uri="{FF2B5EF4-FFF2-40B4-BE49-F238E27FC236}">
                <a16:creationId xmlns:a16="http://schemas.microsoft.com/office/drawing/2014/main" id="{A7106C0D-D00E-452F-B83B-6AA0C8C876B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66048" y="3563687"/>
            <a:ext cx="3884615" cy="2754313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53116-ECE5-47FC-98C5-2D0EB3587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/>
              <a:t>2</a:t>
            </a:fld>
            <a:endParaRPr lang="en-GB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450F1B8-7B00-171A-DA29-A3EB5194B115}"/>
              </a:ext>
            </a:extLst>
          </p:cNvPr>
          <p:cNvSpPr txBox="1">
            <a:spLocks/>
          </p:cNvSpPr>
          <p:nvPr/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rtlCol="0"/>
          <a:lstStyle>
            <a:defPPr rtl="0"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Seeds of light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1389048-0F30-BC2B-FB76-10050A0E6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0020" y="998210"/>
            <a:ext cx="5529872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"Our plants, grown with love, bring joy."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400" i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Own land: 5,000 sq m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56B13C0-5212-BA6C-7A3D-F41DA33083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079500" y="327946"/>
            <a:ext cx="323678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Business Idea</a:t>
            </a:r>
          </a:p>
        </p:txBody>
      </p:sp>
    </p:spTree>
    <p:extLst>
      <p:ext uri="{BB962C8B-B14F-4D97-AF65-F5344CB8AC3E}">
        <p14:creationId xmlns:p14="http://schemas.microsoft.com/office/powerpoint/2010/main" val="4148681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DE5BD73-AB59-4115-87A2-2074687D5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5538" y="1903296"/>
            <a:ext cx="4360512" cy="552450"/>
          </a:xfrm>
        </p:spPr>
        <p:txBody>
          <a:bodyPr rtlCol="0"/>
          <a:lstStyle/>
          <a:p>
            <a:pPr rtl="0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 term (1-2 years)</a:t>
            </a:r>
          </a:p>
          <a:p>
            <a:pPr rtl="0"/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FC46E31-64CA-40E6-A0F3-DBD2B1F7604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48366" y="2948106"/>
            <a:ext cx="3743662" cy="2239844"/>
          </a:xfrm>
        </p:spPr>
        <p:txBody>
          <a:bodyPr rtlCol="0">
            <a:norm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Nursery 0.5 ha	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500+ customers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 X B2B partnerships</a:t>
            </a:r>
            <a:endParaRPr lang="en-GB" sz="2400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964A551-06A5-44F3-B987-EEC8FCB60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r>
              <a:rPr lang="en-GB" dirty="0"/>
              <a:t>Seeds of light</a:t>
            </a:r>
          </a:p>
          <a:p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36CEF23-104B-4AC5-93B4-D630ACC10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3</a:t>
            </a:fld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16A70AB-BB03-DB0F-C54D-B0E78E6283B7}"/>
              </a:ext>
            </a:extLst>
          </p:cNvPr>
          <p:cNvSpPr>
            <a:spLocks noGrp="1" noChangeArrowheads="1"/>
          </p:cNvSpPr>
          <p:nvPr>
            <p:ph type="body" sz="quarter" idx="15"/>
          </p:nvPr>
        </p:nvSpPr>
        <p:spPr bwMode="auto">
          <a:xfrm>
            <a:off x="7766050" y="1895803"/>
            <a:ext cx="384271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Long term (3-5 years)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900FFE8-D20C-5153-CC0D-A32BE018CEC4}"/>
              </a:ext>
            </a:extLst>
          </p:cNvPr>
          <p:cNvSpPr>
            <a:spLocks noGrp="1" noChangeArrowheads="1"/>
          </p:cNvSpPr>
          <p:nvPr>
            <p:ph type="body" sz="quarter" idx="16"/>
          </p:nvPr>
        </p:nvSpPr>
        <p:spPr bwMode="auto">
          <a:xfrm>
            <a:off x="7701707" y="2879066"/>
            <a:ext cx="4274568" cy="2239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Expansion to 2-3 hectares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5,000+ loyal customers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Soil Association certification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Annual growth: 20%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68F64137-262C-A19C-FCA7-48E56A8374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711647" y="587882"/>
            <a:ext cx="276870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Objectives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717FFD-7758-74CA-CC5C-6C41A38B94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672" y="308106"/>
            <a:ext cx="3006678" cy="31208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AD8E82-E7E5-2CBB-CD51-DC4499438E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084" y="3432214"/>
            <a:ext cx="3025265" cy="2893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708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CE196-604E-4BF8-BB2E-9D55B1D9E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4</a:t>
            </a:fld>
            <a:endParaRPr lang="en-GB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82A34C7-E304-42C4-C48C-40A10F10F7B4}"/>
              </a:ext>
            </a:extLst>
          </p:cNvPr>
          <p:cNvSpPr txBox="1">
            <a:spLocks/>
          </p:cNvSpPr>
          <p:nvPr/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rtlCol="0"/>
          <a:lstStyle>
            <a:defPPr rtl="0"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Seeds of light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24DF85AC-6A9C-1885-ED78-53FA13D97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B02456D0-3EF4-F381-192B-EBC17249C2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984750" y="567244"/>
            <a:ext cx="479395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Target market</a:t>
            </a:r>
          </a:p>
        </p:txBody>
      </p:sp>
      <p:pic>
        <p:nvPicPr>
          <p:cNvPr id="27" name="Picture Placeholder 10" descr="Close-up of hands holding a plant">
            <a:extLst>
              <a:ext uri="{FF2B5EF4-FFF2-40B4-BE49-F238E27FC236}">
                <a16:creationId xmlns:a16="http://schemas.microsoft.com/office/drawing/2014/main" id="{84FC989E-5F5B-4B67-973D-843A2E23AC2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0" r="33310"/>
          <a:stretch/>
        </p:blipFill>
        <p:spPr>
          <a:xfrm>
            <a:off x="0" y="-1"/>
            <a:ext cx="3870325" cy="4602163"/>
          </a:xfrm>
        </p:spPr>
      </p:pic>
      <p:pic>
        <p:nvPicPr>
          <p:cNvPr id="28" name="Picture Placeholder 17" descr="A small plant growing out of the earth">
            <a:extLst>
              <a:ext uri="{FF2B5EF4-FFF2-40B4-BE49-F238E27FC236}">
                <a16:creationId xmlns:a16="http://schemas.microsoft.com/office/drawing/2014/main" id="{42FFBA0B-584C-4BD3-B20A-FA5EDC7DE8A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68" y="4625975"/>
            <a:ext cx="3862387" cy="2232025"/>
          </a:xfrm>
          <a:prstGeom prst="rect">
            <a:avLst/>
          </a:prstGeom>
        </p:spPr>
      </p:pic>
      <p:sp>
        <p:nvSpPr>
          <p:cNvPr id="31" name="Content Placeholder 30">
            <a:extLst>
              <a:ext uri="{FF2B5EF4-FFF2-40B4-BE49-F238E27FC236}">
                <a16:creationId xmlns:a16="http://schemas.microsoft.com/office/drawing/2014/main" id="{ECA1E8DB-0ED5-5A7A-A75B-241FA672F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5950" y="2355926"/>
            <a:ext cx="7226300" cy="3934830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Amateur gardeners (25-55 years old, £500/year)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Young urban people (16-34 years old, compact plants)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Landscape companies (25% volume)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T</a:t>
            </a:r>
            <a:r>
              <a:rPr lang="en-GB" sz="2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 Royal Horticultural Society emphasises in 2025 that "gardeners aged 25-55 are a core segment, driven by wellness"</a:t>
            </a:r>
            <a:r>
              <a:rPr lang="en-GB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395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24DB7-E9CB-C0EA-81A2-AD9790EA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9417" y="806475"/>
            <a:ext cx="6955725" cy="860400"/>
          </a:xfrm>
        </p:spPr>
        <p:txBody>
          <a:bodyPr>
            <a:normAutofit fontScale="90000"/>
          </a:bodyPr>
          <a:lstStyle/>
          <a:p>
            <a:r>
              <a:rPr lang="en-GB" sz="3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business environment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A2CC0-15BB-C724-BC6B-9056F408D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933B1F-C7C8-F95F-8858-0415B09D3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AC0008-E942-3DBA-B215-94B176AD0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D12382C-A7F8-73E1-143A-0881D5E50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9500" y="2511424"/>
            <a:ext cx="7601182" cy="3803905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£1.7 billion GBP (2024)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Online Growth: +35%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Contribution to GDP: £38 billion GBP 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(Department for Environment, Food &amp; Rural Affairs, 2025) 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Challenges: cheap imports, climate change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2" name="Picture Placeholder 6" descr="A picture containing frog, green">
            <a:extLst>
              <a:ext uri="{FF2B5EF4-FFF2-40B4-BE49-F238E27FC236}">
                <a16:creationId xmlns:a16="http://schemas.microsoft.com/office/drawing/2014/main" id="{DF09C91A-8B1D-4D26-893C-50A3D07361C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0" r="33310"/>
          <a:stretch/>
        </p:blipFill>
        <p:spPr>
          <a:xfrm>
            <a:off x="1" y="0"/>
            <a:ext cx="2747962" cy="6858000"/>
          </a:xfrm>
        </p:spPr>
      </p:pic>
    </p:spTree>
    <p:extLst>
      <p:ext uri="{BB962C8B-B14F-4D97-AF65-F5344CB8AC3E}">
        <p14:creationId xmlns:p14="http://schemas.microsoft.com/office/powerpoint/2010/main" val="215665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0EEAA0-FFCD-4F62-A33B-BD290E1A9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6</a:t>
            </a:fld>
            <a:endParaRPr lang="en-GB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CF5C660D-95D8-993C-2DC3-DE98B6DC823B}"/>
              </a:ext>
            </a:extLst>
          </p:cNvPr>
          <p:cNvSpPr txBox="1">
            <a:spLocks/>
          </p:cNvSpPr>
          <p:nvPr/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rtlCol="0"/>
          <a:lstStyle>
            <a:defPPr rtl="0"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Seeds of light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8553F7-1E89-FF11-C49C-C51D198C194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308350" y="2477043"/>
            <a:ext cx="8561387" cy="3647253"/>
          </a:xfrm>
        </p:spPr>
        <p:txBody>
          <a:bodyPr/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Ornamental Market: £1.7 billion GBP (2024)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Growth: +35%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Contribution to GDP: £38 billion GBP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(Department for Environment, Food &amp; Rural Affairs, 2025)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8F04E2E-B7B3-F6C1-16A4-6E4A2F904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Ornamental Market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8BF0963-5985-E477-5534-0FC467E95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861" y="0"/>
            <a:ext cx="27678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421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42A15A3-7ADF-A80A-AD51-7383057427B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76686" y="2441575"/>
            <a:ext cx="8232663" cy="3479800"/>
          </a:xfrm>
        </p:spPr>
        <p:txBody>
          <a:bodyPr/>
          <a:lstStyle/>
          <a:p>
            <a:pPr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Rivalry: Medium-High (1,500+ centres)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Buyer Power: High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Differentiation: sustainability + personalization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Opportunities in the eco niche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7166A80-8745-6543-92C5-E060A282A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685" y="531815"/>
            <a:ext cx="8032639" cy="910310"/>
          </a:xfrm>
        </p:spPr>
        <p:txBody>
          <a:bodyPr/>
          <a:lstStyle/>
          <a:p>
            <a:r>
              <a:rPr lang="en-GB" sz="28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Competitive Analysis (Porter)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C90A0-4F5D-6C0B-C2FF-6B7D1C730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b="0" i="0" u="none" strike="noStrike" kern="1200" cap="all" spc="300" normalizeH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47036-A248-5C20-6C1F-B93AE4742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879CA4-08F0-F603-56AC-F93708EE0B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7678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271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FA1BF40-F0EF-E6C4-894F-55B99EC8953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33656" y="2441575"/>
            <a:ext cx="8275694" cy="347980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Product: Organic Plants + Consultation 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Price: £5-£50, premium eco 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Place: Online + 1-2 day delivery 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Promotion: Facebook, TikTok, website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„Digital advertising yields 3:1 ROI” (Horticultural Trades Association, 2025)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AA090AC-7CA5-50F2-B61A-8187E70A9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7293" y="531815"/>
            <a:ext cx="7882031" cy="91031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The 4Ps of Marketing</a:t>
            </a:r>
            <a:endParaRPr lang="en-GB" sz="32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66565-60F9-9D8C-51C2-556867EDB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b="0" i="0" u="none" strike="noStrike" kern="1200" cap="all" spc="300" normalizeH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8A0D9E-F0BD-A0BD-1F78-D8130F7A1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7C9EE9-910F-1AC9-0179-264BB8D30E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90700"/>
            <a:ext cx="274796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03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6D4456-50CA-C254-ED65-2D24EB5EE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anchor="b">
            <a:normAutofit/>
          </a:bodyPr>
          <a:lstStyle/>
          <a:p>
            <a:pPr>
              <a:spcAft>
                <a:spcPts val="800"/>
              </a:spcAft>
            </a:pPr>
            <a:r>
              <a:rPr lang="en-GB" kern="100">
                <a:effectLst/>
              </a:rPr>
              <a:t>Legal Structure &amp; Team </a:t>
            </a:r>
            <a:br>
              <a:rPr lang="en-GB" kern="100">
                <a:effectLst/>
              </a:rPr>
            </a:br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BAD755-A76A-49ED-D4F3-E30E7A0381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31" r="9662" b="-1"/>
          <a:stretch>
            <a:fillRect/>
          </a:stretch>
        </p:blipFill>
        <p:spPr>
          <a:xfrm>
            <a:off x="20" y="10"/>
            <a:ext cx="3870305" cy="6857990"/>
          </a:xfrm>
          <a:prstGeom prst="rect">
            <a:avLst/>
          </a:prstGeom>
          <a:noFill/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23C815F-EF51-C1F2-73DA-58297B4A1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485016"/>
            <a:ext cx="6407598" cy="3283959"/>
          </a:xfrm>
        </p:spPr>
        <p:txBody>
          <a:bodyPr anchor="t">
            <a:norm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Sole Trader (HMRC) – simplicity, total control 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Team: Owner + 1 horticulture specialist + 1 marketing freelancer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"A sole trader is the simplest structure" (Prospects.ac.uk, 2025)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buNone/>
            </a:pPr>
            <a:endParaRPr lang="en-GB" kern="100" dirty="0">
              <a:effectLst/>
            </a:endParaRP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465E7AE8-D3A1-6C52-8DAE-E46375E6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D28C8-EEDC-8DA2-955A-708AF3FE0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b="0" i="0" u="none" strike="noStrike" kern="1200" cap="all" spc="300" normalizeH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51D28-6FB8-05EF-27BE-FB58DD643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856205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8F29DBC-E921-790E-33C4-730C39667A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0" y="2252663"/>
            <a:ext cx="2747963" cy="23495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AB5FDAB-8BE0-4728-BCAE-20F7567B9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417" y="531815"/>
            <a:ext cx="7354907" cy="910310"/>
          </a:xfrm>
        </p:spPr>
        <p:txBody>
          <a:bodyPr/>
          <a:lstStyle/>
          <a:p>
            <a:r>
              <a:rPr lang="en-GB" dirty="0"/>
              <a:t>Funding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6A0D8-3F39-C9F4-BE94-BC509BD2E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b="0" i="0" u="none" strike="noStrike" kern="1200" cap="all" spc="300" normalizeH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20C96C-3390-68DC-3BEE-6CF8B48D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2DE293-1F77-F0FA-5B7B-35B20886C8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747963" cy="22526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489D15-7998-8545-3904-ABFE07F0F6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02163"/>
            <a:ext cx="2747963" cy="225266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FA5CDE-6E7C-82FF-7CA5-8CEC1BEE20AC}"/>
              </a:ext>
            </a:extLst>
          </p:cNvPr>
          <p:cNvSpPr txBox="1"/>
          <p:nvPr/>
        </p:nvSpPr>
        <p:spPr>
          <a:xfrm>
            <a:off x="3900694" y="2256224"/>
            <a:ext cx="6781650" cy="3204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Startup budget: £22,000–£</a:t>
            </a:r>
            <a:r>
              <a:rPr lang="en-GB" sz="2400" kern="1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</a:t>
            </a: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6,000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Sources: own funds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FETF grants, crowdfunding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ROI estimate: 3:1 through digital marketing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Scaling in year 2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69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D3B646F-CB6E-4E37-A2D9-39BFF6436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450" y="515268"/>
            <a:ext cx="3345950" cy="2303213"/>
          </a:xfrm>
        </p:spPr>
        <p:txBody>
          <a:bodyPr rtlCol="0"/>
          <a:lstStyle/>
          <a:p>
            <a:pPr rtl="0"/>
            <a:r>
              <a:rPr lang="en-GB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AC01E-6B5F-4F5C-8C1A-3868D2F2B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540000"/>
            <a:ext cx="6666262" cy="2303213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"Seeds of Light" - Sustainability. Quality. Joy.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Positioned for success in a growing market.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Investment. Innovation. Impact </a:t>
            </a:r>
            <a:endParaRPr lang="en-GB" sz="2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C746F8-0760-484D-9370-07DE1B49E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lvl="0" rtl="0"/>
            <a:endParaRPr lang="en-GB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2116C56-1149-45F6-9B67-1E90E5890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11</a:t>
            </a:fld>
            <a:endParaRPr lang="en-GB"/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9D3CE90F-FC29-4137-DB72-8C9CF16E0DF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18662" r="18662"/>
          <a:stretch>
            <a:fillRect/>
          </a:stretch>
        </p:blipFill>
        <p:spPr>
          <a:xfrm>
            <a:off x="4984750" y="3448844"/>
            <a:ext cx="3340100" cy="2890837"/>
          </a:xfrm>
          <a:prstGeom prst="rect">
            <a:avLst/>
          </a:prstGeom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CDA6A475-CAD9-6432-9417-02D2FFBAE19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20850" r="20850"/>
          <a:stretch>
            <a:fillRect/>
          </a:stretch>
        </p:blipFill>
        <p:spPr>
          <a:xfrm>
            <a:off x="8324850" y="3448844"/>
            <a:ext cx="3325812" cy="2865949"/>
          </a:xfrm>
          <a:prstGeom prst="rect">
            <a:avLst/>
          </a:prstGeom>
        </p:spPr>
      </p:pic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368E8DF4-33CA-0048-A4E2-939B19B73E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14025" r="14025"/>
          <a:stretch>
            <a:fillRect/>
          </a:stretch>
        </p:blipFill>
        <p:spPr>
          <a:xfrm>
            <a:off x="1658938" y="3429000"/>
            <a:ext cx="3319462" cy="289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354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">
            <a:extLst>
              <a:ext uri="{FF2B5EF4-FFF2-40B4-BE49-F238E27FC236}">
                <a16:creationId xmlns:a16="http://schemas.microsoft.com/office/drawing/2014/main" id="{915C2A94-59BE-7646-7C39-0C1424D019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1337" y="542924"/>
            <a:ext cx="11109663" cy="5772395"/>
          </a:xfrm>
        </p:spPr>
        <p:txBody>
          <a:bodyPr/>
          <a:lstStyle/>
          <a:p>
            <a:endParaRPr lang="en-GB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73C4D624-C432-4768-B655-39498B3F3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00" y="552841"/>
            <a:ext cx="11109663" cy="3560127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15" name="Subtitle 14">
            <a:extLst>
              <a:ext uri="{FF2B5EF4-FFF2-40B4-BE49-F238E27FC236}">
                <a16:creationId xmlns:a16="http://schemas.microsoft.com/office/drawing/2014/main" id="{0AB46578-272C-455D-9707-73786009F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63" y="4113212"/>
            <a:ext cx="11109999" cy="2201863"/>
          </a:xfrm>
        </p:spPr>
        <p:txBody>
          <a:bodyPr rtlCol="0" anchor="t">
            <a:normAutofit/>
          </a:bodyPr>
          <a:lstStyle/>
          <a:p>
            <a:pPr rtl="0"/>
            <a:r>
              <a:rPr lang="en-GB" dirty="0">
                <a:solidFill>
                  <a:srgbClr val="FFFFFF"/>
                </a:solidFill>
              </a:rPr>
              <a:t>Daniela Munteanu</a:t>
            </a:r>
          </a:p>
          <a:p>
            <a:pPr rtl="0"/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79FE43F-85F0-411F-A07D-5727641C9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lvl="0" rtl="0">
              <a:spcAft>
                <a:spcPts val="600"/>
              </a:spcAft>
            </a:pPr>
            <a:endParaRPr lang="en-GB" dirty="0">
              <a:solidFill>
                <a:prstClr val="white">
                  <a:alpha val="70000"/>
                </a:prstClr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FD594B0-4A82-4149-9931-ECADC5CB7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 anchor="ctr">
            <a:normAutofit/>
          </a:bodyPr>
          <a:lstStyle/>
          <a:p>
            <a:pPr lvl="0" rtl="0">
              <a:spcAft>
                <a:spcPts val="600"/>
              </a:spcAft>
            </a:pPr>
            <a:fld id="{D39607A7-8386-47DB-8578-DDEDD194E5D4}" type="slidenum">
              <a:rPr lang="en-GB" smtClean="0">
                <a:solidFill>
                  <a:prstClr val="white">
                    <a:alpha val="70000"/>
                  </a:prstClr>
                </a:solidFill>
              </a:rPr>
              <a:pPr lvl="0" rtl="0">
                <a:spcAft>
                  <a:spcPts val="600"/>
                </a:spcAft>
              </a:pPr>
              <a:t>12</a:t>
            </a:fld>
            <a:endParaRPr lang="en-GB">
              <a:solidFill>
                <a:prstClr val="white">
                  <a:alpha val="7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072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B5656D-660A-709F-B863-CF897A957EB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9253" y="1344146"/>
            <a:ext cx="10852150" cy="4735513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for Environment, Food &amp; Rural Affairs (2025)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Horticulture Statistics 2024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Defra.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https://www.gov.uk/government/statistics/latest-horticulture-statistics/horticulture-statistics-2024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24 October </a:t>
            </a:r>
            <a:r>
              <a:rPr lang="en-GB" sz="1200" kern="100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2025).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Horticultural Trades Association (2025)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Garden Industry Statistics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St Albans: HTA. Available at: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https://hta.org.uk/news-events-current-issues/industry-data/garden-industry-statistics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22 October 2025).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Prospects.ac.uk (2025)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Types of business.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https://www.prospects.ac.uk/jobs-and-work-experience/self-employment/types-of-business/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(Accessed:23 October 2025)</a:t>
            </a:r>
            <a:endParaRPr lang="en-GB" sz="1200" kern="100" dirty="0">
              <a:solidFill>
                <a:schemeClr val="accent1">
                  <a:lumMod val="60000"/>
                  <a:lumOff val="40000"/>
                  <a:alpha val="7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Royal Horticultural Society (2025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). RHS State of Gardening Report 2025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RHS. Available at: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https://www.rhs.org.uk/about-us/what-we-do/rhs-state-of-gardening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21 October 2025).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Royal Horticultural Society </a:t>
            </a:r>
            <a:r>
              <a:rPr lang="en-GB" sz="1200" kern="10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(2025)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Gardening in 2025: Key Trends and Consumer Insights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RHS. Available at: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https://www.rhs.org.uk/garden-inspiration/seasonal/2025-gardening-predictions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21 October 2025).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google.com/imgres?imgurl=x-raw-image%3A%2F%2F%2F71fdc35963fc06dc57437931fad60ff3d9bf8adfacc83b7e0e33c18a68d41e34&amp;tbnid=3Ab8Y1nD_XGF1M&amp;vet=1&amp;imgrefurl=https%3A%2F%2Fdemocratic.whitehorsedc.gov.uk%2Fdocuments%2Fs57294%2FLNP%20Presentation.pdf&amp;docid=Rw1FR4z3wrdNCM&amp;w=928&amp;h=1365&amp;hl=ro-RO&amp;source=sh%2Fx%2Fim%2Fm5%2F4&amp;kgs=234c947589f21e8d&amp;shem=isst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27 October 2025). </a:t>
            </a:r>
            <a:endParaRPr lang="en-GB" sz="1200" kern="100" dirty="0">
              <a:solidFill>
                <a:schemeClr val="accent1">
                  <a:lumMod val="60000"/>
                  <a:lumOff val="40000"/>
                  <a:alpha val="7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https://www.goodhousekeeping.com/organic-life/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29 October 2025). </a:t>
            </a:r>
            <a:endParaRPr lang="en-GB" sz="1200" kern="100" dirty="0">
              <a:solidFill>
                <a:schemeClr val="accent1">
                  <a:lumMod val="60000"/>
                  <a:lumOff val="40000"/>
                  <a:alpha val="7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https://news4sanantonio.com/news/local/growing-season-is-here-how-to-make-sure-your-garden-is-up-to-par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28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https://forestry.com/guides/how-to-fertilize-onions/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28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https://photos.com/featured/snails-atop-mushrooms-photo-by-marianna-armata.html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29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https://economictimes.indiatimes.com/small-biz/sustainability/australian-researchers-turn-morning-coffee-waste-into-greener-concrete/articleshow/110350842.cms?from=mdr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27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https://www.finegardening.com/article/exciting-vertical-plants-that-pack-a-punch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29 October 2025).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3"/>
              </a:rPr>
              <a:t>https://www.globalcapital.com/article/28msrwf3i64sdcchhklqe/fig/senior-debt/preferred-senior-enjoys-new-lease-of-life-in-fig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28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2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BF4E424-5117-6A6E-EF75-829C0D296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536829"/>
          </a:xfrm>
        </p:spPr>
        <p:txBody>
          <a:bodyPr/>
          <a:lstStyle/>
          <a:p>
            <a:pPr algn="l"/>
            <a:r>
              <a:rPr lang="en-GB" dirty="0"/>
              <a:t>Bibliography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990F9-CF39-4687-3698-18B602C7C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25FA14-CDD9-F24E-6665-9B3E17EFD863}"/>
              </a:ext>
            </a:extLst>
          </p:cNvPr>
          <p:cNvSpPr txBox="1"/>
          <p:nvPr/>
        </p:nvSpPr>
        <p:spPr>
          <a:xfrm>
            <a:off x="3048897" y="6401999"/>
            <a:ext cx="6094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</p:txBody>
      </p:sp>
    </p:spTree>
    <p:extLst>
      <p:ext uri="{BB962C8B-B14F-4D97-AF65-F5344CB8AC3E}">
        <p14:creationId xmlns:p14="http://schemas.microsoft.com/office/powerpoint/2010/main" val="2224898009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655_TF22339732_Win32" id="{DB5F578D-5F59-4365-BBB4-095905F269C5}" vid="{7EBE2C52-94DE-472F-906F-5EDEC2B984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75821E8-E699-48D2-B7C9-D9830F740602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5B2449D-76E5-4186-BA4E-78E0266D839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279CE36-2DA9-4667-B77E-83734C2B2E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{3B354E93-5164-4324-A691-6F1858BEDAF8}tf22339732_win32</Template>
  <TotalTime>0</TotalTime>
  <Words>950</Words>
  <Application>Microsoft Office PowerPoint</Application>
  <PresentationFormat>Widescreen</PresentationFormat>
  <Paragraphs>113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Arial</vt:lpstr>
      <vt:lpstr>Avenir Next LT Pro Light</vt:lpstr>
      <vt:lpstr>Calibri</vt:lpstr>
      <vt:lpstr>Rockwell Nova Light</vt:lpstr>
      <vt:lpstr>Times New Roman</vt:lpstr>
      <vt:lpstr>Wingdings</vt:lpstr>
      <vt:lpstr>LeafVTI</vt:lpstr>
      <vt:lpstr>SeedS of Light</vt:lpstr>
      <vt:lpstr>Business Idea</vt:lpstr>
      <vt:lpstr>Objectives</vt:lpstr>
      <vt:lpstr>Target market</vt:lpstr>
      <vt:lpstr>The business environment </vt:lpstr>
      <vt:lpstr>Ornamental Market</vt:lpstr>
      <vt:lpstr>Competitive Analysis (Porter)</vt:lpstr>
      <vt:lpstr>The 4Ps of Marketing</vt:lpstr>
      <vt:lpstr>Legal Structure &amp; Team  </vt:lpstr>
      <vt:lpstr>Funding</vt:lpstr>
      <vt:lpstr>Summary</vt:lpstr>
      <vt:lpstr>Thank you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munteanu</dc:creator>
  <cp:lastModifiedBy>daniela munteanu</cp:lastModifiedBy>
  <cp:revision>31</cp:revision>
  <dcterms:created xsi:type="dcterms:W3CDTF">2025-10-29T15:07:12Z</dcterms:created>
  <dcterms:modified xsi:type="dcterms:W3CDTF">2025-11-09T09:21:49Z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