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sldIdLst>
    <p:sldId id="258" r:id="rId3"/>
  </p:sldIdLst>
  <p:sldSz cx="43891200" cy="21945600"/>
  <p:notesSz cx="6858000" cy="9144000"/>
  <p:defaultText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823">
          <p15:clr>
            <a:srgbClr val="A4A3A4"/>
          </p15:clr>
        </p15:guide>
        <p15:guide id="2" orient="horz" pos="40">
          <p15:clr>
            <a:srgbClr val="A4A3A4"/>
          </p15:clr>
        </p15:guide>
        <p15:guide id="3" pos="27370">
          <p15:clr>
            <a:srgbClr val="A4A3A4"/>
          </p15:clr>
        </p15:guide>
        <p15:guide id="4" pos="299">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66" autoAdjust="0"/>
    <p:restoredTop sz="94775" autoAdjust="0"/>
  </p:normalViewPr>
  <p:slideViewPr>
    <p:cSldViewPr snapToGrid="0" snapToObjects="1" showGuides="1">
      <p:cViewPr varScale="1">
        <p:scale>
          <a:sx n="21" d="100"/>
          <a:sy n="21" d="100"/>
        </p:scale>
        <p:origin x="828" y="90"/>
      </p:cViewPr>
      <p:guideLst>
        <p:guide orient="horz" pos="13823"/>
        <p:guide orient="horz" pos="40"/>
        <p:guide pos="27370"/>
        <p:guide pos="29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7/16/2023</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1055639900"/>
      </p:ext>
    </p:extLst>
  </p:cSld>
  <p:clrMap bg1="lt1" tx1="dk1" bg2="lt2" tx2="dk2" accent1="accent1" accent2="accent2" accent3="accent3" accent4="accent4" accent5="accent5" accent6="accent6" hlink="hlink" folHlink="folHlink"/>
  <p:notesStyle>
    <a:lvl1pPr marL="0" algn="l" defTabSz="3761915" rtl="0" eaLnBrk="1" latinLnBrk="0" hangingPunct="1">
      <a:defRPr sz="5000" kern="1200">
        <a:solidFill>
          <a:schemeClr val="tx1"/>
        </a:solidFill>
        <a:latin typeface="+mn-lt"/>
        <a:ea typeface="+mn-ea"/>
        <a:cs typeface="+mn-cs"/>
      </a:defRPr>
    </a:lvl1pPr>
    <a:lvl2pPr marL="1880958" algn="l" defTabSz="3761915" rtl="0" eaLnBrk="1" latinLnBrk="0" hangingPunct="1">
      <a:defRPr sz="5000" kern="1200">
        <a:solidFill>
          <a:schemeClr val="tx1"/>
        </a:solidFill>
        <a:latin typeface="+mn-lt"/>
        <a:ea typeface="+mn-ea"/>
        <a:cs typeface="+mn-cs"/>
      </a:defRPr>
    </a:lvl2pPr>
    <a:lvl3pPr marL="3761915" algn="l" defTabSz="3761915" rtl="0" eaLnBrk="1" latinLnBrk="0" hangingPunct="1">
      <a:defRPr sz="5000" kern="1200">
        <a:solidFill>
          <a:schemeClr val="tx1"/>
        </a:solidFill>
        <a:latin typeface="+mn-lt"/>
        <a:ea typeface="+mn-ea"/>
        <a:cs typeface="+mn-cs"/>
      </a:defRPr>
    </a:lvl3pPr>
    <a:lvl4pPr marL="5642873" algn="l" defTabSz="3761915" rtl="0" eaLnBrk="1" latinLnBrk="0" hangingPunct="1">
      <a:defRPr sz="5000" kern="1200">
        <a:solidFill>
          <a:schemeClr val="tx1"/>
        </a:solidFill>
        <a:latin typeface="+mn-lt"/>
        <a:ea typeface="+mn-ea"/>
        <a:cs typeface="+mn-cs"/>
      </a:defRPr>
    </a:lvl4pPr>
    <a:lvl5pPr marL="7523829" algn="l" defTabSz="3761915" rtl="0" eaLnBrk="1" latinLnBrk="0" hangingPunct="1">
      <a:defRPr sz="5000" kern="1200">
        <a:solidFill>
          <a:schemeClr val="tx1"/>
        </a:solidFill>
        <a:latin typeface="+mn-lt"/>
        <a:ea typeface="+mn-ea"/>
        <a:cs typeface="+mn-cs"/>
      </a:defRPr>
    </a:lvl5pPr>
    <a:lvl6pPr marL="9404787" algn="l" defTabSz="3761915" rtl="0" eaLnBrk="1" latinLnBrk="0" hangingPunct="1">
      <a:defRPr sz="5000" kern="1200">
        <a:solidFill>
          <a:schemeClr val="tx1"/>
        </a:solidFill>
        <a:latin typeface="+mn-lt"/>
        <a:ea typeface="+mn-ea"/>
        <a:cs typeface="+mn-cs"/>
      </a:defRPr>
    </a:lvl6pPr>
    <a:lvl7pPr marL="11285745" algn="l" defTabSz="3761915" rtl="0" eaLnBrk="1" latinLnBrk="0" hangingPunct="1">
      <a:defRPr sz="5000" kern="1200">
        <a:solidFill>
          <a:schemeClr val="tx1"/>
        </a:solidFill>
        <a:latin typeface="+mn-lt"/>
        <a:ea typeface="+mn-ea"/>
        <a:cs typeface="+mn-cs"/>
      </a:defRPr>
    </a:lvl7pPr>
    <a:lvl8pPr marL="13166702" algn="l" defTabSz="3761915" rtl="0" eaLnBrk="1" latinLnBrk="0" hangingPunct="1">
      <a:defRPr sz="5000" kern="1200">
        <a:solidFill>
          <a:schemeClr val="tx1"/>
        </a:solidFill>
        <a:latin typeface="+mn-lt"/>
        <a:ea typeface="+mn-ea"/>
        <a:cs typeface="+mn-cs"/>
      </a:defRPr>
    </a:lvl8pPr>
    <a:lvl9pPr marL="15047660" algn="l" defTabSz="3761915" rtl="0" eaLnBrk="1" latinLnBrk="0" hangingPunct="1">
      <a:defRPr sz="50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8x96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990987"/>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990987"/>
            <a:ext cx="8269287"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605212"/>
            <a:ext cx="829096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99098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611684"/>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394130"/>
            <a:ext cx="8275320"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ACKNOWLEDGEMENTS</a:t>
            </a:r>
          </a:p>
        </p:txBody>
      </p:sp>
      <p:sp>
        <p:nvSpPr>
          <p:cNvPr id="30" name="Text Placeholder 3"/>
          <p:cNvSpPr>
            <a:spLocks noGrp="1"/>
          </p:cNvSpPr>
          <p:nvPr>
            <p:ph type="body" sz="quarter" idx="30" hasCustomPrompt="1"/>
          </p:nvPr>
        </p:nvSpPr>
        <p:spPr>
          <a:xfrm>
            <a:off x="35147248" y="17036528"/>
            <a:ext cx="8272463"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611684"/>
            <a:ext cx="8271345"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580154"/>
            <a:ext cx="8274926" cy="492443"/>
          </a:xfrm>
          <a:prstGeom prst="rect">
            <a:avLst/>
          </a:prstGeom>
        </p:spPr>
        <p:txBody>
          <a:bodyPr wrap="square" lIns="91440" tIns="91440" rIns="91440" bIns="91440" anchor="t" anchorCtr="0">
            <a:spAutoFit/>
          </a:bodyPr>
          <a:lstStyle>
            <a:lvl1pPr marL="0" indent="0">
              <a:buNone/>
              <a:defRPr sz="2000">
                <a:solidFill>
                  <a:schemeClr val="accent5">
                    <a:lumMod val="50000"/>
                  </a:schemeClr>
                </a:solidFill>
                <a:latin typeface="Century Gothic" panose="020B0502020202020204" pitchFamily="34"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990987"/>
            <a:ext cx="8274926" cy="527611"/>
          </a:xfrm>
          <a:prstGeom prst="rect">
            <a:avLst/>
          </a:prstGeom>
          <a:solidFill>
            <a:schemeClr val="accent5">
              <a:lumMod val="50000"/>
            </a:schemeClr>
          </a:solidFill>
        </p:spPr>
        <p:txBody>
          <a:bodyPr wrap="square" lIns="78374" tIns="78374" rIns="78374" bIns="78374" anchor="t" anchorCtr="0">
            <a:spAutoFit/>
          </a:bodyPr>
          <a:lstStyle>
            <a:lvl1pPr marL="0" indent="0" algn="ctr">
              <a:buNone/>
              <a:defRPr sz="2400" b="1" u="none" baseline="0">
                <a:solidFill>
                  <a:schemeClr val="bg1"/>
                </a:solidFill>
                <a:latin typeface="Century Gothic" panose="020B0502020202020204" pitchFamily="34" charset="0"/>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091509"/>
            <a:ext cx="33440914" cy="584775"/>
          </a:xfrm>
          <a:prstGeom prst="rect">
            <a:avLst/>
          </a:prstGeom>
        </p:spPr>
        <p:txBody>
          <a:bodyPr anchor="t" anchorCtr="0">
            <a:spAutoFit/>
          </a:bodyPr>
          <a:lstStyle>
            <a:lvl1pPr marL="0" indent="0" algn="ctr">
              <a:buFontTx/>
              <a:buNone/>
              <a:defRPr sz="32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1915058"/>
            <a:ext cx="33440914" cy="400110"/>
          </a:xfrm>
          <a:prstGeom prst="rect">
            <a:avLst/>
          </a:prstGeom>
        </p:spPr>
        <p:txBody>
          <a:bodyPr anchor="t" anchorCtr="0">
            <a:spAutoFit/>
          </a:bodyPr>
          <a:lstStyle>
            <a:lvl1pPr marL="0" indent="0" algn="ctr">
              <a:buFontTx/>
              <a:buNone/>
              <a:defRPr sz="20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792252"/>
          </a:xfrm>
          <a:prstGeom prst="rect">
            <a:avLst/>
          </a:prstGeom>
        </p:spPr>
        <p:txBody>
          <a:bodyPr anchor="t" anchorCtr="0">
            <a:spAutoFit/>
          </a:bodyPr>
          <a:lstStyle>
            <a:lvl1pPr marL="0" indent="0" algn="ctr">
              <a:buFontTx/>
              <a:buNone/>
              <a:defRPr sz="44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74663" y="11021042"/>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38087" y="3486491"/>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9128817" y="3486491"/>
            <a:ext cx="8269287"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438087" y="4100716"/>
            <a:ext cx="829096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4663" y="10431876"/>
            <a:ext cx="8290965"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17804524"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7797869"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5147250" y="3486491"/>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5147249" y="4107188"/>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5147249" y="9515157"/>
            <a:ext cx="8272463"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5147250" y="10104323"/>
            <a:ext cx="8272462"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5147250" y="16609573"/>
            <a:ext cx="8272462"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5147249" y="17198740"/>
            <a:ext cx="8272463"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9133786" y="4107188"/>
            <a:ext cx="8271345"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6" name="Text Placeholder 3"/>
          <p:cNvSpPr>
            <a:spLocks noGrp="1"/>
          </p:cNvSpPr>
          <p:nvPr>
            <p:ph type="body" sz="quarter" idx="136" hasCustomPrompt="1"/>
          </p:nvPr>
        </p:nvSpPr>
        <p:spPr>
          <a:xfrm>
            <a:off x="26462419" y="4075658"/>
            <a:ext cx="8274926" cy="492443"/>
          </a:xfrm>
          <a:prstGeom prst="rect">
            <a:avLst/>
          </a:prstGeom>
        </p:spPr>
        <p:txBody>
          <a:bodyPr wrap="square" lIns="91440" tIns="91440" rIns="91440" bIns="91440">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273565" indent="-489833">
              <a:defRPr sz="2100">
                <a:latin typeface="Trebuchet MS" pitchFamily="34" charset="0"/>
              </a:defRPr>
            </a:lvl2pPr>
            <a:lvl3pPr marL="1763397" indent="-489833">
              <a:defRPr sz="2100">
                <a:latin typeface="Trebuchet MS" pitchFamily="34" charset="0"/>
              </a:defRPr>
            </a:lvl3pPr>
            <a:lvl4pPr marL="2302214" indent="-538817">
              <a:defRPr sz="2100">
                <a:latin typeface="Trebuchet MS" pitchFamily="34" charset="0"/>
              </a:defRPr>
            </a:lvl4pPr>
            <a:lvl5pPr marL="2694080" indent="-391866">
              <a:defRPr sz="2100">
                <a:latin typeface="Trebuchet MS" pitchFamily="34" charset="0"/>
              </a:defRPr>
            </a:lvl5pPr>
          </a:lstStyle>
          <a:p>
            <a:pPr lvl="0"/>
            <a:r>
              <a:rPr lang="en-US" dirty="0"/>
              <a:t>Type in or paste your text here</a:t>
            </a:r>
          </a:p>
        </p:txBody>
      </p:sp>
      <p:sp>
        <p:nvSpPr>
          <p:cNvPr id="77" name="Text Placeholder 5"/>
          <p:cNvSpPr>
            <a:spLocks noGrp="1"/>
          </p:cNvSpPr>
          <p:nvPr>
            <p:ph type="body" sz="quarter" idx="137" hasCustomPrompt="1"/>
          </p:nvPr>
        </p:nvSpPr>
        <p:spPr>
          <a:xfrm>
            <a:off x="26472560" y="3486491"/>
            <a:ext cx="8274926" cy="589166"/>
          </a:xfrm>
          <a:prstGeom prst="rect">
            <a:avLst/>
          </a:prstGeom>
          <a:noFill/>
        </p:spPr>
        <p:txBody>
          <a:bodyPr wrap="square" lIns="78374" tIns="78374" rIns="78374" bIns="78374" anchor="ctr" anchorCtr="0">
            <a:spAutoFit/>
          </a:bodyPr>
          <a:lstStyle>
            <a:lvl1pPr marL="0" indent="0" algn="ctr">
              <a:buNone/>
              <a:defRPr sz="2800" b="1" u="sng" baseline="0">
                <a:solidFill>
                  <a:schemeClr val="accent5">
                    <a:lumMod val="50000"/>
                  </a:schemeClr>
                </a:solidFill>
              </a:defRPr>
            </a:lvl1pPr>
          </a:lstStyle>
          <a:p>
            <a:pPr lvl="0"/>
            <a:r>
              <a:rPr lang="en-US" dirty="0"/>
              <a:t>(click to edit)  RESULTS</a:t>
            </a:r>
          </a:p>
        </p:txBody>
      </p:sp>
      <p:sp>
        <p:nvSpPr>
          <p:cNvPr id="57" name="Text Placeholder 76"/>
          <p:cNvSpPr>
            <a:spLocks noGrp="1"/>
          </p:cNvSpPr>
          <p:nvPr>
            <p:ph type="body" sz="quarter" idx="161" hasCustomPrompt="1"/>
          </p:nvPr>
        </p:nvSpPr>
        <p:spPr>
          <a:xfrm>
            <a:off x="5225143" y="1464829"/>
            <a:ext cx="33440914" cy="963989"/>
          </a:xfrm>
          <a:prstGeom prst="rect">
            <a:avLst/>
          </a:prstGeom>
        </p:spPr>
        <p:txBody>
          <a:bodyPr>
            <a:normAutofit/>
          </a:bodyPr>
          <a:lstStyle>
            <a:lvl1pPr marL="0" indent="0" algn="ctr">
              <a:buFontTx/>
              <a:buNone/>
              <a:defRPr sz="48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58" name="Text Placeholder 76"/>
          <p:cNvSpPr>
            <a:spLocks noGrp="1"/>
          </p:cNvSpPr>
          <p:nvPr>
            <p:ph type="body" sz="quarter" idx="195" hasCustomPrompt="1"/>
          </p:nvPr>
        </p:nvSpPr>
        <p:spPr>
          <a:xfrm>
            <a:off x="5225143" y="2428819"/>
            <a:ext cx="33440914" cy="634555"/>
          </a:xfrm>
          <a:prstGeom prst="rect">
            <a:avLst/>
          </a:prstGeom>
        </p:spPr>
        <p:txBody>
          <a:bodyPr>
            <a:normAutofit/>
          </a:bodyPr>
          <a:lstStyle>
            <a:lvl1pPr marL="0" indent="0" algn="ctr">
              <a:buFontTx/>
              <a:buNone/>
              <a:defRPr sz="3600">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59" name="Text Placeholder 76"/>
          <p:cNvSpPr>
            <a:spLocks noGrp="1"/>
          </p:cNvSpPr>
          <p:nvPr>
            <p:ph type="body" sz="quarter" idx="196" hasCustomPrompt="1"/>
          </p:nvPr>
        </p:nvSpPr>
        <p:spPr>
          <a:xfrm>
            <a:off x="5225143" y="180134"/>
            <a:ext cx="33440914" cy="1284696"/>
          </a:xfrm>
          <a:prstGeom prst="rect">
            <a:avLst/>
          </a:prstGeom>
        </p:spPr>
        <p:txBody>
          <a:bodyPr>
            <a:normAutofit/>
          </a:bodyPr>
          <a:lstStyle>
            <a:lvl1pPr marL="0" indent="0" algn="ctr">
              <a:buFontTx/>
              <a:buNone/>
              <a:defRPr sz="6600" b="1">
                <a:solidFill>
                  <a:schemeClr val="accent5">
                    <a:lumMod val="50000"/>
                  </a:schemeClr>
                </a:solidFill>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3290351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C2C311D-F86B-69BA-1FCE-A5D22828813C}"/>
              </a:ext>
            </a:extLst>
          </p:cNvPr>
          <p:cNvSpPr/>
          <p:nvPr userDrawn="1"/>
        </p:nvSpPr>
        <p:spPr>
          <a:xfrm>
            <a:off x="-1" y="21251917"/>
            <a:ext cx="43891199" cy="65717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graphicFrame>
        <p:nvGraphicFramePr>
          <p:cNvPr id="33" name="Table 32">
            <a:extLst>
              <a:ext uri="{FF2B5EF4-FFF2-40B4-BE49-F238E27FC236}">
                <a16:creationId xmlns:a16="http://schemas.microsoft.com/office/drawing/2014/main" xmlns="" id="{51F6E1DE-3038-D348-B243-6638F96B5BD2}"/>
              </a:ext>
            </a:extLst>
          </p:cNvPr>
          <p:cNvGraphicFramePr>
            <a:graphicFrameLocks noGrp="1"/>
          </p:cNvGraphicFramePr>
          <p:nvPr userDrawn="1">
            <p:extLst>
              <p:ext uri="{D42A27DB-BD31-4B8C-83A1-F6EECF244321}">
                <p14:modId xmlns:p14="http://schemas.microsoft.com/office/powerpoint/2010/main" val="3081578541"/>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xmlns="" val="20000"/>
                    </a:ext>
                  </a:extLst>
                </a:gridCol>
                <a:gridCol w="3484280">
                  <a:extLst>
                    <a:ext uri="{9D8B030D-6E8A-4147-A177-3AD203B41FA5}">
                      <a16:colId xmlns:a16="http://schemas.microsoft.com/office/drawing/2014/main" xmlns=""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xmlns=""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xmlns=""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r>
                        <a:rPr lang="en-US" sz="1400" dirty="0">
                          <a:solidFill>
                            <a:schemeClr val="bg1"/>
                          </a:solidFill>
                          <a:latin typeface="Arial" panose="020B0604020202020204" pitchFamily="34" charset="0"/>
                          <a:cs typeface="Arial" panose="020B0604020202020204" pitchFamily="34" charset="0"/>
                        </a:rPr>
                        <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r>
                        <a:rPr lang="en-US" sz="1400" b="0" baseline="0" dirty="0">
                          <a:solidFill>
                            <a:srgbClr val="FFC000"/>
                          </a:solidFill>
                          <a:latin typeface="Arial" panose="020B0604020202020204" pitchFamily="34" charset="0"/>
                          <a:cs typeface="Arial" panose="020B0604020202020204" pitchFamily="34" charset="0"/>
                        </a:rPr>
                        <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xmlns=""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xmlns=""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r>
                        <a:rPr lang="en-US" sz="1400" b="0" baseline="0" dirty="0">
                          <a:solidFill>
                            <a:srgbClr val="FFC000"/>
                          </a:solidFill>
                          <a:latin typeface="Arial" panose="020B0604020202020204" pitchFamily="34" charset="0"/>
                          <a:cs typeface="Arial" panose="020B0604020202020204" pitchFamily="34" charset="0"/>
                        </a:rPr>
                        <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xmlns=""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1400" b="0" baseline="0" dirty="0">
                          <a:solidFill>
                            <a:schemeClr val="bg1"/>
                          </a:solidFill>
                          <a:latin typeface="Arial" panose="020B0604020202020204" pitchFamily="34" charset="0"/>
                          <a:cs typeface="Arial" panose="020B0604020202020204" pitchFamily="34" charset="0"/>
                        </a:rPr>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xmlns=""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xmlns=""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xmlns=""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xmlns="" val="10010"/>
                  </a:ext>
                </a:extLst>
              </a:tr>
            </a:tbl>
          </a:graphicData>
        </a:graphic>
      </p:graphicFrame>
      <p:graphicFrame>
        <p:nvGraphicFramePr>
          <p:cNvPr id="34" name="Table 33">
            <a:extLst>
              <a:ext uri="{FF2B5EF4-FFF2-40B4-BE49-F238E27FC236}">
                <a16:creationId xmlns:a16="http://schemas.microsoft.com/office/drawing/2014/main" xmlns="" id="{74E59F75-101F-E64C-9D73-208C5745B1FA}"/>
              </a:ext>
            </a:extLst>
          </p:cNvPr>
          <p:cNvGraphicFramePr>
            <a:graphicFrameLocks noGrp="1"/>
          </p:cNvGraphicFramePr>
          <p:nvPr userDrawn="1">
            <p:extLst>
              <p:ext uri="{D42A27DB-BD31-4B8C-83A1-F6EECF244321}">
                <p14:modId xmlns:p14="http://schemas.microsoft.com/office/powerpoint/2010/main" val="2080183401"/>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xmlns="" val="20000"/>
                    </a:ext>
                  </a:extLst>
                </a:gridCol>
                <a:gridCol w="208280">
                  <a:extLst>
                    <a:ext uri="{9D8B030D-6E8A-4147-A177-3AD203B41FA5}">
                      <a16:colId xmlns:a16="http://schemas.microsoft.com/office/drawing/2014/main" xmlns="" val="764104496"/>
                    </a:ext>
                  </a:extLst>
                </a:gridCol>
                <a:gridCol w="2988907">
                  <a:extLst>
                    <a:ext uri="{9D8B030D-6E8A-4147-A177-3AD203B41FA5}">
                      <a16:colId xmlns:a16="http://schemas.microsoft.com/office/drawing/2014/main" xmlns=""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xmlns=""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xmlns=""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xmlns=""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xmlns=""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xmlns=""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
                      </a: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10008"/>
                  </a:ext>
                </a:extLst>
              </a:tr>
              <a:tr h="1242160">
                <a:tc gridSpan="2">
                  <a:txBody>
                    <a:bodyPr/>
                    <a:lstStyle/>
                    <a:p>
                      <a:pPr>
                        <a:lnSpc>
                          <a:spcPts val="2600"/>
                        </a:lnSpc>
                      </a:pPr>
                      <a:r>
                        <a:rPr lang="en-US" sz="1400" dirty="0">
                          <a:solidFill>
                            <a:schemeClr val="bg1">
                              <a:lumMod val="85000"/>
                            </a:schemeClr>
                          </a:solidFill>
                          <a:latin typeface="Arial"/>
                          <a:cs typeface="Arial"/>
                        </a:rPr>
                        <a:t>© 2022</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r>
                        <a:rPr lang="en-US" sz="1400" dirty="0">
                          <a:solidFill>
                            <a:schemeClr val="bg1">
                              <a:lumMod val="85000"/>
                            </a:schemeClr>
                          </a:solidFill>
                          <a:latin typeface="Arial"/>
                          <a:cs typeface="Arial"/>
                        </a:rPr>
                        <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xmlns="" val="10009"/>
                  </a:ext>
                </a:extLst>
              </a:tr>
            </a:tbl>
          </a:graphicData>
        </a:graphic>
      </p:graphicFrame>
      <p:grpSp>
        <p:nvGrpSpPr>
          <p:cNvPr id="5" name="Group 4">
            <a:extLst>
              <a:ext uri="{FF2B5EF4-FFF2-40B4-BE49-F238E27FC236}">
                <a16:creationId xmlns:a16="http://schemas.microsoft.com/office/drawing/2014/main" xmlns="" id="{FC11E86C-1BAE-D328-3FC1-49F4093F775A}"/>
              </a:ext>
            </a:extLst>
          </p:cNvPr>
          <p:cNvGrpSpPr/>
          <p:nvPr userDrawn="1"/>
        </p:nvGrpSpPr>
        <p:grpSpPr>
          <a:xfrm>
            <a:off x="0" y="-1"/>
            <a:ext cx="43891200" cy="3563007"/>
            <a:chOff x="0" y="-1"/>
            <a:chExt cx="12192000" cy="1219223"/>
          </a:xfrm>
        </p:grpSpPr>
        <p:sp>
          <p:nvSpPr>
            <p:cNvPr id="6" name="Document 5">
              <a:extLst>
                <a:ext uri="{FF2B5EF4-FFF2-40B4-BE49-F238E27FC236}">
                  <a16:creationId xmlns:a16="http://schemas.microsoft.com/office/drawing/2014/main" xmlns="" id="{FDA6D10E-D6C0-B267-8CA2-C9EBCD9D32A1}"/>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cument 6">
              <a:extLst>
                <a:ext uri="{FF2B5EF4-FFF2-40B4-BE49-F238E27FC236}">
                  <a16:creationId xmlns:a16="http://schemas.microsoft.com/office/drawing/2014/main" xmlns="" id="{8C340A78-2859-CB97-13FD-79477E762739}"/>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819153" y="21488400"/>
            <a:ext cx="2514600" cy="291981"/>
          </a:xfrm>
          <a:prstGeom prst="rect">
            <a:avLst/>
          </a:prstGeom>
          <a:noFill/>
          <a:ln w="9525">
            <a:noFill/>
            <a:miter lim="800000"/>
            <a:headEnd/>
            <a:tailEnd/>
          </a:ln>
          <a:effectLst/>
        </p:spPr>
        <p:txBody>
          <a:bodyPr lIns="78225" tIns="39105" rIns="78225" bIns="39105">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9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196000564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3761915" rtl="0" eaLnBrk="1" latinLnBrk="0" hangingPunct="1">
        <a:spcBef>
          <a:spcPct val="0"/>
        </a:spcBef>
        <a:buNone/>
        <a:defRPr sz="7500" kern="1200">
          <a:solidFill>
            <a:schemeClr val="bg1"/>
          </a:solidFill>
          <a:latin typeface="Trebuchet MS" pitchFamily="34" charset="0"/>
          <a:ea typeface="+mj-ea"/>
          <a:cs typeface="+mj-cs"/>
        </a:defRPr>
      </a:lvl1pPr>
    </p:titleStyle>
    <p:bodyStyle>
      <a:lvl1pPr marL="1410719" indent="-1410719" algn="l" defTabSz="3761915" rtl="0" eaLnBrk="1" latinLnBrk="0" hangingPunct="1">
        <a:spcBef>
          <a:spcPct val="20000"/>
        </a:spcBef>
        <a:buFont typeface="Arial" pitchFamily="34" charset="0"/>
        <a:buChar char="•"/>
        <a:defRPr sz="13200" kern="1200">
          <a:solidFill>
            <a:schemeClr val="tx1"/>
          </a:solidFill>
          <a:latin typeface="+mn-lt"/>
          <a:ea typeface="+mn-ea"/>
          <a:cs typeface="+mn-cs"/>
        </a:defRPr>
      </a:lvl1pPr>
      <a:lvl2pPr marL="3056556" indent="-1175598" algn="l" defTabSz="3761915" rtl="0" eaLnBrk="1" latinLnBrk="0" hangingPunct="1">
        <a:spcBef>
          <a:spcPct val="20000"/>
        </a:spcBef>
        <a:buFont typeface="Arial" pitchFamily="34" charset="0"/>
        <a:buChar char="–"/>
        <a:defRPr sz="11600" kern="1200">
          <a:solidFill>
            <a:schemeClr val="tx1"/>
          </a:solidFill>
          <a:latin typeface="+mn-lt"/>
          <a:ea typeface="+mn-ea"/>
          <a:cs typeface="+mn-cs"/>
        </a:defRPr>
      </a:lvl2pPr>
      <a:lvl3pPr marL="4702394" indent="-940479" algn="l" defTabSz="3761915" rtl="0" eaLnBrk="1" latinLnBrk="0" hangingPunct="1">
        <a:spcBef>
          <a:spcPct val="20000"/>
        </a:spcBef>
        <a:buFont typeface="Arial" pitchFamily="34" charset="0"/>
        <a:buChar char="•"/>
        <a:defRPr sz="9900" kern="1200">
          <a:solidFill>
            <a:schemeClr val="tx1"/>
          </a:solidFill>
          <a:latin typeface="+mn-lt"/>
          <a:ea typeface="+mn-ea"/>
          <a:cs typeface="+mn-cs"/>
        </a:defRPr>
      </a:lvl3pPr>
      <a:lvl4pPr marL="6583352"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4pPr>
      <a:lvl5pPr marL="8464308"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5pPr>
      <a:lvl6pPr marL="10345266"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6pPr>
      <a:lvl7pPr marL="12226223"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7pPr>
      <a:lvl8pPr marL="14107181"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8pPr>
      <a:lvl9pPr marL="15988137" indent="-940479" algn="l" defTabSz="3761915" rtl="0" eaLnBrk="1" latinLnBrk="0" hangingPunct="1">
        <a:spcBef>
          <a:spcPct val="20000"/>
        </a:spcBef>
        <a:buFont typeface="Arial" pitchFamily="34" charset="0"/>
        <a:buChar char="•"/>
        <a:defRPr sz="8300" kern="1200">
          <a:solidFill>
            <a:schemeClr val="tx1"/>
          </a:solidFill>
          <a:latin typeface="+mn-lt"/>
          <a:ea typeface="+mn-ea"/>
          <a:cs typeface="+mn-cs"/>
        </a:defRPr>
      </a:lvl9pPr>
    </p:bodyStyle>
    <p:otherStyle>
      <a:defPPr>
        <a:defRPr lang="en-US"/>
      </a:defPPr>
      <a:lvl1pPr marL="0" algn="l" defTabSz="3761915" rtl="0" eaLnBrk="1" latinLnBrk="0" hangingPunct="1">
        <a:defRPr sz="7400" kern="1200">
          <a:solidFill>
            <a:schemeClr val="tx1"/>
          </a:solidFill>
          <a:latin typeface="+mn-lt"/>
          <a:ea typeface="+mn-ea"/>
          <a:cs typeface="+mn-cs"/>
        </a:defRPr>
      </a:lvl1pPr>
      <a:lvl2pPr marL="1880958" algn="l" defTabSz="3761915" rtl="0" eaLnBrk="1" latinLnBrk="0" hangingPunct="1">
        <a:defRPr sz="7400" kern="1200">
          <a:solidFill>
            <a:schemeClr val="tx1"/>
          </a:solidFill>
          <a:latin typeface="+mn-lt"/>
          <a:ea typeface="+mn-ea"/>
          <a:cs typeface="+mn-cs"/>
        </a:defRPr>
      </a:lvl2pPr>
      <a:lvl3pPr marL="3761915" algn="l" defTabSz="3761915" rtl="0" eaLnBrk="1" latinLnBrk="0" hangingPunct="1">
        <a:defRPr sz="7400" kern="1200">
          <a:solidFill>
            <a:schemeClr val="tx1"/>
          </a:solidFill>
          <a:latin typeface="+mn-lt"/>
          <a:ea typeface="+mn-ea"/>
          <a:cs typeface="+mn-cs"/>
        </a:defRPr>
      </a:lvl3pPr>
      <a:lvl4pPr marL="5642873" algn="l" defTabSz="3761915" rtl="0" eaLnBrk="1" latinLnBrk="0" hangingPunct="1">
        <a:defRPr sz="7400" kern="1200">
          <a:solidFill>
            <a:schemeClr val="tx1"/>
          </a:solidFill>
          <a:latin typeface="+mn-lt"/>
          <a:ea typeface="+mn-ea"/>
          <a:cs typeface="+mn-cs"/>
        </a:defRPr>
      </a:lvl4pPr>
      <a:lvl5pPr marL="7523829" algn="l" defTabSz="3761915" rtl="0" eaLnBrk="1" latinLnBrk="0" hangingPunct="1">
        <a:defRPr sz="7400" kern="1200">
          <a:solidFill>
            <a:schemeClr val="tx1"/>
          </a:solidFill>
          <a:latin typeface="+mn-lt"/>
          <a:ea typeface="+mn-ea"/>
          <a:cs typeface="+mn-cs"/>
        </a:defRPr>
      </a:lvl5pPr>
      <a:lvl6pPr marL="9404787" algn="l" defTabSz="3761915" rtl="0" eaLnBrk="1" latinLnBrk="0" hangingPunct="1">
        <a:defRPr sz="7400" kern="1200">
          <a:solidFill>
            <a:schemeClr val="tx1"/>
          </a:solidFill>
          <a:latin typeface="+mn-lt"/>
          <a:ea typeface="+mn-ea"/>
          <a:cs typeface="+mn-cs"/>
        </a:defRPr>
      </a:lvl6pPr>
      <a:lvl7pPr marL="11285745" algn="l" defTabSz="3761915" rtl="0" eaLnBrk="1" latinLnBrk="0" hangingPunct="1">
        <a:defRPr sz="7400" kern="1200">
          <a:solidFill>
            <a:schemeClr val="tx1"/>
          </a:solidFill>
          <a:latin typeface="+mn-lt"/>
          <a:ea typeface="+mn-ea"/>
          <a:cs typeface="+mn-cs"/>
        </a:defRPr>
      </a:lvl7pPr>
      <a:lvl8pPr marL="13166702" algn="l" defTabSz="3761915" rtl="0" eaLnBrk="1" latinLnBrk="0" hangingPunct="1">
        <a:defRPr sz="7400" kern="1200">
          <a:solidFill>
            <a:schemeClr val="tx1"/>
          </a:solidFill>
          <a:latin typeface="+mn-lt"/>
          <a:ea typeface="+mn-ea"/>
          <a:cs typeface="+mn-cs"/>
        </a:defRPr>
      </a:lvl8pPr>
      <a:lvl9pPr marL="15047660" algn="l" defTabSz="3761915" rtl="0" eaLnBrk="1" latinLnBrk="0" hangingPunct="1">
        <a:defRPr sz="7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94B5B85C-55A0-958B-8B02-2FB809607B81}"/>
              </a:ext>
            </a:extLst>
          </p:cNvPr>
          <p:cNvSpPr>
            <a:spLocks noGrp="1"/>
          </p:cNvSpPr>
          <p:nvPr>
            <p:ph type="body" sz="quarter" idx="11"/>
          </p:nvPr>
        </p:nvSpPr>
        <p:spPr>
          <a:xfrm>
            <a:off x="438087" y="3990987"/>
            <a:ext cx="8290965" cy="712277"/>
          </a:xfrm>
        </p:spPr>
        <p:txBody>
          <a:bodyPr/>
          <a:lstStyle/>
          <a:p>
            <a:pPr>
              <a:lnSpc>
                <a:spcPct val="150000"/>
              </a:lnSpc>
            </a:pPr>
            <a:r>
              <a:rPr lang="en-US" dirty="0">
                <a:latin typeface="Arial" panose="020B0604020202020204" pitchFamily="34" charset="0"/>
                <a:cs typeface="Arial" panose="020B0604020202020204" pitchFamily="34" charset="0"/>
              </a:rPr>
              <a:t>Entrepreneur </a:t>
            </a:r>
          </a:p>
        </p:txBody>
      </p:sp>
      <p:sp>
        <p:nvSpPr>
          <p:cNvPr id="4" name="Text Placeholder 3">
            <a:extLst>
              <a:ext uri="{FF2B5EF4-FFF2-40B4-BE49-F238E27FC236}">
                <a16:creationId xmlns:a16="http://schemas.microsoft.com/office/drawing/2014/main" xmlns="" id="{C18D9A36-6BF9-6A59-8FD4-6529519684AB}"/>
              </a:ext>
            </a:extLst>
          </p:cNvPr>
          <p:cNvSpPr>
            <a:spLocks noGrp="1"/>
          </p:cNvSpPr>
          <p:nvPr>
            <p:ph type="body" sz="quarter" idx="20"/>
          </p:nvPr>
        </p:nvSpPr>
        <p:spPr>
          <a:xfrm>
            <a:off x="13263460" y="3950931"/>
            <a:ext cx="8269287" cy="712277"/>
          </a:xfrm>
        </p:spPr>
        <p:txBody>
          <a:bodyPr/>
          <a:lstStyle/>
          <a:p>
            <a:pPr>
              <a:lnSpc>
                <a:spcPct val="150000"/>
              </a:lnSpc>
            </a:pPr>
            <a:r>
              <a:rPr lang="en-US" dirty="0">
                <a:latin typeface="Arial" panose="020B0604020202020204" pitchFamily="34" charset="0"/>
                <a:cs typeface="Arial" panose="020B0604020202020204" pitchFamily="34" charset="0"/>
              </a:rPr>
              <a:t>Business </a:t>
            </a:r>
            <a:r>
              <a:rPr lang="en-US" dirty="0" smtClean="0">
                <a:latin typeface="Arial" panose="020B0604020202020204" pitchFamily="34" charset="0"/>
                <a:cs typeface="Arial" panose="020B0604020202020204" pitchFamily="34" charset="0"/>
              </a:rPr>
              <a:t>&amp; impact of businesses </a:t>
            </a:r>
            <a:endParaRPr lang="en-US"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xmlns="" id="{34C83E54-546A-F1B2-002B-84EE36B786F8}"/>
              </a:ext>
            </a:extLst>
          </p:cNvPr>
          <p:cNvSpPr>
            <a:spLocks noGrp="1"/>
          </p:cNvSpPr>
          <p:nvPr>
            <p:ph type="body" sz="quarter" idx="21"/>
          </p:nvPr>
        </p:nvSpPr>
        <p:spPr>
          <a:xfrm>
            <a:off x="438087" y="4695212"/>
            <a:ext cx="8290965" cy="6611041"/>
          </a:xfrm>
        </p:spPr>
        <p:txBody>
          <a:bodyPr/>
          <a:lstStyle/>
          <a:p>
            <a:pPr>
              <a:lnSpc>
                <a:spcPct val="150000"/>
              </a:lnSpc>
            </a:pPr>
            <a:r>
              <a:rPr lang="en-US" sz="2400" dirty="0">
                <a:latin typeface="Arial" panose="020B0604020202020204" pitchFamily="34" charset="0"/>
                <a:cs typeface="Arial" panose="020B0604020202020204" pitchFamily="34" charset="0"/>
              </a:rPr>
              <a:t>At the age of 64, Mark Cuban is worth 5.1 billion as of 2023 according to the Forbes list. Has multiple businesses including</a:t>
            </a:r>
            <a:r>
              <a:rPr lang="en-US" sz="2400" dirty="0" smtClean="0">
                <a:latin typeface="Arial" panose="020B0604020202020204" pitchFamily="34" charset="0"/>
                <a:cs typeface="Arial" panose="020B0604020202020204" pitchFamily="34" charset="0"/>
              </a:rPr>
              <a:t>;</a:t>
            </a:r>
          </a:p>
          <a:p>
            <a:pPr>
              <a:lnSpc>
                <a:spcPct val="150000"/>
              </a:lnSpc>
            </a:pPr>
            <a:endParaRPr lang="en-US"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Film producer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Investor</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Philanthropist </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Tv personality</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Writer</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Dallas mavericks owner</a:t>
            </a:r>
          </a:p>
          <a:p>
            <a:endParaRPr lang="en-US" dirty="0"/>
          </a:p>
        </p:txBody>
      </p:sp>
      <p:sp>
        <p:nvSpPr>
          <p:cNvPr id="9" name="Text Placeholder 8">
            <a:extLst>
              <a:ext uri="{FF2B5EF4-FFF2-40B4-BE49-F238E27FC236}">
                <a16:creationId xmlns:a16="http://schemas.microsoft.com/office/drawing/2014/main" xmlns="" id="{89079F2D-0AD8-5DFB-9A0C-E45B02B0B952}"/>
              </a:ext>
            </a:extLst>
          </p:cNvPr>
          <p:cNvSpPr>
            <a:spLocks noGrp="1"/>
          </p:cNvSpPr>
          <p:nvPr>
            <p:ph type="body" sz="quarter" idx="25"/>
          </p:nvPr>
        </p:nvSpPr>
        <p:spPr>
          <a:xfrm>
            <a:off x="35162148" y="3900612"/>
            <a:ext cx="8272463" cy="712277"/>
          </a:xfrm>
        </p:spPr>
        <p:txBody>
          <a:bodyPr/>
          <a:lstStyle/>
          <a:p>
            <a:pPr>
              <a:lnSpc>
                <a:spcPct val="150000"/>
              </a:lnSpc>
            </a:pPr>
            <a:r>
              <a:rPr lang="en-GB" dirty="0" smtClean="0">
                <a:latin typeface="Arial" panose="020B0604020202020204" pitchFamily="34" charset="0"/>
                <a:cs typeface="Arial" panose="020B0604020202020204" pitchFamily="34" charset="0"/>
              </a:rPr>
              <a:t>Motivation </a:t>
            </a:r>
          </a:p>
        </p:txBody>
      </p:sp>
      <p:sp>
        <p:nvSpPr>
          <p:cNvPr id="10" name="Text Placeholder 9">
            <a:extLst>
              <a:ext uri="{FF2B5EF4-FFF2-40B4-BE49-F238E27FC236}">
                <a16:creationId xmlns:a16="http://schemas.microsoft.com/office/drawing/2014/main" xmlns="" id="{66D85F58-8DE9-5B3E-40AF-3CE7A9680B00}"/>
              </a:ext>
            </a:extLst>
          </p:cNvPr>
          <p:cNvSpPr>
            <a:spLocks noGrp="1"/>
          </p:cNvSpPr>
          <p:nvPr>
            <p:ph type="body" sz="quarter" idx="26"/>
          </p:nvPr>
        </p:nvSpPr>
        <p:spPr>
          <a:xfrm>
            <a:off x="35147248" y="4612407"/>
            <a:ext cx="8272463" cy="4505849"/>
          </a:xfrm>
        </p:spPr>
        <p:txBody>
          <a:bodyPr/>
          <a:lstStyle/>
          <a:p>
            <a:pPr>
              <a:lnSpc>
                <a:spcPct val="150000"/>
              </a:lnSpc>
            </a:pPr>
            <a:r>
              <a:rPr lang="en-GB" sz="2400" i="1" dirty="0">
                <a:latin typeface="Arial" panose="020B0604020202020204" pitchFamily="34" charset="0"/>
                <a:cs typeface="Arial" panose="020B0604020202020204" pitchFamily="34" charset="0"/>
              </a:rPr>
              <a:t>Mark Cuban repeatedly says his motivation was not money, but rather it was time, “I always thought in terms of time,” he said. “That’s always been my driving motivation: How can I control my own destiny? How can I control my own time?” Oct 21 2022</a:t>
            </a:r>
          </a:p>
          <a:p>
            <a:pPr>
              <a:lnSpc>
                <a:spcPct val="150000"/>
              </a:lnSpc>
            </a:pPr>
            <a:r>
              <a:rPr lang="en-GB" sz="2400" i="1" dirty="0">
                <a:latin typeface="Arial" panose="020B0604020202020204" pitchFamily="34" charset="0"/>
                <a:cs typeface="Arial" panose="020B0604020202020204" pitchFamily="34" charset="0"/>
              </a:rPr>
              <a:t>https://www.cnbc.com/2022/10/21/why-billionaire-mark-cuban-says-he-cares-more-about-time-than-money.html</a:t>
            </a:r>
          </a:p>
          <a:p>
            <a:endParaRPr lang="en-GB" i="1"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xmlns="" id="{DE62F441-B419-E0BE-6016-0B2BCD4DA30A}"/>
              </a:ext>
            </a:extLst>
          </p:cNvPr>
          <p:cNvSpPr>
            <a:spLocks noGrp="1"/>
          </p:cNvSpPr>
          <p:nvPr>
            <p:ph type="body" sz="quarter" idx="96"/>
          </p:nvPr>
        </p:nvSpPr>
        <p:spPr>
          <a:xfrm>
            <a:off x="9133786" y="4941669"/>
            <a:ext cx="16980084" cy="8500011"/>
          </a:xfrm>
        </p:spPr>
        <p:txBody>
          <a:bodyPr/>
          <a:lstStyle/>
          <a:p>
            <a:pPr algn="just">
              <a:lnSpc>
                <a:spcPct val="150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Mark Cuban has investments in many businesses, one of these is called </a:t>
            </a:r>
            <a:r>
              <a:rPr lang="en-GB" sz="2400" dirty="0" err="1">
                <a:latin typeface="Arial" panose="020B0604020202020204" pitchFamily="34" charset="0"/>
                <a:ea typeface="Calibri" panose="020F0502020204030204" pitchFamily="34" charset="0"/>
                <a:cs typeface="Arial" panose="020B0604020202020204" pitchFamily="34" charset="0"/>
              </a:rPr>
              <a:t>Beatbox</a:t>
            </a:r>
            <a:r>
              <a:rPr lang="en-GB" sz="2400" dirty="0">
                <a:latin typeface="Arial" panose="020B0604020202020204" pitchFamily="34" charset="0"/>
                <a:ea typeface="Calibri" panose="020F0502020204030204" pitchFamily="34" charset="0"/>
                <a:cs typeface="Arial" panose="020B0604020202020204" pitchFamily="34" charset="0"/>
              </a:rPr>
              <a:t> beverages, falling under future proof brands. Initially Cuban </a:t>
            </a:r>
            <a:r>
              <a:rPr lang="en-GB" sz="2400" dirty="0" err="1">
                <a:latin typeface="Arial" panose="020B0604020202020204" pitchFamily="34" charset="0"/>
                <a:ea typeface="Calibri" panose="020F0502020204030204" pitchFamily="34" charset="0"/>
                <a:cs typeface="Arial" panose="020B0604020202020204" pitchFamily="34" charset="0"/>
              </a:rPr>
              <a:t>aittained</a:t>
            </a:r>
            <a:r>
              <a:rPr lang="en-GB" sz="2400" dirty="0">
                <a:latin typeface="Arial" panose="020B0604020202020204" pitchFamily="34" charset="0"/>
                <a:ea typeface="Calibri" panose="020F0502020204030204" pitchFamily="34" charset="0"/>
                <a:cs typeface="Arial" panose="020B0604020202020204" pitchFamily="34" charset="0"/>
              </a:rPr>
              <a:t> 33% for $1 Million dollars in 2014, in 2018 the company was able to raise $4.7 million dollars in a series A round of funding. Rugged maniac, which now operates as Rugged races, went into partnership with Mark Cuban, giving him 25% ownership for an investment of $1.75 million dollars, the obstacle racing course has since expanded to over 28 cities and shows no signs of slowing down. Ten Thirty-One Productions, which is a horror themed attraction secured a $2 million dollar investment from Mr Cuban for a 20% stake, at the time, it was the largest investment made on the TV show “Shark Tank” Thirteenth Floor Entertainment Group, which is largest haunted house company in the world went onto purchase the company. 2929 entertainment was a venture Mark Cuban and Todd Wagner founded in 2003 the purpose of this company was to develop, finance and produce films outside of the more established Hollywood studios, with more importance given to independent movies. The focus and attraction for this poster was his ownership of the Dallas Mavericks, which is an American basketball team in the highest league, the NBA. By far being the biggest investment Cuban has made and notably closest to his heart as he has been a lifelong fan. Cuban achieved the dream of buying the Mavs in early 2000 for $285 million, many say Cuban is the greatest sports franchise owner ever, this is due to the fact that before he took them over, they were mediocre at best, both in their performances on the court but also their business results, today the Mavs net worth is at $3.26 billion and they have achieved greatness in the sport itself by winning a number of accolades.</a:t>
            </a:r>
          </a:p>
        </p:txBody>
      </p:sp>
      <p:sp>
        <p:nvSpPr>
          <p:cNvPr id="16" name="Text Placeholder 15">
            <a:extLst>
              <a:ext uri="{FF2B5EF4-FFF2-40B4-BE49-F238E27FC236}">
                <a16:creationId xmlns:a16="http://schemas.microsoft.com/office/drawing/2014/main" xmlns="" id="{77C4F309-46BC-9E5D-1E88-37D1B16A7F7C}"/>
              </a:ext>
            </a:extLst>
          </p:cNvPr>
          <p:cNvSpPr>
            <a:spLocks noGrp="1"/>
          </p:cNvSpPr>
          <p:nvPr>
            <p:ph type="body" sz="quarter" idx="136"/>
          </p:nvPr>
        </p:nvSpPr>
        <p:spPr>
          <a:xfrm>
            <a:off x="26493096" y="4879773"/>
            <a:ext cx="8274926" cy="2622256"/>
          </a:xfrm>
        </p:spPr>
        <p:txBody>
          <a:bodyPr/>
          <a:lstStyle/>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Smart investor </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Decision making </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Robust market strategy</a:t>
            </a:r>
          </a:p>
          <a:p>
            <a:pPr marL="457200" indent="-457200">
              <a:lnSpc>
                <a:spcPct val="150000"/>
              </a:lnSpc>
              <a:buFont typeface="+mj-lt"/>
              <a:buAutoNum type="arabicPeriod"/>
            </a:pPr>
            <a:r>
              <a:rPr lang="en-US" sz="2400" dirty="0" smtClean="0">
                <a:latin typeface="Arial" panose="020B0604020202020204" pitchFamily="34" charset="0"/>
                <a:cs typeface="Arial" panose="020B0604020202020204" pitchFamily="34" charset="0"/>
              </a:rPr>
              <a:t>Compassionate and empathetic</a:t>
            </a:r>
            <a:endParaRPr lang="en-US" sz="24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xmlns="" id="{F7024FB7-F496-AE84-568E-BA9E0719E1F4}"/>
              </a:ext>
            </a:extLst>
          </p:cNvPr>
          <p:cNvSpPr>
            <a:spLocks noGrp="1"/>
          </p:cNvSpPr>
          <p:nvPr>
            <p:ph type="body" sz="quarter" idx="137"/>
          </p:nvPr>
        </p:nvSpPr>
        <p:spPr>
          <a:xfrm>
            <a:off x="26493096" y="3950931"/>
            <a:ext cx="8274926" cy="712277"/>
          </a:xfrm>
        </p:spPr>
        <p:txBody>
          <a:bodyPr/>
          <a:lstStyle/>
          <a:p>
            <a:pPr>
              <a:lnSpc>
                <a:spcPct val="150000"/>
              </a:lnSpc>
            </a:pPr>
            <a:r>
              <a:rPr lang="en-US" dirty="0">
                <a:latin typeface="Arial" panose="020B0604020202020204" pitchFamily="34" charset="0"/>
                <a:cs typeface="Arial" panose="020B0604020202020204" pitchFamily="34" charset="0"/>
              </a:rPr>
              <a:t>Skills and abilities </a:t>
            </a:r>
          </a:p>
        </p:txBody>
      </p:sp>
      <p:sp>
        <p:nvSpPr>
          <p:cNvPr id="26" name="Text Placeholder 25">
            <a:extLst>
              <a:ext uri="{FF2B5EF4-FFF2-40B4-BE49-F238E27FC236}">
                <a16:creationId xmlns:a16="http://schemas.microsoft.com/office/drawing/2014/main" xmlns="" id="{28D07ADB-4968-4DDF-9EDD-1FA6D11BCC8D}"/>
              </a:ext>
            </a:extLst>
          </p:cNvPr>
          <p:cNvSpPr>
            <a:spLocks noGrp="1"/>
          </p:cNvSpPr>
          <p:nvPr>
            <p:ph type="body" sz="quarter" idx="196"/>
          </p:nvPr>
        </p:nvSpPr>
        <p:spPr>
          <a:xfrm>
            <a:off x="5225143" y="-48466"/>
            <a:ext cx="33440914" cy="4100448"/>
          </a:xfrm>
        </p:spPr>
        <p:txBody>
          <a:bodyPr/>
          <a:lstStyle/>
          <a:p>
            <a:pPr>
              <a:lnSpc>
                <a:spcPct val="150000"/>
              </a:lnSpc>
            </a:pPr>
            <a:r>
              <a:rPr lang="en-GB" dirty="0">
                <a:latin typeface="Arial" panose="020B0604020202020204" pitchFamily="34" charset="0"/>
                <a:cs typeface="Arial" panose="020B0604020202020204" pitchFamily="34" charset="0"/>
              </a:rPr>
              <a:t>Student name – </a:t>
            </a:r>
            <a:r>
              <a:rPr lang="en-GB" dirty="0" err="1">
                <a:latin typeface="Arial" panose="020B0604020202020204" pitchFamily="34" charset="0"/>
                <a:cs typeface="Arial" panose="020B0604020202020204" pitchFamily="34" charset="0"/>
              </a:rPr>
              <a:t>Shazanur</a:t>
            </a:r>
            <a:r>
              <a:rPr lang="en-GB" dirty="0">
                <a:latin typeface="Arial" panose="020B0604020202020204" pitchFamily="34" charset="0"/>
                <a:cs typeface="Arial" panose="020B0604020202020204" pitchFamily="34" charset="0"/>
              </a:rPr>
              <a:t> Rahman - Student I.D – 1815228</a:t>
            </a:r>
          </a:p>
          <a:p>
            <a:pPr>
              <a:lnSpc>
                <a:spcPct val="150000"/>
              </a:lnSpc>
            </a:pPr>
            <a:r>
              <a:rPr lang="en-GB" dirty="0">
                <a:latin typeface="Arial" panose="020B0604020202020204" pitchFamily="34" charset="0"/>
                <a:cs typeface="Arial" panose="020B0604020202020204" pitchFamily="34" charset="0"/>
              </a:rPr>
              <a:t>Programme – </a:t>
            </a:r>
            <a:r>
              <a:rPr lang="en-GB" dirty="0" err="1">
                <a:latin typeface="Arial" panose="020B0604020202020204" pitchFamily="34" charset="0"/>
                <a:cs typeface="Arial" panose="020B0604020202020204" pitchFamily="34" charset="0"/>
              </a:rPr>
              <a:t>Mba</a:t>
            </a:r>
            <a:r>
              <a:rPr lang="en-GB" dirty="0">
                <a:latin typeface="Arial" panose="020B0604020202020204" pitchFamily="34" charset="0"/>
                <a:cs typeface="Arial" panose="020B0604020202020204" pitchFamily="34" charset="0"/>
              </a:rPr>
              <a:t> - Module – Entrepreneurship – code LCMB7004 – Title Component 2 - Presentation </a:t>
            </a:r>
          </a:p>
          <a:p>
            <a:pPr>
              <a:lnSpc>
                <a:spcPct val="150000"/>
              </a:lnSpc>
            </a:pPr>
            <a:r>
              <a:rPr lang="en-GB" dirty="0">
                <a:latin typeface="Arial" panose="020B0604020202020204" pitchFamily="34" charset="0"/>
                <a:cs typeface="Arial" panose="020B0604020202020204" pitchFamily="34" charset="0"/>
              </a:rPr>
              <a:t>Lecturer – Lecturer - Vasilios </a:t>
            </a:r>
            <a:r>
              <a:rPr lang="en-GB" dirty="0" err="1">
                <a:latin typeface="Arial" panose="020B0604020202020204" pitchFamily="34" charset="0"/>
                <a:cs typeface="Arial" panose="020B0604020202020204" pitchFamily="34" charset="0"/>
              </a:rPr>
              <a:t>Tavlaridis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pic>
        <p:nvPicPr>
          <p:cNvPr id="6" name="Picture 5"/>
          <p:cNvPicPr>
            <a:picLocks noChangeAspect="1"/>
          </p:cNvPicPr>
          <p:nvPr/>
        </p:nvPicPr>
        <p:blipFill>
          <a:blip r:embed="rId2"/>
          <a:stretch>
            <a:fillRect/>
          </a:stretch>
        </p:blipFill>
        <p:spPr>
          <a:xfrm>
            <a:off x="438086" y="11482867"/>
            <a:ext cx="8290965" cy="5787390"/>
          </a:xfrm>
          <a:prstGeom prst="rect">
            <a:avLst/>
          </a:prstGeom>
        </p:spPr>
      </p:pic>
      <p:sp>
        <p:nvSpPr>
          <p:cNvPr id="12" name="Rectangle 11"/>
          <p:cNvSpPr/>
          <p:nvPr/>
        </p:nvSpPr>
        <p:spPr>
          <a:xfrm>
            <a:off x="438086" y="17602082"/>
            <a:ext cx="18124233" cy="646331"/>
          </a:xfrm>
          <a:prstGeom prst="rect">
            <a:avLst/>
          </a:prstGeom>
        </p:spPr>
        <p:txBody>
          <a:bodyPr wrap="square">
            <a:spAutoFit/>
          </a:bodyPr>
          <a:lstStyle/>
          <a:p>
            <a:pPr>
              <a:lnSpc>
                <a:spcPct val="150000"/>
              </a:lnSpc>
            </a:pPr>
            <a:r>
              <a:rPr lang="pt-BR" sz="2400" dirty="0">
                <a:latin typeface="Arial" panose="020B0604020202020204" pitchFamily="34" charset="0"/>
                <a:cs typeface="Arial" panose="020B0604020202020204" pitchFamily="34" charset="0"/>
              </a:rPr>
              <a:t>https://www.entrepreneur.com/business-news/mark-cuban-reveals-no-1-way-to-start-a-business-worth/449368, APR 10, 2023</a:t>
            </a:r>
          </a:p>
        </p:txBody>
      </p:sp>
      <p:sp>
        <p:nvSpPr>
          <p:cNvPr id="22" name="Text Placeholder 9">
            <a:extLst>
              <a:ext uri="{FF2B5EF4-FFF2-40B4-BE49-F238E27FC236}">
                <a16:creationId xmlns:a16="http://schemas.microsoft.com/office/drawing/2014/main" xmlns="" id="{66D85F58-8DE9-5B3E-40AF-3CE7A9680B00}"/>
              </a:ext>
            </a:extLst>
          </p:cNvPr>
          <p:cNvSpPr>
            <a:spLocks noGrp="1"/>
          </p:cNvSpPr>
          <p:nvPr>
            <p:ph type="body" sz="quarter" idx="26"/>
          </p:nvPr>
        </p:nvSpPr>
        <p:spPr>
          <a:xfrm>
            <a:off x="35177412" y="16962126"/>
            <a:ext cx="8272463" cy="4579715"/>
          </a:xfrm>
        </p:spPr>
        <p:txBody>
          <a:bodyPr/>
          <a:lstStyle/>
          <a:p>
            <a:pPr>
              <a:lnSpc>
                <a:spcPct val="150000"/>
              </a:lnSpc>
            </a:pPr>
            <a:r>
              <a:rPr lang="en-GB" sz="2400" i="1" dirty="0">
                <a:latin typeface="Arial" panose="020B0604020202020204" pitchFamily="34" charset="0"/>
                <a:cs typeface="Arial" panose="020B0604020202020204" pitchFamily="34" charset="0"/>
              </a:rPr>
              <a:t>Breen, A. https://www.entrepreneur.com/business-news/mark-cuban-reveals-no-1-way-to-start-a-business-worth/449368, APR 10, </a:t>
            </a:r>
            <a:r>
              <a:rPr lang="en-GB" sz="2400" i="1" dirty="0" smtClean="0">
                <a:latin typeface="Arial" panose="020B0604020202020204" pitchFamily="34" charset="0"/>
                <a:cs typeface="Arial" panose="020B0604020202020204" pitchFamily="34" charset="0"/>
              </a:rPr>
              <a:t>2023</a:t>
            </a:r>
          </a:p>
          <a:p>
            <a:pPr>
              <a:lnSpc>
                <a:spcPct val="150000"/>
              </a:lnSpc>
            </a:pPr>
            <a:endParaRPr lang="en-GB" sz="2400" i="1" dirty="0">
              <a:latin typeface="Arial" panose="020B0604020202020204" pitchFamily="34" charset="0"/>
              <a:cs typeface="Arial" panose="020B0604020202020204" pitchFamily="34" charset="0"/>
            </a:endParaRPr>
          </a:p>
          <a:p>
            <a:pPr>
              <a:lnSpc>
                <a:spcPct val="150000"/>
              </a:lnSpc>
            </a:pPr>
            <a:r>
              <a:rPr lang="en-GB" sz="2400" i="1" dirty="0">
                <a:latin typeface="Arial" panose="020B0604020202020204" pitchFamily="34" charset="0"/>
                <a:cs typeface="Arial" panose="020B0604020202020204" pitchFamily="34" charset="0"/>
              </a:rPr>
              <a:t>Huddleston </a:t>
            </a:r>
            <a:r>
              <a:rPr lang="en-GB" sz="2400" i="1" dirty="0" err="1">
                <a:latin typeface="Arial" panose="020B0604020202020204" pitchFamily="34" charset="0"/>
                <a:cs typeface="Arial" panose="020B0604020202020204" pitchFamily="34" charset="0"/>
              </a:rPr>
              <a:t>Jr</a:t>
            </a:r>
            <a:r>
              <a:rPr lang="en-GB" sz="2400" i="1" dirty="0">
                <a:latin typeface="Arial" panose="020B0604020202020204" pitchFamily="34" charset="0"/>
                <a:cs typeface="Arial" panose="020B0604020202020204" pitchFamily="34" charset="0"/>
              </a:rPr>
              <a:t>, T. https://www.cnbc.com/2022/10/21/why-billionaire-mark-cuban-says-he-cares-more-about-time-than-money.html</a:t>
            </a:r>
          </a:p>
          <a:p>
            <a:endParaRPr lang="en-GB" i="1" dirty="0">
              <a:latin typeface="Arial" panose="020B0604020202020204" pitchFamily="34" charset="0"/>
              <a:cs typeface="Arial" panose="020B0604020202020204" pitchFamily="34" charset="0"/>
            </a:endParaRPr>
          </a:p>
        </p:txBody>
      </p:sp>
      <p:sp>
        <p:nvSpPr>
          <p:cNvPr id="23" name="Text Placeholder 8">
            <a:extLst>
              <a:ext uri="{FF2B5EF4-FFF2-40B4-BE49-F238E27FC236}">
                <a16:creationId xmlns:a16="http://schemas.microsoft.com/office/drawing/2014/main" xmlns="" id="{89079F2D-0AD8-5DFB-9A0C-E45B02B0B952}"/>
              </a:ext>
            </a:extLst>
          </p:cNvPr>
          <p:cNvSpPr>
            <a:spLocks noGrp="1"/>
          </p:cNvSpPr>
          <p:nvPr>
            <p:ph type="body" sz="quarter" idx="25"/>
          </p:nvPr>
        </p:nvSpPr>
        <p:spPr>
          <a:xfrm>
            <a:off x="35147247" y="15921069"/>
            <a:ext cx="8272463" cy="712277"/>
          </a:xfrm>
        </p:spPr>
        <p:txBody>
          <a:bodyPr/>
          <a:lstStyle/>
          <a:p>
            <a:pPr>
              <a:lnSpc>
                <a:spcPct val="150000"/>
              </a:lnSpc>
            </a:pPr>
            <a:r>
              <a:rPr lang="en-GB" dirty="0" smtClean="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394695677"/>
      </p:ext>
    </p:extLst>
  </p:cSld>
  <p:clrMapOvr>
    <a:masterClrMapping/>
  </p:clrMapOvr>
</p:sld>
</file>

<file path=ppt/theme/theme1.xml><?xml version="1.0" encoding="utf-8"?>
<a:theme xmlns:a="http://schemas.openxmlformats.org/drawingml/2006/main" name="48x96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PosterPresentations.com-48x96-Template</Template>
  <TotalTime>2961</TotalTime>
  <Words>524</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vt:i4>
      </vt:variant>
    </vt:vector>
  </HeadingPairs>
  <TitlesOfParts>
    <vt:vector size="9" baseType="lpstr">
      <vt:lpstr>Arial</vt:lpstr>
      <vt:lpstr>Arial Black</vt:lpstr>
      <vt:lpstr>Calibri</vt:lpstr>
      <vt:lpstr>Century Gothic</vt:lpstr>
      <vt:lpstr>Times New Roman</vt:lpstr>
      <vt:lpstr>Trebuchet MS</vt:lpstr>
      <vt:lpstr>48x96 Template</vt:lpstr>
      <vt:lpstr>Without Guides</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48x96 PowerPoint Presentation</dc:title>
  <dc:subject>Research poster presentation template</dc:subject>
  <dc:creator>PosterPresentations.com</dc:creator>
  <cp:keywords>48x96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ADMIN</cp:lastModifiedBy>
  <cp:revision>66</cp:revision>
  <dcterms:created xsi:type="dcterms:W3CDTF">2012-02-09T21:25:37Z</dcterms:created>
  <dcterms:modified xsi:type="dcterms:W3CDTF">2023-07-16T19:02:01Z</dcterms:modified>
  <cp:category>Research poster templates</cp:category>
</cp:coreProperties>
</file>