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9" r:id="rId5"/>
    <p:sldId id="263" r:id="rId6"/>
    <p:sldId id="272" r:id="rId7"/>
    <p:sldId id="266" r:id="rId8"/>
    <p:sldId id="268" r:id="rId9"/>
    <p:sldId id="269" r:id="rId10"/>
    <p:sldId id="260" r:id="rId11"/>
    <p:sldId id="264" r:id="rId12"/>
    <p:sldId id="265" r:id="rId13"/>
    <p:sldId id="267" r:id="rId14"/>
    <p:sldId id="270" r:id="rId15"/>
    <p:sldId id="271" r:id="rId16"/>
    <p:sldId id="258" r:id="rId17"/>
    <p:sldId id="26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EFF60-8661-4067-B706-1DE492D189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BD97A2-9877-4A01-949C-E9F0559703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54E70-14E2-437B-978D-4C018CC42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98919-02B1-4AB4-9CC6-1BC53D0B7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723D0A-9B53-4852-AB2D-627BB9629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355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D6C70-96D6-4AC4-B618-4CE9DE21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F33C1-4D62-4B8C-8ECD-F5F3CCE33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4147B-5788-439B-8891-B0A85544B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D304B-6953-4FF0-AEC0-D4A1B31A0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9737E-FF16-4961-811E-E553C75C0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428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26C8B-F494-49B1-9E6B-2F9BF0363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4AD0E0-5D7A-475B-92AE-8BAE242D6C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5C4C1-9BAA-4093-8747-0C32CEAA3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E67CC-74AA-4DEC-BAF6-EC09486C3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28ED3-FA4D-4157-AAFE-3025CF1F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658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92FA9-D718-47FE-83B0-D1ABA7480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43192-B54C-458C-B332-37C24887B5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519CA4-504F-4953-BE68-13BC270C0E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50FA0-4F3B-4989-A8CA-89DFFCA12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28897-9F63-4B58-B7AF-05D66D6B6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49449-7444-4A05-BE9C-CDB42E84E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17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33EF2-7040-45C7-A02F-963784425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55CD2-4493-4720-B2F5-C27018BDEA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D2FABF-D03D-463C-93CD-392D703527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814681-4E4C-4F7D-9C4D-3BC55EC003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50B6DD-9AF7-44D0-921D-9C5AF78628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640FFF-36A5-4ED5-A263-99D754A9EB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A8AEF3-C392-4654-8162-49FD06D96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EBC21C-2C8C-4159-B2C5-C3343C959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052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63BF8-8448-468D-9BCF-F7696FBF5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DBBF63-7542-4378-8FAA-2A0FE914F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F032A8-A470-4BE3-84B6-21C1C772B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A684C3-06DD-43BD-944A-FA0E7B80A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272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4569FC-9D2D-45D1-B4BE-091F60747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EF809A-8AFC-4F0D-967E-22C9AC08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C7B42B-F510-4881-A23E-F2F04B16B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70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1AB59-5CD9-4BB1-97CD-F5147ADA2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A699B-84DF-4792-B514-035103C1B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490838-2B5B-456B-8E66-0DD867A476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C5C33D-E98D-48B5-83B2-FA78994EB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709E74-B3CB-4579-BDC0-6D142480C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ABA4A5-BFF9-48D7-AE61-C22B2013C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91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2EE33-6208-46B6-B9A5-2D24532A9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02AB2E-70A9-4C92-B1AD-F4B36BA4FE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D500E8-2495-4A7A-BDDC-B81B7B27AA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9D7607-5801-4EA1-96E9-EBDC307CF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E7EAEC-7C5C-4DF0-8465-F5BF77210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AC010-ECC4-4751-BF97-67087702F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151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6A8CE-CAA8-4646-8BB2-43875FD33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D85339-E2AC-42F8-95CB-CD76347080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19D5D-02BA-430A-BA94-51ABBCD20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910E0-0AA4-4DC3-992E-EC42797D7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5088C-38B2-4DE5-82FE-65DB95E15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235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4F21DA-800B-4192-A468-DCD9379269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B74F6B-31EF-46D3-9A44-500220CF38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A541F-DD8D-47DE-B951-577ADF6AD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EA8156-B991-4EC4-BE43-7C462C457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636CD5-F5C6-4C65-9E33-3D40D55E5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402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6249B8-B54B-46E5-9E1E-5F57A7F8F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64A87-9538-4F77-84FD-01E6B7C531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33BF3-7023-44FC-B999-0269BC2B2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34E1B-F3FA-4EE0-BCF9-F4312D2FA3C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714CE-CF07-47F0-BC9F-2FD7260913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635DBA-FEB0-4C09-A0AB-4BABA73F44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663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VxYOQS6ggk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597B34FE-F039-CA54-0AB8-B86686DC69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A8361-27C8-4227-9BC4-8A9EB30CA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8552" y="2545911"/>
            <a:ext cx="10058400" cy="162790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8. The Changing Language of Strategic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3BEED2-DBAF-49C5-AD8C-628F50DC17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64081" y="5678951"/>
            <a:ext cx="3087471" cy="53263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Mike Durke</a:t>
            </a:r>
          </a:p>
        </p:txBody>
      </p:sp>
    </p:spTree>
    <p:extLst>
      <p:ext uri="{BB962C8B-B14F-4D97-AF65-F5344CB8AC3E}">
        <p14:creationId xmlns:p14="http://schemas.microsoft.com/office/powerpoint/2010/main" val="357623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D7E33-17D3-4628-AD3F-1967B42E3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6000" dirty="0">
                <a:solidFill>
                  <a:srgbClr val="FFFFFF"/>
                </a:solidFill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56C32-9539-43EC-87FB-867E56EA1B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1957" y="3147954"/>
            <a:ext cx="5261049" cy="330303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To discuss key insights from three articles:</a:t>
            </a:r>
          </a:p>
          <a:p>
            <a:pPr lvl="1"/>
            <a:r>
              <a:rPr lang="en-GB" dirty="0"/>
              <a:t>Simon </a:t>
            </a:r>
            <a:r>
              <a:rPr lang="en-GB" dirty="0" err="1"/>
              <a:t>Caulkin’s</a:t>
            </a:r>
            <a:r>
              <a:rPr lang="en-GB" dirty="0"/>
              <a:t> ‘Everything You Know About Management is Wrong’</a:t>
            </a:r>
          </a:p>
          <a:p>
            <a:pPr lvl="1"/>
            <a:r>
              <a:rPr lang="en-GB" dirty="0"/>
              <a:t>Matt Scott’s ‘The End of Control’</a:t>
            </a:r>
          </a:p>
          <a:p>
            <a:pPr lvl="1"/>
            <a:r>
              <a:rPr lang="en-GB" dirty="0"/>
              <a:t>Emma De Vita’s ‘Rebel Takeover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360443-786C-46C8-B6E2-991DB9BCDF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04998">
            <a:off x="7772318" y="731014"/>
            <a:ext cx="2600325" cy="16859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C94119-6BE4-4791-A3EF-0A44B80723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946" y="4250716"/>
            <a:ext cx="2667000" cy="22002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059975-23B9-48BE-890A-CC83BF771B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161814">
            <a:off x="1111699" y="1020240"/>
            <a:ext cx="3556023" cy="126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292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F66F2-3B4B-4282-99E5-E13F1B970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9370" y="365125"/>
            <a:ext cx="7904430" cy="1325563"/>
          </a:xfrm>
        </p:spPr>
        <p:txBody>
          <a:bodyPr/>
          <a:lstStyle/>
          <a:p>
            <a:pPr algn="r"/>
            <a:r>
              <a:rPr lang="en-GB" dirty="0" err="1"/>
              <a:t>Caulkin</a:t>
            </a:r>
            <a:r>
              <a:rPr lang="en-GB" dirty="0"/>
              <a:t> (2016) - We are all wrong!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1CEFD-FD06-47B4-B06D-4DC2F0E66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4575772" cy="4273234"/>
          </a:xfrm>
        </p:spPr>
        <p:txBody>
          <a:bodyPr>
            <a:normAutofit/>
          </a:bodyPr>
          <a:lstStyle/>
          <a:p>
            <a:r>
              <a:rPr lang="en-GB" dirty="0"/>
              <a:t>Has management got worse over time?</a:t>
            </a:r>
          </a:p>
          <a:p>
            <a:r>
              <a:rPr lang="en-GB" dirty="0"/>
              <a:t>Have we seen increasing levels of fraud and corruption?</a:t>
            </a:r>
          </a:p>
          <a:p>
            <a:r>
              <a:rPr lang="en-GB" dirty="0"/>
              <a:t>Has the ‘get-rich-quick’ mentality damaged management, and society?</a:t>
            </a:r>
          </a:p>
          <a:p>
            <a:r>
              <a:rPr lang="en-GB" dirty="0"/>
              <a:t>Is greed good?</a:t>
            </a:r>
          </a:p>
        </p:txBody>
      </p:sp>
      <p:pic>
        <p:nvPicPr>
          <p:cNvPr id="4" name="Online Media 3" title="Wall Street (4/5) Movie CLIP - Greed Is Good (1987) HD">
            <a:hlinkClick r:id="" action="ppaction://media"/>
            <a:extLst>
              <a:ext uri="{FF2B5EF4-FFF2-40B4-BE49-F238E27FC236}">
                <a16:creationId xmlns:a16="http://schemas.microsoft.com/office/drawing/2014/main" id="{C8905BBF-313E-4E0D-AD8B-4F9F87EDFC2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477346" y="1690688"/>
            <a:ext cx="6341768" cy="3583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33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7692-EAFF-44F7-A0FC-800270027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3336" y="176666"/>
            <a:ext cx="4744770" cy="1325563"/>
          </a:xfrm>
        </p:spPr>
        <p:txBody>
          <a:bodyPr/>
          <a:lstStyle/>
          <a:p>
            <a:pPr algn="r"/>
            <a:r>
              <a:rPr lang="en-GB" dirty="0"/>
              <a:t>We Are Wrong!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F4CB97-6DEB-4738-939C-196876D336D7}"/>
              </a:ext>
            </a:extLst>
          </p:cNvPr>
          <p:cNvSpPr txBox="1"/>
          <p:nvPr/>
        </p:nvSpPr>
        <p:spPr>
          <a:xfrm>
            <a:off x="665681" y="362393"/>
            <a:ext cx="6820677" cy="954107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000" dirty="0"/>
              <a:t>Mark Baum: “We are living in an era of fraud in America.”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06BDCA-DA8A-4A18-B679-CFB6C81B3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681" y="1635496"/>
            <a:ext cx="2986384" cy="448538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22C1396-92D2-47AD-9719-0DDC80844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5591" y="1703345"/>
            <a:ext cx="7582515" cy="4723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540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B2A6E-A82E-4457-BB49-8DF1E7AB0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028" y="365125"/>
            <a:ext cx="6029131" cy="1325563"/>
          </a:xfrm>
        </p:spPr>
        <p:txBody>
          <a:bodyPr/>
          <a:lstStyle/>
          <a:p>
            <a:r>
              <a:rPr lang="en-GB" dirty="0"/>
              <a:t>Global Financial Crash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32E022-4FCC-4EC0-9133-22732CF154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099" y="182562"/>
            <a:ext cx="4265887" cy="64928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50FE72-9CFD-42D3-A560-05720CFADA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8724" y="1743679"/>
            <a:ext cx="6011177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701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C24A-EF27-4AE4-9086-A05BC0B0E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4D57B4F-09EC-451E-96D4-A7D6CB6799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196" y="794656"/>
            <a:ext cx="3524250" cy="55343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CD25E1-9EA9-424B-9277-B7EDAFFA1A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4316" y="794656"/>
            <a:ext cx="3645136" cy="55729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215A23-CA93-45A1-BA49-1CAE9C9D4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8755" y="847468"/>
            <a:ext cx="3694348" cy="5520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08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5A445-F0FE-43AD-B549-896595EEB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Caulkin</a:t>
            </a:r>
            <a:r>
              <a:rPr lang="en-GB" dirty="0"/>
              <a:t> (2016)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69F72-49B9-488C-B617-41688BAC8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897578" cy="4351338"/>
          </a:xfrm>
        </p:spPr>
        <p:txBody>
          <a:bodyPr/>
          <a:lstStyle/>
          <a:p>
            <a:r>
              <a:rPr lang="en-US" dirty="0"/>
              <a:t>Misfortunes are man-made, management made</a:t>
            </a:r>
          </a:p>
          <a:p>
            <a:r>
              <a:rPr lang="en-GB" dirty="0"/>
              <a:t>Time to recalibrate capitalism</a:t>
            </a:r>
          </a:p>
          <a:p>
            <a:r>
              <a:rPr lang="en-GB" dirty="0"/>
              <a:t>If purpose and governance are wrong, then manager’s best efforts will drive organisation in the wrong direction more quickly</a:t>
            </a:r>
          </a:p>
          <a:p>
            <a:r>
              <a:rPr lang="en-GB" dirty="0"/>
              <a:t>This is what businesses have been doing for 40 years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C45FE92-5B18-494A-BF11-582DBF7E5DFC}"/>
              </a:ext>
            </a:extLst>
          </p:cNvPr>
          <p:cNvSpPr/>
          <p:nvPr/>
        </p:nvSpPr>
        <p:spPr>
          <a:xfrm>
            <a:off x="6971168" y="1825625"/>
            <a:ext cx="4446006" cy="32986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Doing the wrong thing righter, just makes things </a:t>
            </a:r>
            <a:r>
              <a:rPr lang="en-GB" sz="2800" dirty="0" err="1"/>
              <a:t>wronger</a:t>
            </a:r>
            <a:r>
              <a:rPr lang="en-GB" sz="2800" dirty="0"/>
              <a:t>!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Russ </a:t>
            </a:r>
            <a:r>
              <a:rPr lang="en-GB" dirty="0" err="1"/>
              <a:t>Ackoff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316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F5F06-8C41-4F68-90F2-450251A03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Managing Shareholder Value (MSV)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53399-B43C-4923-B97D-79F994DD3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791140" cy="3943738"/>
          </a:xfrm>
        </p:spPr>
        <p:txBody>
          <a:bodyPr>
            <a:normAutofit/>
          </a:bodyPr>
          <a:lstStyle/>
          <a:p>
            <a:r>
              <a:rPr lang="en-GB" dirty="0"/>
              <a:t>The dumbest idea in the world</a:t>
            </a:r>
          </a:p>
          <a:p>
            <a:r>
              <a:rPr lang="en-GB" dirty="0"/>
              <a:t>Richard Branson puts shareholder’s last on his list of priorities</a:t>
            </a:r>
          </a:p>
          <a:p>
            <a:r>
              <a:rPr lang="en-GB" dirty="0"/>
              <a:t>Dominic Barton says conventional wisdom on ‘corporate governance’ underpinned by </a:t>
            </a:r>
            <a:r>
              <a:rPr lang="en-GB" dirty="0" err="1"/>
              <a:t>Meckling</a:t>
            </a:r>
            <a:r>
              <a:rPr lang="en-GB" dirty="0"/>
              <a:t> and Jensen in 1976, we have 20-30 years to recover lost ground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642F57-FE54-4B71-B879-2CAC1BEE79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7"/>
          <a:stretch/>
        </p:blipFill>
        <p:spPr>
          <a:xfrm>
            <a:off x="262550" y="282921"/>
            <a:ext cx="4253103" cy="629215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88C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7698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F5F06-8C41-4F68-90F2-450251A03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Managing Shareholder Value (MSV)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53399-B43C-4923-B97D-79F994DD3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dirty="0"/>
              <a:t>MSV leads to aggressive short-termism, financial engineering and </a:t>
            </a:r>
            <a:r>
              <a:rPr lang="en-GB" b="1" dirty="0">
                <a:solidFill>
                  <a:srgbClr val="FF0000"/>
                </a:solidFill>
              </a:rPr>
              <a:t>value extraction, not value creation</a:t>
            </a:r>
          </a:p>
          <a:p>
            <a:r>
              <a:rPr lang="en-GB" dirty="0"/>
              <a:t>Managers &amp; shareholders v. customers, employees, society and the planet</a:t>
            </a:r>
          </a:p>
          <a:p>
            <a:r>
              <a:rPr lang="en-GB" dirty="0"/>
              <a:t>Puts CEOs and their share options against the company they work for!</a:t>
            </a:r>
          </a:p>
          <a:p>
            <a:endParaRPr lang="en-GB" sz="2400" b="1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88C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40CF591-F29B-4C89-BC1A-B36536EB8C79}"/>
              </a:ext>
            </a:extLst>
          </p:cNvPr>
          <p:cNvSpPr txBox="1"/>
          <p:nvPr/>
        </p:nvSpPr>
        <p:spPr>
          <a:xfrm>
            <a:off x="334517" y="775087"/>
            <a:ext cx="4334485" cy="581697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Current value v. future value</a:t>
            </a:r>
          </a:p>
          <a:p>
            <a:endParaRPr lang="en-GB" dirty="0"/>
          </a:p>
          <a:p>
            <a:r>
              <a:rPr lang="en-GB" sz="2000" b="1" dirty="0"/>
              <a:t>Tesla 2019?</a:t>
            </a:r>
          </a:p>
          <a:p>
            <a:endParaRPr lang="en-GB" dirty="0"/>
          </a:p>
          <a:p>
            <a:r>
              <a:rPr lang="en-GB" dirty="0"/>
              <a:t>Money In – Money Out $2.2b</a:t>
            </a:r>
          </a:p>
          <a:p>
            <a:endParaRPr lang="en-GB" dirty="0"/>
          </a:p>
          <a:p>
            <a:r>
              <a:rPr lang="en-GB" dirty="0"/>
              <a:t>So a 10% ROI would suggest a  valuation of </a:t>
            </a:r>
            <a:r>
              <a:rPr lang="en-GB" b="1" dirty="0"/>
              <a:t>$22 billion</a:t>
            </a:r>
          </a:p>
          <a:p>
            <a:endParaRPr lang="en-GB" dirty="0"/>
          </a:p>
          <a:p>
            <a:r>
              <a:rPr lang="en-GB" dirty="0"/>
              <a:t>But Tesla was valued at </a:t>
            </a:r>
            <a:r>
              <a:rPr lang="en-GB" b="1" u="sng" dirty="0"/>
              <a:t>$262 billion??</a:t>
            </a:r>
          </a:p>
          <a:p>
            <a:endParaRPr lang="en-GB" dirty="0"/>
          </a:p>
          <a:p>
            <a:r>
              <a:rPr lang="en-GB" b="1" dirty="0"/>
              <a:t>Value based on future value (Discounted Cashflow Analysis)?</a:t>
            </a:r>
          </a:p>
          <a:p>
            <a:endParaRPr lang="en-GB" dirty="0"/>
          </a:p>
          <a:p>
            <a:r>
              <a:rPr lang="en-GB" dirty="0"/>
              <a:t>By what % will Tesla grow?</a:t>
            </a:r>
          </a:p>
          <a:p>
            <a:endParaRPr lang="en-GB" dirty="0"/>
          </a:p>
          <a:p>
            <a:r>
              <a:rPr lang="en-GB" dirty="0"/>
              <a:t>Musk says 50% annually over 10 years</a:t>
            </a:r>
          </a:p>
          <a:p>
            <a:endParaRPr lang="en-GB" dirty="0"/>
          </a:p>
          <a:p>
            <a:r>
              <a:rPr lang="en-GB" dirty="0"/>
              <a:t>So Tesla becomes valued at </a:t>
            </a:r>
            <a:r>
              <a:rPr lang="en-GB" b="1" dirty="0"/>
              <a:t>$410 billion!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56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CAFC3-E6AF-4B09-A436-A275C984F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Scott’s The End of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BECD5-2619-4C95-8F6F-D44BD991F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New management skills are needed</a:t>
            </a:r>
          </a:p>
          <a:p>
            <a:r>
              <a:rPr lang="en-GB" sz="2000" dirty="0"/>
              <a:t>Delegation, autonomy, agility</a:t>
            </a:r>
          </a:p>
          <a:p>
            <a:r>
              <a:rPr lang="en-GB" sz="2000" dirty="0"/>
              <a:t>Step away from the classic Fayol formulation of management – plan, organise, co-ordinate, </a:t>
            </a:r>
            <a:r>
              <a:rPr lang="en-GB" sz="2000" b="1" dirty="0">
                <a:solidFill>
                  <a:srgbClr val="FF0000"/>
                </a:solidFill>
              </a:rPr>
              <a:t>command and control</a:t>
            </a:r>
          </a:p>
          <a:p>
            <a:r>
              <a:rPr lang="en-GB" sz="2000" dirty="0"/>
              <a:t>Replace the last two with 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inspire and coach</a:t>
            </a:r>
          </a:p>
          <a:p>
            <a:r>
              <a:rPr lang="en-GB" sz="2000" dirty="0"/>
              <a:t>We need to move from hierarchy, formal structures, annual meetings where the big decisions are made</a:t>
            </a:r>
          </a:p>
          <a:p>
            <a:r>
              <a:rPr lang="en-GB" sz="2000" dirty="0"/>
              <a:t>Be nimble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FD869-BF13-4066-ABFF-F701E900BB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3" r="168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54A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086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CAFC3-E6AF-4B09-A436-A275C984F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What is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BECD5-2619-4C95-8F6F-D44BD991F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dirty="0"/>
              <a:t>“At the end of the day management is inspiring people to do the things that need to be done.”</a:t>
            </a:r>
          </a:p>
          <a:p>
            <a:r>
              <a:rPr lang="en-GB" sz="2400" dirty="0"/>
              <a:t>Do not be afraid to decentralise</a:t>
            </a:r>
          </a:p>
          <a:p>
            <a:r>
              <a:rPr lang="en-GB" sz="2400" dirty="0"/>
              <a:t>Re. Hayek – the efficiency of the open market is much better than centrally planned economies</a:t>
            </a:r>
          </a:p>
          <a:p>
            <a:r>
              <a:rPr lang="en-GB" sz="2400" dirty="0"/>
              <a:t>Businesses must adapt and learn, step back and trust, allow people to be self-directed</a:t>
            </a:r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FD869-BF13-4066-ABFF-F701E900BB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3" r="168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54A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5095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58D1F-F1B5-4710-A01C-5FE44747D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3B84A-92ED-4F36-85ED-D064D4BD7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94A3A8-6938-4496-8BC2-EC86A3D842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8750"/>
            <a:ext cx="12192000" cy="55804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2DCAB8-F356-47C5-A2B9-E7C09D46BD04}"/>
              </a:ext>
            </a:extLst>
          </p:cNvPr>
          <p:cNvSpPr txBox="1"/>
          <p:nvPr/>
        </p:nvSpPr>
        <p:spPr>
          <a:xfrm>
            <a:off x="4544008" y="989045"/>
            <a:ext cx="273497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Dan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Cobley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Google’s objectives and key results system uses tech to quantify and qualify data stream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Fast, current, insightful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Move now – do not wait for the Annual General Meeting</a:t>
            </a:r>
          </a:p>
        </p:txBody>
      </p:sp>
    </p:spTree>
    <p:extLst>
      <p:ext uri="{BB962C8B-B14F-4D97-AF65-F5344CB8AC3E}">
        <p14:creationId xmlns:p14="http://schemas.microsoft.com/office/powerpoint/2010/main" val="3997928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A5E91-ECEC-4632-A83F-92287D48D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Rebel Takeover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CB492-EE74-44BA-8CEF-BEA9016EA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62396" cy="4351338"/>
          </a:xfrm>
        </p:spPr>
        <p:txBody>
          <a:bodyPr/>
          <a:lstStyle/>
          <a:p>
            <a:r>
              <a:rPr lang="en-GB" dirty="0"/>
              <a:t>We have always had innovators but the pace is changing</a:t>
            </a:r>
          </a:p>
          <a:p>
            <a:r>
              <a:rPr lang="en-GB" dirty="0" err="1"/>
              <a:t>Laloux</a:t>
            </a:r>
            <a:r>
              <a:rPr lang="en-GB" dirty="0"/>
              <a:t> (2014) future companies:</a:t>
            </a:r>
          </a:p>
          <a:p>
            <a:pPr lvl="1"/>
            <a:r>
              <a:rPr lang="en-GB" dirty="0"/>
              <a:t>Hierarchy-free</a:t>
            </a:r>
          </a:p>
          <a:p>
            <a:pPr lvl="1"/>
            <a:r>
              <a:rPr lang="en-GB" dirty="0"/>
              <a:t>Self-managing structures</a:t>
            </a:r>
          </a:p>
          <a:p>
            <a:pPr lvl="1"/>
            <a:r>
              <a:rPr lang="en-GB" dirty="0"/>
              <a:t>Employees able to thrive</a:t>
            </a:r>
          </a:p>
          <a:p>
            <a:pPr lvl="1"/>
            <a:r>
              <a:rPr lang="en-GB" dirty="0"/>
              <a:t>Organic operation and change</a:t>
            </a:r>
          </a:p>
          <a:p>
            <a:r>
              <a:rPr lang="en-GB" dirty="0"/>
              <a:t>More biological evolution than old fashioned scientific management (FWT)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20CF39-5696-4E68-A5B7-209450B64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8322" y="643812"/>
            <a:ext cx="3315478" cy="496838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8834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D6F4E39-EEED-4B79-A218-A18F50F622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951" y="0"/>
            <a:ext cx="610704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1AD1E7-9B6F-436A-85DA-26D7147E9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Holacracy</a:t>
            </a:r>
            <a:r>
              <a:rPr lang="en-GB" dirty="0"/>
              <a:t> (Holarchy)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F09BE-FE89-4E08-998A-9CFCF09CE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60976" cy="4351338"/>
          </a:xfrm>
        </p:spPr>
        <p:txBody>
          <a:bodyPr/>
          <a:lstStyle/>
          <a:p>
            <a:r>
              <a:rPr lang="en-GB" dirty="0"/>
              <a:t>Decentralised management</a:t>
            </a:r>
          </a:p>
          <a:p>
            <a:r>
              <a:rPr lang="en-GB" dirty="0"/>
              <a:t>Linked self-organising teams</a:t>
            </a:r>
          </a:p>
          <a:p>
            <a:r>
              <a:rPr lang="en-GB" dirty="0"/>
              <a:t>Think ecosystems</a:t>
            </a:r>
          </a:p>
          <a:p>
            <a:r>
              <a:rPr lang="en-GB" dirty="0"/>
              <a:t>2014: ING Bank CEO Ralph </a:t>
            </a:r>
            <a:r>
              <a:rPr lang="en-GB" dirty="0" err="1"/>
              <a:t>Hamers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Banks must think more like large tech companies and less like traditional banks</a:t>
            </a:r>
          </a:p>
          <a:p>
            <a:pPr lvl="1"/>
            <a:r>
              <a:rPr lang="en-GB" dirty="0"/>
              <a:t>Lessons from Spotify’s self-managed, autonomous ‘squads’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233A9B-938B-487E-9B94-C546EC1E6D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16" y="5085183"/>
            <a:ext cx="1038368" cy="158218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9215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533A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61380-4B47-4A04-A769-8C2D6F8B8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Lessons from the Corporate Rebels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E0F527-47BE-4EDA-9625-BD06A2565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44" y="2929227"/>
            <a:ext cx="6579910" cy="310900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EE332-280F-40D0-A8AE-C0D4AD00E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5251" y="657224"/>
            <a:ext cx="4048124" cy="5686425"/>
          </a:xfrm>
        </p:spPr>
        <p:txBody>
          <a:bodyPr anchor="ctr"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Swap profit motive for a clear set of values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Replace hierarchy with a network of small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Favour support over directive leadership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Experiment and adapt rather than predict and plan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Freedom and trust rather than rules and control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Distribute authority, do not centralise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Be radically transparent, not secretive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Let people write their own job descriptions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D7345F-4E3D-4228-BF9A-ED6716F6FF52}"/>
              </a:ext>
            </a:extLst>
          </p:cNvPr>
          <p:cNvSpPr txBox="1"/>
          <p:nvPr/>
        </p:nvSpPr>
        <p:spPr>
          <a:xfrm>
            <a:off x="566744" y="6200775"/>
            <a:ext cx="6053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Jost</a:t>
            </a:r>
            <a:r>
              <a:rPr lang="en-GB" dirty="0"/>
              <a:t> </a:t>
            </a:r>
            <a:r>
              <a:rPr lang="en-GB" dirty="0" err="1"/>
              <a:t>Minnaar</a:t>
            </a:r>
            <a:r>
              <a:rPr lang="en-GB" dirty="0"/>
              <a:t> and </a:t>
            </a:r>
            <a:r>
              <a:rPr lang="en-GB" dirty="0" err="1"/>
              <a:t>Pim</a:t>
            </a:r>
            <a:r>
              <a:rPr lang="en-GB" dirty="0"/>
              <a:t> de </a:t>
            </a:r>
            <a:r>
              <a:rPr lang="en-GB" dirty="0" err="1"/>
              <a:t>Morree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835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9B9A2-B51D-4865-A37B-551813048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D2AFE-E50D-4390-B5F2-3956C50A5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Caulkin</a:t>
            </a:r>
            <a:r>
              <a:rPr lang="en-GB" dirty="0"/>
              <a:t>, S. (2016) ‘Everything You Know About Management Is Wrong’. </a:t>
            </a:r>
            <a:r>
              <a:rPr lang="en-GB" i="1" dirty="0"/>
              <a:t>Professional Manager</a:t>
            </a:r>
            <a:r>
              <a:rPr lang="en-GB" dirty="0"/>
              <a:t>. Chartered Management Institute. Spring 2016, pp 52-55</a:t>
            </a:r>
          </a:p>
          <a:p>
            <a:r>
              <a:rPr lang="en-GB" dirty="0"/>
              <a:t>De Vita, E. (2019) ‘Rebel Takeover’. </a:t>
            </a:r>
            <a:r>
              <a:rPr lang="en-GB" i="1" dirty="0"/>
              <a:t>Professional Manager</a:t>
            </a:r>
            <a:r>
              <a:rPr lang="en-GB" dirty="0"/>
              <a:t>. Chartered Management Institute. Autumn-Winter 2019, pp 30-35.</a:t>
            </a:r>
          </a:p>
          <a:p>
            <a:r>
              <a:rPr lang="en-GB" dirty="0"/>
              <a:t>Scott, M. (2016) ‘The End of Control’. </a:t>
            </a:r>
            <a:r>
              <a:rPr lang="en-GB" i="1" dirty="0"/>
              <a:t>Professional Manager</a:t>
            </a:r>
            <a:r>
              <a:rPr lang="en-GB" dirty="0"/>
              <a:t>. Chartered Management Institute. Winter 2016, pp 34-39.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3029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50F29-72EB-4352-A0D7-203971935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82FEC-C708-4062-B83F-3918AEFADB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9CBD68-8C93-42D9-AE95-5B55F82B12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4974" y="182562"/>
            <a:ext cx="4222051" cy="64928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761595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722</Words>
  <Application>Microsoft Office PowerPoint</Application>
  <PresentationFormat>Widescreen</PresentationFormat>
  <Paragraphs>95</Paragraphs>
  <Slides>17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8. The Changing Language of Strategic Management</vt:lpstr>
      <vt:lpstr>Objectives</vt:lpstr>
      <vt:lpstr>Caulkin (2016) - We are all wrong!</vt:lpstr>
      <vt:lpstr>We Are Wrong!</vt:lpstr>
      <vt:lpstr>Global Financial Crash</vt:lpstr>
      <vt:lpstr>PowerPoint Presentation</vt:lpstr>
      <vt:lpstr>Caulkin (2016)</vt:lpstr>
      <vt:lpstr>Managing Shareholder Value (MSV)</vt:lpstr>
      <vt:lpstr>Managing Shareholder Value (MSV)</vt:lpstr>
      <vt:lpstr>Scott’s The End of Control</vt:lpstr>
      <vt:lpstr>What is management?</vt:lpstr>
      <vt:lpstr>PowerPoint Presentation</vt:lpstr>
      <vt:lpstr>Rebel Takeover</vt:lpstr>
      <vt:lpstr>Holacracy (Holarchy)</vt:lpstr>
      <vt:lpstr>Lessons from the Corporate Rebels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Changing Language of Strategic Management</dc:title>
  <dc:creator>Mike Durke</dc:creator>
  <cp:lastModifiedBy>Mike Durke</cp:lastModifiedBy>
  <cp:revision>8</cp:revision>
  <dcterms:created xsi:type="dcterms:W3CDTF">2022-04-22T08:43:06Z</dcterms:created>
  <dcterms:modified xsi:type="dcterms:W3CDTF">2024-04-12T08:08:33Z</dcterms:modified>
</cp:coreProperties>
</file>