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s/slide76.xml" ContentType="application/vnd.openxmlformats-officedocument.presentationml.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83.xml" ContentType="application/vnd.openxmlformats-officedocument.presentationml.slide+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72.xml" ContentType="application/vnd.openxmlformats-officedocument.presentationml.slide+xml"/>
  <Override PartName="/ppt/slides/slide8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slides/slide70.xml" ContentType="application/vnd.openxmlformats-officedocument.presentationml.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9.xml" ContentType="application/vnd.openxmlformats-officedocument.presentationml.slide+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slides/slide7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s/slide75.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s/slide80.xml" ContentType="application/vnd.openxmlformats-officedocument.presentationml.slide+xml"/>
  <Override PartName="/ppt/slides/slide82.xml" ContentType="application/vnd.openxmlformats-officedocument.presentationml.slide+xml"/>
  <Override PartName="/ppt/slideLayouts/slideLayout3.xml" ContentType="application/vnd.openxmlformats-officedocument.presentationml.slideLayout+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slides/slide78.xml" ContentType="application/vnd.openxmlformats-officedocument.presentationml.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450" r:id="rId2"/>
    <p:sldId id="258" r:id="rId3"/>
    <p:sldId id="454" r:id="rId4"/>
    <p:sldId id="455" r:id="rId5"/>
    <p:sldId id="287" r:id="rId6"/>
    <p:sldId id="448" r:id="rId7"/>
    <p:sldId id="269" r:id="rId8"/>
    <p:sldId id="301" r:id="rId9"/>
    <p:sldId id="279" r:id="rId10"/>
    <p:sldId id="260" r:id="rId11"/>
    <p:sldId id="267" r:id="rId12"/>
    <p:sldId id="270" r:id="rId13"/>
    <p:sldId id="261" r:id="rId14"/>
    <p:sldId id="256" r:id="rId15"/>
    <p:sldId id="457" r:id="rId16"/>
    <p:sldId id="273" r:id="rId17"/>
    <p:sldId id="264" r:id="rId18"/>
    <p:sldId id="281" r:id="rId19"/>
    <p:sldId id="456" r:id="rId20"/>
    <p:sldId id="265" r:id="rId21"/>
    <p:sldId id="266" r:id="rId22"/>
    <p:sldId id="274" r:id="rId23"/>
    <p:sldId id="302" r:id="rId24"/>
    <p:sldId id="257" r:id="rId25"/>
    <p:sldId id="289" r:id="rId26"/>
    <p:sldId id="293" r:id="rId27"/>
    <p:sldId id="278" r:id="rId28"/>
    <p:sldId id="276" r:id="rId29"/>
    <p:sldId id="262" r:id="rId30"/>
    <p:sldId id="291" r:id="rId31"/>
    <p:sldId id="451" r:id="rId32"/>
    <p:sldId id="445" r:id="rId33"/>
    <p:sldId id="288" r:id="rId34"/>
    <p:sldId id="308" r:id="rId35"/>
    <p:sldId id="380" r:id="rId36"/>
    <p:sldId id="383" r:id="rId37"/>
    <p:sldId id="310" r:id="rId38"/>
    <p:sldId id="313" r:id="rId39"/>
    <p:sldId id="385" r:id="rId40"/>
    <p:sldId id="442" r:id="rId41"/>
    <p:sldId id="443" r:id="rId42"/>
    <p:sldId id="444" r:id="rId43"/>
    <p:sldId id="379" r:id="rId44"/>
    <p:sldId id="284" r:id="rId45"/>
    <p:sldId id="283" r:id="rId46"/>
    <p:sldId id="369" r:id="rId47"/>
    <p:sldId id="370" r:id="rId48"/>
    <p:sldId id="294" r:id="rId49"/>
    <p:sldId id="314" r:id="rId50"/>
    <p:sldId id="320" r:id="rId51"/>
    <p:sldId id="319" r:id="rId52"/>
    <p:sldId id="315" r:id="rId53"/>
    <p:sldId id="372" r:id="rId54"/>
    <p:sldId id="318" r:id="rId55"/>
    <p:sldId id="307" r:id="rId56"/>
    <p:sldId id="371" r:id="rId57"/>
    <p:sldId id="333" r:id="rId58"/>
    <p:sldId id="332" r:id="rId59"/>
    <p:sldId id="323" r:id="rId60"/>
    <p:sldId id="324" r:id="rId61"/>
    <p:sldId id="396" r:id="rId62"/>
    <p:sldId id="322" r:id="rId63"/>
    <p:sldId id="331" r:id="rId64"/>
    <p:sldId id="446" r:id="rId65"/>
    <p:sldId id="447" r:id="rId66"/>
    <p:sldId id="339" r:id="rId67"/>
    <p:sldId id="337" r:id="rId68"/>
    <p:sldId id="338" r:id="rId69"/>
    <p:sldId id="388" r:id="rId70"/>
    <p:sldId id="342" r:id="rId71"/>
    <p:sldId id="345" r:id="rId72"/>
    <p:sldId id="341" r:id="rId73"/>
    <p:sldId id="398" r:id="rId74"/>
    <p:sldId id="335" r:id="rId75"/>
    <p:sldId id="336" r:id="rId76"/>
    <p:sldId id="334" r:id="rId77"/>
    <p:sldId id="343" r:id="rId78"/>
    <p:sldId id="340" r:id="rId79"/>
    <p:sldId id="452" r:id="rId80"/>
    <p:sldId id="295" r:id="rId81"/>
    <p:sldId id="292" r:id="rId82"/>
    <p:sldId id="453" r:id="rId83"/>
    <p:sldId id="449" r:id="rId84"/>
    <p:sldId id="271" r:id="rId8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402"/>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FF64882-62F1-46A5-89E2-D636167B8650}" type="datetimeFigureOut">
              <a:rPr lang="en-US" smtClean="0"/>
              <a:pPr/>
              <a:t>9/27/2020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F64882-62F1-46A5-89E2-D636167B8650}" type="datetimeFigureOut">
              <a:rPr lang="en-US" smtClean="0"/>
              <a:pPr/>
              <a:t>9/27/2020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FF64882-62F1-46A5-89E2-D636167B8650}" type="datetimeFigureOut">
              <a:rPr lang="en-US" smtClean="0"/>
              <a:pPr/>
              <a:t>9/27/2020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FF64882-62F1-46A5-89E2-D636167B8650}" type="datetimeFigureOut">
              <a:rPr lang="en-US" smtClean="0"/>
              <a:pPr/>
              <a:t>9/27/2020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FF64882-62F1-46A5-89E2-D636167B8650}" type="datetimeFigureOut">
              <a:rPr lang="en-US" smtClean="0"/>
              <a:pPr/>
              <a:t>9/27/2020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FF64882-62F1-46A5-89E2-D636167B8650}" type="datetimeFigureOut">
              <a:rPr lang="en-US" smtClean="0"/>
              <a:pPr/>
              <a:t>9/27/2020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F64882-62F1-46A5-89E2-D636167B8650}" type="datetimeFigureOut">
              <a:rPr lang="en-US" smtClean="0"/>
              <a:pPr/>
              <a:t>9/27/2020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F64882-62F1-46A5-89E2-D636167B8650}" type="datetimeFigureOut">
              <a:rPr lang="en-US" smtClean="0"/>
              <a:pPr/>
              <a:t>9/27/2020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FF64882-62F1-46A5-89E2-D636167B8650}" type="datetimeFigureOut">
              <a:rPr lang="en-US" smtClean="0"/>
              <a:pPr/>
              <a:t>9/27/2020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F64882-62F1-46A5-89E2-D636167B8650}" type="datetimeFigureOut">
              <a:rPr lang="en-US" smtClean="0"/>
              <a:pPr/>
              <a:t>9/27/2020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FF64882-62F1-46A5-89E2-D636167B8650}" type="datetimeFigureOut">
              <a:rPr lang="en-US" smtClean="0"/>
              <a:pPr/>
              <a:t>9/27/2020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46B168-8B81-48EA-91E5-DD2461DB155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F64882-62F1-46A5-89E2-D636167B8650}" type="datetimeFigureOut">
              <a:rPr lang="en-US" smtClean="0"/>
              <a:pPr/>
              <a:t>9/27/2020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46B168-8B81-48EA-91E5-DD2461DB155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jpeg"/><Relationship Id="rId1" Type="http://schemas.openxmlformats.org/officeDocument/2006/relationships/slideLayout" Target="../slideLayouts/slideLayout1.xml"/><Relationship Id="rId4" Type="http://schemas.openxmlformats.org/officeDocument/2006/relationships/image" Target="../media/image46.png"/></Relationships>
</file>

<file path=ppt/slides/_rels/slide30.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7.xml"/><Relationship Id="rId5" Type="http://schemas.openxmlformats.org/officeDocument/2006/relationships/image" Target="../media/image55.jpeg"/><Relationship Id="rId4" Type="http://schemas.openxmlformats.org/officeDocument/2006/relationships/image" Target="../media/image54.jpeg"/></Relationships>
</file>

<file path=ppt/slides/_rels/slide36.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image" Target="../media/image56.jpeg"/><Relationship Id="rId1" Type="http://schemas.openxmlformats.org/officeDocument/2006/relationships/slideLayout" Target="../slideLayouts/slideLayout7.xml"/><Relationship Id="rId4" Type="http://schemas.openxmlformats.org/officeDocument/2006/relationships/image" Target="../media/image58.jpeg"/></Relationships>
</file>

<file path=ppt/slides/_rels/slide3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7.xml"/><Relationship Id="rId4" Type="http://schemas.openxmlformats.org/officeDocument/2006/relationships/image" Target="../media/image61.jpeg"/></Relationships>
</file>

<file path=ppt/slides/_rels/slide38.xml.rels><?xml version="1.0" encoding="UTF-8" standalone="yes"?>
<Relationships xmlns="http://schemas.openxmlformats.org/package/2006/relationships"><Relationship Id="rId2" Type="http://schemas.openxmlformats.org/officeDocument/2006/relationships/image" Target="../media/image62.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image" Target="../media/image63.jpeg"/><Relationship Id="rId1" Type="http://schemas.openxmlformats.org/officeDocument/2006/relationships/slideLayout" Target="../slideLayouts/slideLayout7.xml"/><Relationship Id="rId5" Type="http://schemas.openxmlformats.org/officeDocument/2006/relationships/image" Target="../media/image66.jpeg"/><Relationship Id="rId4" Type="http://schemas.openxmlformats.org/officeDocument/2006/relationships/image" Target="../media/image65.jpeg"/></Relationships>
</file>

<file path=ppt/slides/_rels/slide40.xml.rels><?xml version="1.0" encoding="UTF-8" standalone="yes"?>
<Relationships xmlns="http://schemas.openxmlformats.org/package/2006/relationships"><Relationship Id="rId2" Type="http://schemas.openxmlformats.org/officeDocument/2006/relationships/image" Target="../media/image67.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image" Target="../media/image70.jpeg"/><Relationship Id="rId1" Type="http://schemas.openxmlformats.org/officeDocument/2006/relationships/slideLayout" Target="../slideLayouts/slideLayout7.xml"/><Relationship Id="rId4" Type="http://schemas.openxmlformats.org/officeDocument/2006/relationships/image" Target="../media/image72.jpeg"/></Relationships>
</file>

<file path=ppt/slides/_rels/slide43.xml.rels><?xml version="1.0" encoding="UTF-8" standalone="yes"?>
<Relationships xmlns="http://schemas.openxmlformats.org/package/2006/relationships"><Relationship Id="rId2" Type="http://schemas.openxmlformats.org/officeDocument/2006/relationships/image" Target="../media/image73.jpe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image" Target="../media/image76.jpe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79.pn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image" Target="../media/image80.jpeg"/><Relationship Id="rId1" Type="http://schemas.openxmlformats.org/officeDocument/2006/relationships/slideLayout" Target="../slideLayouts/slideLayout7.xml"/><Relationship Id="rId4" Type="http://schemas.openxmlformats.org/officeDocument/2006/relationships/image" Target="../media/image82.jpeg"/></Relationships>
</file>

<file path=ppt/slides/_rels/slide50.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jpeg"/><Relationship Id="rId1" Type="http://schemas.openxmlformats.org/officeDocument/2006/relationships/slideLayout" Target="../slideLayouts/slideLayout7.xml"/><Relationship Id="rId4" Type="http://schemas.openxmlformats.org/officeDocument/2006/relationships/image" Target="../media/image85.jpeg"/></Relationships>
</file>

<file path=ppt/slides/_rels/slide51.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image" Target="../media/image86.jpe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83.jpe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7.xml"/><Relationship Id="rId4" Type="http://schemas.openxmlformats.org/officeDocument/2006/relationships/image" Target="../media/image90.png"/></Relationships>
</file>

<file path=ppt/slides/_rels/slide54.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image" Target="../media/image95.jpeg"/><Relationship Id="rId1" Type="http://schemas.openxmlformats.org/officeDocument/2006/relationships/slideLayout" Target="../slideLayouts/slideLayout7.xml"/><Relationship Id="rId4" Type="http://schemas.openxmlformats.org/officeDocument/2006/relationships/image" Target="../media/image97.jpeg"/></Relationships>
</file>

<file path=ppt/slides/_rels/slide58.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image" Target="../media/image98.jpeg"/><Relationship Id="rId1" Type="http://schemas.openxmlformats.org/officeDocument/2006/relationships/slideLayout" Target="../slideLayouts/slideLayout7.xml"/><Relationship Id="rId4" Type="http://schemas.openxmlformats.org/officeDocument/2006/relationships/image" Target="../media/image100.jpeg"/></Relationships>
</file>

<file path=ppt/slides/_rels/slide59.xml.rels><?xml version="1.0" encoding="UTF-8" standalone="yes"?>
<Relationships xmlns="http://schemas.openxmlformats.org/package/2006/relationships"><Relationship Id="rId3" Type="http://schemas.openxmlformats.org/officeDocument/2006/relationships/image" Target="../media/image102.jpeg"/><Relationship Id="rId2" Type="http://schemas.openxmlformats.org/officeDocument/2006/relationships/image" Target="../media/image101.jpeg"/><Relationship Id="rId1" Type="http://schemas.openxmlformats.org/officeDocument/2006/relationships/slideLayout" Target="../slideLayouts/slideLayout7.xml"/><Relationship Id="rId4" Type="http://schemas.openxmlformats.org/officeDocument/2006/relationships/image" Target="../media/image103.jpeg"/></Relationships>
</file>

<file path=ppt/slides/_rels/slide60.xml.rels><?xml version="1.0" encoding="UTF-8" standalone="yes"?>
<Relationships xmlns="http://schemas.openxmlformats.org/package/2006/relationships"><Relationship Id="rId3" Type="http://schemas.openxmlformats.org/officeDocument/2006/relationships/image" Target="../media/image105.jpeg"/><Relationship Id="rId2" Type="http://schemas.openxmlformats.org/officeDocument/2006/relationships/image" Target="../media/image104.jpe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2" Type="http://schemas.openxmlformats.org/officeDocument/2006/relationships/image" Target="../media/image106.jpe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108.jpeg"/><Relationship Id="rId2" Type="http://schemas.openxmlformats.org/officeDocument/2006/relationships/image" Target="../media/image107.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109.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111.png"/><Relationship Id="rId2" Type="http://schemas.openxmlformats.org/officeDocument/2006/relationships/image" Target="../media/image110.png"/><Relationship Id="rId1" Type="http://schemas.openxmlformats.org/officeDocument/2006/relationships/slideLayout" Target="../slideLayouts/slideLayout7.xml"/><Relationship Id="rId4" Type="http://schemas.openxmlformats.org/officeDocument/2006/relationships/image" Target="../media/image112.png"/></Relationships>
</file>

<file path=ppt/slides/_rels/slide65.xml.rels><?xml version="1.0" encoding="UTF-8" standalone="yes"?>
<Relationships xmlns="http://schemas.openxmlformats.org/package/2006/relationships"><Relationship Id="rId3" Type="http://schemas.openxmlformats.org/officeDocument/2006/relationships/image" Target="../media/image114.png"/><Relationship Id="rId2" Type="http://schemas.openxmlformats.org/officeDocument/2006/relationships/image" Target="../media/image113.png"/><Relationship Id="rId1" Type="http://schemas.openxmlformats.org/officeDocument/2006/relationships/slideLayout" Target="../slideLayouts/slideLayout7.xml"/><Relationship Id="rId4" Type="http://schemas.openxmlformats.org/officeDocument/2006/relationships/image" Target="../media/image115.png"/></Relationships>
</file>

<file path=ppt/slides/_rels/slide66.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image" Target="../media/image116.jpeg"/><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image" Target="../media/image118.jpe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image" Target="../media/image120.jpeg"/><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22.jpeg"/><Relationship Id="rId1" Type="http://schemas.openxmlformats.org/officeDocument/2006/relationships/slideLayout" Target="../slideLayouts/slideLayout7.xml"/><Relationship Id="rId5" Type="http://schemas.openxmlformats.org/officeDocument/2006/relationships/image" Target="../media/image125.jpeg"/><Relationship Id="rId4" Type="http://schemas.openxmlformats.org/officeDocument/2006/relationships/image" Target="../media/image124.jpeg"/></Relationships>
</file>

<file path=ppt/slides/_rels/slide70.xml.rels><?xml version="1.0" encoding="UTF-8" standalone="yes"?>
<Relationships xmlns="http://schemas.openxmlformats.org/package/2006/relationships"><Relationship Id="rId3" Type="http://schemas.openxmlformats.org/officeDocument/2006/relationships/image" Target="../media/image127.jpeg"/><Relationship Id="rId2" Type="http://schemas.openxmlformats.org/officeDocument/2006/relationships/image" Target="../media/image126.jpeg"/><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129.jpeg"/><Relationship Id="rId2" Type="http://schemas.openxmlformats.org/officeDocument/2006/relationships/image" Target="../media/image128.jpe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image" Target="../media/image130.jpeg"/><Relationship Id="rId1" Type="http://schemas.openxmlformats.org/officeDocument/2006/relationships/slideLayout" Target="../slideLayouts/slideLayout7.xml"/><Relationship Id="rId6" Type="http://schemas.openxmlformats.org/officeDocument/2006/relationships/image" Target="../media/image134.jpeg"/><Relationship Id="rId5" Type="http://schemas.openxmlformats.org/officeDocument/2006/relationships/image" Target="../media/image133.jpeg"/><Relationship Id="rId4" Type="http://schemas.openxmlformats.org/officeDocument/2006/relationships/image" Target="../media/image132.jpeg"/></Relationships>
</file>

<file path=ppt/slides/_rels/slide73.xml.rels><?xml version="1.0" encoding="UTF-8" standalone="yes"?>
<Relationships xmlns="http://schemas.openxmlformats.org/package/2006/relationships"><Relationship Id="rId3" Type="http://schemas.openxmlformats.org/officeDocument/2006/relationships/image" Target="../media/image136.jpeg"/><Relationship Id="rId2" Type="http://schemas.openxmlformats.org/officeDocument/2006/relationships/image" Target="../media/image135.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image" Target="../media/image137.jpeg"/><Relationship Id="rId1" Type="http://schemas.openxmlformats.org/officeDocument/2006/relationships/slideLayout" Target="../slideLayouts/slideLayout7.xml"/><Relationship Id="rId4" Type="http://schemas.openxmlformats.org/officeDocument/2006/relationships/image" Target="../media/image139.jpeg"/></Relationships>
</file>

<file path=ppt/slides/_rels/slide75.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image" Target="../media/image140.jpeg"/><Relationship Id="rId1" Type="http://schemas.openxmlformats.org/officeDocument/2006/relationships/slideLayout" Target="../slideLayouts/slideLayout7.xml"/><Relationship Id="rId4" Type="http://schemas.openxmlformats.org/officeDocument/2006/relationships/image" Target="../media/image142.jpeg"/></Relationships>
</file>

<file path=ppt/slides/_rels/slide76.xml.rels><?xml version="1.0" encoding="UTF-8" standalone="yes"?>
<Relationships xmlns="http://schemas.openxmlformats.org/package/2006/relationships"><Relationship Id="rId3" Type="http://schemas.openxmlformats.org/officeDocument/2006/relationships/image" Target="../media/image144.jpeg"/><Relationship Id="rId2" Type="http://schemas.openxmlformats.org/officeDocument/2006/relationships/image" Target="../media/image143.jpeg"/><Relationship Id="rId1" Type="http://schemas.openxmlformats.org/officeDocument/2006/relationships/slideLayout" Target="../slideLayouts/slideLayout7.xml"/><Relationship Id="rId4" Type="http://schemas.openxmlformats.org/officeDocument/2006/relationships/image" Target="../media/image145.jpeg"/></Relationships>
</file>

<file path=ppt/slides/_rels/slide77.xml.rels><?xml version="1.0" encoding="UTF-8" standalone="yes"?>
<Relationships xmlns="http://schemas.openxmlformats.org/package/2006/relationships"><Relationship Id="rId3" Type="http://schemas.openxmlformats.org/officeDocument/2006/relationships/image" Target="../media/image147.jpeg"/><Relationship Id="rId2" Type="http://schemas.openxmlformats.org/officeDocument/2006/relationships/image" Target="../media/image146.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149.jpeg"/><Relationship Id="rId2" Type="http://schemas.openxmlformats.org/officeDocument/2006/relationships/image" Target="../media/image148.jpeg"/><Relationship Id="rId1" Type="http://schemas.openxmlformats.org/officeDocument/2006/relationships/slideLayout" Target="../slideLayouts/slideLayout7.xml"/><Relationship Id="rId4" Type="http://schemas.openxmlformats.org/officeDocument/2006/relationships/image" Target="../media/image150.jpeg"/></Relationships>
</file>

<file path=ppt/slides/_rels/slide79.xml.rels><?xml version="1.0" encoding="UTF-8" standalone="yes"?>
<Relationships xmlns="http://schemas.openxmlformats.org/package/2006/relationships"><Relationship Id="rId2" Type="http://schemas.openxmlformats.org/officeDocument/2006/relationships/image" Target="../media/image151.jpeg"/><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153.jpeg"/><Relationship Id="rId2" Type="http://schemas.openxmlformats.org/officeDocument/2006/relationships/image" Target="../media/image152.jpeg"/><Relationship Id="rId1" Type="http://schemas.openxmlformats.org/officeDocument/2006/relationships/slideLayout" Target="../slideLayouts/slideLayout1.xml"/><Relationship Id="rId6" Type="http://schemas.openxmlformats.org/officeDocument/2006/relationships/image" Target="../media/image156.jpeg"/><Relationship Id="rId5" Type="http://schemas.openxmlformats.org/officeDocument/2006/relationships/image" Target="../media/image155.jpeg"/><Relationship Id="rId4" Type="http://schemas.openxmlformats.org/officeDocument/2006/relationships/image" Target="../media/image154.jpeg"/></Relationships>
</file>

<file path=ppt/slides/_rels/slide81.xml.rels><?xml version="1.0" encoding="UTF-8" standalone="yes"?>
<Relationships xmlns="http://schemas.openxmlformats.org/package/2006/relationships"><Relationship Id="rId2" Type="http://schemas.openxmlformats.org/officeDocument/2006/relationships/image" Target="../media/image157.jpeg"/><Relationship Id="rId1" Type="http://schemas.openxmlformats.org/officeDocument/2006/relationships/slideLayout" Target="../slideLayouts/slideLayout1.xml"/></Relationships>
</file>

<file path=ppt/slides/_rels/slide82.xml.rels><?xml version="1.0" encoding="UTF-8" standalone="yes"?>
<Relationships xmlns="http://schemas.openxmlformats.org/package/2006/relationships"><Relationship Id="rId2" Type="http://schemas.openxmlformats.org/officeDocument/2006/relationships/image" Target="../media/image158.png"/><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2" Type="http://schemas.openxmlformats.org/officeDocument/2006/relationships/image" Target="../media/image159.pn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2" Type="http://schemas.openxmlformats.org/officeDocument/2006/relationships/image" Target="../media/image160.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Mass Execution of Lithuanian Jews by Members of the Wehrmacht and the Lithuanian Self-Protection Unit [Selbstschutz] (1942).jpg"/>
          <p:cNvPicPr>
            <a:picLocks noChangeAspect="1"/>
          </p:cNvPicPr>
          <p:nvPr/>
        </p:nvPicPr>
        <p:blipFill>
          <a:blip r:embed="rId2" cstate="print">
            <a:lum bright="-25000" contrast="-58000"/>
          </a:blip>
          <a:stretch>
            <a:fillRect/>
          </a:stretch>
        </p:blipFill>
        <p:spPr>
          <a:xfrm>
            <a:off x="0" y="-1"/>
            <a:ext cx="9144000" cy="6858001"/>
          </a:xfrm>
          <a:prstGeom prst="rect">
            <a:avLst/>
          </a:prstGeom>
        </p:spPr>
      </p:pic>
      <p:sp>
        <p:nvSpPr>
          <p:cNvPr id="2" name="TextBox 1"/>
          <p:cNvSpPr txBox="1"/>
          <p:nvPr/>
        </p:nvSpPr>
        <p:spPr>
          <a:xfrm>
            <a:off x="357158" y="428604"/>
            <a:ext cx="8501122" cy="584775"/>
          </a:xfrm>
          <a:prstGeom prst="rect">
            <a:avLst/>
          </a:prstGeom>
          <a:noFill/>
        </p:spPr>
        <p:txBody>
          <a:bodyPr wrap="square" rtlCol="0">
            <a:spAutoFit/>
          </a:bodyPr>
          <a:lstStyle/>
          <a:p>
            <a:pPr algn="r"/>
            <a:r>
              <a:rPr lang="en-US" sz="3200" b="1" dirty="0" smtClean="0">
                <a:solidFill>
                  <a:srgbClr val="FFC000"/>
                </a:solidFill>
                <a:latin typeface="Arial" pitchFamily="34" charset="0"/>
                <a:cs typeface="Arial" pitchFamily="34" charset="0"/>
              </a:rPr>
              <a:t>The German </a:t>
            </a:r>
            <a:r>
              <a:rPr lang="en-US" sz="3200" b="1" dirty="0" smtClean="0">
                <a:solidFill>
                  <a:srgbClr val="FFC000"/>
                </a:solidFill>
                <a:latin typeface="Arial" pitchFamily="34" charset="0"/>
                <a:cs typeface="Arial" pitchFamily="34" charset="0"/>
              </a:rPr>
              <a:t>Trauma</a:t>
            </a:r>
            <a:endParaRPr lang="en-US" sz="2400" b="1" dirty="0" smtClean="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artin Luther.png"/>
          <p:cNvPicPr>
            <a:picLocks noChangeAspect="1"/>
          </p:cNvPicPr>
          <p:nvPr/>
        </p:nvPicPr>
        <p:blipFill>
          <a:blip r:embed="rId2" cstate="print"/>
          <a:stretch>
            <a:fillRect/>
          </a:stretch>
        </p:blipFill>
        <p:spPr>
          <a:xfrm>
            <a:off x="0" y="0"/>
            <a:ext cx="5349240" cy="6858000"/>
          </a:xfrm>
          <a:prstGeom prst="rect">
            <a:avLst/>
          </a:prstGeom>
        </p:spPr>
      </p:pic>
      <p:sp>
        <p:nvSpPr>
          <p:cNvPr id="3" name="TextBox 2"/>
          <p:cNvSpPr txBox="1"/>
          <p:nvPr/>
        </p:nvSpPr>
        <p:spPr>
          <a:xfrm>
            <a:off x="6572264" y="142852"/>
            <a:ext cx="1659429" cy="646331"/>
          </a:xfrm>
          <a:prstGeom prst="rect">
            <a:avLst/>
          </a:prstGeom>
          <a:noFill/>
        </p:spPr>
        <p:txBody>
          <a:bodyPr wrap="none" rtlCol="0">
            <a:spAutoFit/>
          </a:bodyPr>
          <a:lstStyle/>
          <a:p>
            <a:r>
              <a:rPr lang="en-GB" b="1" dirty="0" smtClean="0">
                <a:latin typeface="Arial" pitchFamily="34" charset="0"/>
                <a:cs typeface="Arial" pitchFamily="34" charset="0"/>
              </a:rPr>
              <a:t>Martin Luther</a:t>
            </a:r>
          </a:p>
          <a:p>
            <a:r>
              <a:rPr lang="en-GB" b="1" dirty="0" smtClean="0">
                <a:latin typeface="Arial" pitchFamily="34" charset="0"/>
                <a:cs typeface="Arial" pitchFamily="34" charset="0"/>
              </a:rPr>
              <a:t>(1483 – 1546)</a:t>
            </a:r>
            <a:endParaRPr lang="en-GB" b="1" dirty="0">
              <a:latin typeface="Arial" pitchFamily="34" charset="0"/>
              <a:cs typeface="Arial" pitchFamily="34" charset="0"/>
            </a:endParaRPr>
          </a:p>
        </p:txBody>
      </p:sp>
      <p:sp>
        <p:nvSpPr>
          <p:cNvPr id="4" name="TextBox 3"/>
          <p:cNvSpPr txBox="1"/>
          <p:nvPr/>
        </p:nvSpPr>
        <p:spPr>
          <a:xfrm>
            <a:off x="5500694" y="3143248"/>
            <a:ext cx="3500462" cy="1938992"/>
          </a:xfrm>
          <a:prstGeom prst="rect">
            <a:avLst/>
          </a:prstGeom>
          <a:noFill/>
        </p:spPr>
        <p:txBody>
          <a:bodyPr wrap="square" rtlCol="0">
            <a:spAutoFit/>
          </a:bodyPr>
          <a:lstStyle/>
          <a:p>
            <a:endParaRPr lang="en-GB" sz="1200" i="1" dirty="0" smtClean="0">
              <a:latin typeface="Arial" pitchFamily="34" charset="0"/>
              <a:cs typeface="Arial" pitchFamily="34" charset="0"/>
            </a:endParaRPr>
          </a:p>
          <a:p>
            <a:r>
              <a:rPr lang="en-GB" sz="1200" i="1" dirty="0" smtClean="0">
                <a:latin typeface="Arial" pitchFamily="34" charset="0"/>
                <a:cs typeface="Arial" pitchFamily="34" charset="0"/>
              </a:rPr>
              <a:t>"[Rulers] must act like a good physician who, when gangrene has set in proceeds without mercy to cut, saw and burn flesh, veins, bone and marrow. Burn down their synagogues....force them to work, and deal harshly with them...if this does not help we must drive them out like mad dogs."</a:t>
            </a:r>
            <a:r>
              <a:rPr lang="en-GB" sz="1200" dirty="0" smtClean="0">
                <a:latin typeface="Arial" pitchFamily="34" charset="0"/>
                <a:cs typeface="Arial" pitchFamily="34" charset="0"/>
              </a:rPr>
              <a:t/>
            </a:r>
            <a:br>
              <a:rPr lang="en-GB" sz="1200" dirty="0" smtClean="0">
                <a:latin typeface="Arial" pitchFamily="34" charset="0"/>
                <a:cs typeface="Arial" pitchFamily="34" charset="0"/>
              </a:rPr>
            </a:br>
            <a:r>
              <a:rPr lang="en-GB" sz="1200" i="1" dirty="0" smtClean="0">
                <a:latin typeface="Arial" pitchFamily="34" charset="0"/>
                <a:cs typeface="Arial" pitchFamily="34" charset="0"/>
              </a:rPr>
              <a:t/>
            </a:r>
            <a:br>
              <a:rPr lang="en-GB" sz="1200" i="1" dirty="0" smtClean="0">
                <a:latin typeface="Arial" pitchFamily="34" charset="0"/>
                <a:cs typeface="Arial" pitchFamily="34" charset="0"/>
              </a:rPr>
            </a:br>
            <a:endParaRPr lang="en-GB" sz="1200" dirty="0">
              <a:latin typeface="Arial" pitchFamily="34" charset="0"/>
              <a:cs typeface="Arial" pitchFamily="34" charset="0"/>
            </a:endParaRPr>
          </a:p>
        </p:txBody>
      </p:sp>
      <p:sp>
        <p:nvSpPr>
          <p:cNvPr id="5" name="TextBox 4"/>
          <p:cNvSpPr txBox="1"/>
          <p:nvPr/>
        </p:nvSpPr>
        <p:spPr>
          <a:xfrm>
            <a:off x="142844" y="4214818"/>
            <a:ext cx="5143536" cy="1477328"/>
          </a:xfrm>
          <a:prstGeom prst="rect">
            <a:avLst/>
          </a:prstGeom>
          <a:noFill/>
        </p:spPr>
        <p:txBody>
          <a:bodyPr wrap="square" rtlCol="0">
            <a:spAutoFit/>
          </a:bodyPr>
          <a:lstStyle/>
          <a:p>
            <a:r>
              <a:rPr lang="en-GB" b="1" i="1" dirty="0" smtClean="0">
                <a:solidFill>
                  <a:schemeClr val="bg1"/>
                </a:solidFill>
                <a:latin typeface="Arial" pitchFamily="34" charset="0"/>
                <a:cs typeface="Arial" pitchFamily="34" charset="0"/>
              </a:rPr>
              <a:t>"The Jews deserve to be hanged on gallows, seven times higher than ordinary thieves.“</a:t>
            </a:r>
          </a:p>
          <a:p>
            <a:r>
              <a:rPr lang="en-GB" b="1" dirty="0" smtClean="0">
                <a:solidFill>
                  <a:schemeClr val="bg1"/>
                </a:solidFill>
                <a:latin typeface="Arial" pitchFamily="34" charset="0"/>
                <a:cs typeface="Arial" pitchFamily="34" charset="0"/>
              </a:rPr>
              <a:t/>
            </a:r>
            <a:br>
              <a:rPr lang="en-GB" b="1" dirty="0" smtClean="0">
                <a:solidFill>
                  <a:schemeClr val="bg1"/>
                </a:solidFill>
                <a:latin typeface="Arial" pitchFamily="34" charset="0"/>
                <a:cs typeface="Arial" pitchFamily="34" charset="0"/>
              </a:rPr>
            </a:br>
            <a:r>
              <a:rPr lang="en-GB" b="1" i="1" dirty="0" smtClean="0">
                <a:solidFill>
                  <a:schemeClr val="bg1"/>
                </a:solidFill>
                <a:latin typeface="Arial" pitchFamily="34" charset="0"/>
                <a:cs typeface="Arial" pitchFamily="34" charset="0"/>
              </a:rPr>
              <a:t>"We ought to take revenge on the Jews and kill them."</a:t>
            </a:r>
            <a:endParaRPr lang="en-GB" dirty="0">
              <a:solidFill>
                <a:schemeClr val="bg1"/>
              </a:solidFill>
            </a:endParaRPr>
          </a:p>
        </p:txBody>
      </p:sp>
      <p:pic>
        <p:nvPicPr>
          <p:cNvPr id="6" name="Picture 5" descr="luther.png"/>
          <p:cNvPicPr>
            <a:picLocks noChangeAspect="1"/>
          </p:cNvPicPr>
          <p:nvPr/>
        </p:nvPicPr>
        <p:blipFill>
          <a:blip r:embed="rId3" cstate="print"/>
          <a:stretch>
            <a:fillRect/>
          </a:stretch>
        </p:blipFill>
        <p:spPr>
          <a:xfrm>
            <a:off x="6215074" y="785794"/>
            <a:ext cx="2286000" cy="2286000"/>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artin Luther.png"/>
          <p:cNvPicPr>
            <a:picLocks noChangeAspect="1"/>
          </p:cNvPicPr>
          <p:nvPr/>
        </p:nvPicPr>
        <p:blipFill>
          <a:blip r:embed="rId2" cstate="print"/>
          <a:stretch>
            <a:fillRect/>
          </a:stretch>
        </p:blipFill>
        <p:spPr>
          <a:xfrm>
            <a:off x="0" y="0"/>
            <a:ext cx="5349240" cy="6858000"/>
          </a:xfrm>
          <a:prstGeom prst="rect">
            <a:avLst/>
          </a:prstGeom>
        </p:spPr>
      </p:pic>
      <p:sp>
        <p:nvSpPr>
          <p:cNvPr id="3" name="TextBox 2"/>
          <p:cNvSpPr txBox="1"/>
          <p:nvPr/>
        </p:nvSpPr>
        <p:spPr>
          <a:xfrm>
            <a:off x="6572264" y="142852"/>
            <a:ext cx="1659429" cy="646331"/>
          </a:xfrm>
          <a:prstGeom prst="rect">
            <a:avLst/>
          </a:prstGeom>
          <a:noFill/>
        </p:spPr>
        <p:txBody>
          <a:bodyPr wrap="none" rtlCol="0">
            <a:spAutoFit/>
          </a:bodyPr>
          <a:lstStyle/>
          <a:p>
            <a:r>
              <a:rPr lang="en-GB" b="1" dirty="0" smtClean="0">
                <a:latin typeface="Arial" pitchFamily="34" charset="0"/>
                <a:cs typeface="Arial" pitchFamily="34" charset="0"/>
              </a:rPr>
              <a:t>Martin Luther</a:t>
            </a:r>
          </a:p>
          <a:p>
            <a:r>
              <a:rPr lang="en-GB" b="1" dirty="0" smtClean="0">
                <a:latin typeface="Arial" pitchFamily="34" charset="0"/>
                <a:cs typeface="Arial" pitchFamily="34" charset="0"/>
              </a:rPr>
              <a:t>(1483 – 1546)</a:t>
            </a:r>
            <a:endParaRPr lang="en-GB" b="1" dirty="0">
              <a:latin typeface="Arial" pitchFamily="34" charset="0"/>
              <a:cs typeface="Arial" pitchFamily="34" charset="0"/>
            </a:endParaRPr>
          </a:p>
        </p:txBody>
      </p:sp>
      <p:sp>
        <p:nvSpPr>
          <p:cNvPr id="4" name="TextBox 3"/>
          <p:cNvSpPr txBox="1"/>
          <p:nvPr/>
        </p:nvSpPr>
        <p:spPr>
          <a:xfrm>
            <a:off x="5500694" y="3143248"/>
            <a:ext cx="3500462" cy="1384995"/>
          </a:xfrm>
          <a:prstGeom prst="rect">
            <a:avLst/>
          </a:prstGeom>
          <a:noFill/>
        </p:spPr>
        <p:txBody>
          <a:bodyPr wrap="square" rtlCol="0">
            <a:spAutoFit/>
          </a:bodyPr>
          <a:lstStyle/>
          <a:p>
            <a:endParaRPr lang="en-GB" sz="1200" i="1" dirty="0" smtClean="0">
              <a:latin typeface="Arial" pitchFamily="34" charset="0"/>
              <a:cs typeface="Arial" pitchFamily="34" charset="0"/>
            </a:endParaRPr>
          </a:p>
          <a:p>
            <a:r>
              <a:rPr lang="en-GB" sz="1200" i="1" dirty="0" smtClean="0">
                <a:latin typeface="Arial" pitchFamily="34" charset="0"/>
                <a:cs typeface="Arial" pitchFamily="34" charset="0"/>
              </a:rPr>
              <a:t>"If we wish to wash our hands of the Jew's blasphemy and not share in their guilt, we have to part company with them. They must be driven from our country." </a:t>
            </a:r>
            <a:r>
              <a:rPr lang="en-GB" sz="1200" dirty="0" smtClean="0">
                <a:latin typeface="Arial" pitchFamily="34" charset="0"/>
                <a:cs typeface="Arial" pitchFamily="34" charset="0"/>
              </a:rPr>
              <a:t/>
            </a:r>
            <a:br>
              <a:rPr lang="en-GB" sz="1200" dirty="0" smtClean="0">
                <a:latin typeface="Arial" pitchFamily="34" charset="0"/>
                <a:cs typeface="Arial" pitchFamily="34" charset="0"/>
              </a:rPr>
            </a:br>
            <a:r>
              <a:rPr lang="en-GB" sz="1200" i="1" dirty="0" smtClean="0">
                <a:latin typeface="Arial" pitchFamily="34" charset="0"/>
                <a:cs typeface="Arial" pitchFamily="34" charset="0"/>
              </a:rPr>
              <a:t/>
            </a:r>
            <a:br>
              <a:rPr lang="en-GB" sz="1200" i="1" dirty="0" smtClean="0">
                <a:latin typeface="Arial" pitchFamily="34" charset="0"/>
                <a:cs typeface="Arial" pitchFamily="34" charset="0"/>
              </a:rPr>
            </a:br>
            <a:endParaRPr lang="en-GB" sz="1200" dirty="0">
              <a:latin typeface="Arial" pitchFamily="34" charset="0"/>
              <a:cs typeface="Arial" pitchFamily="34" charset="0"/>
            </a:endParaRPr>
          </a:p>
        </p:txBody>
      </p:sp>
      <p:sp>
        <p:nvSpPr>
          <p:cNvPr id="5" name="TextBox 4"/>
          <p:cNvSpPr txBox="1"/>
          <p:nvPr/>
        </p:nvSpPr>
        <p:spPr>
          <a:xfrm>
            <a:off x="142844" y="4214818"/>
            <a:ext cx="5143536" cy="1477328"/>
          </a:xfrm>
          <a:prstGeom prst="rect">
            <a:avLst/>
          </a:prstGeom>
          <a:noFill/>
        </p:spPr>
        <p:txBody>
          <a:bodyPr wrap="square" rtlCol="0">
            <a:spAutoFit/>
          </a:bodyPr>
          <a:lstStyle/>
          <a:p>
            <a:r>
              <a:rPr lang="en-GB" b="1" i="1" dirty="0" smtClean="0">
                <a:solidFill>
                  <a:schemeClr val="bg1"/>
                </a:solidFill>
                <a:latin typeface="Arial" pitchFamily="34" charset="0"/>
                <a:cs typeface="Arial" pitchFamily="34" charset="0"/>
              </a:rPr>
              <a:t>"The Jews deserve to be hanged on gallows, seven times higher than ordinary thieves.“</a:t>
            </a:r>
          </a:p>
          <a:p>
            <a:r>
              <a:rPr lang="en-GB" b="1" dirty="0" smtClean="0">
                <a:solidFill>
                  <a:schemeClr val="bg1"/>
                </a:solidFill>
                <a:latin typeface="Arial" pitchFamily="34" charset="0"/>
                <a:cs typeface="Arial" pitchFamily="34" charset="0"/>
              </a:rPr>
              <a:t/>
            </a:r>
            <a:br>
              <a:rPr lang="en-GB" b="1" dirty="0" smtClean="0">
                <a:solidFill>
                  <a:schemeClr val="bg1"/>
                </a:solidFill>
                <a:latin typeface="Arial" pitchFamily="34" charset="0"/>
                <a:cs typeface="Arial" pitchFamily="34" charset="0"/>
              </a:rPr>
            </a:br>
            <a:r>
              <a:rPr lang="en-GB" b="1" i="1" dirty="0" smtClean="0">
                <a:solidFill>
                  <a:schemeClr val="bg1"/>
                </a:solidFill>
                <a:latin typeface="Arial" pitchFamily="34" charset="0"/>
                <a:cs typeface="Arial" pitchFamily="34" charset="0"/>
              </a:rPr>
              <a:t>"We ought to take revenge on the Jews and kill them."</a:t>
            </a:r>
            <a:endParaRPr lang="en-GB" dirty="0"/>
          </a:p>
        </p:txBody>
      </p:sp>
      <p:pic>
        <p:nvPicPr>
          <p:cNvPr id="6" name="Picture 5" descr="luther.png"/>
          <p:cNvPicPr>
            <a:picLocks noChangeAspect="1"/>
          </p:cNvPicPr>
          <p:nvPr/>
        </p:nvPicPr>
        <p:blipFill>
          <a:blip r:embed="rId3" cstate="print"/>
          <a:stretch>
            <a:fillRect/>
          </a:stretch>
        </p:blipFill>
        <p:spPr>
          <a:xfrm>
            <a:off x="6215074" y="785794"/>
            <a:ext cx="2286000" cy="2286000"/>
          </a:xfrm>
          <a:prstGeom prst="rect">
            <a:avLst/>
          </a:prstGeom>
        </p:spPr>
      </p:pic>
    </p:spTree>
    <p:extLst>
      <p:ext uri="{BB962C8B-B14F-4D97-AF65-F5344CB8AC3E}">
        <p14:creationId xmlns:p14="http://schemas.microsoft.com/office/powerpoint/2010/main" xmlns="" val="209150614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artin Luther.png"/>
          <p:cNvPicPr>
            <a:picLocks noChangeAspect="1"/>
          </p:cNvPicPr>
          <p:nvPr/>
        </p:nvPicPr>
        <p:blipFill>
          <a:blip r:embed="rId2" cstate="print"/>
          <a:stretch>
            <a:fillRect/>
          </a:stretch>
        </p:blipFill>
        <p:spPr>
          <a:xfrm>
            <a:off x="0" y="0"/>
            <a:ext cx="5349240" cy="6858000"/>
          </a:xfrm>
          <a:prstGeom prst="rect">
            <a:avLst/>
          </a:prstGeom>
        </p:spPr>
      </p:pic>
      <p:sp>
        <p:nvSpPr>
          <p:cNvPr id="3" name="TextBox 2"/>
          <p:cNvSpPr txBox="1"/>
          <p:nvPr/>
        </p:nvSpPr>
        <p:spPr>
          <a:xfrm>
            <a:off x="6572264" y="142852"/>
            <a:ext cx="1659429" cy="646331"/>
          </a:xfrm>
          <a:prstGeom prst="rect">
            <a:avLst/>
          </a:prstGeom>
          <a:noFill/>
        </p:spPr>
        <p:txBody>
          <a:bodyPr wrap="none" rtlCol="0">
            <a:spAutoFit/>
          </a:bodyPr>
          <a:lstStyle/>
          <a:p>
            <a:r>
              <a:rPr lang="en-GB" b="1" dirty="0" smtClean="0">
                <a:latin typeface="Arial" pitchFamily="34" charset="0"/>
                <a:cs typeface="Arial" pitchFamily="34" charset="0"/>
              </a:rPr>
              <a:t>Martin Luther</a:t>
            </a:r>
          </a:p>
          <a:p>
            <a:r>
              <a:rPr lang="en-GB" b="1" dirty="0" smtClean="0">
                <a:latin typeface="Arial" pitchFamily="34" charset="0"/>
                <a:cs typeface="Arial" pitchFamily="34" charset="0"/>
              </a:rPr>
              <a:t>(1483 – 1546)</a:t>
            </a:r>
            <a:endParaRPr lang="en-GB" b="1" dirty="0">
              <a:latin typeface="Arial" pitchFamily="34" charset="0"/>
              <a:cs typeface="Arial" pitchFamily="34" charset="0"/>
            </a:endParaRPr>
          </a:p>
        </p:txBody>
      </p:sp>
      <p:sp>
        <p:nvSpPr>
          <p:cNvPr id="4" name="TextBox 3"/>
          <p:cNvSpPr txBox="1"/>
          <p:nvPr/>
        </p:nvSpPr>
        <p:spPr>
          <a:xfrm>
            <a:off x="5500694" y="3143248"/>
            <a:ext cx="3500462" cy="1384995"/>
          </a:xfrm>
          <a:prstGeom prst="rect">
            <a:avLst/>
          </a:prstGeom>
          <a:noFill/>
        </p:spPr>
        <p:txBody>
          <a:bodyPr wrap="square" rtlCol="0">
            <a:spAutoFit/>
          </a:bodyPr>
          <a:lstStyle/>
          <a:p>
            <a:r>
              <a:rPr lang="en-GB" sz="1200" i="1" dirty="0" smtClean="0">
                <a:latin typeface="Arial" pitchFamily="34" charset="0"/>
                <a:cs typeface="Arial" pitchFamily="34" charset="0"/>
              </a:rPr>
              <a:t/>
            </a:r>
            <a:br>
              <a:rPr lang="en-GB" sz="1200" i="1" dirty="0" smtClean="0">
                <a:latin typeface="Arial" pitchFamily="34" charset="0"/>
                <a:cs typeface="Arial" pitchFamily="34" charset="0"/>
              </a:rPr>
            </a:br>
            <a:r>
              <a:rPr lang="en-GB" sz="1200" i="1" dirty="0" smtClean="0">
                <a:latin typeface="Arial" pitchFamily="34" charset="0"/>
                <a:cs typeface="Arial" pitchFamily="34" charset="0"/>
              </a:rPr>
              <a:t>"What shall we Christians do now with this depraved and damned people of the Jews?...I will give my faithful advice: First, that one should set fire to their synagogues...Then that one should also break down and destroy their houses."</a:t>
            </a:r>
            <a:endParaRPr lang="en-GB" sz="1200" dirty="0">
              <a:latin typeface="Arial" pitchFamily="34" charset="0"/>
              <a:cs typeface="Arial" pitchFamily="34" charset="0"/>
            </a:endParaRPr>
          </a:p>
        </p:txBody>
      </p:sp>
      <p:sp>
        <p:nvSpPr>
          <p:cNvPr id="5" name="TextBox 4"/>
          <p:cNvSpPr txBox="1"/>
          <p:nvPr/>
        </p:nvSpPr>
        <p:spPr>
          <a:xfrm>
            <a:off x="142844" y="4214818"/>
            <a:ext cx="5143536" cy="1477328"/>
          </a:xfrm>
          <a:prstGeom prst="rect">
            <a:avLst/>
          </a:prstGeom>
          <a:noFill/>
        </p:spPr>
        <p:txBody>
          <a:bodyPr wrap="square" rtlCol="0">
            <a:spAutoFit/>
          </a:bodyPr>
          <a:lstStyle/>
          <a:p>
            <a:r>
              <a:rPr lang="en-GB" b="1" i="1" dirty="0" smtClean="0">
                <a:solidFill>
                  <a:srgbClr val="FFC000"/>
                </a:solidFill>
                <a:latin typeface="Arial" pitchFamily="34" charset="0"/>
                <a:cs typeface="Arial" pitchFamily="34" charset="0"/>
              </a:rPr>
              <a:t>"The Jews deserve to be hanged on gallows, seven times higher than ordinary thieves.“</a:t>
            </a:r>
          </a:p>
          <a:p>
            <a:r>
              <a:rPr lang="en-GB" b="1" dirty="0" smtClean="0">
                <a:solidFill>
                  <a:srgbClr val="FFC000"/>
                </a:solidFill>
                <a:latin typeface="Arial" pitchFamily="34" charset="0"/>
                <a:cs typeface="Arial" pitchFamily="34" charset="0"/>
              </a:rPr>
              <a:t/>
            </a:r>
            <a:br>
              <a:rPr lang="en-GB" b="1" dirty="0" smtClean="0">
                <a:solidFill>
                  <a:srgbClr val="FFC000"/>
                </a:solidFill>
                <a:latin typeface="Arial" pitchFamily="34" charset="0"/>
                <a:cs typeface="Arial" pitchFamily="34" charset="0"/>
              </a:rPr>
            </a:br>
            <a:r>
              <a:rPr lang="en-GB" b="1" i="1" dirty="0" smtClean="0">
                <a:solidFill>
                  <a:srgbClr val="FFC000"/>
                </a:solidFill>
                <a:latin typeface="Arial" pitchFamily="34" charset="0"/>
                <a:cs typeface="Arial" pitchFamily="34" charset="0"/>
              </a:rPr>
              <a:t>"We ought to take revenge on the Jews and kill them."</a:t>
            </a:r>
            <a:endParaRPr lang="en-GB" dirty="0">
              <a:solidFill>
                <a:srgbClr val="FFC000"/>
              </a:solidFill>
            </a:endParaRPr>
          </a:p>
        </p:txBody>
      </p:sp>
      <p:pic>
        <p:nvPicPr>
          <p:cNvPr id="6" name="Picture 5" descr="luther.png"/>
          <p:cNvPicPr>
            <a:picLocks noChangeAspect="1"/>
          </p:cNvPicPr>
          <p:nvPr/>
        </p:nvPicPr>
        <p:blipFill>
          <a:blip r:embed="rId3" cstate="print"/>
          <a:stretch>
            <a:fillRect/>
          </a:stretch>
        </p:blipFill>
        <p:spPr>
          <a:xfrm>
            <a:off x="6215074" y="785794"/>
            <a:ext cx="2286000" cy="2286000"/>
          </a:xfrm>
          <a:prstGeom prst="rect">
            <a:avLst/>
          </a:prstGeom>
        </p:spPr>
      </p:pic>
    </p:spTree>
    <p:extLst>
      <p:ext uri="{BB962C8B-B14F-4D97-AF65-F5344CB8AC3E}">
        <p14:creationId xmlns:p14="http://schemas.microsoft.com/office/powerpoint/2010/main" xmlns="" val="2351369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etrus Camper, a Dutch anatomist, develops the science of physiognimy, studying facial angles of various races as they relate to those of apes.png"/>
          <p:cNvPicPr>
            <a:picLocks noChangeAspect="1"/>
          </p:cNvPicPr>
          <p:nvPr/>
        </p:nvPicPr>
        <p:blipFill>
          <a:blip r:embed="rId2" cstate="print"/>
          <a:stretch>
            <a:fillRect/>
          </a:stretch>
        </p:blipFill>
        <p:spPr>
          <a:xfrm>
            <a:off x="5286380" y="4500570"/>
            <a:ext cx="3571868" cy="2164552"/>
          </a:xfrm>
          <a:prstGeom prst="rect">
            <a:avLst/>
          </a:prstGeom>
        </p:spPr>
      </p:pic>
      <p:sp>
        <p:nvSpPr>
          <p:cNvPr id="3" name="TextBox 2"/>
          <p:cNvSpPr txBox="1"/>
          <p:nvPr/>
        </p:nvSpPr>
        <p:spPr>
          <a:xfrm>
            <a:off x="5286380" y="214290"/>
            <a:ext cx="3571900" cy="3139321"/>
          </a:xfrm>
          <a:prstGeom prst="rect">
            <a:avLst/>
          </a:prstGeom>
          <a:noFill/>
        </p:spPr>
        <p:txBody>
          <a:bodyPr wrap="square" rtlCol="0">
            <a:spAutoFit/>
          </a:bodyPr>
          <a:lstStyle/>
          <a:p>
            <a:r>
              <a:rPr lang="en-GB" b="1" dirty="0" err="1" smtClean="0">
                <a:latin typeface="Arial" pitchFamily="34" charset="0"/>
                <a:cs typeface="Arial" pitchFamily="34" charset="0"/>
              </a:rPr>
              <a:t>Petrus</a:t>
            </a:r>
            <a:r>
              <a:rPr lang="en-GB" b="1" dirty="0" smtClean="0">
                <a:latin typeface="Arial" pitchFamily="34" charset="0"/>
                <a:cs typeface="Arial" pitchFamily="34" charset="0"/>
              </a:rPr>
              <a:t> Camper (1722 - 1789)</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Dutch anatomist, developed the science of </a:t>
            </a:r>
            <a:r>
              <a:rPr lang="en-GB" b="1" dirty="0" err="1" smtClean="0">
                <a:latin typeface="Arial" pitchFamily="34" charset="0"/>
                <a:cs typeface="Arial" pitchFamily="34" charset="0"/>
              </a:rPr>
              <a:t>physiognimy</a:t>
            </a:r>
            <a:r>
              <a:rPr lang="en-GB" b="1" dirty="0">
                <a:latin typeface="Arial" pitchFamily="34" charset="0"/>
                <a:cs typeface="Arial" pitchFamily="34" charset="0"/>
              </a:rPr>
              <a:t> </a:t>
            </a:r>
            <a:r>
              <a:rPr lang="en-GB" b="1" dirty="0" smtClean="0">
                <a:latin typeface="Arial" pitchFamily="34" charset="0"/>
                <a:cs typeface="Arial" pitchFamily="34" charset="0"/>
              </a:rPr>
              <a:t>– </a:t>
            </a:r>
          </a:p>
          <a:p>
            <a:endParaRPr lang="en-GB" b="1" dirty="0">
              <a:latin typeface="Arial" pitchFamily="34" charset="0"/>
              <a:cs typeface="Arial" pitchFamily="34" charset="0"/>
            </a:endParaRP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studying facial angles of various races as they relate to those of apes.</a:t>
            </a:r>
          </a:p>
          <a:p>
            <a:endParaRPr lang="en-GB" b="1" dirty="0" smtClean="0">
              <a:latin typeface="Arial" pitchFamily="34" charset="0"/>
              <a:cs typeface="Arial" pitchFamily="34" charset="0"/>
            </a:endParaRPr>
          </a:p>
          <a:p>
            <a:endParaRPr lang="en-GB" b="1" dirty="0">
              <a:latin typeface="Arial" pitchFamily="34" charset="0"/>
              <a:cs typeface="Arial" pitchFamily="34" charset="0"/>
            </a:endParaRPr>
          </a:p>
        </p:txBody>
      </p:sp>
      <p:pic>
        <p:nvPicPr>
          <p:cNvPr id="4" name="Picture 3" descr="Petrus-Camper-(professor).jpg"/>
          <p:cNvPicPr>
            <a:picLocks noChangeAspect="1"/>
          </p:cNvPicPr>
          <p:nvPr/>
        </p:nvPicPr>
        <p:blipFill>
          <a:blip r:embed="rId3" cstate="print"/>
          <a:stretch>
            <a:fillRect/>
          </a:stretch>
        </p:blipFill>
        <p:spPr>
          <a:xfrm>
            <a:off x="0" y="0"/>
            <a:ext cx="5085382" cy="6858000"/>
          </a:xfrm>
          <a:prstGeom prst="rect">
            <a:avLst/>
          </a:prstGeom>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43636" y="214290"/>
            <a:ext cx="2557110" cy="646331"/>
          </a:xfrm>
          <a:prstGeom prst="rect">
            <a:avLst/>
          </a:prstGeom>
          <a:noFill/>
        </p:spPr>
        <p:txBody>
          <a:bodyPr wrap="none" rtlCol="0">
            <a:spAutoFit/>
          </a:bodyPr>
          <a:lstStyle/>
          <a:p>
            <a:r>
              <a:rPr lang="en-GB" b="1" dirty="0" smtClean="0">
                <a:latin typeface="Arial" pitchFamily="34" charset="0"/>
                <a:cs typeface="Arial" pitchFamily="34" charset="0"/>
              </a:rPr>
              <a:t>Arthur Schopenhauer</a:t>
            </a:r>
          </a:p>
          <a:p>
            <a:r>
              <a:rPr lang="en-GB" b="1" dirty="0" smtClean="0">
                <a:latin typeface="Arial" pitchFamily="34" charset="0"/>
                <a:cs typeface="Arial" pitchFamily="34" charset="0"/>
              </a:rPr>
              <a:t>(1788 – 1860)</a:t>
            </a:r>
            <a:endParaRPr lang="en-GB" b="1" dirty="0">
              <a:latin typeface="Arial" pitchFamily="34" charset="0"/>
              <a:cs typeface="Arial" pitchFamily="34" charset="0"/>
            </a:endParaRPr>
          </a:p>
        </p:txBody>
      </p:sp>
      <p:pic>
        <p:nvPicPr>
          <p:cNvPr id="3" name="Picture 2" descr="Arthur Schopenhauer.png"/>
          <p:cNvPicPr>
            <a:picLocks noChangeAspect="1"/>
          </p:cNvPicPr>
          <p:nvPr/>
        </p:nvPicPr>
        <p:blipFill>
          <a:blip r:embed="rId2" cstate="print"/>
          <a:stretch>
            <a:fillRect/>
          </a:stretch>
        </p:blipFill>
        <p:spPr>
          <a:xfrm>
            <a:off x="0" y="0"/>
            <a:ext cx="5578428" cy="6858000"/>
          </a:xfrm>
          <a:prstGeom prst="rect">
            <a:avLst/>
          </a:prstGeom>
        </p:spPr>
      </p:pic>
      <p:sp>
        <p:nvSpPr>
          <p:cNvPr id="4" name="TextBox 3"/>
          <p:cNvSpPr txBox="1"/>
          <p:nvPr/>
        </p:nvSpPr>
        <p:spPr>
          <a:xfrm>
            <a:off x="5715008" y="2500306"/>
            <a:ext cx="3214710" cy="4154984"/>
          </a:xfrm>
          <a:prstGeom prst="rect">
            <a:avLst/>
          </a:prstGeom>
          <a:noFill/>
        </p:spPr>
        <p:txBody>
          <a:bodyPr wrap="square" rtlCol="0">
            <a:spAutoFit/>
          </a:bodyPr>
          <a:lstStyle/>
          <a:p>
            <a:r>
              <a:rPr lang="en-GB" sz="1200" b="1" i="1" dirty="0" smtClean="0">
                <a:latin typeface="Arial" pitchFamily="34" charset="0"/>
                <a:cs typeface="Arial" pitchFamily="34" charset="0"/>
              </a:rPr>
              <a:t>The highest civilization and culture, apart from the ancient Hindus and Egyptians, are found exclusively among the white races; and even with many dark peoples, the ruling caste or race is fairer in colour than the rest and has, therefore, evidently immigrated, for example, the Brahmans, the Incas, and the rulers of the South Sea Islands. </a:t>
            </a:r>
          </a:p>
          <a:p>
            <a:endParaRPr lang="en-GB" sz="1200" b="1" i="1" dirty="0" smtClean="0">
              <a:latin typeface="Arial" pitchFamily="34" charset="0"/>
              <a:cs typeface="Arial" pitchFamily="34" charset="0"/>
            </a:endParaRPr>
          </a:p>
          <a:p>
            <a:r>
              <a:rPr lang="en-GB" sz="1200" b="1" i="1" dirty="0" smtClean="0">
                <a:latin typeface="Arial" pitchFamily="34" charset="0"/>
                <a:cs typeface="Arial" pitchFamily="34" charset="0"/>
              </a:rPr>
              <a:t>All this is due to the fact that necessity is the mother of invention because those tribes that emigrated early to the north, and there gradually became white, had to develop all their intellectual powers and invent and perfect all the arts in their struggle with need, want and misery, which in their many forms were brought about by the climate. This they had to do in order to make up for the parsimony of nature and out of it all came their high civilization.</a:t>
            </a:r>
            <a:endParaRPr lang="en-GB" sz="1200" b="1" i="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1850 Robert Knox publishes The Races of Men in which he argues that democracy is a product of the Teutonic race.png"/>
          <p:cNvPicPr>
            <a:picLocks noChangeAspect="1"/>
          </p:cNvPicPr>
          <p:nvPr/>
        </p:nvPicPr>
        <p:blipFill>
          <a:blip r:embed="rId2" cstate="print"/>
          <a:stretch>
            <a:fillRect/>
          </a:stretch>
        </p:blipFill>
        <p:spPr>
          <a:xfrm>
            <a:off x="3786182" y="0"/>
            <a:ext cx="5357818" cy="6793810"/>
          </a:xfrm>
          <a:prstGeom prst="rect">
            <a:avLst/>
          </a:prstGeom>
        </p:spPr>
      </p:pic>
      <p:sp>
        <p:nvSpPr>
          <p:cNvPr id="3" name="TextBox 2"/>
          <p:cNvSpPr txBox="1"/>
          <p:nvPr/>
        </p:nvSpPr>
        <p:spPr>
          <a:xfrm>
            <a:off x="214282" y="5786454"/>
            <a:ext cx="3571900" cy="923330"/>
          </a:xfrm>
          <a:prstGeom prst="rect">
            <a:avLst/>
          </a:prstGeom>
          <a:noFill/>
        </p:spPr>
        <p:txBody>
          <a:bodyPr wrap="square" rtlCol="0">
            <a:spAutoFit/>
          </a:bodyPr>
          <a:lstStyle/>
          <a:p>
            <a:r>
              <a:rPr lang="en-GB" b="1" dirty="0" smtClean="0">
                <a:latin typeface="Arial" pitchFamily="34" charset="0"/>
                <a:cs typeface="Arial" pitchFamily="34" charset="0"/>
              </a:rPr>
              <a:t>1850 </a:t>
            </a:r>
            <a:r>
              <a:rPr lang="en-GB" b="1" i="1" dirty="0" smtClean="0">
                <a:latin typeface="Arial" pitchFamily="34" charset="0"/>
                <a:cs typeface="Arial" pitchFamily="34" charset="0"/>
              </a:rPr>
              <a:t>The Races of Men </a:t>
            </a:r>
          </a:p>
          <a:p>
            <a:r>
              <a:rPr lang="en-GB" b="1" dirty="0" smtClean="0">
                <a:latin typeface="Arial" pitchFamily="34" charset="0"/>
                <a:cs typeface="Arial" pitchFamily="34" charset="0"/>
              </a:rPr>
              <a:t>argues that democracy is a product of the Teutonic race</a:t>
            </a:r>
            <a:endParaRPr lang="en-GB" b="1" dirty="0">
              <a:latin typeface="Arial" pitchFamily="34" charset="0"/>
              <a:cs typeface="Arial" pitchFamily="34" charset="0"/>
            </a:endParaRPr>
          </a:p>
        </p:txBody>
      </p:sp>
      <p:pic>
        <p:nvPicPr>
          <p:cNvPr id="4" name="Picture 3" descr="Dr Robert Knox.png"/>
          <p:cNvPicPr>
            <a:picLocks noChangeAspect="1"/>
          </p:cNvPicPr>
          <p:nvPr/>
        </p:nvPicPr>
        <p:blipFill>
          <a:blip r:embed="rId3" cstate="print"/>
          <a:stretch>
            <a:fillRect/>
          </a:stretch>
        </p:blipFill>
        <p:spPr>
          <a:xfrm>
            <a:off x="0" y="-1"/>
            <a:ext cx="3786182" cy="2839637"/>
          </a:xfrm>
          <a:prstGeom prst="rect">
            <a:avLst/>
          </a:prstGeom>
        </p:spPr>
      </p:pic>
      <p:sp>
        <p:nvSpPr>
          <p:cNvPr id="5" name="TextBox 4"/>
          <p:cNvSpPr txBox="1"/>
          <p:nvPr/>
        </p:nvSpPr>
        <p:spPr>
          <a:xfrm>
            <a:off x="928662" y="3000372"/>
            <a:ext cx="1890261" cy="646331"/>
          </a:xfrm>
          <a:prstGeom prst="rect">
            <a:avLst/>
          </a:prstGeom>
          <a:noFill/>
        </p:spPr>
        <p:txBody>
          <a:bodyPr wrap="none" rtlCol="0">
            <a:spAutoFit/>
          </a:bodyPr>
          <a:lstStyle/>
          <a:p>
            <a:pPr algn="ctr"/>
            <a:r>
              <a:rPr lang="en-GB" b="1" dirty="0" smtClean="0">
                <a:latin typeface="Arial" pitchFamily="34" charset="0"/>
                <a:cs typeface="Arial" pitchFamily="34" charset="0"/>
              </a:rPr>
              <a:t>Dr Robert Knox</a:t>
            </a:r>
          </a:p>
          <a:p>
            <a:pPr algn="ctr"/>
            <a:r>
              <a:rPr lang="en-GB" b="1" dirty="0" smtClean="0">
                <a:latin typeface="Arial" pitchFamily="34" charset="0"/>
                <a:cs typeface="Arial" pitchFamily="34" charset="0"/>
              </a:rPr>
              <a:t>1791 – 1862</a:t>
            </a:r>
            <a:endParaRPr lang="en-GB" b="1" dirty="0">
              <a:latin typeface="Arial" pitchFamily="34" charset="0"/>
              <a:cs typeface="Arial" pitchFamily="34" charset="0"/>
            </a:endParaRPr>
          </a:p>
        </p:txBody>
      </p:sp>
      <p:pic>
        <p:nvPicPr>
          <p:cNvPr id="6" name="Picture 5" descr="Dr Robert Knox 2.png"/>
          <p:cNvPicPr>
            <a:picLocks noChangeAspect="1"/>
          </p:cNvPicPr>
          <p:nvPr/>
        </p:nvPicPr>
        <p:blipFill>
          <a:blip r:embed="rId4" cstate="print"/>
          <a:stretch>
            <a:fillRect/>
          </a:stretch>
        </p:blipFill>
        <p:spPr>
          <a:xfrm>
            <a:off x="1000100" y="3571876"/>
            <a:ext cx="1533197" cy="2000264"/>
          </a:xfrm>
          <a:prstGeom prst="rect">
            <a:avLst/>
          </a:prstGeom>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8722" name="Picture 2" descr="gobineau"/>
          <p:cNvPicPr>
            <a:picLocks noChangeAspect="1" noChangeArrowheads="1"/>
          </p:cNvPicPr>
          <p:nvPr/>
        </p:nvPicPr>
        <p:blipFill>
          <a:blip r:embed="rId2" cstate="print">
            <a:lum bright="-30000" contrast="-46000"/>
          </a:blip>
          <a:srcRect/>
          <a:stretch>
            <a:fillRect/>
          </a:stretch>
        </p:blipFill>
        <p:spPr bwMode="auto">
          <a:xfrm>
            <a:off x="0" y="0"/>
            <a:ext cx="4583200" cy="6858000"/>
          </a:xfrm>
          <a:prstGeom prst="rect">
            <a:avLst/>
          </a:prstGeom>
          <a:noFill/>
        </p:spPr>
      </p:pic>
      <p:sp>
        <p:nvSpPr>
          <p:cNvPr id="158723" name="Text Box 3"/>
          <p:cNvSpPr txBox="1">
            <a:spLocks noChangeArrowheads="1"/>
          </p:cNvSpPr>
          <p:nvPr/>
        </p:nvSpPr>
        <p:spPr bwMode="auto">
          <a:xfrm>
            <a:off x="4611688" y="260350"/>
            <a:ext cx="4389437" cy="701675"/>
          </a:xfrm>
          <a:prstGeom prst="rect">
            <a:avLst/>
          </a:prstGeom>
          <a:noFill/>
          <a:ln w="9525">
            <a:noFill/>
            <a:miter lim="800000"/>
            <a:headEnd/>
            <a:tailEnd/>
          </a:ln>
          <a:effectLst/>
        </p:spPr>
        <p:txBody>
          <a:bodyPr wrap="none">
            <a:spAutoFit/>
          </a:bodyPr>
          <a:lstStyle/>
          <a:p>
            <a:pPr algn="ctr"/>
            <a:r>
              <a:rPr lang="en-GB" sz="2000" b="1" i="1" dirty="0">
                <a:latin typeface="Arial" pitchFamily="34" charset="0"/>
                <a:cs typeface="Arial" pitchFamily="34" charset="0"/>
              </a:rPr>
              <a:t>Comte</a:t>
            </a:r>
            <a:r>
              <a:rPr lang="en-GB" sz="2000" b="1" dirty="0">
                <a:latin typeface="Arial" pitchFamily="34" charset="0"/>
                <a:cs typeface="Arial" pitchFamily="34" charset="0"/>
              </a:rPr>
              <a:t> Joseph Arthur de </a:t>
            </a:r>
            <a:r>
              <a:rPr lang="en-GB" sz="2000" b="1" dirty="0" err="1">
                <a:latin typeface="Arial" pitchFamily="34" charset="0"/>
                <a:cs typeface="Arial" pitchFamily="34" charset="0"/>
              </a:rPr>
              <a:t>Gobineau</a:t>
            </a:r>
            <a:endParaRPr lang="en-GB" sz="2000" b="1" dirty="0">
              <a:latin typeface="Arial" pitchFamily="34" charset="0"/>
              <a:cs typeface="Arial" pitchFamily="34" charset="0"/>
            </a:endParaRPr>
          </a:p>
          <a:p>
            <a:pPr algn="ctr"/>
            <a:r>
              <a:rPr lang="en-GB" sz="2000" dirty="0">
                <a:latin typeface="Arial" pitchFamily="34" charset="0"/>
                <a:cs typeface="Arial" pitchFamily="34" charset="0"/>
              </a:rPr>
              <a:t>(1816 – 1882)</a:t>
            </a:r>
            <a:endParaRPr lang="en-US" sz="2000" dirty="0">
              <a:latin typeface="Arial" pitchFamily="34" charset="0"/>
              <a:cs typeface="Arial" pitchFamily="34" charset="0"/>
            </a:endParaRPr>
          </a:p>
        </p:txBody>
      </p:sp>
      <p:sp>
        <p:nvSpPr>
          <p:cNvPr id="158724" name="Text Box 4"/>
          <p:cNvSpPr txBox="1">
            <a:spLocks noChangeArrowheads="1"/>
          </p:cNvSpPr>
          <p:nvPr/>
        </p:nvSpPr>
        <p:spPr bwMode="auto">
          <a:xfrm>
            <a:off x="4584700" y="1222375"/>
            <a:ext cx="4445448" cy="338554"/>
          </a:xfrm>
          <a:prstGeom prst="rect">
            <a:avLst/>
          </a:prstGeom>
          <a:noFill/>
          <a:ln w="9525">
            <a:noFill/>
            <a:miter lim="800000"/>
            <a:headEnd/>
            <a:tailEnd/>
          </a:ln>
          <a:effectLst/>
        </p:spPr>
        <p:txBody>
          <a:bodyPr wrap="none">
            <a:spAutoFit/>
          </a:bodyPr>
          <a:lstStyle/>
          <a:p>
            <a:r>
              <a:rPr lang="en-GB" sz="1600" dirty="0">
                <a:latin typeface="Arial" pitchFamily="34" charset="0"/>
                <a:cs typeface="Arial" pitchFamily="34" charset="0"/>
              </a:rPr>
              <a:t>1853  </a:t>
            </a:r>
            <a:r>
              <a:rPr lang="en-GB" sz="1600" i="1" dirty="0">
                <a:latin typeface="Arial" pitchFamily="34" charset="0"/>
                <a:cs typeface="Arial" pitchFamily="34" charset="0"/>
              </a:rPr>
              <a:t>‘</a:t>
            </a:r>
            <a:r>
              <a:rPr lang="en-GB" sz="1600" i="1" dirty="0" err="1">
                <a:latin typeface="Arial" pitchFamily="34" charset="0"/>
                <a:cs typeface="Arial" pitchFamily="34" charset="0"/>
              </a:rPr>
              <a:t>Essai</a:t>
            </a:r>
            <a:r>
              <a:rPr lang="en-GB" sz="1600" i="1" dirty="0">
                <a:latin typeface="Arial" pitchFamily="34" charset="0"/>
                <a:cs typeface="Arial" pitchFamily="34" charset="0"/>
              </a:rPr>
              <a:t> </a:t>
            </a:r>
            <a:r>
              <a:rPr lang="en-GB" sz="1600" i="1" dirty="0" err="1">
                <a:latin typeface="Arial" pitchFamily="34" charset="0"/>
                <a:cs typeface="Arial" pitchFamily="34" charset="0"/>
              </a:rPr>
              <a:t>sur</a:t>
            </a:r>
            <a:r>
              <a:rPr lang="en-GB" sz="1600" i="1" dirty="0">
                <a:latin typeface="Arial" pitchFamily="34" charset="0"/>
                <a:cs typeface="Arial" pitchFamily="34" charset="0"/>
              </a:rPr>
              <a:t> </a:t>
            </a:r>
            <a:r>
              <a:rPr lang="en-GB" sz="1600" i="1" dirty="0" err="1">
                <a:latin typeface="Arial" pitchFamily="34" charset="0"/>
                <a:cs typeface="Arial" pitchFamily="34" charset="0"/>
              </a:rPr>
              <a:t>l’inégalite</a:t>
            </a:r>
            <a:r>
              <a:rPr lang="en-GB" sz="1600" i="1" dirty="0">
                <a:latin typeface="Arial" pitchFamily="34" charset="0"/>
                <a:cs typeface="Arial" pitchFamily="34" charset="0"/>
              </a:rPr>
              <a:t> des races </a:t>
            </a:r>
            <a:r>
              <a:rPr lang="en-GB" sz="1600" i="1" dirty="0" err="1">
                <a:latin typeface="Arial" pitchFamily="34" charset="0"/>
                <a:cs typeface="Arial" pitchFamily="34" charset="0"/>
              </a:rPr>
              <a:t>humanes</a:t>
            </a:r>
            <a:r>
              <a:rPr lang="en-GB" sz="1600" i="1" dirty="0">
                <a:latin typeface="Arial" pitchFamily="34" charset="0"/>
                <a:cs typeface="Arial" pitchFamily="34" charset="0"/>
              </a:rPr>
              <a:t>’</a:t>
            </a:r>
            <a:endParaRPr lang="en-US" sz="1600" i="1" dirty="0">
              <a:latin typeface="Arial" pitchFamily="34" charset="0"/>
              <a:cs typeface="Arial" pitchFamily="34" charset="0"/>
            </a:endParaRPr>
          </a:p>
        </p:txBody>
      </p:sp>
      <p:sp>
        <p:nvSpPr>
          <p:cNvPr id="158725" name="Text Box 5"/>
          <p:cNvSpPr txBox="1">
            <a:spLocks noChangeArrowheads="1"/>
          </p:cNvSpPr>
          <p:nvPr/>
        </p:nvSpPr>
        <p:spPr bwMode="auto">
          <a:xfrm>
            <a:off x="214282" y="2643182"/>
            <a:ext cx="3000395" cy="3970318"/>
          </a:xfrm>
          <a:prstGeom prst="rect">
            <a:avLst/>
          </a:prstGeom>
          <a:noFill/>
          <a:ln w="9525">
            <a:noFill/>
            <a:miter lim="800000"/>
            <a:headEnd/>
            <a:tailEnd/>
          </a:ln>
          <a:effectLst/>
        </p:spPr>
        <p:txBody>
          <a:bodyPr wrap="square">
            <a:spAutoFit/>
          </a:bodyPr>
          <a:lstStyle/>
          <a:p>
            <a:r>
              <a:rPr lang="en-GB" b="1" i="1" dirty="0">
                <a:solidFill>
                  <a:srgbClr val="FFC000"/>
                </a:solidFill>
                <a:latin typeface="Arial" pitchFamily="34" charset="0"/>
                <a:cs typeface="Arial" pitchFamily="34" charset="0"/>
              </a:rPr>
              <a:t>“Passing from one induction to another, I was gradually penetrated by the conviction that the racial question overshadows all other problems in history, that it holds the key to them all, and that the inequality of the races from whose fusion a people is formed is enough to explain the whole course of its destiny”</a:t>
            </a:r>
            <a:endParaRPr lang="en-US" b="1" i="1" dirty="0">
              <a:solidFill>
                <a:srgbClr val="FFC000"/>
              </a:solidFill>
              <a:latin typeface="Arial" pitchFamily="34" charset="0"/>
              <a:cs typeface="Arial" pitchFamily="34" charset="0"/>
            </a:endParaRPr>
          </a:p>
        </p:txBody>
      </p:sp>
      <p:pic>
        <p:nvPicPr>
          <p:cNvPr id="6" name="Picture 5" descr="Gobineau, Joseph-Arthur 1816-1882 01.png"/>
          <p:cNvPicPr>
            <a:picLocks noChangeAspect="1"/>
          </p:cNvPicPr>
          <p:nvPr/>
        </p:nvPicPr>
        <p:blipFill>
          <a:blip r:embed="rId3" cstate="print"/>
          <a:stretch>
            <a:fillRect/>
          </a:stretch>
        </p:blipFill>
        <p:spPr>
          <a:xfrm>
            <a:off x="5214942" y="1737024"/>
            <a:ext cx="3237700" cy="4835248"/>
          </a:xfrm>
          <a:prstGeom prst="rect">
            <a:avLst/>
          </a:prstGeom>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liddon's Indigenous races of the earth - 1857 demonstrating that black people ranked between white people and chimpanzees intellectually.jpg"/>
          <p:cNvPicPr>
            <a:picLocks noChangeAspect="1"/>
          </p:cNvPicPr>
          <p:nvPr/>
        </p:nvPicPr>
        <p:blipFill>
          <a:blip r:embed="rId2" cstate="print"/>
          <a:stretch>
            <a:fillRect/>
          </a:stretch>
        </p:blipFill>
        <p:spPr>
          <a:xfrm>
            <a:off x="0" y="0"/>
            <a:ext cx="4183380" cy="6858000"/>
          </a:xfrm>
          <a:prstGeom prst="rect">
            <a:avLst/>
          </a:prstGeom>
        </p:spPr>
      </p:pic>
      <p:pic>
        <p:nvPicPr>
          <p:cNvPr id="3" name="Picture 2" descr="gobineau 2.png"/>
          <p:cNvPicPr>
            <a:picLocks noChangeAspect="1"/>
          </p:cNvPicPr>
          <p:nvPr/>
        </p:nvPicPr>
        <p:blipFill>
          <a:blip r:embed="rId3" cstate="print"/>
          <a:stretch>
            <a:fillRect/>
          </a:stretch>
        </p:blipFill>
        <p:spPr>
          <a:xfrm>
            <a:off x="5429256" y="2332617"/>
            <a:ext cx="2771797" cy="4525383"/>
          </a:xfrm>
          <a:prstGeom prst="rect">
            <a:avLst/>
          </a:prstGeom>
        </p:spPr>
      </p:pic>
      <p:sp>
        <p:nvSpPr>
          <p:cNvPr id="4" name="TextBox 3"/>
          <p:cNvSpPr txBox="1"/>
          <p:nvPr/>
        </p:nvSpPr>
        <p:spPr>
          <a:xfrm>
            <a:off x="4357686" y="0"/>
            <a:ext cx="4786314" cy="2308324"/>
          </a:xfrm>
          <a:prstGeom prst="rect">
            <a:avLst/>
          </a:prstGeom>
          <a:noFill/>
        </p:spPr>
        <p:txBody>
          <a:bodyPr wrap="square" rtlCol="0">
            <a:spAutoFit/>
          </a:bodyPr>
          <a:lstStyle/>
          <a:p>
            <a:r>
              <a:rPr lang="en-GB" b="1" dirty="0" smtClean="0">
                <a:latin typeface="Arial" pitchFamily="34" charset="0"/>
                <a:cs typeface="Arial" pitchFamily="34" charset="0"/>
              </a:rPr>
              <a:t>George Robins </a:t>
            </a:r>
            <a:r>
              <a:rPr lang="en-GB" b="1" dirty="0" err="1" smtClean="0">
                <a:latin typeface="Arial" pitchFamily="34" charset="0"/>
                <a:cs typeface="Arial" pitchFamily="34" charset="0"/>
              </a:rPr>
              <a:t>Gliddon</a:t>
            </a:r>
            <a:r>
              <a:rPr lang="en-GB" b="1" dirty="0" smtClean="0">
                <a:latin typeface="Arial" pitchFamily="34" charset="0"/>
                <a:cs typeface="Arial" pitchFamily="34" charset="0"/>
              </a:rPr>
              <a:t> </a:t>
            </a:r>
          </a:p>
          <a:p>
            <a:r>
              <a:rPr lang="en-GB" b="1" dirty="0" smtClean="0">
                <a:latin typeface="Arial" pitchFamily="34" charset="0"/>
                <a:cs typeface="Arial" pitchFamily="34" charset="0"/>
              </a:rPr>
              <a:t>(1809–1857)</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1857 - </a:t>
            </a:r>
            <a:r>
              <a:rPr lang="en-GB" b="1" i="1" dirty="0" smtClean="0">
                <a:latin typeface="Arial" pitchFamily="34" charset="0"/>
                <a:cs typeface="Arial" pitchFamily="34" charset="0"/>
              </a:rPr>
              <a:t>Indigenous races of the earth</a:t>
            </a:r>
            <a:r>
              <a:rPr lang="en-GB" b="1" dirty="0" smtClean="0">
                <a:latin typeface="Arial" pitchFamily="34" charset="0"/>
                <a:cs typeface="Arial" pitchFamily="34" charset="0"/>
              </a:rPr>
              <a:t> </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demonstrating that black people ranked between white people and chimpanzees intellectually</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darwin.png"/>
          <p:cNvPicPr>
            <a:picLocks noChangeAspect="1"/>
          </p:cNvPicPr>
          <p:nvPr/>
        </p:nvPicPr>
        <p:blipFill>
          <a:blip r:embed="rId2" cstate="print"/>
          <a:stretch>
            <a:fillRect/>
          </a:stretch>
        </p:blipFill>
        <p:spPr>
          <a:xfrm>
            <a:off x="-1" y="0"/>
            <a:ext cx="9167837" cy="6858000"/>
          </a:xfrm>
          <a:prstGeom prst="rect">
            <a:avLst/>
          </a:prstGeom>
        </p:spPr>
      </p:pic>
      <p:sp>
        <p:nvSpPr>
          <p:cNvPr id="3" name="TextBox 2"/>
          <p:cNvSpPr txBox="1"/>
          <p:nvPr/>
        </p:nvSpPr>
        <p:spPr>
          <a:xfrm>
            <a:off x="5715008" y="142852"/>
            <a:ext cx="3286148" cy="1477328"/>
          </a:xfrm>
          <a:prstGeom prst="rect">
            <a:avLst/>
          </a:prstGeom>
          <a:noFill/>
        </p:spPr>
        <p:txBody>
          <a:bodyPr wrap="square" rtlCol="0">
            <a:spAutoFit/>
          </a:bodyPr>
          <a:lstStyle/>
          <a:p>
            <a:r>
              <a:rPr lang="en-GB" b="1" dirty="0" smtClean="0">
                <a:latin typeface="Arial" pitchFamily="34" charset="0"/>
                <a:cs typeface="Arial" pitchFamily="34" charset="0"/>
              </a:rPr>
              <a:t>Charles Robert Darwin </a:t>
            </a:r>
          </a:p>
          <a:p>
            <a:r>
              <a:rPr lang="en-GB" b="1" dirty="0" smtClean="0">
                <a:latin typeface="Arial" pitchFamily="34" charset="0"/>
                <a:cs typeface="Arial" pitchFamily="34" charset="0"/>
              </a:rPr>
              <a:t>(1809 – 1882)</a:t>
            </a:r>
          </a:p>
          <a:p>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1859 – </a:t>
            </a:r>
            <a:r>
              <a:rPr lang="en-GB" b="1" i="1" dirty="0" smtClean="0">
                <a:latin typeface="Arial" pitchFamily="34" charset="0"/>
                <a:cs typeface="Arial" pitchFamily="34" charset="0"/>
              </a:rPr>
              <a:t>Origin of Species</a:t>
            </a:r>
            <a:endParaRPr lang="en-GB" b="1" i="1" dirty="0">
              <a:latin typeface="Arial" pitchFamily="34" charset="0"/>
              <a:cs typeface="Arial" pitchFamily="34" charset="0"/>
            </a:endParaRPr>
          </a:p>
        </p:txBody>
      </p:sp>
      <p:pic>
        <p:nvPicPr>
          <p:cNvPr id="4" name="Picture 3" descr="Jean Baptiste Lamarck -  History Third Reich - Peter Crawford.jpg"/>
          <p:cNvPicPr>
            <a:picLocks noChangeAspect="1"/>
          </p:cNvPicPr>
          <p:nvPr/>
        </p:nvPicPr>
        <p:blipFill>
          <a:blip r:embed="rId3" cstate="print"/>
          <a:stretch>
            <a:fillRect/>
          </a:stretch>
        </p:blipFill>
        <p:spPr>
          <a:xfrm>
            <a:off x="6572264" y="2928934"/>
            <a:ext cx="2404710" cy="3000372"/>
          </a:xfrm>
          <a:prstGeom prst="rect">
            <a:avLst/>
          </a:prstGeom>
        </p:spPr>
      </p:pic>
      <p:sp>
        <p:nvSpPr>
          <p:cNvPr id="5" name="TextBox 4"/>
          <p:cNvSpPr txBox="1"/>
          <p:nvPr/>
        </p:nvSpPr>
        <p:spPr>
          <a:xfrm>
            <a:off x="6433001" y="6000768"/>
            <a:ext cx="2710999" cy="646331"/>
          </a:xfrm>
          <a:prstGeom prst="rect">
            <a:avLst/>
          </a:prstGeom>
          <a:noFill/>
        </p:spPr>
        <p:txBody>
          <a:bodyPr wrap="none" rtlCol="0">
            <a:spAutoFit/>
          </a:bodyPr>
          <a:lstStyle/>
          <a:p>
            <a:r>
              <a:rPr lang="en-GB" b="1" dirty="0" smtClean="0">
                <a:latin typeface="Arial" pitchFamily="34" charset="0"/>
                <a:cs typeface="Arial" pitchFamily="34" charset="0"/>
              </a:rPr>
              <a:t>Jean-</a:t>
            </a:r>
            <a:r>
              <a:rPr lang="en-GB" b="1" dirty="0" err="1" smtClean="0">
                <a:latin typeface="Arial" pitchFamily="34" charset="0"/>
                <a:cs typeface="Arial" pitchFamily="34" charset="0"/>
              </a:rPr>
              <a:t>Baptiste</a:t>
            </a:r>
            <a:r>
              <a:rPr lang="en-GB" b="1" dirty="0" smtClean="0">
                <a:latin typeface="Arial" pitchFamily="34" charset="0"/>
                <a:cs typeface="Arial" pitchFamily="34" charset="0"/>
              </a:rPr>
              <a:t> Lamarck</a:t>
            </a:r>
          </a:p>
          <a:p>
            <a:r>
              <a:rPr lang="en-GB" b="1" dirty="0" smtClean="0">
                <a:latin typeface="Arial" pitchFamily="34" charset="0"/>
                <a:cs typeface="Arial" pitchFamily="34" charset="0"/>
              </a:rPr>
              <a:t>1744 - 1829</a:t>
            </a:r>
            <a:endParaRPr lang="en-GB" b="1" dirty="0">
              <a:latin typeface="Arial" pitchFamily="34" charset="0"/>
              <a:cs typeface="Arial" pitchFamily="34" charset="0"/>
            </a:endParaRPr>
          </a:p>
        </p:txBody>
      </p:sp>
      <p:sp>
        <p:nvSpPr>
          <p:cNvPr id="6" name="TextBox 5"/>
          <p:cNvSpPr txBox="1"/>
          <p:nvPr/>
        </p:nvSpPr>
        <p:spPr>
          <a:xfrm>
            <a:off x="571472" y="4272677"/>
            <a:ext cx="3429024" cy="2585323"/>
          </a:xfrm>
          <a:prstGeom prst="rect">
            <a:avLst/>
          </a:prstGeom>
          <a:noFill/>
        </p:spPr>
        <p:txBody>
          <a:bodyPr wrap="square" rtlCol="0">
            <a:spAutoFit/>
          </a:bodyPr>
          <a:lstStyle/>
          <a:p>
            <a:r>
              <a:rPr lang="en-GB" b="1" dirty="0" smtClean="0">
                <a:solidFill>
                  <a:srgbClr val="FFC000"/>
                </a:solidFill>
                <a:latin typeface="Arial" pitchFamily="34" charset="0"/>
                <a:cs typeface="Arial" pitchFamily="34" charset="0"/>
              </a:rPr>
              <a:t>At some future period, not very distant as measured by centuries, the civilized races of man will almost certainly exterminate and replace the savage races throughout the world.</a:t>
            </a:r>
          </a:p>
          <a:p>
            <a:r>
              <a:rPr lang="en-GB" b="1" dirty="0" smtClean="0">
                <a:solidFill>
                  <a:schemeClr val="bg1"/>
                </a:solidFill>
                <a:latin typeface="Arial" pitchFamily="34" charset="0"/>
                <a:cs typeface="Arial" pitchFamily="34" charset="0"/>
              </a:rPr>
              <a:t>– Charles Darwin, </a:t>
            </a:r>
            <a:r>
              <a:rPr lang="en-GB" b="1" i="1" dirty="0" smtClean="0">
                <a:solidFill>
                  <a:schemeClr val="bg1"/>
                </a:solidFill>
                <a:latin typeface="Arial" pitchFamily="34" charset="0"/>
                <a:cs typeface="Arial" pitchFamily="34" charset="0"/>
              </a:rPr>
              <a:t>On the Descent of Man</a:t>
            </a:r>
            <a:r>
              <a:rPr lang="en-GB" b="1" dirty="0" smtClean="0">
                <a:solidFill>
                  <a:schemeClr val="bg1"/>
                </a:solidFill>
                <a:latin typeface="Arial" pitchFamily="34" charset="0"/>
                <a:cs typeface="Arial" pitchFamily="34" charset="0"/>
              </a:rPr>
              <a:t> (1871)</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1869 Charles Darwin’s cousin, Francis Galton, publishes Hereditary Genius which argues for the innate superiority of the English upper classes.png"/>
          <p:cNvPicPr>
            <a:picLocks noChangeAspect="1"/>
          </p:cNvPicPr>
          <p:nvPr/>
        </p:nvPicPr>
        <p:blipFill>
          <a:blip r:embed="rId2" cstate="print"/>
          <a:stretch>
            <a:fillRect/>
          </a:stretch>
        </p:blipFill>
        <p:spPr>
          <a:xfrm>
            <a:off x="0" y="0"/>
            <a:ext cx="4123706" cy="6858000"/>
          </a:xfrm>
          <a:prstGeom prst="rect">
            <a:avLst/>
          </a:prstGeom>
        </p:spPr>
      </p:pic>
      <p:pic>
        <p:nvPicPr>
          <p:cNvPr id="3" name="Picture 2" descr="1882 Alphonse Bertillon develops an anthropometric system for the idenification of criminals.png"/>
          <p:cNvPicPr>
            <a:picLocks noChangeAspect="1"/>
          </p:cNvPicPr>
          <p:nvPr/>
        </p:nvPicPr>
        <p:blipFill>
          <a:blip r:embed="rId3" cstate="print"/>
          <a:stretch>
            <a:fillRect/>
          </a:stretch>
        </p:blipFill>
        <p:spPr>
          <a:xfrm>
            <a:off x="4275878" y="0"/>
            <a:ext cx="4868122" cy="5500702"/>
          </a:xfrm>
          <a:prstGeom prst="rect">
            <a:avLst/>
          </a:prstGeom>
        </p:spPr>
      </p:pic>
      <p:sp>
        <p:nvSpPr>
          <p:cNvPr id="4" name="TextBox 3"/>
          <p:cNvSpPr txBox="1"/>
          <p:nvPr/>
        </p:nvSpPr>
        <p:spPr>
          <a:xfrm>
            <a:off x="4214810" y="5572141"/>
            <a:ext cx="4786346" cy="1200329"/>
          </a:xfrm>
          <a:prstGeom prst="rect">
            <a:avLst/>
          </a:prstGeom>
          <a:noFill/>
        </p:spPr>
        <p:txBody>
          <a:bodyPr wrap="square" rtlCol="0">
            <a:spAutoFit/>
          </a:bodyPr>
          <a:lstStyle/>
          <a:p>
            <a:r>
              <a:rPr lang="en-GB" sz="1200" b="1" dirty="0" smtClean="0">
                <a:latin typeface="Arial" pitchFamily="34" charset="0"/>
                <a:cs typeface="Arial" pitchFamily="34" charset="0"/>
              </a:rPr>
              <a:t>1869 Charles Darwin’s cousin, Francis Galton, publishes </a:t>
            </a:r>
            <a:r>
              <a:rPr lang="en-GB" sz="1200" b="1" i="1" dirty="0" smtClean="0">
                <a:latin typeface="Arial" pitchFamily="34" charset="0"/>
                <a:cs typeface="Arial" pitchFamily="34" charset="0"/>
              </a:rPr>
              <a:t>Hereditary Genius </a:t>
            </a:r>
            <a:r>
              <a:rPr lang="en-GB" sz="1200" b="1" dirty="0" smtClean="0">
                <a:latin typeface="Arial" pitchFamily="34" charset="0"/>
                <a:cs typeface="Arial" pitchFamily="34" charset="0"/>
              </a:rPr>
              <a:t>which argues for the innate superiority of the English upper classes</a:t>
            </a:r>
          </a:p>
          <a:p>
            <a:endParaRPr lang="en-GB" sz="1200" b="1" dirty="0" smtClean="0">
              <a:latin typeface="Arial" pitchFamily="34" charset="0"/>
              <a:cs typeface="Arial" pitchFamily="34" charset="0"/>
            </a:endParaRPr>
          </a:p>
          <a:p>
            <a:r>
              <a:rPr lang="en-GB" sz="1200" b="1" dirty="0" smtClean="0">
                <a:latin typeface="Arial" pitchFamily="34" charset="0"/>
                <a:cs typeface="Arial" pitchFamily="34" charset="0"/>
              </a:rPr>
              <a:t>1882 Alphonse Bertillon develops an anthropometric system for the identification of criminals</a:t>
            </a:r>
            <a:endParaRPr lang="en-GB" sz="12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1910 US Eugenics Record Office founded.png"/>
          <p:cNvPicPr>
            <a:picLocks noChangeAspect="1"/>
          </p:cNvPicPr>
          <p:nvPr/>
        </p:nvPicPr>
        <p:blipFill>
          <a:blip r:embed="rId2" cstate="print">
            <a:lum bright="-13000" contrast="-58000"/>
          </a:blip>
          <a:stretch>
            <a:fillRect/>
          </a:stretch>
        </p:blipFill>
        <p:spPr>
          <a:xfrm>
            <a:off x="3214676" y="0"/>
            <a:ext cx="5929324" cy="4000504"/>
          </a:xfrm>
          <a:prstGeom prst="rect">
            <a:avLst/>
          </a:prstGeom>
        </p:spPr>
      </p:pic>
      <p:pic>
        <p:nvPicPr>
          <p:cNvPr id="3" name="Picture 2" descr="Francis Galton.png"/>
          <p:cNvPicPr>
            <a:picLocks noChangeAspect="1"/>
          </p:cNvPicPr>
          <p:nvPr/>
        </p:nvPicPr>
        <p:blipFill>
          <a:blip r:embed="rId3" cstate="print"/>
          <a:stretch>
            <a:fillRect/>
          </a:stretch>
        </p:blipFill>
        <p:spPr>
          <a:xfrm>
            <a:off x="0" y="0"/>
            <a:ext cx="3214678" cy="3976016"/>
          </a:xfrm>
          <a:prstGeom prst="rect">
            <a:avLst/>
          </a:prstGeom>
        </p:spPr>
      </p:pic>
      <p:pic>
        <p:nvPicPr>
          <p:cNvPr id="4" name="Picture 3" descr="Galton class eugenics.png"/>
          <p:cNvPicPr>
            <a:picLocks noChangeAspect="1"/>
          </p:cNvPicPr>
          <p:nvPr/>
        </p:nvPicPr>
        <p:blipFill>
          <a:blip r:embed="rId4" cstate="print"/>
          <a:stretch>
            <a:fillRect/>
          </a:stretch>
        </p:blipFill>
        <p:spPr>
          <a:xfrm>
            <a:off x="0" y="4071942"/>
            <a:ext cx="9144000" cy="2601468"/>
          </a:xfrm>
          <a:prstGeom prst="rect">
            <a:avLst/>
          </a:prstGeom>
        </p:spPr>
      </p:pic>
      <p:sp>
        <p:nvSpPr>
          <p:cNvPr id="5" name="TextBox 4"/>
          <p:cNvSpPr txBox="1"/>
          <p:nvPr/>
        </p:nvSpPr>
        <p:spPr>
          <a:xfrm>
            <a:off x="428596" y="4071942"/>
            <a:ext cx="1864613" cy="646331"/>
          </a:xfrm>
          <a:prstGeom prst="rect">
            <a:avLst/>
          </a:prstGeom>
          <a:noFill/>
        </p:spPr>
        <p:txBody>
          <a:bodyPr wrap="none" rtlCol="0">
            <a:spAutoFit/>
          </a:bodyPr>
          <a:lstStyle/>
          <a:p>
            <a:r>
              <a:rPr lang="en-GB" b="1" dirty="0" smtClean="0">
                <a:latin typeface="Arial" pitchFamily="34" charset="0"/>
                <a:cs typeface="Arial" pitchFamily="34" charset="0"/>
              </a:rPr>
              <a:t>Francis Galton </a:t>
            </a:r>
          </a:p>
          <a:p>
            <a:r>
              <a:rPr lang="en-GB" b="1" dirty="0" smtClean="0">
                <a:latin typeface="Arial" pitchFamily="34" charset="0"/>
                <a:cs typeface="Arial" pitchFamily="34" charset="0"/>
              </a:rPr>
              <a:t>(1822 – 1911)</a:t>
            </a:r>
            <a:endParaRPr lang="en-GB" b="1" dirty="0">
              <a:latin typeface="Arial" pitchFamily="34" charset="0"/>
              <a:cs typeface="Arial" pitchFamily="34" charset="0"/>
            </a:endParaRPr>
          </a:p>
        </p:txBody>
      </p:sp>
      <p:sp>
        <p:nvSpPr>
          <p:cNvPr id="6" name="TextBox 5"/>
          <p:cNvSpPr txBox="1"/>
          <p:nvPr/>
        </p:nvSpPr>
        <p:spPr>
          <a:xfrm>
            <a:off x="3286116" y="1071546"/>
            <a:ext cx="5857884" cy="3139321"/>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Eugenics was a concept adhered to by many thinkers in the 1910s, 1920s, and 1930s, such as Margaret Sanger, Marie </a:t>
            </a:r>
            <a:r>
              <a:rPr lang="en-GB" b="1" dirty="0" err="1" smtClean="0">
                <a:solidFill>
                  <a:schemeClr val="bg1"/>
                </a:solidFill>
                <a:latin typeface="Arial" pitchFamily="34" charset="0"/>
                <a:cs typeface="Arial" pitchFamily="34" charset="0"/>
              </a:rPr>
              <a:t>Stopes</a:t>
            </a:r>
            <a:r>
              <a:rPr lang="en-GB" b="1" dirty="0" smtClean="0">
                <a:solidFill>
                  <a:schemeClr val="bg1"/>
                </a:solidFill>
                <a:latin typeface="Arial" pitchFamily="34" charset="0"/>
                <a:cs typeface="Arial" pitchFamily="34" charset="0"/>
              </a:rPr>
              <a:t>, H. G. Wells, Woodrow Wilson, Theodore Roosevelt, Emile Zola, George Bernard Shaw, John Maynard Keynes, John Harvey Kellogg, </a:t>
            </a:r>
            <a:r>
              <a:rPr lang="en-GB" b="1" dirty="0" err="1" smtClean="0">
                <a:solidFill>
                  <a:schemeClr val="bg1"/>
                </a:solidFill>
                <a:latin typeface="Arial" pitchFamily="34" charset="0"/>
                <a:cs typeface="Arial" pitchFamily="34" charset="0"/>
              </a:rPr>
              <a:t>Linus</a:t>
            </a:r>
            <a:r>
              <a:rPr lang="en-GB" b="1" dirty="0" smtClean="0">
                <a:solidFill>
                  <a:schemeClr val="bg1"/>
                </a:solidFill>
                <a:latin typeface="Arial" pitchFamily="34" charset="0"/>
                <a:cs typeface="Arial" pitchFamily="34" charset="0"/>
              </a:rPr>
              <a:t> Pauling and Sidney Webb.</a:t>
            </a:r>
            <a:br>
              <a:rPr lang="en-GB" b="1" dirty="0" smtClean="0">
                <a:solidFill>
                  <a:schemeClr val="bg1"/>
                </a:solidFill>
                <a:latin typeface="Arial" pitchFamily="34" charset="0"/>
                <a:cs typeface="Arial" pitchFamily="34" charset="0"/>
              </a:rPr>
            </a:br>
            <a:endParaRPr lang="en-GB" b="1" dirty="0" smtClean="0">
              <a:solidFill>
                <a:schemeClr val="bg1"/>
              </a:solidFill>
              <a:latin typeface="Arial" pitchFamily="34" charset="0"/>
              <a:cs typeface="Arial" pitchFamily="34" charset="0"/>
            </a:endParaRPr>
          </a:p>
          <a:p>
            <a:r>
              <a:rPr lang="en-GB" b="1" dirty="0" err="1" smtClean="0">
                <a:solidFill>
                  <a:schemeClr val="bg1"/>
                </a:solidFill>
                <a:latin typeface="Arial" pitchFamily="34" charset="0"/>
                <a:cs typeface="Arial" pitchFamily="34" charset="0"/>
              </a:rPr>
              <a:t>Aldous</a:t>
            </a:r>
            <a:r>
              <a:rPr lang="en-GB" b="1" dirty="0" smtClean="0">
                <a:solidFill>
                  <a:schemeClr val="bg1"/>
                </a:solidFill>
                <a:latin typeface="Arial" pitchFamily="34" charset="0"/>
                <a:cs typeface="Arial" pitchFamily="34" charset="0"/>
              </a:rPr>
              <a:t> Huxley’s best-selling novel </a:t>
            </a:r>
            <a:r>
              <a:rPr lang="en-GB" b="1" i="1" dirty="0" smtClean="0">
                <a:solidFill>
                  <a:schemeClr val="bg1"/>
                </a:solidFill>
                <a:latin typeface="Arial" pitchFamily="34" charset="0"/>
                <a:cs typeface="Arial" pitchFamily="34" charset="0"/>
              </a:rPr>
              <a:t>Brave New World</a:t>
            </a:r>
            <a:r>
              <a:rPr lang="en-GB" b="1" dirty="0" smtClean="0">
                <a:solidFill>
                  <a:schemeClr val="bg1"/>
                </a:solidFill>
                <a:latin typeface="Arial" pitchFamily="34" charset="0"/>
                <a:cs typeface="Arial" pitchFamily="34" charset="0"/>
              </a:rPr>
              <a:t>, about a future society based on eugenics, was published in 1932.</a:t>
            </a:r>
            <a:br>
              <a:rPr lang="en-GB" b="1" dirty="0" smtClean="0">
                <a:solidFill>
                  <a:schemeClr val="bg1"/>
                </a:solidFill>
                <a:latin typeface="Arial" pitchFamily="34" charset="0"/>
                <a:cs typeface="Arial" pitchFamily="34" charset="0"/>
              </a:rPr>
            </a:b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Richard Wagner 01.png"/>
          <p:cNvPicPr>
            <a:picLocks noChangeAspect="1"/>
          </p:cNvPicPr>
          <p:nvPr/>
        </p:nvPicPr>
        <p:blipFill>
          <a:blip r:embed="rId2" cstate="print">
            <a:lum bright="-10000" contrast="-42000"/>
          </a:blip>
          <a:stretch>
            <a:fillRect/>
          </a:stretch>
        </p:blipFill>
        <p:spPr>
          <a:xfrm>
            <a:off x="-1" y="0"/>
            <a:ext cx="5047013" cy="6858000"/>
          </a:xfrm>
          <a:prstGeom prst="rect">
            <a:avLst/>
          </a:prstGeom>
        </p:spPr>
      </p:pic>
      <p:sp>
        <p:nvSpPr>
          <p:cNvPr id="3" name="TextBox 2"/>
          <p:cNvSpPr txBox="1"/>
          <p:nvPr/>
        </p:nvSpPr>
        <p:spPr>
          <a:xfrm>
            <a:off x="214283" y="142852"/>
            <a:ext cx="4429156" cy="369332"/>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Wilhelm Richard Wagner (1813 – 1883)</a:t>
            </a:r>
            <a:endParaRPr lang="en-GB" b="1" dirty="0">
              <a:solidFill>
                <a:schemeClr val="bg1"/>
              </a:solidFill>
              <a:latin typeface="Arial" pitchFamily="34" charset="0"/>
              <a:cs typeface="Arial" pitchFamily="34" charset="0"/>
            </a:endParaRPr>
          </a:p>
        </p:txBody>
      </p:sp>
      <p:pic>
        <p:nvPicPr>
          <p:cNvPr id="4" name="Picture 3" descr="wagner.png"/>
          <p:cNvPicPr>
            <a:picLocks noChangeAspect="1"/>
          </p:cNvPicPr>
          <p:nvPr/>
        </p:nvPicPr>
        <p:blipFill>
          <a:blip r:embed="rId3" cstate="print">
            <a:lum bright="-25000" contrast="10000"/>
          </a:blip>
          <a:stretch>
            <a:fillRect/>
          </a:stretch>
        </p:blipFill>
        <p:spPr>
          <a:xfrm>
            <a:off x="4697731" y="0"/>
            <a:ext cx="4446270" cy="6858000"/>
          </a:xfrm>
          <a:prstGeom prst="rect">
            <a:avLst/>
          </a:prstGeom>
        </p:spPr>
      </p:pic>
      <p:sp>
        <p:nvSpPr>
          <p:cNvPr id="5" name="TextBox 4"/>
          <p:cNvSpPr txBox="1"/>
          <p:nvPr/>
        </p:nvSpPr>
        <p:spPr>
          <a:xfrm>
            <a:off x="5000628" y="2643182"/>
            <a:ext cx="3929090" cy="3970318"/>
          </a:xfrm>
          <a:prstGeom prst="rect">
            <a:avLst/>
          </a:prstGeom>
          <a:noFill/>
        </p:spPr>
        <p:txBody>
          <a:bodyPr wrap="square" rtlCol="0">
            <a:spAutoFit/>
          </a:bodyPr>
          <a:lstStyle/>
          <a:p>
            <a:r>
              <a:rPr lang="en-GB" b="1" i="1" dirty="0" smtClean="0">
                <a:solidFill>
                  <a:schemeClr val="bg1"/>
                </a:solidFill>
                <a:latin typeface="Arial" pitchFamily="34" charset="0"/>
                <a:cs typeface="Arial" pitchFamily="34" charset="0"/>
              </a:rPr>
              <a:t>Das </a:t>
            </a:r>
            <a:r>
              <a:rPr lang="en-GB" b="1" i="1" dirty="0" err="1" smtClean="0">
                <a:solidFill>
                  <a:schemeClr val="bg1"/>
                </a:solidFill>
                <a:latin typeface="Arial" pitchFamily="34" charset="0"/>
                <a:cs typeface="Arial" pitchFamily="34" charset="0"/>
              </a:rPr>
              <a:t>Judenthum</a:t>
            </a:r>
            <a:r>
              <a:rPr lang="en-GB" b="1" i="1" dirty="0" smtClean="0">
                <a:solidFill>
                  <a:schemeClr val="bg1"/>
                </a:solidFill>
                <a:latin typeface="Arial" pitchFamily="34" charset="0"/>
                <a:cs typeface="Arial" pitchFamily="34" charset="0"/>
              </a:rPr>
              <a:t> in </a:t>
            </a:r>
            <a:r>
              <a:rPr lang="en-GB" b="1" i="1" dirty="0" err="1" smtClean="0">
                <a:solidFill>
                  <a:schemeClr val="bg1"/>
                </a:solidFill>
                <a:latin typeface="Arial" pitchFamily="34" charset="0"/>
                <a:cs typeface="Arial" pitchFamily="34" charset="0"/>
              </a:rPr>
              <a:t>der</a:t>
            </a:r>
            <a:r>
              <a:rPr lang="en-GB" b="1" i="1" dirty="0" smtClean="0">
                <a:solidFill>
                  <a:schemeClr val="bg1"/>
                </a:solidFill>
                <a:latin typeface="Arial" pitchFamily="34" charset="0"/>
                <a:cs typeface="Arial" pitchFamily="34" charset="0"/>
              </a:rPr>
              <a:t> </a:t>
            </a:r>
            <a:r>
              <a:rPr lang="en-GB" b="1" i="1" dirty="0" err="1" smtClean="0">
                <a:solidFill>
                  <a:schemeClr val="bg1"/>
                </a:solidFill>
                <a:latin typeface="Arial" pitchFamily="34" charset="0"/>
                <a:cs typeface="Arial" pitchFamily="34" charset="0"/>
              </a:rPr>
              <a:t>Musik</a:t>
            </a:r>
            <a:r>
              <a:rPr lang="en-GB" b="1" dirty="0" smtClean="0">
                <a:solidFill>
                  <a:schemeClr val="bg1"/>
                </a:solidFill>
                <a:latin typeface="Arial" pitchFamily="34" charset="0"/>
                <a:cs typeface="Arial" pitchFamily="34" charset="0"/>
              </a:rPr>
              <a:t> ("</a:t>
            </a:r>
            <a:r>
              <a:rPr lang="en-GB" b="1" dirty="0" err="1" smtClean="0">
                <a:solidFill>
                  <a:schemeClr val="bg1"/>
                </a:solidFill>
                <a:latin typeface="Arial" pitchFamily="34" charset="0"/>
                <a:cs typeface="Arial" pitchFamily="34" charset="0"/>
              </a:rPr>
              <a:t>Jewishness</a:t>
            </a:r>
            <a:r>
              <a:rPr lang="en-GB" b="1" dirty="0" smtClean="0">
                <a:solidFill>
                  <a:schemeClr val="bg1"/>
                </a:solidFill>
                <a:latin typeface="Arial" pitchFamily="34" charset="0"/>
                <a:cs typeface="Arial" pitchFamily="34" charset="0"/>
              </a:rPr>
              <a:t> in Music") </a:t>
            </a: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attacks Jews in general and the composers </a:t>
            </a:r>
            <a:r>
              <a:rPr lang="en-GB" b="1" dirty="0" err="1" smtClean="0">
                <a:solidFill>
                  <a:schemeClr val="bg1"/>
                </a:solidFill>
                <a:latin typeface="Arial" pitchFamily="34" charset="0"/>
                <a:cs typeface="Arial" pitchFamily="34" charset="0"/>
              </a:rPr>
              <a:t>Giacomo</a:t>
            </a:r>
            <a:r>
              <a:rPr lang="en-GB" b="1" dirty="0" smtClean="0">
                <a:solidFill>
                  <a:schemeClr val="bg1"/>
                </a:solidFill>
                <a:latin typeface="Arial" pitchFamily="34" charset="0"/>
                <a:cs typeface="Arial" pitchFamily="34" charset="0"/>
              </a:rPr>
              <a:t> Meyerbeer and Felix Mendelssohn in particular. </a:t>
            </a: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published under a pseudonym in the </a:t>
            </a:r>
            <a:r>
              <a:rPr lang="en-GB" b="1" i="1" dirty="0" err="1" smtClean="0">
                <a:solidFill>
                  <a:schemeClr val="bg1"/>
                </a:solidFill>
                <a:latin typeface="Arial" pitchFamily="34" charset="0"/>
                <a:cs typeface="Arial" pitchFamily="34" charset="0"/>
              </a:rPr>
              <a:t>Neue</a:t>
            </a:r>
            <a:r>
              <a:rPr lang="en-GB" b="1" i="1" dirty="0" smtClean="0">
                <a:solidFill>
                  <a:schemeClr val="bg1"/>
                </a:solidFill>
                <a:latin typeface="Arial" pitchFamily="34" charset="0"/>
                <a:cs typeface="Arial" pitchFamily="34" charset="0"/>
              </a:rPr>
              <a:t> </a:t>
            </a:r>
            <a:r>
              <a:rPr lang="en-GB" b="1" i="1" dirty="0" err="1" smtClean="0">
                <a:solidFill>
                  <a:schemeClr val="bg1"/>
                </a:solidFill>
                <a:latin typeface="Arial" pitchFamily="34" charset="0"/>
                <a:cs typeface="Arial" pitchFamily="34" charset="0"/>
              </a:rPr>
              <a:t>Zeitschrift</a:t>
            </a:r>
            <a:r>
              <a:rPr lang="en-GB" b="1" i="1" dirty="0" smtClean="0">
                <a:solidFill>
                  <a:schemeClr val="bg1"/>
                </a:solidFill>
                <a:latin typeface="Arial" pitchFamily="34" charset="0"/>
                <a:cs typeface="Arial" pitchFamily="34" charset="0"/>
              </a:rPr>
              <a:t> </a:t>
            </a:r>
            <a:r>
              <a:rPr lang="en-GB" b="1" i="1" dirty="0" err="1" smtClean="0">
                <a:solidFill>
                  <a:schemeClr val="bg1"/>
                </a:solidFill>
                <a:latin typeface="Arial" pitchFamily="34" charset="0"/>
                <a:cs typeface="Arial" pitchFamily="34" charset="0"/>
              </a:rPr>
              <a:t>für</a:t>
            </a:r>
            <a:r>
              <a:rPr lang="en-GB" b="1" i="1" dirty="0" smtClean="0">
                <a:solidFill>
                  <a:schemeClr val="bg1"/>
                </a:solidFill>
                <a:latin typeface="Arial" pitchFamily="34" charset="0"/>
                <a:cs typeface="Arial" pitchFamily="34" charset="0"/>
              </a:rPr>
              <a:t> </a:t>
            </a:r>
            <a:r>
              <a:rPr lang="en-GB" b="1" i="1" dirty="0" err="1" smtClean="0">
                <a:solidFill>
                  <a:schemeClr val="bg1"/>
                </a:solidFill>
                <a:latin typeface="Arial" pitchFamily="34" charset="0"/>
                <a:cs typeface="Arial" pitchFamily="34" charset="0"/>
              </a:rPr>
              <a:t>Musik</a:t>
            </a:r>
            <a:r>
              <a:rPr lang="en-GB" b="1" dirty="0" smtClean="0">
                <a:solidFill>
                  <a:schemeClr val="bg1"/>
                </a:solidFill>
                <a:latin typeface="Arial" pitchFamily="34" charset="0"/>
                <a:cs typeface="Arial" pitchFamily="34" charset="0"/>
              </a:rPr>
              <a:t> (</a:t>
            </a:r>
            <a:r>
              <a:rPr lang="en-GB" b="1" i="1" dirty="0" smtClean="0">
                <a:solidFill>
                  <a:schemeClr val="bg1"/>
                </a:solidFill>
                <a:latin typeface="Arial" pitchFamily="34" charset="0"/>
                <a:cs typeface="Arial" pitchFamily="34" charset="0"/>
              </a:rPr>
              <a:t>NZM</a:t>
            </a:r>
            <a:r>
              <a:rPr lang="en-GB" b="1" dirty="0" smtClean="0">
                <a:solidFill>
                  <a:schemeClr val="bg1"/>
                </a:solidFill>
                <a:latin typeface="Arial" pitchFamily="34" charset="0"/>
                <a:cs typeface="Arial" pitchFamily="34" charset="0"/>
              </a:rPr>
              <a:t>) of Leipzig in September 1850 and was reissued in a greatly expanded version under Wagner’s name in 1869. </a:t>
            </a:r>
            <a:endParaRPr lang="en-GB" b="1" dirty="0">
              <a:solidFill>
                <a:schemeClr val="bg1"/>
              </a:solidFill>
              <a:latin typeface="Arial" pitchFamily="34" charset="0"/>
              <a:cs typeface="Arial" pitchFamily="34" charset="0"/>
            </a:endParaRPr>
          </a:p>
        </p:txBody>
      </p:sp>
      <p:sp>
        <p:nvSpPr>
          <p:cNvPr id="6" name="TextBox 5"/>
          <p:cNvSpPr txBox="1"/>
          <p:nvPr/>
        </p:nvSpPr>
        <p:spPr>
          <a:xfrm>
            <a:off x="142844" y="4143380"/>
            <a:ext cx="4500594" cy="2031325"/>
          </a:xfrm>
          <a:prstGeom prst="rect">
            <a:avLst/>
          </a:prstGeom>
          <a:noFill/>
        </p:spPr>
        <p:txBody>
          <a:bodyPr wrap="square" rtlCol="0">
            <a:spAutoFit/>
          </a:bodyPr>
          <a:lstStyle/>
          <a:p>
            <a:r>
              <a:rPr lang="en-GB" b="1" i="1" dirty="0" smtClean="0">
                <a:solidFill>
                  <a:srgbClr val="FFC000"/>
                </a:solidFill>
                <a:latin typeface="Arial" pitchFamily="34" charset="0"/>
                <a:cs typeface="Arial" pitchFamily="34" charset="0"/>
              </a:rPr>
              <a:t>explain to ourselves the involuntary repellence possessed for us by the nature and personality of the Jews, so as to vindicate that instinctive dislike which we plainly recognize as stronger and more overpowering than our conscious zeal to rid ourselves thereof</a:t>
            </a:r>
            <a:endParaRPr lang="en-GB" b="1" i="1" dirty="0">
              <a:solidFill>
                <a:srgbClr val="FFC000"/>
              </a:solidFill>
              <a:latin typeface="Arial" pitchFamily="34" charset="0"/>
              <a:cs typeface="Arial" pitchFamily="34" charset="0"/>
            </a:endParaRPr>
          </a:p>
        </p:txBody>
      </p:sp>
      <p:sp>
        <p:nvSpPr>
          <p:cNvPr id="7" name="TextBox 6"/>
          <p:cNvSpPr txBox="1"/>
          <p:nvPr/>
        </p:nvSpPr>
        <p:spPr>
          <a:xfrm>
            <a:off x="4786314" y="142852"/>
            <a:ext cx="4214810" cy="1477328"/>
          </a:xfrm>
          <a:prstGeom prst="rect">
            <a:avLst/>
          </a:prstGeom>
          <a:noFill/>
        </p:spPr>
        <p:txBody>
          <a:bodyPr wrap="square" rtlCol="0">
            <a:spAutoFit/>
          </a:bodyPr>
          <a:lstStyle/>
          <a:p>
            <a:r>
              <a:rPr lang="en-GB" b="1" i="1" dirty="0" smtClean="0">
                <a:solidFill>
                  <a:schemeClr val="bg1"/>
                </a:solidFill>
                <a:latin typeface="Arial" pitchFamily="34" charset="0"/>
                <a:cs typeface="Arial" pitchFamily="34" charset="0"/>
              </a:rPr>
              <a:t>The real message of 'Parsifal is pure, noble blood, in whose protection and glorification the brotherhood of the initiated have come together</a:t>
            </a:r>
          </a:p>
          <a:p>
            <a:r>
              <a:rPr lang="en-GB" b="1" i="1" dirty="0" smtClean="0">
                <a:solidFill>
                  <a:schemeClr val="bg1"/>
                </a:solidFill>
                <a:latin typeface="Arial" pitchFamily="34" charset="0"/>
                <a:cs typeface="Arial" pitchFamily="34" charset="0"/>
              </a:rPr>
              <a:t>		           Adolf Hitler</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ouston Stewart Chamberlain.png"/>
          <p:cNvPicPr>
            <a:picLocks noChangeAspect="1"/>
          </p:cNvPicPr>
          <p:nvPr/>
        </p:nvPicPr>
        <p:blipFill>
          <a:blip r:embed="rId2" cstate="print">
            <a:lum bright="-12000" contrast="-35000"/>
          </a:blip>
          <a:stretch>
            <a:fillRect/>
          </a:stretch>
        </p:blipFill>
        <p:spPr>
          <a:xfrm>
            <a:off x="1" y="0"/>
            <a:ext cx="5643570" cy="6858000"/>
          </a:xfrm>
          <a:prstGeom prst="rect">
            <a:avLst/>
          </a:prstGeom>
        </p:spPr>
      </p:pic>
      <p:sp>
        <p:nvSpPr>
          <p:cNvPr id="5" name="TextBox 4"/>
          <p:cNvSpPr txBox="1"/>
          <p:nvPr/>
        </p:nvSpPr>
        <p:spPr>
          <a:xfrm>
            <a:off x="5643570" y="285728"/>
            <a:ext cx="3500430" cy="646331"/>
          </a:xfrm>
          <a:prstGeom prst="rect">
            <a:avLst/>
          </a:prstGeom>
          <a:noFill/>
        </p:spPr>
        <p:txBody>
          <a:bodyPr wrap="square" rtlCol="0">
            <a:spAutoFit/>
          </a:bodyPr>
          <a:lstStyle/>
          <a:p>
            <a:r>
              <a:rPr lang="en-GB" b="1" dirty="0" smtClean="0">
                <a:latin typeface="Arial" pitchFamily="34" charset="0"/>
                <a:cs typeface="Arial" pitchFamily="34" charset="0"/>
              </a:rPr>
              <a:t>Houston Stewart Chamberlain </a:t>
            </a:r>
          </a:p>
          <a:p>
            <a:r>
              <a:rPr lang="en-GB" b="1" dirty="0" smtClean="0">
                <a:latin typeface="Arial" pitchFamily="34" charset="0"/>
                <a:cs typeface="Arial" pitchFamily="34" charset="0"/>
              </a:rPr>
              <a:t>(1855 – 1927)</a:t>
            </a:r>
            <a:endParaRPr lang="en-GB" b="1" dirty="0">
              <a:latin typeface="Arial" pitchFamily="34" charset="0"/>
              <a:cs typeface="Arial" pitchFamily="34" charset="0"/>
            </a:endParaRPr>
          </a:p>
        </p:txBody>
      </p:sp>
      <p:sp>
        <p:nvSpPr>
          <p:cNvPr id="7" name="TextBox 6"/>
          <p:cNvSpPr txBox="1"/>
          <p:nvPr/>
        </p:nvSpPr>
        <p:spPr>
          <a:xfrm>
            <a:off x="0" y="142852"/>
            <a:ext cx="3214678" cy="5355312"/>
          </a:xfrm>
          <a:prstGeom prst="rect">
            <a:avLst/>
          </a:prstGeom>
          <a:noFill/>
        </p:spPr>
        <p:txBody>
          <a:bodyPr wrap="square" rtlCol="0">
            <a:spAutoFit/>
          </a:bodyPr>
          <a:lstStyle/>
          <a:p>
            <a:r>
              <a:rPr lang="en-GB" b="1" dirty="0" smtClean="0">
                <a:solidFill>
                  <a:srgbClr val="FFC000"/>
                </a:solidFill>
                <a:latin typeface="Arial" pitchFamily="34" charset="0"/>
                <a:cs typeface="Arial" pitchFamily="34" charset="0"/>
              </a:rPr>
              <a:t>Certain anthropologists would fain teach us that all races are equally gifted; we point to history and answer: that is a lie! </a:t>
            </a:r>
          </a:p>
          <a:p>
            <a:endParaRPr lang="en-GB" b="1" dirty="0">
              <a:solidFill>
                <a:srgbClr val="FFC000"/>
              </a:solidFill>
              <a:latin typeface="Arial" pitchFamily="34" charset="0"/>
              <a:cs typeface="Arial" pitchFamily="34" charset="0"/>
            </a:endParaRPr>
          </a:p>
          <a:p>
            <a:r>
              <a:rPr lang="en-GB" b="1" dirty="0" smtClean="0">
                <a:solidFill>
                  <a:srgbClr val="FFC000"/>
                </a:solidFill>
                <a:latin typeface="Arial" pitchFamily="34" charset="0"/>
                <a:cs typeface="Arial" pitchFamily="34" charset="0"/>
              </a:rPr>
              <a:t>The races of mankind are markedly different in the nature and also in the extent of their gifts, and the Germanic races belong to the most highly gifted group, the group usually termed Aryan... Physically and mentally the Aryans are pre-eminent among all peoples; for that reason they are by right ... the lords of the world. </a:t>
            </a:r>
            <a:endParaRPr lang="en-GB" b="1" dirty="0">
              <a:solidFill>
                <a:srgbClr val="FFC000"/>
              </a:solidFill>
              <a:latin typeface="Arial" pitchFamily="34" charset="0"/>
              <a:cs typeface="Arial" pitchFamily="34" charset="0"/>
            </a:endParaRPr>
          </a:p>
        </p:txBody>
      </p:sp>
      <p:pic>
        <p:nvPicPr>
          <p:cNvPr id="8" name="Picture 7" descr="foundations.png"/>
          <p:cNvPicPr>
            <a:picLocks noChangeAspect="1"/>
          </p:cNvPicPr>
          <p:nvPr/>
        </p:nvPicPr>
        <p:blipFill>
          <a:blip r:embed="rId3" cstate="print"/>
          <a:stretch>
            <a:fillRect/>
          </a:stretch>
        </p:blipFill>
        <p:spPr>
          <a:xfrm>
            <a:off x="6000760" y="1214422"/>
            <a:ext cx="2691550" cy="3299840"/>
          </a:xfrm>
          <a:prstGeom prst="rect">
            <a:avLst/>
          </a:prstGeom>
        </p:spPr>
      </p:pic>
      <p:sp>
        <p:nvSpPr>
          <p:cNvPr id="10" name="TextBox 9"/>
          <p:cNvSpPr txBox="1"/>
          <p:nvPr/>
        </p:nvSpPr>
        <p:spPr>
          <a:xfrm>
            <a:off x="5786446" y="4929198"/>
            <a:ext cx="3357554" cy="1200329"/>
          </a:xfrm>
          <a:prstGeom prst="rect">
            <a:avLst/>
          </a:prstGeom>
          <a:noFill/>
        </p:spPr>
        <p:txBody>
          <a:bodyPr wrap="square" rtlCol="0">
            <a:spAutoFit/>
          </a:bodyPr>
          <a:lstStyle/>
          <a:p>
            <a:r>
              <a:rPr lang="en-GB" b="1" dirty="0" smtClean="0">
                <a:latin typeface="Arial" pitchFamily="34" charset="0"/>
                <a:cs typeface="Arial" pitchFamily="34" charset="0"/>
              </a:rPr>
              <a:t>1899</a:t>
            </a:r>
            <a:r>
              <a:rPr lang="en-GB" b="1" i="1" dirty="0" smtClean="0">
                <a:latin typeface="Arial" pitchFamily="34" charset="0"/>
                <a:cs typeface="Arial" pitchFamily="34" charset="0"/>
              </a:rPr>
              <a:t> - The Foundations of the Nineteenth Century</a:t>
            </a:r>
            <a:r>
              <a:rPr lang="en-GB" b="1" dirty="0" smtClean="0">
                <a:latin typeface="Arial" pitchFamily="34" charset="0"/>
                <a:cs typeface="Arial" pitchFamily="34" charset="0"/>
              </a:rPr>
              <a:t> </a:t>
            </a:r>
          </a:p>
          <a:p>
            <a:r>
              <a:rPr lang="en-GB" b="1" dirty="0" smtClean="0">
                <a:latin typeface="Arial" pitchFamily="34" charset="0"/>
                <a:cs typeface="Arial" pitchFamily="34" charset="0"/>
              </a:rPr>
              <a:t>(</a:t>
            </a:r>
            <a:r>
              <a:rPr lang="en-GB" b="1" i="1" dirty="0" smtClean="0">
                <a:latin typeface="Arial" pitchFamily="34" charset="0"/>
                <a:cs typeface="Arial" pitchFamily="34" charset="0"/>
              </a:rPr>
              <a:t>Die </a:t>
            </a:r>
            <a:r>
              <a:rPr lang="en-GB" b="1" i="1" dirty="0" err="1" smtClean="0">
                <a:latin typeface="Arial" pitchFamily="34" charset="0"/>
                <a:cs typeface="Arial" pitchFamily="34" charset="0"/>
              </a:rPr>
              <a:t>Grundlagen</a:t>
            </a:r>
            <a:r>
              <a:rPr lang="en-GB" b="1" i="1" dirty="0" smtClean="0">
                <a:latin typeface="Arial" pitchFamily="34" charset="0"/>
                <a:cs typeface="Arial" pitchFamily="34" charset="0"/>
              </a:rPr>
              <a:t> des </a:t>
            </a:r>
            <a:r>
              <a:rPr lang="en-GB" b="1" i="1" dirty="0" err="1" smtClean="0">
                <a:latin typeface="Arial" pitchFamily="34" charset="0"/>
                <a:cs typeface="Arial" pitchFamily="34" charset="0"/>
              </a:rPr>
              <a:t>neunzehnten</a:t>
            </a:r>
            <a:r>
              <a:rPr lang="en-GB" b="1" i="1" dirty="0" smtClean="0">
                <a:latin typeface="Arial" pitchFamily="34" charset="0"/>
                <a:cs typeface="Arial" pitchFamily="34" charset="0"/>
              </a:rPr>
              <a:t> </a:t>
            </a:r>
            <a:r>
              <a:rPr lang="en-GB" b="1" i="1" dirty="0" err="1" smtClean="0">
                <a:latin typeface="Arial" pitchFamily="34" charset="0"/>
                <a:cs typeface="Arial" pitchFamily="34" charset="0"/>
              </a:rPr>
              <a:t>Jahrhunderts</a:t>
            </a:r>
            <a:r>
              <a:rPr lang="en-GB" b="1" dirty="0" smtClean="0">
                <a:latin typeface="Arial" pitchFamily="34" charset="0"/>
                <a:cs typeface="Arial" pitchFamily="34" charset="0"/>
              </a:rPr>
              <a:t>)</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Houston Stewart Chamberlain.png"/>
          <p:cNvPicPr>
            <a:picLocks noChangeAspect="1"/>
          </p:cNvPicPr>
          <p:nvPr/>
        </p:nvPicPr>
        <p:blipFill>
          <a:blip r:embed="rId2" cstate="print">
            <a:lum bright="-12000" contrast="-35000"/>
          </a:blip>
          <a:stretch>
            <a:fillRect/>
          </a:stretch>
        </p:blipFill>
        <p:spPr>
          <a:xfrm>
            <a:off x="1" y="0"/>
            <a:ext cx="5643570" cy="6858000"/>
          </a:xfrm>
          <a:prstGeom prst="rect">
            <a:avLst/>
          </a:prstGeom>
        </p:spPr>
      </p:pic>
      <p:sp>
        <p:nvSpPr>
          <p:cNvPr id="5" name="TextBox 4"/>
          <p:cNvSpPr txBox="1"/>
          <p:nvPr/>
        </p:nvSpPr>
        <p:spPr>
          <a:xfrm>
            <a:off x="5643570" y="285728"/>
            <a:ext cx="3500430" cy="646331"/>
          </a:xfrm>
          <a:prstGeom prst="rect">
            <a:avLst/>
          </a:prstGeom>
          <a:noFill/>
        </p:spPr>
        <p:txBody>
          <a:bodyPr wrap="square" rtlCol="0">
            <a:spAutoFit/>
          </a:bodyPr>
          <a:lstStyle/>
          <a:p>
            <a:r>
              <a:rPr lang="en-GB" b="1" dirty="0" smtClean="0">
                <a:latin typeface="Arial" pitchFamily="34" charset="0"/>
                <a:cs typeface="Arial" pitchFamily="34" charset="0"/>
              </a:rPr>
              <a:t>Houston Stewart Chamberlain </a:t>
            </a:r>
          </a:p>
          <a:p>
            <a:r>
              <a:rPr lang="en-GB" b="1" dirty="0" smtClean="0">
                <a:latin typeface="Arial" pitchFamily="34" charset="0"/>
                <a:cs typeface="Arial" pitchFamily="34" charset="0"/>
              </a:rPr>
              <a:t>(1855 – 1927)</a:t>
            </a:r>
            <a:endParaRPr lang="en-GB" b="1" dirty="0">
              <a:latin typeface="Arial" pitchFamily="34" charset="0"/>
              <a:cs typeface="Arial" pitchFamily="34" charset="0"/>
            </a:endParaRPr>
          </a:p>
        </p:txBody>
      </p:sp>
      <p:pic>
        <p:nvPicPr>
          <p:cNvPr id="8" name="Picture 7" descr="foundations.png"/>
          <p:cNvPicPr>
            <a:picLocks noChangeAspect="1"/>
          </p:cNvPicPr>
          <p:nvPr/>
        </p:nvPicPr>
        <p:blipFill>
          <a:blip r:embed="rId3" cstate="print"/>
          <a:stretch>
            <a:fillRect/>
          </a:stretch>
        </p:blipFill>
        <p:spPr>
          <a:xfrm>
            <a:off x="6000760" y="1214422"/>
            <a:ext cx="2691550" cy="3299840"/>
          </a:xfrm>
          <a:prstGeom prst="rect">
            <a:avLst/>
          </a:prstGeom>
        </p:spPr>
      </p:pic>
      <p:sp>
        <p:nvSpPr>
          <p:cNvPr id="9" name="TextBox 8"/>
          <p:cNvSpPr txBox="1"/>
          <p:nvPr/>
        </p:nvSpPr>
        <p:spPr>
          <a:xfrm>
            <a:off x="179512" y="275462"/>
            <a:ext cx="2642274" cy="2585323"/>
          </a:xfrm>
          <a:prstGeom prst="rect">
            <a:avLst/>
          </a:prstGeom>
          <a:noFill/>
        </p:spPr>
        <p:txBody>
          <a:bodyPr wrap="square" rtlCol="0">
            <a:spAutoFit/>
          </a:bodyPr>
          <a:lstStyle/>
          <a:p>
            <a:r>
              <a:rPr lang="en-GB" b="1" i="1" dirty="0" smtClean="0">
                <a:solidFill>
                  <a:srgbClr val="FFC000"/>
                </a:solidFill>
                <a:latin typeface="Arial" pitchFamily="34" charset="0"/>
                <a:cs typeface="Arial" pitchFamily="34" charset="0"/>
              </a:rPr>
              <a:t>All historically great races and nations have been produced by mixing; but wherever the difference of type is too great to be bridged over, then we have mongrels.</a:t>
            </a:r>
            <a:endParaRPr lang="en-GB" b="1" i="1" dirty="0">
              <a:solidFill>
                <a:srgbClr val="FFC000"/>
              </a:solidFill>
              <a:latin typeface="Arial" pitchFamily="34" charset="0"/>
              <a:cs typeface="Arial" pitchFamily="34" charset="0"/>
            </a:endParaRPr>
          </a:p>
        </p:txBody>
      </p:sp>
      <p:sp>
        <p:nvSpPr>
          <p:cNvPr id="10" name="TextBox 9"/>
          <p:cNvSpPr txBox="1"/>
          <p:nvPr/>
        </p:nvSpPr>
        <p:spPr>
          <a:xfrm>
            <a:off x="5786446" y="4929198"/>
            <a:ext cx="3357554" cy="1200329"/>
          </a:xfrm>
          <a:prstGeom prst="rect">
            <a:avLst/>
          </a:prstGeom>
          <a:noFill/>
        </p:spPr>
        <p:txBody>
          <a:bodyPr wrap="square" rtlCol="0">
            <a:spAutoFit/>
          </a:bodyPr>
          <a:lstStyle/>
          <a:p>
            <a:r>
              <a:rPr lang="en-GB" b="1" dirty="0" smtClean="0">
                <a:latin typeface="Arial" pitchFamily="34" charset="0"/>
                <a:cs typeface="Arial" pitchFamily="34" charset="0"/>
              </a:rPr>
              <a:t>1899</a:t>
            </a:r>
            <a:r>
              <a:rPr lang="en-GB" b="1" i="1" dirty="0" smtClean="0">
                <a:latin typeface="Arial" pitchFamily="34" charset="0"/>
                <a:cs typeface="Arial" pitchFamily="34" charset="0"/>
              </a:rPr>
              <a:t> - The Foundations of the Nineteenth Century</a:t>
            </a:r>
            <a:r>
              <a:rPr lang="en-GB" b="1" dirty="0" smtClean="0">
                <a:latin typeface="Arial" pitchFamily="34" charset="0"/>
                <a:cs typeface="Arial" pitchFamily="34" charset="0"/>
              </a:rPr>
              <a:t> </a:t>
            </a:r>
          </a:p>
          <a:p>
            <a:r>
              <a:rPr lang="en-GB" b="1" dirty="0" smtClean="0">
                <a:latin typeface="Arial" pitchFamily="34" charset="0"/>
                <a:cs typeface="Arial" pitchFamily="34" charset="0"/>
              </a:rPr>
              <a:t>(</a:t>
            </a:r>
            <a:r>
              <a:rPr lang="en-GB" b="1" i="1" dirty="0" smtClean="0">
                <a:latin typeface="Arial" pitchFamily="34" charset="0"/>
                <a:cs typeface="Arial" pitchFamily="34" charset="0"/>
              </a:rPr>
              <a:t>Die </a:t>
            </a:r>
            <a:r>
              <a:rPr lang="en-GB" b="1" i="1" dirty="0" err="1" smtClean="0">
                <a:latin typeface="Arial" pitchFamily="34" charset="0"/>
                <a:cs typeface="Arial" pitchFamily="34" charset="0"/>
              </a:rPr>
              <a:t>Grundlagen</a:t>
            </a:r>
            <a:r>
              <a:rPr lang="en-GB" b="1" i="1" dirty="0" smtClean="0">
                <a:latin typeface="Arial" pitchFamily="34" charset="0"/>
                <a:cs typeface="Arial" pitchFamily="34" charset="0"/>
              </a:rPr>
              <a:t> des </a:t>
            </a:r>
            <a:r>
              <a:rPr lang="en-GB" b="1" i="1" dirty="0" err="1" smtClean="0">
                <a:latin typeface="Arial" pitchFamily="34" charset="0"/>
                <a:cs typeface="Arial" pitchFamily="34" charset="0"/>
              </a:rPr>
              <a:t>neunzehnten</a:t>
            </a:r>
            <a:r>
              <a:rPr lang="en-GB" b="1" i="1" dirty="0" smtClean="0">
                <a:latin typeface="Arial" pitchFamily="34" charset="0"/>
                <a:cs typeface="Arial" pitchFamily="34" charset="0"/>
              </a:rPr>
              <a:t> </a:t>
            </a:r>
            <a:r>
              <a:rPr lang="en-GB" b="1" i="1" dirty="0" err="1" smtClean="0">
                <a:latin typeface="Arial" pitchFamily="34" charset="0"/>
                <a:cs typeface="Arial" pitchFamily="34" charset="0"/>
              </a:rPr>
              <a:t>Jahrhunderts</a:t>
            </a:r>
            <a:r>
              <a:rPr lang="en-GB" b="1" dirty="0" smtClean="0">
                <a:latin typeface="Arial" pitchFamily="34" charset="0"/>
                <a:cs typeface="Arial" pitchFamily="34" charset="0"/>
              </a:rPr>
              <a:t>)</a:t>
            </a:r>
            <a:endParaRPr lang="en-GB" b="1" dirty="0">
              <a:latin typeface="Arial" pitchFamily="34" charset="0"/>
              <a:cs typeface="Arial" pitchFamily="34" charset="0"/>
            </a:endParaRPr>
          </a:p>
        </p:txBody>
      </p:sp>
    </p:spTree>
    <p:extLst>
      <p:ext uri="{BB962C8B-B14F-4D97-AF65-F5344CB8AC3E}">
        <p14:creationId xmlns:p14="http://schemas.microsoft.com/office/powerpoint/2010/main" xmlns="" val="178043556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lfred-dreyfus-trial-affair-france-003.jpg"/>
          <p:cNvPicPr>
            <a:picLocks noChangeAspect="1"/>
          </p:cNvPicPr>
          <p:nvPr/>
        </p:nvPicPr>
        <p:blipFill>
          <a:blip r:embed="rId2" cstate="print"/>
          <a:stretch>
            <a:fillRect/>
          </a:stretch>
        </p:blipFill>
        <p:spPr>
          <a:xfrm>
            <a:off x="0" y="-1"/>
            <a:ext cx="4572000" cy="4122135"/>
          </a:xfrm>
          <a:prstGeom prst="rect">
            <a:avLst/>
          </a:prstGeom>
        </p:spPr>
      </p:pic>
      <p:pic>
        <p:nvPicPr>
          <p:cNvPr id="3" name="Picture 2" descr="dreyfus-old-man_2133706b 1930s.jpg"/>
          <p:cNvPicPr>
            <a:picLocks noChangeAspect="1"/>
          </p:cNvPicPr>
          <p:nvPr/>
        </p:nvPicPr>
        <p:blipFill>
          <a:blip r:embed="rId3" cstate="print"/>
          <a:stretch>
            <a:fillRect/>
          </a:stretch>
        </p:blipFill>
        <p:spPr>
          <a:xfrm>
            <a:off x="0" y="4130932"/>
            <a:ext cx="4572000" cy="2727068"/>
          </a:xfrm>
          <a:prstGeom prst="rect">
            <a:avLst/>
          </a:prstGeom>
        </p:spPr>
      </p:pic>
      <p:pic>
        <p:nvPicPr>
          <p:cNvPr id="4" name="Picture 3" descr="protocols 2.png"/>
          <p:cNvPicPr>
            <a:picLocks noChangeAspect="1"/>
          </p:cNvPicPr>
          <p:nvPr/>
        </p:nvPicPr>
        <p:blipFill>
          <a:blip r:embed="rId4" cstate="print"/>
          <a:stretch>
            <a:fillRect/>
          </a:stretch>
        </p:blipFill>
        <p:spPr>
          <a:xfrm>
            <a:off x="5572132" y="214290"/>
            <a:ext cx="2666066" cy="3979203"/>
          </a:xfrm>
          <a:prstGeom prst="rect">
            <a:avLst/>
          </a:prstGeom>
        </p:spPr>
      </p:pic>
      <p:sp>
        <p:nvSpPr>
          <p:cNvPr id="5" name="TextBox 4"/>
          <p:cNvSpPr txBox="1"/>
          <p:nvPr/>
        </p:nvSpPr>
        <p:spPr>
          <a:xfrm>
            <a:off x="4643438" y="4714884"/>
            <a:ext cx="4500562" cy="1938992"/>
          </a:xfrm>
          <a:prstGeom prst="rect">
            <a:avLst/>
          </a:prstGeom>
          <a:noFill/>
        </p:spPr>
        <p:txBody>
          <a:bodyPr wrap="square" rtlCol="0">
            <a:spAutoFit/>
          </a:bodyPr>
          <a:lstStyle/>
          <a:p>
            <a:r>
              <a:rPr lang="en-GB" sz="1200" b="1" dirty="0" smtClean="0">
                <a:latin typeface="Arial" pitchFamily="34" charset="0"/>
                <a:cs typeface="Arial" pitchFamily="34" charset="0"/>
              </a:rPr>
              <a:t>November 1894 Captain Alfred Dreyfus, a young French artillery officer of Alsatian Jewish descent was convicted for treason. </a:t>
            </a:r>
          </a:p>
          <a:p>
            <a:endParaRPr lang="en-GB" sz="1200" b="1" dirty="0" smtClean="0">
              <a:latin typeface="Arial" pitchFamily="34" charset="0"/>
              <a:cs typeface="Arial" pitchFamily="34" charset="0"/>
            </a:endParaRPr>
          </a:p>
          <a:p>
            <a:r>
              <a:rPr lang="en-GB" sz="1200" b="1" dirty="0" smtClean="0">
                <a:latin typeface="Arial" pitchFamily="34" charset="0"/>
                <a:cs typeface="Arial" pitchFamily="34" charset="0"/>
              </a:rPr>
              <a:t>Sentenced to life imprisonment for allegedly having communicated French military secrets to the German Embassy in Paris, Dreyfus was sent to the penal colony at Devil's Island in French Guiana and placed in solitary confinement, where he was to spend almost 5 years under the most inhumane of conditions</a:t>
            </a:r>
            <a:endParaRPr lang="en-GB" sz="12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eneral Lothar von Trotha 02.png"/>
          <p:cNvPicPr>
            <a:picLocks noChangeAspect="1"/>
          </p:cNvPicPr>
          <p:nvPr/>
        </p:nvPicPr>
        <p:blipFill>
          <a:blip r:embed="rId2" cstate="print">
            <a:lum bright="-9000" contrast="-44000"/>
          </a:blip>
          <a:stretch>
            <a:fillRect/>
          </a:stretch>
        </p:blipFill>
        <p:spPr>
          <a:xfrm>
            <a:off x="0" y="0"/>
            <a:ext cx="4143372" cy="6891064"/>
          </a:xfrm>
          <a:prstGeom prst="rect">
            <a:avLst/>
          </a:prstGeom>
        </p:spPr>
      </p:pic>
      <p:pic>
        <p:nvPicPr>
          <p:cNvPr id="3" name="Picture 2" descr="German Southwest Africa, 1884-1915.png"/>
          <p:cNvPicPr>
            <a:picLocks noChangeAspect="1"/>
          </p:cNvPicPr>
          <p:nvPr/>
        </p:nvPicPr>
        <p:blipFill>
          <a:blip r:embed="rId3" cstate="print"/>
          <a:stretch>
            <a:fillRect/>
          </a:stretch>
        </p:blipFill>
        <p:spPr>
          <a:xfrm>
            <a:off x="5044110" y="3714752"/>
            <a:ext cx="4099889" cy="3143248"/>
          </a:xfrm>
          <a:prstGeom prst="rect">
            <a:avLst/>
          </a:prstGeom>
        </p:spPr>
      </p:pic>
      <p:sp>
        <p:nvSpPr>
          <p:cNvPr id="4" name="TextBox 3"/>
          <p:cNvSpPr txBox="1"/>
          <p:nvPr/>
        </p:nvSpPr>
        <p:spPr>
          <a:xfrm>
            <a:off x="4572000" y="214290"/>
            <a:ext cx="4429156" cy="1754326"/>
          </a:xfrm>
          <a:prstGeom prst="rect">
            <a:avLst/>
          </a:prstGeom>
          <a:noFill/>
        </p:spPr>
        <p:txBody>
          <a:bodyPr wrap="square" rtlCol="0">
            <a:spAutoFit/>
          </a:bodyPr>
          <a:lstStyle/>
          <a:p>
            <a:r>
              <a:rPr lang="en-GB" b="1" dirty="0" smtClean="0">
                <a:latin typeface="Arial" pitchFamily="34" charset="0"/>
                <a:cs typeface="Arial" pitchFamily="34" charset="0"/>
              </a:rPr>
              <a:t>Adrian Dietrich </a:t>
            </a:r>
            <a:r>
              <a:rPr lang="en-GB" b="1" dirty="0" err="1" smtClean="0">
                <a:latin typeface="Arial" pitchFamily="34" charset="0"/>
                <a:cs typeface="Arial" pitchFamily="34" charset="0"/>
              </a:rPr>
              <a:t>Lothar</a:t>
            </a:r>
            <a:r>
              <a:rPr lang="en-GB" b="1" dirty="0" smtClean="0">
                <a:latin typeface="Arial" pitchFamily="34" charset="0"/>
                <a:cs typeface="Arial" pitchFamily="34" charset="0"/>
              </a:rPr>
              <a:t> von </a:t>
            </a:r>
            <a:r>
              <a:rPr lang="en-GB" b="1" dirty="0" err="1" smtClean="0">
                <a:latin typeface="Arial" pitchFamily="34" charset="0"/>
                <a:cs typeface="Arial" pitchFamily="34" charset="0"/>
              </a:rPr>
              <a:t>Trotha</a:t>
            </a:r>
            <a:r>
              <a:rPr lang="en-GB" b="1" dirty="0" smtClean="0">
                <a:latin typeface="Arial" pitchFamily="34" charset="0"/>
                <a:cs typeface="Arial" pitchFamily="34" charset="0"/>
              </a:rPr>
              <a:t> </a:t>
            </a:r>
          </a:p>
          <a:p>
            <a:r>
              <a:rPr lang="en-GB" b="1" dirty="0" smtClean="0">
                <a:latin typeface="Arial" pitchFamily="34" charset="0"/>
                <a:cs typeface="Arial" pitchFamily="34" charset="0"/>
              </a:rPr>
              <a:t>(1848 – 1920) </a:t>
            </a:r>
          </a:p>
          <a:p>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Herero Wars – June 1904 – Nov 1905</a:t>
            </a:r>
          </a:p>
          <a:p>
            <a:r>
              <a:rPr lang="en-GB" b="1" dirty="0" smtClean="0">
                <a:latin typeface="Arial" pitchFamily="34" charset="0"/>
                <a:cs typeface="Arial" pitchFamily="34" charset="0"/>
              </a:rPr>
              <a:t>German South-West Africa / Namibia</a:t>
            </a:r>
            <a:endParaRPr lang="en-GB" b="1" dirty="0">
              <a:latin typeface="Arial" pitchFamily="34" charset="0"/>
              <a:cs typeface="Arial" pitchFamily="34" charset="0"/>
            </a:endParaRPr>
          </a:p>
        </p:txBody>
      </p:sp>
      <p:sp>
        <p:nvSpPr>
          <p:cNvPr id="5" name="TextBox 4"/>
          <p:cNvSpPr txBox="1"/>
          <p:nvPr/>
        </p:nvSpPr>
        <p:spPr>
          <a:xfrm>
            <a:off x="214282" y="3071810"/>
            <a:ext cx="3786214" cy="3662541"/>
          </a:xfrm>
          <a:prstGeom prst="rect">
            <a:avLst/>
          </a:prstGeom>
          <a:noFill/>
        </p:spPr>
        <p:txBody>
          <a:bodyPr wrap="square" rtlCol="0">
            <a:spAutoFit/>
          </a:bodyPr>
          <a:lstStyle/>
          <a:p>
            <a:r>
              <a:rPr lang="en-GB" sz="1200" b="1" i="1" dirty="0" smtClean="0">
                <a:solidFill>
                  <a:srgbClr val="FFC000"/>
                </a:solidFill>
                <a:latin typeface="Arial" pitchFamily="34" charset="0"/>
                <a:cs typeface="Arial" pitchFamily="34" charset="0"/>
              </a:rPr>
              <a:t>I, the great general of the German soldiers, send this letter to the </a:t>
            </a:r>
            <a:r>
              <a:rPr lang="en-GB" sz="1200" b="1" i="1" dirty="0" err="1" smtClean="0">
                <a:solidFill>
                  <a:srgbClr val="FFC000"/>
                </a:solidFill>
                <a:latin typeface="Arial" pitchFamily="34" charset="0"/>
                <a:cs typeface="Arial" pitchFamily="34" charset="0"/>
              </a:rPr>
              <a:t>Hereros</a:t>
            </a:r>
            <a:r>
              <a:rPr lang="en-GB" sz="1200" b="1" i="1" dirty="0" smtClean="0">
                <a:solidFill>
                  <a:srgbClr val="FFC000"/>
                </a:solidFill>
                <a:latin typeface="Arial" pitchFamily="34" charset="0"/>
                <a:cs typeface="Arial" pitchFamily="34" charset="0"/>
              </a:rPr>
              <a:t>. The </a:t>
            </a:r>
            <a:r>
              <a:rPr lang="en-GB" sz="1200" b="1" i="1" dirty="0" err="1" smtClean="0">
                <a:solidFill>
                  <a:srgbClr val="FFC000"/>
                </a:solidFill>
                <a:latin typeface="Arial" pitchFamily="34" charset="0"/>
                <a:cs typeface="Arial" pitchFamily="34" charset="0"/>
              </a:rPr>
              <a:t>Hereros</a:t>
            </a:r>
            <a:r>
              <a:rPr lang="en-GB" sz="1200" b="1" i="1" dirty="0" smtClean="0">
                <a:solidFill>
                  <a:srgbClr val="FFC000"/>
                </a:solidFill>
                <a:latin typeface="Arial" pitchFamily="34" charset="0"/>
                <a:cs typeface="Arial" pitchFamily="34" charset="0"/>
              </a:rPr>
              <a:t> are German subjects no longer. ........The Herero nation must now leave the country. If it refuses, I shall compel it to do so with the 'long tube' (cannon). Any Herero found inside the German frontier, with or without a gun or cattle, will be executed. I shall spare neither women nor children. I shall give the order to drive them away and fire on them. Such are my words to the Herero people.</a:t>
            </a:r>
            <a:endParaRPr lang="en-GB" sz="1200" b="1" baseline="30000" dirty="0" smtClean="0">
              <a:solidFill>
                <a:srgbClr val="FFC000"/>
              </a:solidFill>
              <a:latin typeface="Arial" pitchFamily="34" charset="0"/>
              <a:cs typeface="Arial" pitchFamily="34" charset="0"/>
              <a:hlinkClick r:id="" action="ppaction://hlinkfile"/>
            </a:endParaRPr>
          </a:p>
          <a:p>
            <a:endParaRPr lang="en-GB" sz="1200" b="1" baseline="30000" dirty="0" smtClean="0">
              <a:solidFill>
                <a:srgbClr val="FFC000"/>
              </a:solidFill>
              <a:latin typeface="Arial" pitchFamily="34" charset="0"/>
              <a:cs typeface="Arial" pitchFamily="34" charset="0"/>
              <a:hlinkClick r:id="" action="ppaction://hlinkfile"/>
            </a:endParaRPr>
          </a:p>
          <a:p>
            <a:endParaRPr lang="en-GB" sz="1200" b="1" baseline="30000" dirty="0" smtClean="0">
              <a:solidFill>
                <a:srgbClr val="FFC000"/>
              </a:solidFill>
              <a:latin typeface="Arial" pitchFamily="34" charset="0"/>
              <a:cs typeface="Arial" pitchFamily="34" charset="0"/>
              <a:hlinkClick r:id="" action="ppaction://hlinkfile"/>
            </a:endParaRPr>
          </a:p>
          <a:p>
            <a:r>
              <a:rPr lang="en-GB" sz="1200" b="1" baseline="30000" dirty="0" smtClean="0">
                <a:solidFill>
                  <a:srgbClr val="FFC000"/>
                </a:solidFill>
                <a:latin typeface="Arial" pitchFamily="34" charset="0"/>
                <a:cs typeface="Arial" pitchFamily="34" charset="0"/>
              </a:rPr>
              <a:t>............</a:t>
            </a:r>
            <a:r>
              <a:rPr lang="en-GB" sz="1200" b="1" i="1" dirty="0" smtClean="0">
                <a:solidFill>
                  <a:srgbClr val="FFC000"/>
                </a:solidFill>
                <a:latin typeface="Arial" pitchFamily="34" charset="0"/>
                <a:cs typeface="Arial" pitchFamily="34" charset="0"/>
              </a:rPr>
              <a:t>I assume absolutely that this proclamation will result in taking no more male prisoners, but will not degenerate into atrocities against women and children. The latter will run away if one shoots at them a couple of times. The troops will remain conscious of the good reputation of the German soldier.</a:t>
            </a:r>
            <a:r>
              <a:rPr lang="en-GB" sz="1200" b="1" dirty="0" smtClean="0">
                <a:solidFill>
                  <a:srgbClr val="FFC000"/>
                </a:solidFill>
                <a:latin typeface="Arial" pitchFamily="34" charset="0"/>
                <a:cs typeface="Arial" pitchFamily="34" charset="0"/>
              </a:rPr>
              <a:t> </a:t>
            </a:r>
            <a:endParaRPr lang="en-GB" sz="1200" b="1" dirty="0">
              <a:solidFill>
                <a:srgbClr val="FFC000"/>
              </a:solidFill>
              <a:latin typeface="Arial" pitchFamily="34" charset="0"/>
              <a:cs typeface="Arial" pitchFamily="34" charset="0"/>
            </a:endParaRPr>
          </a:p>
        </p:txBody>
      </p:sp>
      <p:sp>
        <p:nvSpPr>
          <p:cNvPr id="6" name="TextBox 5"/>
          <p:cNvSpPr txBox="1"/>
          <p:nvPr/>
        </p:nvSpPr>
        <p:spPr>
          <a:xfrm>
            <a:off x="4786314" y="2285992"/>
            <a:ext cx="4000528" cy="1200329"/>
          </a:xfrm>
          <a:prstGeom prst="rect">
            <a:avLst/>
          </a:prstGeom>
          <a:noFill/>
        </p:spPr>
        <p:txBody>
          <a:bodyPr wrap="square" rtlCol="0">
            <a:spAutoFit/>
          </a:bodyPr>
          <a:lstStyle/>
          <a:p>
            <a:r>
              <a:rPr lang="en-GB" b="1" dirty="0" smtClean="0">
                <a:latin typeface="Arial" pitchFamily="34" charset="0"/>
                <a:cs typeface="Arial" pitchFamily="34" charset="0"/>
              </a:rPr>
              <a:t>Prior to the uprisings, there were estimated to be 80,000 Herero. </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The 1911 census records 15,000</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erero in%20chains.jpg"/>
          <p:cNvPicPr>
            <a:picLocks noChangeAspect="1"/>
          </p:cNvPicPr>
          <p:nvPr/>
        </p:nvPicPr>
        <p:blipFill>
          <a:blip r:embed="rId2" cstate="print">
            <a:lum bright="-13000" contrast="-66000"/>
          </a:blip>
          <a:stretch>
            <a:fillRect/>
          </a:stretch>
        </p:blipFill>
        <p:spPr>
          <a:xfrm>
            <a:off x="0" y="0"/>
            <a:ext cx="6500826" cy="6858000"/>
          </a:xfrm>
          <a:prstGeom prst="rect">
            <a:avLst/>
          </a:prstGeom>
        </p:spPr>
      </p:pic>
      <p:sp>
        <p:nvSpPr>
          <p:cNvPr id="3" name="TextBox 2"/>
          <p:cNvSpPr txBox="1"/>
          <p:nvPr/>
        </p:nvSpPr>
        <p:spPr>
          <a:xfrm>
            <a:off x="199339" y="1613746"/>
            <a:ext cx="5929354" cy="2862322"/>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After World War I the League of Nations assigned the colony to South Africa to govern as a "Class A" mandate (this meant that its population was considered too primitive to govern itself). </a:t>
            </a:r>
          </a:p>
          <a:p>
            <a:endParaRPr lang="en-GB" b="1" dirty="0" smtClean="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As the last African country to be decolonized (in 1990), independent Namibia is still haunted by colonialism. </a:t>
            </a:r>
          </a:p>
          <a:p>
            <a:endParaRPr lang="en-GB" b="1" dirty="0" smtClean="0">
              <a:solidFill>
                <a:schemeClr val="bg1"/>
              </a:solidFill>
              <a:latin typeface="Arial" pitchFamily="34" charset="0"/>
              <a:cs typeface="Arial" pitchFamily="34" charset="0"/>
            </a:endParaRPr>
          </a:p>
        </p:txBody>
      </p:sp>
      <p:pic>
        <p:nvPicPr>
          <p:cNvPr id="4" name="Picture 3" descr="General Lothar von Trotha.png"/>
          <p:cNvPicPr>
            <a:picLocks noChangeAspect="1"/>
          </p:cNvPicPr>
          <p:nvPr/>
        </p:nvPicPr>
        <p:blipFill>
          <a:blip r:embed="rId3" cstate="print"/>
          <a:stretch>
            <a:fillRect/>
          </a:stretch>
        </p:blipFill>
        <p:spPr>
          <a:xfrm>
            <a:off x="6500826" y="0"/>
            <a:ext cx="2643174" cy="6858000"/>
          </a:xfrm>
          <a:prstGeom prst="rect">
            <a:avLst/>
          </a:prstGeom>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erero in%20chains.jpg"/>
          <p:cNvPicPr>
            <a:picLocks noChangeAspect="1"/>
          </p:cNvPicPr>
          <p:nvPr/>
        </p:nvPicPr>
        <p:blipFill>
          <a:blip r:embed="rId2" cstate="print">
            <a:lum bright="-13000" contrast="-66000"/>
          </a:blip>
          <a:stretch>
            <a:fillRect/>
          </a:stretch>
        </p:blipFill>
        <p:spPr>
          <a:xfrm>
            <a:off x="0" y="0"/>
            <a:ext cx="6500826" cy="6858000"/>
          </a:xfrm>
          <a:prstGeom prst="rect">
            <a:avLst/>
          </a:prstGeom>
        </p:spPr>
      </p:pic>
      <p:sp>
        <p:nvSpPr>
          <p:cNvPr id="3" name="TextBox 2"/>
          <p:cNvSpPr txBox="1"/>
          <p:nvPr/>
        </p:nvSpPr>
        <p:spPr>
          <a:xfrm>
            <a:off x="214282" y="285728"/>
            <a:ext cx="5929354" cy="5632311"/>
          </a:xfrm>
          <a:prstGeom prst="rect">
            <a:avLst/>
          </a:prstGeom>
          <a:noFill/>
        </p:spPr>
        <p:txBody>
          <a:bodyPr wrap="square" rtlCol="0">
            <a:spAutoFit/>
          </a:bodyPr>
          <a:lstStyle/>
          <a:p>
            <a:endParaRPr lang="en-GB" b="1" dirty="0" smtClean="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The Equestrian Monument that overlooks the capital city of Windhoek celebrates Germans who killed Namibians. The nearby "Christ Church" was built in 1910 to commemorate those 1707 who died between 1904 and 1908 in the Namibian wars. On its walls are the names of all European casualties but none of the c.100,000 African victims. </a:t>
            </a:r>
          </a:p>
          <a:p>
            <a:endParaRPr lang="en-GB" b="1" dirty="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25 December 2013 – monument removed and ‘stored’</a:t>
            </a:r>
          </a:p>
          <a:p>
            <a:endParaRPr lang="en-GB" b="1" dirty="0" smtClean="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endParaRPr lang="en-GB" b="1" dirty="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44 percent of the best agricultural land in Namibia is in the hands of descendents of colonizers who expropriated the land by force.</a:t>
            </a:r>
            <a:endParaRPr lang="en-GB" b="1" dirty="0">
              <a:solidFill>
                <a:schemeClr val="bg1"/>
              </a:solidFill>
              <a:latin typeface="Arial" pitchFamily="34" charset="0"/>
              <a:cs typeface="Arial" pitchFamily="34" charset="0"/>
            </a:endParaRPr>
          </a:p>
        </p:txBody>
      </p:sp>
      <p:pic>
        <p:nvPicPr>
          <p:cNvPr id="4" name="Picture 3" descr="General Lothar von Trotha.png"/>
          <p:cNvPicPr>
            <a:picLocks noChangeAspect="1"/>
          </p:cNvPicPr>
          <p:nvPr/>
        </p:nvPicPr>
        <p:blipFill>
          <a:blip r:embed="rId3" cstate="print"/>
          <a:stretch>
            <a:fillRect/>
          </a:stretch>
        </p:blipFill>
        <p:spPr>
          <a:xfrm>
            <a:off x="6500826" y="0"/>
            <a:ext cx="2643174" cy="6858000"/>
          </a:xfrm>
          <a:prstGeom prst="rect">
            <a:avLst/>
          </a:prstGeom>
        </p:spPr>
      </p:pic>
    </p:spTree>
    <p:extLst>
      <p:ext uri="{BB962C8B-B14F-4D97-AF65-F5344CB8AC3E}">
        <p14:creationId xmlns:p14="http://schemas.microsoft.com/office/powerpoint/2010/main" xmlns="" val="341738526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erman museum returning skulls from racial experiments.png"/>
          <p:cNvPicPr>
            <a:picLocks noChangeAspect="1"/>
          </p:cNvPicPr>
          <p:nvPr/>
        </p:nvPicPr>
        <p:blipFill>
          <a:blip r:embed="rId2" cstate="print"/>
          <a:stretch>
            <a:fillRect/>
          </a:stretch>
        </p:blipFill>
        <p:spPr>
          <a:xfrm>
            <a:off x="-30582" y="0"/>
            <a:ext cx="9174582" cy="6858000"/>
          </a:xfrm>
          <a:prstGeom prst="rect">
            <a:avLst/>
          </a:prstGeom>
        </p:spPr>
      </p:pic>
      <p:pic>
        <p:nvPicPr>
          <p:cNvPr id="3" name="Picture 2" descr="Herero medical%20experiments_1.jpg"/>
          <p:cNvPicPr>
            <a:picLocks noChangeAspect="1"/>
          </p:cNvPicPr>
          <p:nvPr/>
        </p:nvPicPr>
        <p:blipFill>
          <a:blip r:embed="rId3" cstate="print"/>
          <a:stretch>
            <a:fillRect/>
          </a:stretch>
        </p:blipFill>
        <p:spPr>
          <a:xfrm>
            <a:off x="6547598" y="214291"/>
            <a:ext cx="2286849" cy="1285884"/>
          </a:xfrm>
          <a:prstGeom prst="rect">
            <a:avLst/>
          </a:prstGeo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Human exhibit at the Bronx Zoo 1906 - A sign informed the public that 23 year old Ota Benga was 4' 11'' and 103 pounds..jpg"/>
          <p:cNvPicPr>
            <a:picLocks noChangeAspect="1"/>
          </p:cNvPicPr>
          <p:nvPr/>
        </p:nvPicPr>
        <p:blipFill>
          <a:blip r:embed="rId2" cstate="print"/>
          <a:stretch>
            <a:fillRect/>
          </a:stretch>
        </p:blipFill>
        <p:spPr>
          <a:xfrm>
            <a:off x="0" y="0"/>
            <a:ext cx="9144000" cy="6858000"/>
          </a:xfrm>
          <a:prstGeom prst="rect">
            <a:avLst/>
          </a:prstGeom>
        </p:spPr>
      </p:pic>
      <p:sp>
        <p:nvSpPr>
          <p:cNvPr id="3" name="TextBox 2"/>
          <p:cNvSpPr txBox="1"/>
          <p:nvPr/>
        </p:nvSpPr>
        <p:spPr>
          <a:xfrm>
            <a:off x="6072198" y="571480"/>
            <a:ext cx="3071802" cy="2031325"/>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A Human exhibit at the Bronx Zoo 1906 </a:t>
            </a: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A sign informed the public that 23 year old Ota </a:t>
            </a:r>
            <a:r>
              <a:rPr lang="en-GB" b="1" dirty="0" err="1" smtClean="0">
                <a:solidFill>
                  <a:schemeClr val="bg1"/>
                </a:solidFill>
                <a:latin typeface="Arial" pitchFamily="34" charset="0"/>
                <a:cs typeface="Arial" pitchFamily="34" charset="0"/>
              </a:rPr>
              <a:t>Benga</a:t>
            </a:r>
            <a:r>
              <a:rPr lang="en-GB" b="1" dirty="0" smtClean="0">
                <a:solidFill>
                  <a:schemeClr val="bg1"/>
                </a:solidFill>
                <a:latin typeface="Arial" pitchFamily="34" charset="0"/>
                <a:cs typeface="Arial" pitchFamily="34" charset="0"/>
              </a:rPr>
              <a:t> was 4' 11'' and 103 pounds.</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Eugen Fischer, director of the Kaiser Wilhelm Institute for Anthropology, Eugenics, and Human Heredity from 1927 to 1942.png"/>
          <p:cNvPicPr>
            <a:picLocks noChangeAspect="1"/>
          </p:cNvPicPr>
          <p:nvPr/>
        </p:nvPicPr>
        <p:blipFill>
          <a:blip r:embed="rId2" cstate="print">
            <a:lum bright="-12000" contrast="-33000"/>
          </a:blip>
          <a:stretch>
            <a:fillRect/>
          </a:stretch>
        </p:blipFill>
        <p:spPr>
          <a:xfrm>
            <a:off x="0" y="0"/>
            <a:ext cx="9223088" cy="6858000"/>
          </a:xfrm>
          <a:prstGeom prst="rect">
            <a:avLst/>
          </a:prstGeom>
        </p:spPr>
      </p:pic>
      <p:sp>
        <p:nvSpPr>
          <p:cNvPr id="3" name="TextBox 2"/>
          <p:cNvSpPr txBox="1"/>
          <p:nvPr/>
        </p:nvSpPr>
        <p:spPr>
          <a:xfrm>
            <a:off x="142844" y="142852"/>
            <a:ext cx="4500594" cy="2308324"/>
          </a:xfrm>
          <a:prstGeom prst="rect">
            <a:avLst/>
          </a:prstGeom>
          <a:noFill/>
        </p:spPr>
        <p:txBody>
          <a:bodyPr wrap="square" rtlCol="0">
            <a:spAutoFit/>
          </a:bodyPr>
          <a:lstStyle/>
          <a:p>
            <a:r>
              <a:rPr lang="en-GB" b="1" dirty="0" err="1" smtClean="0">
                <a:solidFill>
                  <a:schemeClr val="bg1"/>
                </a:solidFill>
                <a:latin typeface="Arial" pitchFamily="34" charset="0"/>
                <a:cs typeface="Arial" pitchFamily="34" charset="0"/>
              </a:rPr>
              <a:t>Eugen</a:t>
            </a:r>
            <a:r>
              <a:rPr lang="en-GB" b="1" dirty="0" smtClean="0">
                <a:solidFill>
                  <a:schemeClr val="bg1"/>
                </a:solidFill>
                <a:latin typeface="Arial" pitchFamily="34" charset="0"/>
                <a:cs typeface="Arial" pitchFamily="34" charset="0"/>
              </a:rPr>
              <a:t> Fischer (1874 – 1967) </a:t>
            </a: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Director of the Kaiser Wilhelm Institute for Anthropology, Eugenics, and Human Heredity 1927 to 1942</a:t>
            </a: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Worked closely with Charles Davenport</a:t>
            </a:r>
          </a:p>
          <a:p>
            <a:r>
              <a:rPr lang="en-GB" b="1" dirty="0" smtClean="0">
                <a:solidFill>
                  <a:schemeClr val="bg1"/>
                </a:solidFill>
                <a:latin typeface="Arial" pitchFamily="34" charset="0"/>
                <a:cs typeface="Arial" pitchFamily="34" charset="0"/>
              </a:rPr>
              <a:t>American eugenicist</a:t>
            </a:r>
            <a:endParaRPr lang="en-GB" b="1" dirty="0">
              <a:solidFill>
                <a:schemeClr val="bg1"/>
              </a:solidFill>
              <a:latin typeface="Arial" pitchFamily="34" charset="0"/>
              <a:cs typeface="Arial" pitchFamily="34" charset="0"/>
            </a:endParaRPr>
          </a:p>
        </p:txBody>
      </p:sp>
      <p:sp>
        <p:nvSpPr>
          <p:cNvPr id="4" name="TextBox 3"/>
          <p:cNvSpPr txBox="1"/>
          <p:nvPr/>
        </p:nvSpPr>
        <p:spPr>
          <a:xfrm>
            <a:off x="214282" y="4071942"/>
            <a:ext cx="8929718" cy="2585323"/>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1908 studied the "Rehoboth bastards", offspring of German or Boer fathers and African women in Rehoboth, present-day Namibia. </a:t>
            </a: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He argued that while the existing mixed-race (</a:t>
            </a:r>
            <a:r>
              <a:rPr lang="en-GB" b="1" i="1" dirty="0" err="1" smtClean="0">
                <a:solidFill>
                  <a:schemeClr val="bg1"/>
                </a:solidFill>
                <a:latin typeface="Arial" pitchFamily="34" charset="0"/>
                <a:cs typeface="Arial" pitchFamily="34" charset="0"/>
              </a:rPr>
              <a:t>Mischling</a:t>
            </a:r>
            <a:r>
              <a:rPr lang="en-GB" b="1" dirty="0" smtClean="0">
                <a:solidFill>
                  <a:schemeClr val="bg1"/>
                </a:solidFill>
                <a:latin typeface="Arial" pitchFamily="34" charset="0"/>
                <a:cs typeface="Arial" pitchFamily="34" charset="0"/>
              </a:rPr>
              <a:t>) descendants of the mixed marriages might be useful for Germany, he recommended that they should not continue to reproduce. </a:t>
            </a: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Fischer's recommendations were followed, and by 1912 interracial marriage was prohibited throughout the German colonies.</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7699" name="Picture 3" descr="Kossinna, Gustav"/>
          <p:cNvPicPr>
            <a:picLocks noChangeAspect="1" noChangeArrowheads="1"/>
          </p:cNvPicPr>
          <p:nvPr/>
        </p:nvPicPr>
        <p:blipFill>
          <a:blip r:embed="rId2" cstate="print"/>
          <a:srcRect/>
          <a:stretch>
            <a:fillRect/>
          </a:stretch>
        </p:blipFill>
        <p:spPr bwMode="auto">
          <a:xfrm>
            <a:off x="6143636" y="928670"/>
            <a:ext cx="2165350" cy="3527425"/>
          </a:xfrm>
          <a:prstGeom prst="rect">
            <a:avLst/>
          </a:prstGeom>
          <a:noFill/>
        </p:spPr>
      </p:pic>
      <p:pic>
        <p:nvPicPr>
          <p:cNvPr id="157700" name="Picture 4" descr="Kossinna, Gustav 02"/>
          <p:cNvPicPr>
            <a:picLocks noChangeAspect="1" noChangeArrowheads="1"/>
          </p:cNvPicPr>
          <p:nvPr/>
        </p:nvPicPr>
        <p:blipFill>
          <a:blip r:embed="rId3" cstate="print"/>
          <a:srcRect/>
          <a:stretch>
            <a:fillRect/>
          </a:stretch>
        </p:blipFill>
        <p:spPr bwMode="auto">
          <a:xfrm>
            <a:off x="0" y="0"/>
            <a:ext cx="4907120" cy="6858000"/>
          </a:xfrm>
          <a:prstGeom prst="rect">
            <a:avLst/>
          </a:prstGeom>
          <a:noFill/>
        </p:spPr>
      </p:pic>
      <p:sp>
        <p:nvSpPr>
          <p:cNvPr id="157701" name="Text Box 5"/>
          <p:cNvSpPr txBox="1">
            <a:spLocks noChangeArrowheads="1"/>
          </p:cNvSpPr>
          <p:nvPr/>
        </p:nvSpPr>
        <p:spPr bwMode="auto">
          <a:xfrm>
            <a:off x="5787352" y="142852"/>
            <a:ext cx="2133918" cy="646331"/>
          </a:xfrm>
          <a:prstGeom prst="rect">
            <a:avLst/>
          </a:prstGeom>
          <a:noFill/>
          <a:ln w="9525">
            <a:noFill/>
            <a:miter lim="800000"/>
            <a:headEnd/>
            <a:tailEnd/>
          </a:ln>
          <a:effectLst/>
        </p:spPr>
        <p:txBody>
          <a:bodyPr wrap="none">
            <a:spAutoFit/>
          </a:bodyPr>
          <a:lstStyle/>
          <a:p>
            <a:pPr algn="ctr"/>
            <a:r>
              <a:rPr lang="en-GB" b="1" dirty="0">
                <a:latin typeface="Arial" pitchFamily="34" charset="0"/>
                <a:cs typeface="Arial" pitchFamily="34" charset="0"/>
              </a:rPr>
              <a:t>Gustav </a:t>
            </a:r>
            <a:r>
              <a:rPr lang="en-GB" b="1" dirty="0" err="1">
                <a:latin typeface="Arial" pitchFamily="34" charset="0"/>
                <a:cs typeface="Arial" pitchFamily="34" charset="0"/>
              </a:rPr>
              <a:t>Kossinna</a:t>
            </a:r>
            <a:r>
              <a:rPr lang="en-GB" b="1" dirty="0">
                <a:latin typeface="Arial" pitchFamily="34" charset="0"/>
                <a:cs typeface="Arial" pitchFamily="34" charset="0"/>
              </a:rPr>
              <a:t> </a:t>
            </a:r>
          </a:p>
          <a:p>
            <a:pPr algn="ctr"/>
            <a:r>
              <a:rPr lang="en-GB" b="1" dirty="0">
                <a:latin typeface="Arial" pitchFamily="34" charset="0"/>
                <a:cs typeface="Arial" pitchFamily="34" charset="0"/>
              </a:rPr>
              <a:t>(1858 – 1931)</a:t>
            </a:r>
            <a:endParaRPr lang="en-US" b="1" dirty="0">
              <a:latin typeface="Arial" pitchFamily="34" charset="0"/>
              <a:cs typeface="Arial" pitchFamily="34" charset="0"/>
            </a:endParaRPr>
          </a:p>
        </p:txBody>
      </p:sp>
      <p:sp>
        <p:nvSpPr>
          <p:cNvPr id="157702" name="Text Box 6"/>
          <p:cNvSpPr txBox="1">
            <a:spLocks noChangeArrowheads="1"/>
          </p:cNvSpPr>
          <p:nvPr/>
        </p:nvSpPr>
        <p:spPr bwMode="auto">
          <a:xfrm>
            <a:off x="5072066" y="4714884"/>
            <a:ext cx="3749809" cy="369332"/>
          </a:xfrm>
          <a:prstGeom prst="rect">
            <a:avLst/>
          </a:prstGeom>
          <a:noFill/>
          <a:ln w="9525">
            <a:noFill/>
            <a:miter lim="800000"/>
            <a:headEnd/>
            <a:tailEnd/>
          </a:ln>
          <a:effectLst/>
        </p:spPr>
        <p:txBody>
          <a:bodyPr wrap="none">
            <a:spAutoFit/>
          </a:bodyPr>
          <a:lstStyle/>
          <a:p>
            <a:r>
              <a:rPr lang="en-GB" sz="1800" b="1" dirty="0">
                <a:latin typeface="Arial" pitchFamily="34" charset="0"/>
                <a:cs typeface="Arial" pitchFamily="34" charset="0"/>
              </a:rPr>
              <a:t>1911 </a:t>
            </a:r>
            <a:r>
              <a:rPr lang="en-GB" sz="1800" b="1" dirty="0" smtClean="0">
                <a:latin typeface="Arial" pitchFamily="34" charset="0"/>
                <a:cs typeface="Arial" pitchFamily="34" charset="0"/>
              </a:rPr>
              <a:t>‘</a:t>
            </a:r>
            <a:r>
              <a:rPr lang="en-GB" sz="1800" b="1" i="1" dirty="0">
                <a:latin typeface="Arial" pitchFamily="34" charset="0"/>
                <a:cs typeface="Arial" pitchFamily="34" charset="0"/>
              </a:rPr>
              <a:t>The origin of the Germans</a:t>
            </a:r>
            <a:r>
              <a:rPr lang="en-GB" sz="1800" b="1" dirty="0">
                <a:latin typeface="Arial" pitchFamily="34" charset="0"/>
                <a:cs typeface="Arial" pitchFamily="34" charset="0"/>
              </a:rPr>
              <a:t>’</a:t>
            </a:r>
            <a:endParaRPr lang="en-US" sz="1800" b="1" dirty="0">
              <a:latin typeface="Arial" pitchFamily="34" charset="0"/>
              <a:cs typeface="Arial" pitchFamily="34" charset="0"/>
            </a:endParaRPr>
          </a:p>
        </p:txBody>
      </p:sp>
      <p:sp>
        <p:nvSpPr>
          <p:cNvPr id="157704" name="Text Box 8"/>
          <p:cNvSpPr txBox="1">
            <a:spLocks noChangeArrowheads="1"/>
          </p:cNvSpPr>
          <p:nvPr/>
        </p:nvSpPr>
        <p:spPr bwMode="auto">
          <a:xfrm>
            <a:off x="5000628" y="5286388"/>
            <a:ext cx="3981447" cy="1200329"/>
          </a:xfrm>
          <a:prstGeom prst="rect">
            <a:avLst/>
          </a:prstGeom>
          <a:noFill/>
          <a:ln w="9525">
            <a:noFill/>
            <a:miter lim="800000"/>
            <a:headEnd/>
            <a:tailEnd/>
          </a:ln>
          <a:effectLst/>
        </p:spPr>
        <p:txBody>
          <a:bodyPr wrap="square">
            <a:spAutoFit/>
          </a:bodyPr>
          <a:lstStyle/>
          <a:p>
            <a:r>
              <a:rPr lang="en-GB" sz="1800" b="1" dirty="0">
                <a:latin typeface="Arial" pitchFamily="34" charset="0"/>
                <a:cs typeface="Arial" pitchFamily="34" charset="0"/>
              </a:rPr>
              <a:t>Develops the concept of </a:t>
            </a:r>
            <a:r>
              <a:rPr lang="en-GB" sz="1800" b="1" dirty="0" smtClean="0">
                <a:solidFill>
                  <a:srgbClr val="CC0000"/>
                </a:solidFill>
                <a:latin typeface="Arial" pitchFamily="34" charset="0"/>
                <a:cs typeface="Arial" pitchFamily="34" charset="0"/>
              </a:rPr>
              <a:t>KULTURKREIS  </a:t>
            </a:r>
            <a:r>
              <a:rPr lang="en-GB" sz="1800" b="1" dirty="0" smtClean="0">
                <a:latin typeface="Arial" pitchFamily="34" charset="0"/>
                <a:cs typeface="Arial" pitchFamily="34" charset="0"/>
              </a:rPr>
              <a:t>(Culture </a:t>
            </a:r>
            <a:r>
              <a:rPr lang="en-GB" sz="1800" b="1" dirty="0">
                <a:latin typeface="Arial" pitchFamily="34" charset="0"/>
                <a:cs typeface="Arial" pitchFamily="34" charset="0"/>
              </a:rPr>
              <a:t>Area) </a:t>
            </a:r>
          </a:p>
          <a:p>
            <a:r>
              <a:rPr lang="en-GB" sz="1800" b="1" dirty="0">
                <a:latin typeface="Arial" pitchFamily="34" charset="0"/>
                <a:cs typeface="Arial" pitchFamily="34" charset="0"/>
              </a:rPr>
              <a:t>– drawing on </a:t>
            </a:r>
            <a:r>
              <a:rPr lang="en-GB" sz="1800" b="1" dirty="0" err="1">
                <a:latin typeface="Arial" pitchFamily="34" charset="0"/>
                <a:cs typeface="Arial" pitchFamily="34" charset="0"/>
              </a:rPr>
              <a:t>Gobineau’s</a:t>
            </a:r>
            <a:r>
              <a:rPr lang="en-GB" sz="1800" b="1" dirty="0">
                <a:latin typeface="Arial" pitchFamily="34" charset="0"/>
                <a:cs typeface="Arial" pitchFamily="34" charset="0"/>
              </a:rPr>
              <a:t> earlier work</a:t>
            </a:r>
            <a:endParaRPr lang="en-US" sz="18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lfred Rosenberg.png"/>
          <p:cNvPicPr>
            <a:picLocks noChangeAspect="1"/>
          </p:cNvPicPr>
          <p:nvPr/>
        </p:nvPicPr>
        <p:blipFill>
          <a:blip r:embed="rId2" cstate="print">
            <a:lum bright="-14000" contrast="-29000"/>
          </a:blip>
          <a:stretch>
            <a:fillRect/>
          </a:stretch>
        </p:blipFill>
        <p:spPr>
          <a:xfrm>
            <a:off x="0" y="0"/>
            <a:ext cx="5072066" cy="6858000"/>
          </a:xfrm>
          <a:prstGeom prst="rect">
            <a:avLst/>
          </a:prstGeom>
        </p:spPr>
      </p:pic>
      <p:sp>
        <p:nvSpPr>
          <p:cNvPr id="3" name="TextBox 2"/>
          <p:cNvSpPr txBox="1"/>
          <p:nvPr/>
        </p:nvSpPr>
        <p:spPr>
          <a:xfrm>
            <a:off x="5929322" y="214290"/>
            <a:ext cx="2857520" cy="646331"/>
          </a:xfrm>
          <a:prstGeom prst="rect">
            <a:avLst/>
          </a:prstGeom>
          <a:noFill/>
        </p:spPr>
        <p:txBody>
          <a:bodyPr wrap="square" rtlCol="0">
            <a:spAutoFit/>
          </a:bodyPr>
          <a:lstStyle/>
          <a:p>
            <a:r>
              <a:rPr lang="en-GB" b="1" dirty="0" smtClean="0">
                <a:latin typeface="Arial" pitchFamily="34" charset="0"/>
                <a:cs typeface="Arial" pitchFamily="34" charset="0"/>
              </a:rPr>
              <a:t>Alfred Ernst Rosenberg </a:t>
            </a:r>
          </a:p>
          <a:p>
            <a:r>
              <a:rPr lang="en-GB" b="1" dirty="0" smtClean="0">
                <a:latin typeface="Arial" pitchFamily="34" charset="0"/>
                <a:cs typeface="Arial" pitchFamily="34" charset="0"/>
              </a:rPr>
              <a:t>(1893 - 1946)</a:t>
            </a:r>
            <a:endParaRPr lang="en-GB" b="1" dirty="0">
              <a:latin typeface="Arial" pitchFamily="34" charset="0"/>
              <a:cs typeface="Arial" pitchFamily="34" charset="0"/>
            </a:endParaRPr>
          </a:p>
        </p:txBody>
      </p:sp>
      <p:sp>
        <p:nvSpPr>
          <p:cNvPr id="4" name="TextBox 3"/>
          <p:cNvSpPr txBox="1"/>
          <p:nvPr/>
        </p:nvSpPr>
        <p:spPr>
          <a:xfrm>
            <a:off x="142844" y="142852"/>
            <a:ext cx="2643206" cy="3416320"/>
          </a:xfrm>
          <a:prstGeom prst="rect">
            <a:avLst/>
          </a:prstGeom>
          <a:noFill/>
        </p:spPr>
        <p:txBody>
          <a:bodyPr wrap="square" rtlCol="0">
            <a:spAutoFit/>
          </a:bodyPr>
          <a:lstStyle/>
          <a:p>
            <a:r>
              <a:rPr lang="en-GB" b="1" i="1" dirty="0" smtClean="0">
                <a:solidFill>
                  <a:srgbClr val="FFC000"/>
                </a:solidFill>
                <a:latin typeface="Arial" pitchFamily="34" charset="0"/>
                <a:cs typeface="Arial" pitchFamily="34" charset="0"/>
              </a:rPr>
              <a:t>no considerations can be taken for Poles, Czechs etc., who are as impotent as they are valueless and overbearing. They must be driven back to the east, so that the soil may become free to be tilled by the horny hands of Teutonic peasants</a:t>
            </a:r>
            <a:endParaRPr lang="en-GB" b="1" i="1" dirty="0">
              <a:solidFill>
                <a:srgbClr val="FFC000"/>
              </a:solidFill>
              <a:latin typeface="Arial" pitchFamily="34" charset="0"/>
              <a:cs typeface="Arial" pitchFamily="34" charset="0"/>
            </a:endParaRPr>
          </a:p>
        </p:txBody>
      </p:sp>
      <p:pic>
        <p:nvPicPr>
          <p:cNvPr id="5" name="Picture 4" descr="myth.png"/>
          <p:cNvPicPr>
            <a:picLocks noChangeAspect="1"/>
          </p:cNvPicPr>
          <p:nvPr/>
        </p:nvPicPr>
        <p:blipFill>
          <a:blip r:embed="rId3" cstate="print"/>
          <a:stretch>
            <a:fillRect/>
          </a:stretch>
        </p:blipFill>
        <p:spPr>
          <a:xfrm>
            <a:off x="6072198" y="1214422"/>
            <a:ext cx="2357454" cy="3406521"/>
          </a:xfrm>
          <a:prstGeom prst="rect">
            <a:avLst/>
          </a:prstGeom>
        </p:spPr>
      </p:pic>
      <p:sp>
        <p:nvSpPr>
          <p:cNvPr id="6" name="TextBox 5"/>
          <p:cNvSpPr txBox="1"/>
          <p:nvPr/>
        </p:nvSpPr>
        <p:spPr>
          <a:xfrm>
            <a:off x="5072066" y="5072074"/>
            <a:ext cx="4286248" cy="923330"/>
          </a:xfrm>
          <a:prstGeom prst="rect">
            <a:avLst/>
          </a:prstGeom>
          <a:noFill/>
        </p:spPr>
        <p:txBody>
          <a:bodyPr wrap="square" rtlCol="0">
            <a:spAutoFit/>
          </a:bodyPr>
          <a:lstStyle/>
          <a:p>
            <a:pPr marL="457200" indent="-457200"/>
            <a:r>
              <a:rPr lang="en-GB" b="1" dirty="0" smtClean="0">
                <a:latin typeface="Arial" pitchFamily="34" charset="0"/>
                <a:cs typeface="Arial" pitchFamily="34" charset="0"/>
              </a:rPr>
              <a:t>1925 </a:t>
            </a:r>
            <a:r>
              <a:rPr lang="en-GB" b="1" i="1" dirty="0" err="1" smtClean="0">
                <a:latin typeface="Arial" pitchFamily="34" charset="0"/>
                <a:cs typeface="Arial" pitchFamily="34" charset="0"/>
              </a:rPr>
              <a:t>Mythus</a:t>
            </a:r>
            <a:r>
              <a:rPr lang="en-GB" b="1" i="1" dirty="0" smtClean="0">
                <a:latin typeface="Arial" pitchFamily="34" charset="0"/>
                <a:cs typeface="Arial" pitchFamily="34" charset="0"/>
              </a:rPr>
              <a:t> des XX. </a:t>
            </a:r>
            <a:r>
              <a:rPr lang="en-GB" b="1" i="1" dirty="0" err="1" smtClean="0">
                <a:latin typeface="Arial" pitchFamily="34" charset="0"/>
                <a:cs typeface="Arial" pitchFamily="34" charset="0"/>
              </a:rPr>
              <a:t>Jahrhunderts</a:t>
            </a:r>
            <a:endParaRPr lang="en-GB" b="1" i="1" dirty="0" smtClean="0">
              <a:latin typeface="Arial" pitchFamily="34" charset="0"/>
              <a:cs typeface="Arial" pitchFamily="34" charset="0"/>
            </a:endParaRPr>
          </a:p>
          <a:p>
            <a:pPr marL="457200" indent="-457200"/>
            <a:endParaRPr lang="en-GB" b="1" i="1" dirty="0" smtClean="0">
              <a:latin typeface="Arial" pitchFamily="34" charset="0"/>
              <a:cs typeface="Arial" pitchFamily="34" charset="0"/>
            </a:endParaRPr>
          </a:p>
          <a:p>
            <a:pPr marL="457200" indent="-457200"/>
            <a:r>
              <a:rPr lang="en-GB" b="1" i="1" dirty="0" smtClean="0">
                <a:latin typeface="Arial" pitchFamily="34" charset="0"/>
                <a:cs typeface="Arial" pitchFamily="34" charset="0"/>
              </a:rPr>
              <a:t>The Myth of the Twentieth Century</a:t>
            </a:r>
            <a:endParaRPr lang="en-GB" b="1" i="1" dirty="0">
              <a:latin typeface="Arial" pitchFamily="34" charset="0"/>
              <a:cs typeface="Arial" pitchFamily="34" charset="0"/>
            </a:endParaRPr>
          </a:p>
        </p:txBody>
      </p:sp>
      <p:sp>
        <p:nvSpPr>
          <p:cNvPr id="8" name="TextBox 7"/>
          <p:cNvSpPr txBox="1"/>
          <p:nvPr/>
        </p:nvSpPr>
        <p:spPr>
          <a:xfrm>
            <a:off x="357158" y="5429264"/>
            <a:ext cx="4500594" cy="1200329"/>
          </a:xfrm>
          <a:prstGeom prst="rect">
            <a:avLst/>
          </a:prstGeom>
          <a:noFill/>
        </p:spPr>
        <p:txBody>
          <a:bodyPr wrap="square" rtlCol="0">
            <a:spAutoFit/>
          </a:bodyPr>
          <a:lstStyle/>
          <a:p>
            <a:r>
              <a:rPr lang="en-GB" b="1" i="1" dirty="0" smtClean="0">
                <a:solidFill>
                  <a:srgbClr val="FFC000"/>
                </a:solidFill>
                <a:latin typeface="Arial" pitchFamily="34" charset="0"/>
                <a:cs typeface="Arial" pitchFamily="34" charset="0"/>
              </a:rPr>
              <a:t>Today a new faith is stirring: the myth of blood, the faith that along with blood we are defending the divine nature of man as a whole</a:t>
            </a:r>
            <a:endParaRPr lang="en-GB" b="1" dirty="0">
              <a:solidFill>
                <a:srgbClr val="FFC000"/>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A Members Hang Boycott Posters on a Jewish Shop in Munich (April 1, 1933).png"/>
          <p:cNvPicPr>
            <a:picLocks noChangeAspect="1"/>
          </p:cNvPicPr>
          <p:nvPr/>
        </p:nvPicPr>
        <p:blipFill>
          <a:blip r:embed="rId2" cstate="print"/>
          <a:stretch>
            <a:fillRect/>
          </a:stretch>
        </p:blipFill>
        <p:spPr>
          <a:xfrm>
            <a:off x="0" y="0"/>
            <a:ext cx="9144000" cy="6865288"/>
          </a:xfrm>
          <a:prstGeom prst="rect">
            <a:avLst/>
          </a:prstGeom>
        </p:spPr>
      </p:pic>
      <p:sp>
        <p:nvSpPr>
          <p:cNvPr id="4" name="TextBox 3"/>
          <p:cNvSpPr txBox="1"/>
          <p:nvPr/>
        </p:nvSpPr>
        <p:spPr>
          <a:xfrm>
            <a:off x="357158" y="428604"/>
            <a:ext cx="3000396" cy="1200329"/>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SA Members Hang Boycott Posters on a Jewish Shop in Munich (April 1, 1933)</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here they have burned books, they will end in burning human beings - Heinrich Heine.png"/>
          <p:cNvPicPr>
            <a:picLocks noChangeAspect="1"/>
          </p:cNvPicPr>
          <p:nvPr/>
        </p:nvPicPr>
        <p:blipFill>
          <a:blip r:embed="rId2" cstate="print">
            <a:lum bright="-7000" contrast="6000"/>
          </a:blip>
          <a:stretch>
            <a:fillRect/>
          </a:stretch>
        </p:blipFill>
        <p:spPr>
          <a:xfrm>
            <a:off x="0" y="0"/>
            <a:ext cx="9144000" cy="6858000"/>
          </a:xfrm>
          <a:prstGeom prst="rect">
            <a:avLst/>
          </a:prstGeom>
        </p:spPr>
      </p:pic>
      <p:sp>
        <p:nvSpPr>
          <p:cNvPr id="3" name="TextBox 2"/>
          <p:cNvSpPr txBox="1"/>
          <p:nvPr/>
        </p:nvSpPr>
        <p:spPr>
          <a:xfrm>
            <a:off x="285720" y="428604"/>
            <a:ext cx="8429685" cy="646331"/>
          </a:xfrm>
          <a:prstGeom prst="rect">
            <a:avLst/>
          </a:prstGeom>
          <a:noFill/>
        </p:spPr>
        <p:txBody>
          <a:bodyPr wrap="square" rtlCol="0">
            <a:spAutoFit/>
          </a:bodyPr>
          <a:lstStyle/>
          <a:p>
            <a:r>
              <a:rPr lang="en-GB" b="1" i="1" dirty="0" smtClean="0">
                <a:solidFill>
                  <a:srgbClr val="FFC000"/>
                </a:solidFill>
                <a:latin typeface="Arial" pitchFamily="34" charset="0"/>
                <a:cs typeface="Arial" pitchFamily="34" charset="0"/>
              </a:rPr>
              <a:t>Where they have burned books, they will end in burning human beings </a:t>
            </a:r>
            <a:r>
              <a:rPr lang="en-GB" b="1" dirty="0" smtClean="0">
                <a:solidFill>
                  <a:schemeClr val="bg1"/>
                </a:solidFill>
                <a:latin typeface="Arial" pitchFamily="34" charset="0"/>
                <a:cs typeface="Arial" pitchFamily="34" charset="0"/>
              </a:rPr>
              <a:t>- Heinrich Heine</a:t>
            </a:r>
            <a:endParaRPr lang="en-GB" b="1" dirty="0">
              <a:solidFill>
                <a:schemeClr val="bg1"/>
              </a:solidFill>
              <a:latin typeface="Arial" pitchFamily="34" charset="0"/>
              <a:cs typeface="Arial" pitchFamily="34" charset="0"/>
            </a:endParaRPr>
          </a:p>
        </p:txBody>
      </p:sp>
      <p:sp>
        <p:nvSpPr>
          <p:cNvPr id="4" name="TextBox 3"/>
          <p:cNvSpPr txBox="1"/>
          <p:nvPr/>
        </p:nvSpPr>
        <p:spPr>
          <a:xfrm>
            <a:off x="7072330" y="6215082"/>
            <a:ext cx="1549463" cy="369332"/>
          </a:xfrm>
          <a:prstGeom prst="rect">
            <a:avLst/>
          </a:prstGeom>
          <a:noFill/>
        </p:spPr>
        <p:txBody>
          <a:bodyPr wrap="none" rtlCol="0">
            <a:spAutoFit/>
          </a:bodyPr>
          <a:lstStyle/>
          <a:p>
            <a:r>
              <a:rPr lang="en-GB" b="1" dirty="0" smtClean="0">
                <a:solidFill>
                  <a:schemeClr val="bg1"/>
                </a:solidFill>
              </a:rPr>
              <a:t>10</a:t>
            </a:r>
            <a:r>
              <a:rPr lang="en-GB" b="1" baseline="30000" dirty="0" smtClean="0">
                <a:solidFill>
                  <a:schemeClr val="bg1"/>
                </a:solidFill>
              </a:rPr>
              <a:t>th</a:t>
            </a:r>
            <a:r>
              <a:rPr lang="en-GB" b="1" dirty="0" smtClean="0">
                <a:solidFill>
                  <a:schemeClr val="bg1"/>
                </a:solidFill>
              </a:rPr>
              <a:t> May 1933</a:t>
            </a:r>
            <a:endParaRPr lang="en-GB" b="1" dirty="0">
              <a:solidFill>
                <a:schemeClr val="bg1"/>
              </a:solidFill>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hart of the Nuremberg Laws providing a visual racial explanation of people with German blood, mixed blood, and Jews.png"/>
          <p:cNvPicPr>
            <a:picLocks noChangeAspect="1"/>
          </p:cNvPicPr>
          <p:nvPr/>
        </p:nvPicPr>
        <p:blipFill>
          <a:blip r:embed="rId2" cstate="print"/>
          <a:stretch>
            <a:fillRect/>
          </a:stretch>
        </p:blipFill>
        <p:spPr>
          <a:xfrm>
            <a:off x="-1" y="0"/>
            <a:ext cx="9082797" cy="6357958"/>
          </a:xfrm>
          <a:prstGeom prst="rect">
            <a:avLst/>
          </a:prstGeom>
        </p:spPr>
      </p:pic>
      <p:sp>
        <p:nvSpPr>
          <p:cNvPr id="3" name="TextBox 2"/>
          <p:cNvSpPr txBox="1"/>
          <p:nvPr/>
        </p:nvSpPr>
        <p:spPr>
          <a:xfrm>
            <a:off x="571472" y="6286520"/>
            <a:ext cx="8072494" cy="646331"/>
          </a:xfrm>
          <a:prstGeom prst="rect">
            <a:avLst/>
          </a:prstGeom>
          <a:noFill/>
        </p:spPr>
        <p:txBody>
          <a:bodyPr wrap="square" rtlCol="0">
            <a:spAutoFit/>
          </a:bodyPr>
          <a:lstStyle/>
          <a:p>
            <a:r>
              <a:rPr lang="en-GB" b="1" dirty="0" smtClean="0">
                <a:latin typeface="Arial" pitchFamily="34" charset="0"/>
                <a:cs typeface="Arial" pitchFamily="34" charset="0"/>
              </a:rPr>
              <a:t>Chart of the Nuremberg Laws providing a visual racial explanation of people with German blood, mixed blood, and Jews  1935</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Front and Back Covers of a Compulsory Identification Card for Jews, Issued in Berlin (1939).jpg"/>
          <p:cNvPicPr>
            <a:picLocks noChangeAspect="1"/>
          </p:cNvPicPr>
          <p:nvPr/>
        </p:nvPicPr>
        <p:blipFill>
          <a:blip r:embed="rId2" cstate="print"/>
          <a:stretch>
            <a:fillRect/>
          </a:stretch>
        </p:blipFill>
        <p:spPr>
          <a:xfrm>
            <a:off x="-1" y="0"/>
            <a:ext cx="9180809" cy="6858000"/>
          </a:xfrm>
          <a:prstGeom prst="rect">
            <a:avLst/>
          </a:prstGeom>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alettes for Eye-Color Classification (1937).jpg"/>
          <p:cNvPicPr>
            <a:picLocks noChangeAspect="1"/>
          </p:cNvPicPr>
          <p:nvPr/>
        </p:nvPicPr>
        <p:blipFill>
          <a:blip r:embed="rId2" cstate="print"/>
          <a:stretch>
            <a:fillRect/>
          </a:stretch>
        </p:blipFill>
        <p:spPr>
          <a:xfrm>
            <a:off x="0" y="0"/>
            <a:ext cx="5398226" cy="6858000"/>
          </a:xfrm>
          <a:prstGeom prst="rect">
            <a:avLst/>
          </a:prstGeom>
        </p:spPr>
      </p:pic>
      <p:sp>
        <p:nvSpPr>
          <p:cNvPr id="3" name="TextBox 2"/>
          <p:cNvSpPr txBox="1"/>
          <p:nvPr/>
        </p:nvSpPr>
        <p:spPr>
          <a:xfrm>
            <a:off x="214282" y="142852"/>
            <a:ext cx="2857520" cy="646331"/>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Palettes for Eye-</a:t>
            </a:r>
            <a:r>
              <a:rPr lang="en-GB" b="1" dirty="0" err="1" smtClean="0">
                <a:solidFill>
                  <a:schemeClr val="bg1"/>
                </a:solidFill>
                <a:latin typeface="Arial" pitchFamily="34" charset="0"/>
                <a:cs typeface="Arial" pitchFamily="34" charset="0"/>
              </a:rPr>
              <a:t>Color</a:t>
            </a:r>
            <a:r>
              <a:rPr lang="en-GB" b="1" dirty="0" smtClean="0">
                <a:solidFill>
                  <a:schemeClr val="bg1"/>
                </a:solidFill>
                <a:latin typeface="Arial" pitchFamily="34" charset="0"/>
                <a:cs typeface="Arial" pitchFamily="34" charset="0"/>
              </a:rPr>
              <a:t> Classification (1937)</a:t>
            </a:r>
            <a:endParaRPr lang="en-GB" b="1" dirty="0">
              <a:solidFill>
                <a:schemeClr val="bg1"/>
              </a:solidFill>
              <a:latin typeface="Arial" pitchFamily="34" charset="0"/>
              <a:cs typeface="Arial" pitchFamily="34" charset="0"/>
            </a:endParaRPr>
          </a:p>
        </p:txBody>
      </p:sp>
      <p:pic>
        <p:nvPicPr>
          <p:cNvPr id="4" name="Picture 3" descr="anthropometry– the measuring of human features. ex. craniometry, the measurement of the skull.png"/>
          <p:cNvPicPr>
            <a:picLocks noChangeAspect="1"/>
          </p:cNvPicPr>
          <p:nvPr/>
        </p:nvPicPr>
        <p:blipFill>
          <a:blip r:embed="rId3" cstate="print"/>
          <a:stretch>
            <a:fillRect/>
          </a:stretch>
        </p:blipFill>
        <p:spPr>
          <a:xfrm>
            <a:off x="5429256" y="0"/>
            <a:ext cx="3714744" cy="2857496"/>
          </a:xfrm>
          <a:prstGeom prst="rect">
            <a:avLst/>
          </a:prstGeom>
        </p:spPr>
      </p:pic>
      <p:sp>
        <p:nvSpPr>
          <p:cNvPr id="6" name="TextBox 5"/>
          <p:cNvSpPr txBox="1"/>
          <p:nvPr/>
        </p:nvSpPr>
        <p:spPr>
          <a:xfrm>
            <a:off x="5429256" y="3143248"/>
            <a:ext cx="3571900" cy="1200329"/>
          </a:xfrm>
          <a:prstGeom prst="rect">
            <a:avLst/>
          </a:prstGeom>
          <a:noFill/>
        </p:spPr>
        <p:txBody>
          <a:bodyPr wrap="square" rtlCol="0">
            <a:spAutoFit/>
          </a:bodyPr>
          <a:lstStyle/>
          <a:p>
            <a:r>
              <a:rPr lang="en-GB" b="1" dirty="0" smtClean="0">
                <a:latin typeface="Arial" pitchFamily="34" charset="0"/>
                <a:cs typeface="Arial" pitchFamily="34" charset="0"/>
              </a:rPr>
              <a:t>anthropometry– the measuring of human features. ex. </a:t>
            </a:r>
            <a:r>
              <a:rPr lang="en-GB" b="1" dirty="0" err="1" smtClean="0">
                <a:latin typeface="Arial" pitchFamily="34" charset="0"/>
                <a:cs typeface="Arial" pitchFamily="34" charset="0"/>
              </a:rPr>
              <a:t>craniometry</a:t>
            </a:r>
            <a:r>
              <a:rPr lang="en-GB" b="1" dirty="0" smtClean="0">
                <a:latin typeface="Arial" pitchFamily="34" charset="0"/>
                <a:cs typeface="Arial" pitchFamily="34" charset="0"/>
              </a:rPr>
              <a:t>, the measurement of the skull</a:t>
            </a:r>
            <a:endParaRPr lang="en-GB" b="1" dirty="0">
              <a:latin typeface="Arial" pitchFamily="34" charset="0"/>
              <a:cs typeface="Arial" pitchFamily="34" charset="0"/>
            </a:endParaRPr>
          </a:p>
        </p:txBody>
      </p:sp>
      <p:pic>
        <p:nvPicPr>
          <p:cNvPr id="7" name="Picture 6" descr="jjj.png"/>
          <p:cNvPicPr>
            <a:picLocks noChangeAspect="1"/>
          </p:cNvPicPr>
          <p:nvPr/>
        </p:nvPicPr>
        <p:blipFill>
          <a:blip r:embed="rId4" cstate="print"/>
          <a:stretch>
            <a:fillRect/>
          </a:stretch>
        </p:blipFill>
        <p:spPr>
          <a:xfrm>
            <a:off x="5429256" y="4714884"/>
            <a:ext cx="3714744" cy="2143116"/>
          </a:xfrm>
          <a:prstGeom prst="rect">
            <a:avLst/>
          </a:prstGeom>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e facial features of a young German are measured during a racial examination at the Kaiser Wilhelm Institute for Anthropology.png"/>
          <p:cNvPicPr>
            <a:picLocks noChangeAspect="1"/>
          </p:cNvPicPr>
          <p:nvPr/>
        </p:nvPicPr>
        <p:blipFill>
          <a:blip r:embed="rId2" cstate="print"/>
          <a:stretch>
            <a:fillRect/>
          </a:stretch>
        </p:blipFill>
        <p:spPr>
          <a:xfrm>
            <a:off x="0" y="0"/>
            <a:ext cx="4786314" cy="6890802"/>
          </a:xfrm>
          <a:prstGeom prst="rect">
            <a:avLst/>
          </a:prstGeom>
        </p:spPr>
      </p:pic>
      <p:sp>
        <p:nvSpPr>
          <p:cNvPr id="3" name="TextBox 2"/>
          <p:cNvSpPr txBox="1"/>
          <p:nvPr/>
        </p:nvSpPr>
        <p:spPr>
          <a:xfrm>
            <a:off x="5143504" y="714356"/>
            <a:ext cx="3000396" cy="1754326"/>
          </a:xfrm>
          <a:prstGeom prst="rect">
            <a:avLst/>
          </a:prstGeom>
          <a:noFill/>
        </p:spPr>
        <p:txBody>
          <a:bodyPr wrap="square" rtlCol="0">
            <a:spAutoFit/>
          </a:bodyPr>
          <a:lstStyle/>
          <a:p>
            <a:r>
              <a:rPr lang="en-GB" b="1" dirty="0" smtClean="0">
                <a:latin typeface="Arial" pitchFamily="34" charset="0"/>
                <a:cs typeface="Arial" pitchFamily="34" charset="0"/>
              </a:rPr>
              <a:t>The facial features of a young German are measured during a racial examination at the Kaiser Wilhelm Institute for Anthropology</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National Socialist Racial Science Comparison of an Aryan and a Non-Aryan Head (from the Slide Series Blood and Soil) (c. 1935).jpg"/>
          <p:cNvPicPr>
            <a:picLocks noChangeAspect="1"/>
          </p:cNvPicPr>
          <p:nvPr/>
        </p:nvPicPr>
        <p:blipFill>
          <a:blip r:embed="rId2" cstate="print"/>
          <a:stretch>
            <a:fillRect/>
          </a:stretch>
        </p:blipFill>
        <p:spPr>
          <a:xfrm>
            <a:off x="-1" y="0"/>
            <a:ext cx="9207523" cy="5286388"/>
          </a:xfrm>
          <a:prstGeom prst="rect">
            <a:avLst/>
          </a:prstGeom>
        </p:spPr>
      </p:pic>
      <p:sp>
        <p:nvSpPr>
          <p:cNvPr id="3" name="TextBox 2"/>
          <p:cNvSpPr txBox="1"/>
          <p:nvPr/>
        </p:nvSpPr>
        <p:spPr>
          <a:xfrm>
            <a:off x="285720" y="5643578"/>
            <a:ext cx="8715436" cy="646331"/>
          </a:xfrm>
          <a:prstGeom prst="rect">
            <a:avLst/>
          </a:prstGeom>
          <a:noFill/>
        </p:spPr>
        <p:txBody>
          <a:bodyPr wrap="square" rtlCol="0">
            <a:spAutoFit/>
          </a:bodyPr>
          <a:lstStyle/>
          <a:p>
            <a:r>
              <a:rPr lang="en-GB" b="1" dirty="0" smtClean="0">
                <a:latin typeface="Arial" pitchFamily="34" charset="0"/>
                <a:cs typeface="Arial" pitchFamily="34" charset="0"/>
              </a:rPr>
              <a:t>National Socialist Racial Science Comparison of an Aryan and a Non-Aryan Head (from the Slide Series </a:t>
            </a:r>
            <a:r>
              <a:rPr lang="en-GB" b="1" i="1" dirty="0" smtClean="0">
                <a:latin typeface="Arial" pitchFamily="34" charset="0"/>
                <a:cs typeface="Arial" pitchFamily="34" charset="0"/>
              </a:rPr>
              <a:t>Blood and Soil</a:t>
            </a:r>
            <a:r>
              <a:rPr lang="en-GB" b="1" dirty="0">
                <a:latin typeface="Arial" pitchFamily="34" charset="0"/>
                <a:cs typeface="Arial" pitchFamily="34" charset="0"/>
              </a:rPr>
              <a:t> </a:t>
            </a:r>
            <a:r>
              <a:rPr lang="en-GB" b="1" dirty="0" smtClean="0">
                <a:latin typeface="Arial" pitchFamily="34" charset="0"/>
                <a:cs typeface="Arial" pitchFamily="34" charset="0"/>
              </a:rPr>
              <a:t> c. 1935)</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43636" y="214290"/>
            <a:ext cx="1851789" cy="646331"/>
          </a:xfrm>
          <a:prstGeom prst="rect">
            <a:avLst/>
          </a:prstGeom>
          <a:noFill/>
        </p:spPr>
        <p:txBody>
          <a:bodyPr wrap="none" rtlCol="0">
            <a:spAutoFit/>
          </a:bodyPr>
          <a:lstStyle/>
          <a:p>
            <a:r>
              <a:rPr lang="en-GB" b="1" dirty="0" smtClean="0">
                <a:latin typeface="Arial" pitchFamily="34" charset="0"/>
                <a:cs typeface="Arial" pitchFamily="34" charset="0"/>
              </a:rPr>
              <a:t>Bernhard Rust </a:t>
            </a:r>
          </a:p>
          <a:p>
            <a:r>
              <a:rPr lang="en-GB" b="1" dirty="0" smtClean="0">
                <a:latin typeface="Arial" pitchFamily="34" charset="0"/>
                <a:cs typeface="Arial" pitchFamily="34" charset="0"/>
              </a:rPr>
              <a:t>(1883 - 1945)</a:t>
            </a:r>
          </a:p>
        </p:txBody>
      </p:sp>
      <p:pic>
        <p:nvPicPr>
          <p:cNvPr id="5" name="Picture 4" descr="Bernhard Rust (30 September 1883 — 8 May 1945).png"/>
          <p:cNvPicPr>
            <a:picLocks noChangeAspect="1"/>
          </p:cNvPicPr>
          <p:nvPr/>
        </p:nvPicPr>
        <p:blipFill>
          <a:blip r:embed="rId2" cstate="print"/>
          <a:stretch>
            <a:fillRect/>
          </a:stretch>
        </p:blipFill>
        <p:spPr>
          <a:xfrm>
            <a:off x="0" y="-1"/>
            <a:ext cx="4786314" cy="6936687"/>
          </a:xfrm>
          <a:prstGeom prst="rect">
            <a:avLst/>
          </a:prstGeom>
        </p:spPr>
      </p:pic>
      <p:sp>
        <p:nvSpPr>
          <p:cNvPr id="6" name="TextBox 5"/>
          <p:cNvSpPr txBox="1"/>
          <p:nvPr/>
        </p:nvSpPr>
        <p:spPr>
          <a:xfrm>
            <a:off x="5072066" y="1214422"/>
            <a:ext cx="3929090" cy="1754326"/>
          </a:xfrm>
          <a:prstGeom prst="rect">
            <a:avLst/>
          </a:prstGeom>
          <a:noFill/>
        </p:spPr>
        <p:txBody>
          <a:bodyPr wrap="square" rtlCol="0">
            <a:spAutoFit/>
          </a:bodyPr>
          <a:lstStyle/>
          <a:p>
            <a:r>
              <a:rPr lang="en-GB" b="1" dirty="0" smtClean="0">
                <a:latin typeface="Arial" pitchFamily="34" charset="0"/>
                <a:cs typeface="Arial" pitchFamily="34" charset="0"/>
              </a:rPr>
              <a:t>Minister of Science, Education and National Culture (</a:t>
            </a:r>
            <a:r>
              <a:rPr lang="en-GB" b="1" i="1" dirty="0" err="1" smtClean="0">
                <a:latin typeface="Arial" pitchFamily="34" charset="0"/>
                <a:cs typeface="Arial" pitchFamily="34" charset="0"/>
              </a:rPr>
              <a:t>Reichserziehungsminister</a:t>
            </a:r>
            <a:r>
              <a:rPr lang="en-GB" b="1" dirty="0" smtClean="0">
                <a:latin typeface="Arial" pitchFamily="34" charset="0"/>
                <a:cs typeface="Arial" pitchFamily="34" charset="0"/>
              </a:rPr>
              <a:t>)</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Prussian Minister for Cultural Affairs</a:t>
            </a:r>
            <a:endParaRPr lang="en-GB" b="1" dirty="0">
              <a:latin typeface="Arial" pitchFamily="34" charset="0"/>
              <a:cs typeface="Arial" pitchFamily="34" charset="0"/>
            </a:endParaRPr>
          </a:p>
        </p:txBody>
      </p:sp>
      <p:sp>
        <p:nvSpPr>
          <p:cNvPr id="7" name="TextBox 6"/>
          <p:cNvSpPr txBox="1"/>
          <p:nvPr/>
        </p:nvSpPr>
        <p:spPr>
          <a:xfrm>
            <a:off x="107504" y="337259"/>
            <a:ext cx="3929090" cy="1754326"/>
          </a:xfrm>
          <a:prstGeom prst="rect">
            <a:avLst/>
          </a:prstGeom>
          <a:noFill/>
        </p:spPr>
        <p:txBody>
          <a:bodyPr wrap="square" rtlCol="0">
            <a:spAutoFit/>
          </a:bodyPr>
          <a:lstStyle/>
          <a:p>
            <a:r>
              <a:rPr lang="en-GB" b="1" i="1" dirty="0" smtClean="0">
                <a:solidFill>
                  <a:srgbClr val="FFC000"/>
                </a:solidFill>
                <a:latin typeface="Arial" pitchFamily="34" charset="0"/>
                <a:cs typeface="Arial" pitchFamily="34" charset="0"/>
              </a:rPr>
              <a:t>The problems of science do not present themselves in the same way to all men. The Negro or the Jew will view the same world in a different light from the German investigator.</a:t>
            </a:r>
            <a:endParaRPr lang="en-GB" b="1" i="1" dirty="0">
              <a:solidFill>
                <a:srgbClr val="FFC000"/>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Reich Minister of Health Dr. Leonardo Conti Speaks with Hitler’s Personal Physician, Dr. Karl Brandt (August 1, 1942).jpg"/>
          <p:cNvPicPr>
            <a:picLocks noChangeAspect="1"/>
          </p:cNvPicPr>
          <p:nvPr/>
        </p:nvPicPr>
        <p:blipFill>
          <a:blip r:embed="rId2" cstate="print"/>
          <a:stretch>
            <a:fillRect/>
          </a:stretch>
        </p:blipFill>
        <p:spPr>
          <a:xfrm>
            <a:off x="-1" y="0"/>
            <a:ext cx="9226485" cy="6858000"/>
          </a:xfrm>
          <a:prstGeom prst="rect">
            <a:avLst/>
          </a:prstGeom>
        </p:spPr>
      </p:pic>
      <p:sp>
        <p:nvSpPr>
          <p:cNvPr id="3" name="TextBox 2"/>
          <p:cNvSpPr txBox="1"/>
          <p:nvPr/>
        </p:nvSpPr>
        <p:spPr>
          <a:xfrm>
            <a:off x="2786050" y="285728"/>
            <a:ext cx="2928958" cy="1754326"/>
          </a:xfrm>
          <a:prstGeom prst="rect">
            <a:avLst/>
          </a:prstGeom>
          <a:noFill/>
        </p:spPr>
        <p:txBody>
          <a:bodyPr wrap="square" rtlCol="0">
            <a:spAutoFit/>
          </a:bodyPr>
          <a:lstStyle/>
          <a:p>
            <a:r>
              <a:rPr lang="en-GB" b="1" dirty="0" smtClean="0">
                <a:latin typeface="Arial" pitchFamily="34" charset="0"/>
                <a:cs typeface="Arial" pitchFamily="34" charset="0"/>
              </a:rPr>
              <a:t>Reich Minister of Health Dr. Leonardo Conti Speaks with Hitler’s Personal Physician, </a:t>
            </a:r>
          </a:p>
          <a:p>
            <a:r>
              <a:rPr lang="en-GB" b="1" dirty="0" smtClean="0">
                <a:latin typeface="Arial" pitchFamily="34" charset="0"/>
                <a:cs typeface="Arial" pitchFamily="34" charset="0"/>
              </a:rPr>
              <a:t>Dr. Karl Brandt </a:t>
            </a:r>
          </a:p>
          <a:p>
            <a:r>
              <a:rPr lang="en-GB" b="1" dirty="0" smtClean="0">
                <a:latin typeface="Arial" pitchFamily="34" charset="0"/>
                <a:cs typeface="Arial" pitchFamily="34" charset="0"/>
              </a:rPr>
              <a:t>(August 1, 1942)</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7458" name="Picture 2" descr="Rosenberg, Alfred 05 copy"/>
          <p:cNvPicPr>
            <a:picLocks noChangeAspect="1" noChangeArrowheads="1"/>
          </p:cNvPicPr>
          <p:nvPr/>
        </p:nvPicPr>
        <p:blipFill>
          <a:blip r:embed="rId2" cstate="print"/>
          <a:srcRect/>
          <a:stretch>
            <a:fillRect/>
          </a:stretch>
        </p:blipFill>
        <p:spPr bwMode="auto">
          <a:xfrm>
            <a:off x="152400" y="228600"/>
            <a:ext cx="3990975" cy="6400800"/>
          </a:xfrm>
          <a:prstGeom prst="rect">
            <a:avLst/>
          </a:prstGeom>
          <a:noFill/>
        </p:spPr>
      </p:pic>
      <p:sp>
        <p:nvSpPr>
          <p:cNvPr id="147459" name="Text Box 3"/>
          <p:cNvSpPr txBox="1">
            <a:spLocks noChangeArrowheads="1"/>
          </p:cNvSpPr>
          <p:nvPr/>
        </p:nvSpPr>
        <p:spPr bwMode="auto">
          <a:xfrm>
            <a:off x="4648200" y="228600"/>
            <a:ext cx="4019550" cy="641350"/>
          </a:xfrm>
          <a:prstGeom prst="rect">
            <a:avLst/>
          </a:prstGeom>
          <a:noFill/>
          <a:ln w="9525">
            <a:noFill/>
            <a:miter lim="800000"/>
            <a:headEnd/>
            <a:tailEnd/>
          </a:ln>
          <a:effectLst/>
        </p:spPr>
        <p:txBody>
          <a:bodyPr wrap="none">
            <a:spAutoFit/>
          </a:bodyPr>
          <a:lstStyle/>
          <a:p>
            <a:r>
              <a:rPr lang="en-GB" sz="3600" b="1">
                <a:latin typeface="Helvetica" pitchFamily="34" charset="0"/>
              </a:rPr>
              <a:t>Alfred Rosenberg</a:t>
            </a:r>
          </a:p>
        </p:txBody>
      </p:sp>
      <p:sp>
        <p:nvSpPr>
          <p:cNvPr id="147460" name="Text Box 4"/>
          <p:cNvSpPr txBox="1">
            <a:spLocks noChangeArrowheads="1"/>
          </p:cNvSpPr>
          <p:nvPr/>
        </p:nvSpPr>
        <p:spPr bwMode="auto">
          <a:xfrm>
            <a:off x="4157663" y="1600200"/>
            <a:ext cx="4986337" cy="3921125"/>
          </a:xfrm>
          <a:prstGeom prst="rect">
            <a:avLst/>
          </a:prstGeom>
          <a:noFill/>
          <a:ln w="9525">
            <a:noFill/>
            <a:miter lim="800000"/>
            <a:headEnd/>
            <a:tailEnd/>
          </a:ln>
          <a:effectLst/>
        </p:spPr>
        <p:txBody>
          <a:bodyPr>
            <a:spAutoFit/>
          </a:bodyPr>
          <a:lstStyle/>
          <a:p>
            <a:pPr marL="457200" indent="-457200"/>
            <a:r>
              <a:rPr lang="en-GB" sz="1400" b="1" dirty="0">
                <a:latin typeface="Helvetica" pitchFamily="34" charset="0"/>
              </a:rPr>
              <a:t>1921		editor of the </a:t>
            </a:r>
            <a:r>
              <a:rPr lang="en-GB" sz="1400" b="1" dirty="0" err="1">
                <a:solidFill>
                  <a:srgbClr val="CC0000"/>
                </a:solidFill>
                <a:latin typeface="Helvetica" pitchFamily="34" charset="0"/>
              </a:rPr>
              <a:t>V</a:t>
            </a:r>
            <a:r>
              <a:rPr lang="en-GB" sz="1400" b="1" dirty="0" err="1">
                <a:solidFill>
                  <a:srgbClr val="CC0000"/>
                </a:solidFill>
                <a:latin typeface="Helvetica" pitchFamily="34" charset="0"/>
                <a:cs typeface="Times New Roman" pitchFamily="18" charset="0"/>
              </a:rPr>
              <a:t>ölkischer</a:t>
            </a:r>
            <a:r>
              <a:rPr lang="en-GB" sz="1400" b="1" dirty="0">
                <a:solidFill>
                  <a:srgbClr val="CC0000"/>
                </a:solidFill>
                <a:latin typeface="Helvetica" pitchFamily="34" charset="0"/>
                <a:cs typeface="Times New Roman" pitchFamily="18" charset="0"/>
              </a:rPr>
              <a:t> </a:t>
            </a:r>
            <a:r>
              <a:rPr lang="en-GB" sz="1400" b="1" dirty="0" err="1">
                <a:solidFill>
                  <a:srgbClr val="CC0000"/>
                </a:solidFill>
                <a:latin typeface="Helvetica" pitchFamily="34" charset="0"/>
                <a:cs typeface="Times New Roman" pitchFamily="18" charset="0"/>
              </a:rPr>
              <a:t>Beobachter</a:t>
            </a:r>
            <a:endParaRPr lang="en-GB" sz="1400" b="1" dirty="0">
              <a:solidFill>
                <a:srgbClr val="CC0000"/>
              </a:solidFill>
              <a:latin typeface="Helvetica" pitchFamily="34" charset="0"/>
              <a:cs typeface="Times New Roman" pitchFamily="18" charset="0"/>
            </a:endParaRPr>
          </a:p>
          <a:p>
            <a:pPr marL="457200" indent="-457200"/>
            <a:endParaRPr lang="en-GB" sz="1400" b="1" dirty="0">
              <a:latin typeface="Helvetica" pitchFamily="34" charset="0"/>
            </a:endParaRPr>
          </a:p>
          <a:p>
            <a:pPr marL="457200" indent="-457200"/>
            <a:r>
              <a:rPr lang="en-GB" sz="1400" b="1" dirty="0">
                <a:latin typeface="Helvetica" pitchFamily="34" charset="0"/>
              </a:rPr>
              <a:t>1925		writes  </a:t>
            </a:r>
            <a:r>
              <a:rPr lang="en-GB" sz="1400" b="1" i="1" dirty="0" err="1">
                <a:latin typeface="Helvetica" pitchFamily="34" charset="0"/>
              </a:rPr>
              <a:t>Mythus</a:t>
            </a:r>
            <a:r>
              <a:rPr lang="en-GB" sz="1400" b="1" i="1" dirty="0">
                <a:latin typeface="Helvetica" pitchFamily="34" charset="0"/>
              </a:rPr>
              <a:t> des XX. </a:t>
            </a:r>
            <a:r>
              <a:rPr lang="en-GB" sz="1400" b="1" i="1" dirty="0" err="1">
                <a:latin typeface="Helvetica" pitchFamily="34" charset="0"/>
              </a:rPr>
              <a:t>Jahrhunderts</a:t>
            </a:r>
            <a:endParaRPr lang="en-GB" sz="1400" b="1" i="1" dirty="0">
              <a:latin typeface="Helvetica" pitchFamily="34" charset="0"/>
            </a:endParaRPr>
          </a:p>
          <a:p>
            <a:pPr marL="457200" indent="-457200"/>
            <a:endParaRPr lang="en-GB" sz="1400" b="1" dirty="0">
              <a:latin typeface="Helvetica" pitchFamily="34" charset="0"/>
            </a:endParaRPr>
          </a:p>
          <a:p>
            <a:pPr marL="457200" indent="-457200"/>
            <a:r>
              <a:rPr lang="en-GB" sz="1400" b="1" dirty="0">
                <a:latin typeface="Helvetica" pitchFamily="34" charset="0"/>
              </a:rPr>
              <a:t>1929		organized the </a:t>
            </a:r>
            <a:r>
              <a:rPr lang="en-GB" sz="1400" b="1" dirty="0" err="1">
                <a:solidFill>
                  <a:srgbClr val="CC0000"/>
                </a:solidFill>
                <a:latin typeface="Helvetica" pitchFamily="34" charset="0"/>
              </a:rPr>
              <a:t>Kampfbund</a:t>
            </a:r>
            <a:r>
              <a:rPr lang="en-GB" sz="1400" b="1" dirty="0">
                <a:solidFill>
                  <a:srgbClr val="CC0000"/>
                </a:solidFill>
                <a:latin typeface="Helvetica" pitchFamily="34" charset="0"/>
              </a:rPr>
              <a:t> </a:t>
            </a:r>
            <a:r>
              <a:rPr lang="en-GB" sz="1400" b="1" dirty="0" err="1">
                <a:solidFill>
                  <a:srgbClr val="CC0000"/>
                </a:solidFill>
                <a:latin typeface="Helvetica" pitchFamily="34" charset="0"/>
              </a:rPr>
              <a:t>für</a:t>
            </a:r>
            <a:r>
              <a:rPr lang="en-GB" sz="1400" b="1" dirty="0">
                <a:solidFill>
                  <a:srgbClr val="CC0000"/>
                </a:solidFill>
                <a:latin typeface="Helvetica" pitchFamily="34" charset="0"/>
              </a:rPr>
              <a:t> Deutsche </a:t>
            </a:r>
            <a:r>
              <a:rPr lang="en-GB" sz="1400" b="1" dirty="0" err="1">
                <a:solidFill>
                  <a:srgbClr val="CC0000"/>
                </a:solidFill>
                <a:latin typeface="Helvetica" pitchFamily="34" charset="0"/>
              </a:rPr>
              <a:t>Kultur</a:t>
            </a:r>
            <a:endParaRPr lang="en-GB" sz="1400" b="1" dirty="0">
              <a:solidFill>
                <a:srgbClr val="CC0000"/>
              </a:solidFill>
              <a:latin typeface="Helvetica" pitchFamily="34" charset="0"/>
            </a:endParaRPr>
          </a:p>
          <a:p>
            <a:pPr marL="457200" indent="-457200"/>
            <a:r>
              <a:rPr lang="en-GB" sz="1400" b="1" dirty="0">
                <a:latin typeface="Helvetica" pitchFamily="34" charset="0"/>
              </a:rPr>
              <a:t>		seven sections covering a range of </a:t>
            </a:r>
            <a:r>
              <a:rPr lang="en-GB" sz="1400" b="1" dirty="0" err="1">
                <a:latin typeface="Helvetica" pitchFamily="34" charset="0"/>
              </a:rPr>
              <a:t>völkisch</a:t>
            </a:r>
            <a:r>
              <a:rPr lang="en-GB" sz="1400" b="1" dirty="0">
                <a:latin typeface="Helvetica" pitchFamily="34" charset="0"/>
              </a:rPr>
              <a:t> 	interests</a:t>
            </a:r>
          </a:p>
          <a:p>
            <a:pPr marL="457200" indent="-457200"/>
            <a:r>
              <a:rPr lang="en-GB" sz="1400" b="1" dirty="0">
                <a:latin typeface="Helvetica" pitchFamily="34" charset="0"/>
              </a:rPr>
              <a:t>		Archaeology represented by the 	</a:t>
            </a:r>
            <a:r>
              <a:rPr lang="en-GB" sz="1400" b="1" dirty="0" err="1">
                <a:solidFill>
                  <a:srgbClr val="CC0000"/>
                </a:solidFill>
                <a:latin typeface="Helvetica" pitchFamily="34" charset="0"/>
              </a:rPr>
              <a:t>Reichsfachgruppe</a:t>
            </a:r>
            <a:r>
              <a:rPr lang="en-GB" sz="1400" b="1" dirty="0">
                <a:solidFill>
                  <a:srgbClr val="CC0000"/>
                </a:solidFill>
                <a:latin typeface="Helvetica" pitchFamily="34" charset="0"/>
              </a:rPr>
              <a:t> </a:t>
            </a:r>
            <a:r>
              <a:rPr lang="en-GB" sz="1400" b="1" dirty="0" err="1">
                <a:solidFill>
                  <a:srgbClr val="CC0000"/>
                </a:solidFill>
                <a:latin typeface="Helvetica" pitchFamily="34" charset="0"/>
              </a:rPr>
              <a:t>für</a:t>
            </a:r>
            <a:r>
              <a:rPr lang="en-GB" sz="1400" b="1" dirty="0">
                <a:solidFill>
                  <a:srgbClr val="CC0000"/>
                </a:solidFill>
                <a:latin typeface="Helvetica" pitchFamily="34" charset="0"/>
              </a:rPr>
              <a:t> </a:t>
            </a:r>
            <a:r>
              <a:rPr lang="en-GB" sz="1400" b="1" dirty="0" err="1">
                <a:solidFill>
                  <a:srgbClr val="CC0000"/>
                </a:solidFill>
                <a:latin typeface="Helvetica" pitchFamily="34" charset="0"/>
              </a:rPr>
              <a:t>Vorgeschichte</a:t>
            </a:r>
            <a:endParaRPr lang="en-GB" sz="1400" b="1" dirty="0">
              <a:solidFill>
                <a:srgbClr val="CC0000"/>
              </a:solidFill>
              <a:latin typeface="Helvetica" pitchFamily="34" charset="0"/>
            </a:endParaRPr>
          </a:p>
          <a:p>
            <a:pPr marL="457200" indent="-457200"/>
            <a:r>
              <a:rPr lang="en-GB" sz="1400" b="1" dirty="0">
                <a:latin typeface="Helvetica" pitchFamily="34" charset="0"/>
              </a:rPr>
              <a:t>		(Specialist Group for Prehistory)</a:t>
            </a:r>
          </a:p>
          <a:p>
            <a:pPr marL="457200" indent="-457200"/>
            <a:endParaRPr lang="en-GB" sz="1400" b="1" dirty="0">
              <a:latin typeface="Helvetica" pitchFamily="34" charset="0"/>
            </a:endParaRPr>
          </a:p>
          <a:p>
            <a:pPr marL="457200" indent="-457200"/>
            <a:r>
              <a:rPr lang="en-GB" sz="1400" b="1" dirty="0">
                <a:latin typeface="Helvetica" pitchFamily="34" charset="0"/>
              </a:rPr>
              <a:t>1934		heads </a:t>
            </a:r>
            <a:r>
              <a:rPr lang="en-GB" sz="1400" b="1" dirty="0">
                <a:solidFill>
                  <a:srgbClr val="CC0000"/>
                </a:solidFill>
                <a:latin typeface="Helvetica" pitchFamily="34" charset="0"/>
              </a:rPr>
              <a:t>Amt. </a:t>
            </a:r>
            <a:r>
              <a:rPr lang="en-GB" sz="1400" b="1" i="1" dirty="0">
                <a:solidFill>
                  <a:srgbClr val="CC0000"/>
                </a:solidFill>
                <a:latin typeface="Helvetica" pitchFamily="34" charset="0"/>
              </a:rPr>
              <a:t>Rosenberg</a:t>
            </a:r>
          </a:p>
          <a:p>
            <a:pPr marL="457200" indent="-457200"/>
            <a:r>
              <a:rPr lang="en-GB" sz="1400" b="1" dirty="0">
                <a:latin typeface="Helvetica" pitchFamily="34" charset="0"/>
              </a:rPr>
              <a:t>		main </a:t>
            </a:r>
            <a:r>
              <a:rPr lang="en-GB" sz="1400" b="1" dirty="0" err="1">
                <a:latin typeface="Helvetica" pitchFamily="34" charset="0"/>
              </a:rPr>
              <a:t>responsibilty</a:t>
            </a:r>
            <a:r>
              <a:rPr lang="en-GB" sz="1400" b="1" dirty="0">
                <a:latin typeface="Helvetica" pitchFamily="34" charset="0"/>
              </a:rPr>
              <a:t> in developing and 	promoting National Socialist Ideology		</a:t>
            </a:r>
          </a:p>
          <a:p>
            <a:pPr marL="457200" indent="-457200"/>
            <a:r>
              <a:rPr lang="en-GB" sz="1400" b="1" dirty="0">
                <a:latin typeface="Helvetica" pitchFamily="34" charset="0"/>
              </a:rPr>
              <a:t>1941		Minister for the Eastern Occupied Territories</a:t>
            </a:r>
          </a:p>
          <a:p>
            <a:pPr marL="457200" indent="-457200"/>
            <a:endParaRPr lang="en-GB" sz="1400" b="1" dirty="0">
              <a:latin typeface="Helvetica" pitchFamily="34" charset="0"/>
            </a:endParaRPr>
          </a:p>
          <a:p>
            <a:pPr marL="457200" indent="-457200"/>
            <a:r>
              <a:rPr lang="en-GB" sz="1400" b="1" dirty="0">
                <a:latin typeface="Helvetica" pitchFamily="34" charset="0"/>
              </a:rPr>
              <a:t>1946		Executed at Nuremberg</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5474" name="Picture 2" descr="Ribbentrop heritage visit 01a"/>
          <p:cNvPicPr>
            <a:picLocks noChangeAspect="1" noChangeArrowheads="1"/>
          </p:cNvPicPr>
          <p:nvPr/>
        </p:nvPicPr>
        <p:blipFill>
          <a:blip r:embed="rId2" cstate="print"/>
          <a:srcRect/>
          <a:stretch>
            <a:fillRect/>
          </a:stretch>
        </p:blipFill>
        <p:spPr bwMode="auto">
          <a:xfrm>
            <a:off x="152400" y="152400"/>
            <a:ext cx="3048000" cy="2032000"/>
          </a:xfrm>
          <a:prstGeom prst="rect">
            <a:avLst/>
          </a:prstGeom>
          <a:noFill/>
        </p:spPr>
      </p:pic>
      <p:pic>
        <p:nvPicPr>
          <p:cNvPr id="105475" name="Picture 3" descr="Ribbentrop heritage visit 01b"/>
          <p:cNvPicPr>
            <a:picLocks noChangeAspect="1" noChangeArrowheads="1"/>
          </p:cNvPicPr>
          <p:nvPr/>
        </p:nvPicPr>
        <p:blipFill>
          <a:blip r:embed="rId3" cstate="print"/>
          <a:srcRect/>
          <a:stretch>
            <a:fillRect/>
          </a:stretch>
        </p:blipFill>
        <p:spPr bwMode="auto">
          <a:xfrm>
            <a:off x="152400" y="2260600"/>
            <a:ext cx="3048000" cy="2032000"/>
          </a:xfrm>
          <a:prstGeom prst="rect">
            <a:avLst/>
          </a:prstGeom>
          <a:noFill/>
        </p:spPr>
      </p:pic>
      <p:pic>
        <p:nvPicPr>
          <p:cNvPr id="105477" name="Picture 5" descr="Ribbentrop heritage visit 01d"/>
          <p:cNvPicPr>
            <a:picLocks noChangeAspect="1" noChangeArrowheads="1"/>
          </p:cNvPicPr>
          <p:nvPr/>
        </p:nvPicPr>
        <p:blipFill>
          <a:blip r:embed="rId4" cstate="print"/>
          <a:srcRect/>
          <a:stretch>
            <a:fillRect/>
          </a:stretch>
        </p:blipFill>
        <p:spPr bwMode="auto">
          <a:xfrm>
            <a:off x="3352800" y="152400"/>
            <a:ext cx="5638800" cy="3759200"/>
          </a:xfrm>
          <a:prstGeom prst="rect">
            <a:avLst/>
          </a:prstGeom>
          <a:noFill/>
        </p:spPr>
      </p:pic>
      <p:pic>
        <p:nvPicPr>
          <p:cNvPr id="105478" name="Picture 6" descr="Ribbentrop heritage visit 01e"/>
          <p:cNvPicPr>
            <a:picLocks noChangeAspect="1" noChangeArrowheads="1"/>
          </p:cNvPicPr>
          <p:nvPr/>
        </p:nvPicPr>
        <p:blipFill>
          <a:blip r:embed="rId5" cstate="print"/>
          <a:srcRect/>
          <a:stretch>
            <a:fillRect/>
          </a:stretch>
        </p:blipFill>
        <p:spPr bwMode="auto">
          <a:xfrm>
            <a:off x="152400" y="4419600"/>
            <a:ext cx="3048000" cy="2032000"/>
          </a:xfrm>
          <a:prstGeom prst="rect">
            <a:avLst/>
          </a:prstGeom>
          <a:noFill/>
        </p:spPr>
      </p:pic>
      <p:sp>
        <p:nvSpPr>
          <p:cNvPr id="105479" name="Text Box 7"/>
          <p:cNvSpPr txBox="1">
            <a:spLocks noChangeArrowheads="1"/>
          </p:cNvSpPr>
          <p:nvPr/>
        </p:nvSpPr>
        <p:spPr bwMode="auto">
          <a:xfrm>
            <a:off x="3276600" y="4495800"/>
            <a:ext cx="5867400" cy="1261884"/>
          </a:xfrm>
          <a:prstGeom prst="rect">
            <a:avLst/>
          </a:prstGeom>
          <a:noFill/>
          <a:ln w="9525">
            <a:noFill/>
            <a:miter lim="800000"/>
            <a:headEnd/>
            <a:tailEnd/>
          </a:ln>
          <a:effectLst/>
        </p:spPr>
        <p:txBody>
          <a:bodyPr>
            <a:spAutoFit/>
          </a:bodyPr>
          <a:lstStyle/>
          <a:p>
            <a:r>
              <a:rPr lang="en-GB" b="1" dirty="0">
                <a:latin typeface="Helvetica" pitchFamily="34" charset="0"/>
              </a:rPr>
              <a:t>Alfred Rosenberg</a:t>
            </a:r>
            <a:r>
              <a:rPr lang="en-GB" sz="1800" b="1" dirty="0">
                <a:latin typeface="Helvetica" pitchFamily="34" charset="0"/>
              </a:rPr>
              <a:t> and officials from the </a:t>
            </a:r>
            <a:r>
              <a:rPr lang="en-GB" sz="2000" b="1" dirty="0" err="1">
                <a:solidFill>
                  <a:srgbClr val="CC0000"/>
                </a:solidFill>
                <a:latin typeface="Helvetica" pitchFamily="34" charset="0"/>
              </a:rPr>
              <a:t>Kampfbund</a:t>
            </a:r>
            <a:r>
              <a:rPr lang="en-GB" sz="2000" b="1" dirty="0">
                <a:solidFill>
                  <a:srgbClr val="CC0000"/>
                </a:solidFill>
                <a:latin typeface="Helvetica" pitchFamily="34" charset="0"/>
              </a:rPr>
              <a:t> </a:t>
            </a:r>
            <a:r>
              <a:rPr lang="en-GB" sz="2000" b="1" dirty="0" err="1">
                <a:solidFill>
                  <a:srgbClr val="CC0000"/>
                </a:solidFill>
                <a:latin typeface="Helvetica" pitchFamily="34" charset="0"/>
              </a:rPr>
              <a:t>für</a:t>
            </a:r>
            <a:r>
              <a:rPr lang="en-GB" sz="2000" b="1" dirty="0">
                <a:solidFill>
                  <a:srgbClr val="CC0000"/>
                </a:solidFill>
                <a:latin typeface="Helvetica" pitchFamily="34" charset="0"/>
              </a:rPr>
              <a:t> Deutsche </a:t>
            </a:r>
            <a:r>
              <a:rPr lang="en-GB" sz="2000" b="1" dirty="0" err="1">
                <a:solidFill>
                  <a:srgbClr val="CC0000"/>
                </a:solidFill>
                <a:latin typeface="Helvetica" pitchFamily="34" charset="0"/>
              </a:rPr>
              <a:t>Kultur</a:t>
            </a:r>
            <a:r>
              <a:rPr lang="en-GB" sz="1800" b="1" dirty="0">
                <a:solidFill>
                  <a:srgbClr val="CC0000"/>
                </a:solidFill>
                <a:latin typeface="Helvetica" pitchFamily="34" charset="0"/>
              </a:rPr>
              <a:t> </a:t>
            </a:r>
            <a:r>
              <a:rPr lang="en-GB" sz="1800" b="1" dirty="0">
                <a:latin typeface="Helvetica" pitchFamily="34" charset="0"/>
              </a:rPr>
              <a:t>visit a reconstructed proto-historic site at </a:t>
            </a:r>
            <a:r>
              <a:rPr lang="en-GB" sz="2000" b="1" dirty="0" err="1">
                <a:latin typeface="Helvetica" pitchFamily="34" charset="0"/>
              </a:rPr>
              <a:t>Unteruhldingen</a:t>
            </a:r>
            <a:r>
              <a:rPr lang="en-GB" sz="1800" b="1" dirty="0" smtClean="0">
                <a:latin typeface="Helvetica" pitchFamily="34" charset="0"/>
              </a:rPr>
              <a:t>, Lake Constance  1933</a:t>
            </a:r>
            <a:endParaRPr lang="en-GB" sz="1800" b="1" dirty="0">
              <a:latin typeface="Helvetica" pitchFamily="34" charset="0"/>
            </a:endParaRP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0114" name="Picture 2" descr="Bormann heritage visit 06"/>
          <p:cNvPicPr>
            <a:picLocks noChangeAspect="1" noChangeArrowheads="1"/>
          </p:cNvPicPr>
          <p:nvPr/>
        </p:nvPicPr>
        <p:blipFill>
          <a:blip r:embed="rId2" cstate="print"/>
          <a:srcRect/>
          <a:stretch>
            <a:fillRect/>
          </a:stretch>
        </p:blipFill>
        <p:spPr bwMode="auto">
          <a:xfrm>
            <a:off x="152400" y="152400"/>
            <a:ext cx="4368800" cy="6553200"/>
          </a:xfrm>
          <a:prstGeom prst="rect">
            <a:avLst/>
          </a:prstGeom>
          <a:noFill/>
        </p:spPr>
      </p:pic>
      <p:pic>
        <p:nvPicPr>
          <p:cNvPr id="90115" name="Picture 3" descr="Bormann heritage visit 03"/>
          <p:cNvPicPr>
            <a:picLocks noChangeAspect="1" noChangeArrowheads="1"/>
          </p:cNvPicPr>
          <p:nvPr/>
        </p:nvPicPr>
        <p:blipFill>
          <a:blip r:embed="rId3" cstate="print"/>
          <a:srcRect/>
          <a:stretch>
            <a:fillRect/>
          </a:stretch>
        </p:blipFill>
        <p:spPr bwMode="auto">
          <a:xfrm>
            <a:off x="4572000" y="152400"/>
            <a:ext cx="4419600" cy="2946400"/>
          </a:xfrm>
          <a:prstGeom prst="rect">
            <a:avLst/>
          </a:prstGeom>
          <a:noFill/>
        </p:spPr>
      </p:pic>
      <p:pic>
        <p:nvPicPr>
          <p:cNvPr id="90116" name="Picture 4" descr="Bormann heritage visit 08"/>
          <p:cNvPicPr>
            <a:picLocks noChangeAspect="1" noChangeArrowheads="1"/>
          </p:cNvPicPr>
          <p:nvPr/>
        </p:nvPicPr>
        <p:blipFill>
          <a:blip r:embed="rId4" cstate="print"/>
          <a:srcRect/>
          <a:stretch>
            <a:fillRect/>
          </a:stretch>
        </p:blipFill>
        <p:spPr bwMode="auto">
          <a:xfrm>
            <a:off x="4648200" y="3784600"/>
            <a:ext cx="4343400" cy="2895600"/>
          </a:xfrm>
          <a:prstGeom prst="rect">
            <a:avLst/>
          </a:prstGeom>
          <a:noFill/>
        </p:spPr>
      </p:pic>
      <p:sp>
        <p:nvSpPr>
          <p:cNvPr id="90118" name="Text Box 6"/>
          <p:cNvSpPr txBox="1">
            <a:spLocks noChangeArrowheads="1"/>
          </p:cNvSpPr>
          <p:nvPr/>
        </p:nvSpPr>
        <p:spPr bwMode="auto">
          <a:xfrm>
            <a:off x="4572000" y="3124200"/>
            <a:ext cx="4359275" cy="581025"/>
          </a:xfrm>
          <a:prstGeom prst="rect">
            <a:avLst/>
          </a:prstGeom>
          <a:noFill/>
          <a:ln w="9525">
            <a:noFill/>
            <a:miter lim="800000"/>
            <a:headEnd/>
            <a:tailEnd/>
          </a:ln>
          <a:effectLst/>
        </p:spPr>
        <p:txBody>
          <a:bodyPr>
            <a:spAutoFit/>
          </a:bodyPr>
          <a:lstStyle/>
          <a:p>
            <a:r>
              <a:rPr lang="en-GB" sz="1600" b="1">
                <a:latin typeface="Helvetica" pitchFamily="34" charset="0"/>
              </a:rPr>
              <a:t>Martin Bormann </a:t>
            </a:r>
            <a:r>
              <a:rPr lang="en-GB" sz="1600">
                <a:latin typeface="Helvetica" pitchFamily="34" charset="0"/>
              </a:rPr>
              <a:t>and</a:t>
            </a:r>
            <a:r>
              <a:rPr lang="en-GB" sz="1600" b="1">
                <a:latin typeface="Helvetica" pitchFamily="34" charset="0"/>
              </a:rPr>
              <a:t> Ernst Hanfstængl Unteruhldingen 1934</a:t>
            </a:r>
            <a:endParaRPr lang="en-GB" sz="160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2" name="Picture 2" descr="Ribbentrop heritage visit 07"/>
          <p:cNvPicPr>
            <a:picLocks noChangeAspect="1" noChangeArrowheads="1"/>
          </p:cNvPicPr>
          <p:nvPr/>
        </p:nvPicPr>
        <p:blipFill>
          <a:blip r:embed="rId2" cstate="print"/>
          <a:srcRect/>
          <a:stretch>
            <a:fillRect/>
          </a:stretch>
        </p:blipFill>
        <p:spPr bwMode="auto">
          <a:xfrm>
            <a:off x="152400" y="152400"/>
            <a:ext cx="4267200" cy="6400800"/>
          </a:xfrm>
          <a:prstGeom prst="rect">
            <a:avLst/>
          </a:prstGeom>
          <a:noFill/>
        </p:spPr>
      </p:pic>
      <p:pic>
        <p:nvPicPr>
          <p:cNvPr id="117763" name="Picture 3" descr="Ribbentrop heritage visit 06"/>
          <p:cNvPicPr>
            <a:picLocks noChangeAspect="1" noChangeArrowheads="1"/>
          </p:cNvPicPr>
          <p:nvPr/>
        </p:nvPicPr>
        <p:blipFill>
          <a:blip r:embed="rId3" cstate="print"/>
          <a:srcRect/>
          <a:stretch>
            <a:fillRect/>
          </a:stretch>
        </p:blipFill>
        <p:spPr bwMode="auto">
          <a:xfrm>
            <a:off x="4495800" y="152400"/>
            <a:ext cx="4495800" cy="2997200"/>
          </a:xfrm>
          <a:prstGeom prst="rect">
            <a:avLst/>
          </a:prstGeom>
          <a:noFill/>
        </p:spPr>
      </p:pic>
      <p:pic>
        <p:nvPicPr>
          <p:cNvPr id="117764" name="Picture 4" descr="Ribbentrop heritage visit 02"/>
          <p:cNvPicPr>
            <a:picLocks noChangeAspect="1" noChangeArrowheads="1"/>
          </p:cNvPicPr>
          <p:nvPr/>
        </p:nvPicPr>
        <p:blipFill>
          <a:blip r:embed="rId4" cstate="print"/>
          <a:srcRect/>
          <a:stretch>
            <a:fillRect/>
          </a:stretch>
        </p:blipFill>
        <p:spPr bwMode="auto">
          <a:xfrm>
            <a:off x="4495800" y="3556000"/>
            <a:ext cx="4495800" cy="2997200"/>
          </a:xfrm>
          <a:prstGeom prst="rect">
            <a:avLst/>
          </a:prstGeom>
          <a:noFill/>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0658" name="Picture 2" descr="Bormann heritage visit 09"/>
          <p:cNvPicPr>
            <a:picLocks noChangeAspect="1" noChangeArrowheads="1"/>
          </p:cNvPicPr>
          <p:nvPr/>
        </p:nvPicPr>
        <p:blipFill>
          <a:blip r:embed="rId2" cstate="print"/>
          <a:srcRect/>
          <a:stretch>
            <a:fillRect/>
          </a:stretch>
        </p:blipFill>
        <p:spPr bwMode="auto">
          <a:xfrm>
            <a:off x="152400" y="482600"/>
            <a:ext cx="8839200" cy="5892800"/>
          </a:xfrm>
          <a:prstGeom prst="rect">
            <a:avLst/>
          </a:prstGeom>
          <a:noFill/>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2819" name="Picture 3" descr="C:\Documents and Settings\Quentin Drew\My Documents\Q\NSDAP arch\Unteruhldingen 07.jpg"/>
          <p:cNvPicPr>
            <a:picLocks noChangeAspect="1" noChangeArrowheads="1"/>
          </p:cNvPicPr>
          <p:nvPr/>
        </p:nvPicPr>
        <p:blipFill>
          <a:blip r:embed="rId2" cstate="print"/>
          <a:srcRect/>
          <a:stretch>
            <a:fillRect/>
          </a:stretch>
        </p:blipFill>
        <p:spPr bwMode="auto">
          <a:xfrm>
            <a:off x="4648200" y="3448050"/>
            <a:ext cx="4343400" cy="3257550"/>
          </a:xfrm>
          <a:prstGeom prst="rect">
            <a:avLst/>
          </a:prstGeom>
          <a:noFill/>
        </p:spPr>
      </p:pic>
      <p:sp>
        <p:nvSpPr>
          <p:cNvPr id="162820" name="Text Box 4"/>
          <p:cNvSpPr txBox="1">
            <a:spLocks noChangeArrowheads="1"/>
          </p:cNvSpPr>
          <p:nvPr/>
        </p:nvSpPr>
        <p:spPr bwMode="auto">
          <a:xfrm>
            <a:off x="2041525" y="498475"/>
            <a:ext cx="184150" cy="457200"/>
          </a:xfrm>
          <a:prstGeom prst="rect">
            <a:avLst/>
          </a:prstGeom>
          <a:noFill/>
          <a:ln w="9525">
            <a:noFill/>
            <a:miter lim="800000"/>
            <a:headEnd/>
            <a:tailEnd/>
          </a:ln>
          <a:effectLst/>
        </p:spPr>
        <p:txBody>
          <a:bodyPr wrap="none">
            <a:spAutoFit/>
          </a:bodyPr>
          <a:lstStyle/>
          <a:p>
            <a:endParaRPr lang="en-US"/>
          </a:p>
        </p:txBody>
      </p:sp>
      <p:pic>
        <p:nvPicPr>
          <p:cNvPr id="162825" name="Picture 9" descr="C:\Documents and Settings\Quentin Drew\My Documents\Q\NSDAP arch\Unteruhldingen 06.jpg"/>
          <p:cNvPicPr>
            <a:picLocks noChangeAspect="1" noChangeArrowheads="1"/>
          </p:cNvPicPr>
          <p:nvPr/>
        </p:nvPicPr>
        <p:blipFill>
          <a:blip r:embed="rId3" cstate="print"/>
          <a:srcRect/>
          <a:stretch>
            <a:fillRect/>
          </a:stretch>
        </p:blipFill>
        <p:spPr bwMode="auto">
          <a:xfrm>
            <a:off x="4648200" y="152400"/>
            <a:ext cx="4343400" cy="3257550"/>
          </a:xfrm>
          <a:prstGeom prst="rect">
            <a:avLst/>
          </a:prstGeom>
          <a:noFill/>
        </p:spPr>
      </p:pic>
      <p:pic>
        <p:nvPicPr>
          <p:cNvPr id="162826" name="Picture 10" descr="C:\Documents and Settings\Quentin Drew\My Documents\Q\NSDAP arch\Unteruhldingen 04.jpg"/>
          <p:cNvPicPr>
            <a:picLocks noChangeAspect="1" noChangeArrowheads="1"/>
          </p:cNvPicPr>
          <p:nvPr/>
        </p:nvPicPr>
        <p:blipFill>
          <a:blip r:embed="rId4" cstate="print"/>
          <a:srcRect/>
          <a:stretch>
            <a:fillRect/>
          </a:stretch>
        </p:blipFill>
        <p:spPr bwMode="auto">
          <a:xfrm>
            <a:off x="152400" y="115888"/>
            <a:ext cx="4419600" cy="3348037"/>
          </a:xfrm>
          <a:prstGeom prst="rect">
            <a:avLst/>
          </a:prstGeom>
          <a:noFill/>
        </p:spPr>
      </p:pic>
      <p:pic>
        <p:nvPicPr>
          <p:cNvPr id="162827" name="Picture 11" descr="C:\Documents and Settings\Quentin Drew\My Documents\Q\NSDAP arch\Unteruhldingen 02.jpg"/>
          <p:cNvPicPr>
            <a:picLocks noChangeAspect="1" noChangeArrowheads="1"/>
          </p:cNvPicPr>
          <p:nvPr/>
        </p:nvPicPr>
        <p:blipFill>
          <a:blip r:embed="rId5" cstate="print"/>
          <a:srcRect/>
          <a:stretch>
            <a:fillRect/>
          </a:stretch>
        </p:blipFill>
        <p:spPr bwMode="auto">
          <a:xfrm>
            <a:off x="152400" y="3505200"/>
            <a:ext cx="4419600" cy="3200400"/>
          </a:xfrm>
          <a:prstGeom prst="rect">
            <a:avLst/>
          </a:prstGeom>
          <a:noFill/>
        </p:spPr>
      </p:pic>
      <p:sp>
        <p:nvSpPr>
          <p:cNvPr id="162828" name="Rectangle 12"/>
          <p:cNvSpPr>
            <a:spLocks noChangeArrowheads="1"/>
          </p:cNvSpPr>
          <p:nvPr/>
        </p:nvSpPr>
        <p:spPr bwMode="auto">
          <a:xfrm>
            <a:off x="609600" y="6096000"/>
            <a:ext cx="3805238" cy="519113"/>
          </a:xfrm>
          <a:prstGeom prst="rect">
            <a:avLst/>
          </a:prstGeom>
          <a:noFill/>
          <a:ln w="9525">
            <a:noFill/>
            <a:miter lim="800000"/>
            <a:headEnd/>
            <a:tailEnd/>
          </a:ln>
          <a:effectLst/>
        </p:spPr>
        <p:txBody>
          <a:bodyPr wrap="none">
            <a:spAutoFit/>
          </a:bodyPr>
          <a:lstStyle/>
          <a:p>
            <a:r>
              <a:rPr lang="en-GB" sz="2800" b="1">
                <a:solidFill>
                  <a:schemeClr val="bg1"/>
                </a:solidFill>
                <a:latin typeface="Helvetica" pitchFamily="34" charset="0"/>
              </a:rPr>
              <a:t>Unteruhldingen  2001</a:t>
            </a: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43" name="Picture 3" descr="C:\Documents and Settings\Quentin Drew\My Documents\Q\NSDAP arch\AH at Kyffhauser 1936.jpg"/>
          <p:cNvPicPr>
            <a:picLocks noChangeAspect="1" noChangeArrowheads="1"/>
          </p:cNvPicPr>
          <p:nvPr/>
        </p:nvPicPr>
        <p:blipFill>
          <a:blip r:embed="rId2" cstate="print"/>
          <a:srcRect/>
          <a:stretch>
            <a:fillRect/>
          </a:stretch>
        </p:blipFill>
        <p:spPr bwMode="auto">
          <a:xfrm>
            <a:off x="1981200" y="0"/>
            <a:ext cx="5162550" cy="6858000"/>
          </a:xfrm>
          <a:prstGeom prst="rect">
            <a:avLst/>
          </a:prstGeom>
          <a:noFill/>
        </p:spPr>
      </p:pic>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9746" name="Picture 2" descr="C:\Documents and Settings\Quentin Drew\My Documents\Q\NSDAP arch\Rosenberg Ulm Ger prehistory rally 1936.jpg"/>
          <p:cNvPicPr>
            <a:picLocks noChangeAspect="1" noChangeArrowheads="1"/>
          </p:cNvPicPr>
          <p:nvPr/>
        </p:nvPicPr>
        <p:blipFill>
          <a:blip r:embed="rId2" cstate="print"/>
          <a:srcRect/>
          <a:stretch>
            <a:fillRect/>
          </a:stretch>
        </p:blipFill>
        <p:spPr bwMode="auto">
          <a:xfrm>
            <a:off x="152400" y="152400"/>
            <a:ext cx="4495800" cy="2843213"/>
          </a:xfrm>
          <a:prstGeom prst="rect">
            <a:avLst/>
          </a:prstGeom>
          <a:noFill/>
        </p:spPr>
      </p:pic>
      <p:pic>
        <p:nvPicPr>
          <p:cNvPr id="159747" name="Picture 3" descr="C:\Documents and Settings\Quentin Drew\My Documents\Q\NSDAP arch\Prehistory brought alive Ulm 1936.jpg"/>
          <p:cNvPicPr>
            <a:picLocks noChangeAspect="1" noChangeArrowheads="1"/>
          </p:cNvPicPr>
          <p:nvPr/>
        </p:nvPicPr>
        <p:blipFill>
          <a:blip r:embed="rId3" cstate="print"/>
          <a:srcRect/>
          <a:stretch>
            <a:fillRect/>
          </a:stretch>
        </p:blipFill>
        <p:spPr bwMode="auto">
          <a:xfrm>
            <a:off x="4724400" y="152400"/>
            <a:ext cx="4256088" cy="6553200"/>
          </a:xfrm>
          <a:prstGeom prst="rect">
            <a:avLst/>
          </a:prstGeom>
          <a:noFill/>
        </p:spPr>
      </p:pic>
      <p:sp>
        <p:nvSpPr>
          <p:cNvPr id="159748" name="Text Box 4"/>
          <p:cNvSpPr txBox="1">
            <a:spLocks noChangeArrowheads="1"/>
          </p:cNvSpPr>
          <p:nvPr/>
        </p:nvSpPr>
        <p:spPr bwMode="auto">
          <a:xfrm>
            <a:off x="152400" y="3200400"/>
            <a:ext cx="3978275" cy="1006475"/>
          </a:xfrm>
          <a:prstGeom prst="rect">
            <a:avLst/>
          </a:prstGeom>
          <a:noFill/>
          <a:ln w="9525">
            <a:noFill/>
            <a:miter lim="800000"/>
            <a:headEnd/>
            <a:tailEnd/>
          </a:ln>
          <a:effectLst/>
        </p:spPr>
        <p:txBody>
          <a:bodyPr>
            <a:spAutoFit/>
          </a:bodyPr>
          <a:lstStyle/>
          <a:p>
            <a:r>
              <a:rPr lang="en-GB" sz="2000">
                <a:latin typeface="Helvetica" pitchFamily="34" charset="0"/>
              </a:rPr>
              <a:t>Rosenberg speaking at the </a:t>
            </a:r>
          </a:p>
          <a:p>
            <a:r>
              <a:rPr lang="en-GB" sz="2000" i="1">
                <a:latin typeface="Helvetica" pitchFamily="34" charset="0"/>
              </a:rPr>
              <a:t>‘</a:t>
            </a:r>
            <a:r>
              <a:rPr lang="en-GB" sz="2000" i="1">
                <a:solidFill>
                  <a:srgbClr val="CC0000"/>
                </a:solidFill>
                <a:latin typeface="Helvetica" pitchFamily="34" charset="0"/>
              </a:rPr>
              <a:t>Rally for German</a:t>
            </a:r>
            <a:r>
              <a:rPr lang="en-GB" sz="2000" i="1">
                <a:latin typeface="Helvetica" pitchFamily="34" charset="0"/>
              </a:rPr>
              <a:t> </a:t>
            </a:r>
            <a:r>
              <a:rPr lang="en-GB" sz="2000" i="1">
                <a:solidFill>
                  <a:srgbClr val="CC0000"/>
                </a:solidFill>
                <a:latin typeface="Helvetica" pitchFamily="34" charset="0"/>
              </a:rPr>
              <a:t>Prehistory</a:t>
            </a:r>
            <a:r>
              <a:rPr lang="en-GB" sz="2000" i="1">
                <a:latin typeface="Helvetica" pitchFamily="34" charset="0"/>
              </a:rPr>
              <a:t>’</a:t>
            </a:r>
            <a:r>
              <a:rPr lang="en-GB" sz="2000">
                <a:latin typeface="Helvetica" pitchFamily="34" charset="0"/>
              </a:rPr>
              <a:t> in Ulm. 1936</a:t>
            </a:r>
          </a:p>
        </p:txBody>
      </p:sp>
      <p:sp>
        <p:nvSpPr>
          <p:cNvPr id="159749" name="Text Box 5"/>
          <p:cNvSpPr txBox="1">
            <a:spLocks noChangeArrowheads="1"/>
          </p:cNvSpPr>
          <p:nvPr/>
        </p:nvSpPr>
        <p:spPr bwMode="auto">
          <a:xfrm>
            <a:off x="457200" y="5257800"/>
            <a:ext cx="4130675" cy="1311275"/>
          </a:xfrm>
          <a:prstGeom prst="rect">
            <a:avLst/>
          </a:prstGeom>
          <a:noFill/>
          <a:ln w="9525">
            <a:noFill/>
            <a:miter lim="800000"/>
            <a:headEnd/>
            <a:tailEnd/>
          </a:ln>
          <a:effectLst/>
        </p:spPr>
        <p:txBody>
          <a:bodyPr>
            <a:spAutoFit/>
          </a:bodyPr>
          <a:lstStyle/>
          <a:p>
            <a:r>
              <a:rPr lang="en-GB" sz="2000">
                <a:latin typeface="Helvetica" pitchFamily="34" charset="0"/>
              </a:rPr>
              <a:t>A component of the </a:t>
            </a:r>
            <a:r>
              <a:rPr lang="en-GB" sz="2000" i="1">
                <a:latin typeface="Helvetica" pitchFamily="34" charset="0"/>
              </a:rPr>
              <a:t>‘</a:t>
            </a:r>
            <a:r>
              <a:rPr lang="en-GB" sz="2000" i="1">
                <a:solidFill>
                  <a:srgbClr val="CC0000"/>
                </a:solidFill>
                <a:latin typeface="Helvetica" pitchFamily="34" charset="0"/>
              </a:rPr>
              <a:t>Rally for</a:t>
            </a:r>
            <a:r>
              <a:rPr lang="en-GB" sz="2000" i="1">
                <a:latin typeface="Helvetica" pitchFamily="34" charset="0"/>
              </a:rPr>
              <a:t> </a:t>
            </a:r>
            <a:r>
              <a:rPr lang="en-GB" sz="2000" i="1">
                <a:solidFill>
                  <a:srgbClr val="CC0000"/>
                </a:solidFill>
                <a:latin typeface="Helvetica" pitchFamily="34" charset="0"/>
              </a:rPr>
              <a:t>German</a:t>
            </a:r>
            <a:r>
              <a:rPr lang="en-GB" sz="2000" i="1">
                <a:latin typeface="Helvetica" pitchFamily="34" charset="0"/>
              </a:rPr>
              <a:t> </a:t>
            </a:r>
            <a:r>
              <a:rPr lang="en-GB" sz="2000" i="1">
                <a:solidFill>
                  <a:srgbClr val="CC0000"/>
                </a:solidFill>
                <a:latin typeface="Helvetica" pitchFamily="34" charset="0"/>
              </a:rPr>
              <a:t>Prehistory</a:t>
            </a:r>
            <a:r>
              <a:rPr lang="en-GB" sz="2000" i="1">
                <a:latin typeface="Helvetica" pitchFamily="34" charset="0"/>
              </a:rPr>
              <a:t>’</a:t>
            </a:r>
            <a:r>
              <a:rPr lang="en-GB" sz="2000">
                <a:latin typeface="Helvetica" pitchFamily="34" charset="0"/>
              </a:rPr>
              <a:t> included a touring exhibition called ‘</a:t>
            </a:r>
            <a:r>
              <a:rPr lang="en-GB" sz="2000" b="1">
                <a:latin typeface="Helvetica" pitchFamily="34" charset="0"/>
              </a:rPr>
              <a:t>Prehistory Brought</a:t>
            </a:r>
            <a:r>
              <a:rPr lang="en-GB" sz="2000">
                <a:latin typeface="Helvetica" pitchFamily="34" charset="0"/>
              </a:rPr>
              <a:t> </a:t>
            </a:r>
            <a:r>
              <a:rPr lang="en-GB" sz="2000" b="1">
                <a:latin typeface="Helvetica" pitchFamily="34" charset="0"/>
              </a:rPr>
              <a:t>Alive</a:t>
            </a:r>
            <a:r>
              <a:rPr lang="en-GB" sz="2000">
                <a:latin typeface="Helvetica" pitchFamily="34" charset="0"/>
              </a:rPr>
              <a:t>’</a:t>
            </a: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0770" name="Picture 2" descr="C:\Documents and Settings\Quentin Drew\My Documents\Q\NSDAP arch\Reinerth - Gauleiter Wagner 1938.jpg"/>
          <p:cNvPicPr>
            <a:picLocks noChangeAspect="1" noChangeArrowheads="1"/>
          </p:cNvPicPr>
          <p:nvPr/>
        </p:nvPicPr>
        <p:blipFill>
          <a:blip r:embed="rId2" cstate="print"/>
          <a:srcRect/>
          <a:stretch>
            <a:fillRect/>
          </a:stretch>
        </p:blipFill>
        <p:spPr bwMode="auto">
          <a:xfrm>
            <a:off x="152400" y="152400"/>
            <a:ext cx="4217988" cy="6553200"/>
          </a:xfrm>
          <a:prstGeom prst="rect">
            <a:avLst/>
          </a:prstGeom>
          <a:noFill/>
        </p:spPr>
      </p:pic>
      <p:sp>
        <p:nvSpPr>
          <p:cNvPr id="160771" name="Oval 3"/>
          <p:cNvSpPr>
            <a:spLocks noChangeArrowheads="1"/>
          </p:cNvSpPr>
          <p:nvPr/>
        </p:nvSpPr>
        <p:spPr bwMode="auto">
          <a:xfrm>
            <a:off x="990600" y="1295400"/>
            <a:ext cx="1447800" cy="1524000"/>
          </a:xfrm>
          <a:prstGeom prst="ellipse">
            <a:avLst/>
          </a:prstGeom>
          <a:noFill/>
          <a:ln w="76200">
            <a:solidFill>
              <a:srgbClr val="CC0000"/>
            </a:solidFill>
            <a:round/>
            <a:headEnd/>
            <a:tailEnd/>
          </a:ln>
          <a:effectLst/>
        </p:spPr>
        <p:txBody>
          <a:bodyPr wrap="none" anchor="ctr"/>
          <a:lstStyle/>
          <a:p>
            <a:pPr algn="ctr"/>
            <a:endParaRPr lang="en-US">
              <a:solidFill>
                <a:srgbClr val="CC0000"/>
              </a:solidFill>
            </a:endParaRPr>
          </a:p>
        </p:txBody>
      </p:sp>
      <p:pic>
        <p:nvPicPr>
          <p:cNvPr id="160774" name="Picture 6" descr="C:\Documents and Settings\Quentin Drew\My Documents\Q\NSDAP arch\Reinerth excav Sipplingen 1932 02.jpg"/>
          <p:cNvPicPr>
            <a:picLocks noChangeAspect="1" noChangeArrowheads="1"/>
          </p:cNvPicPr>
          <p:nvPr/>
        </p:nvPicPr>
        <p:blipFill>
          <a:blip r:embed="rId3" cstate="print"/>
          <a:srcRect/>
          <a:stretch>
            <a:fillRect/>
          </a:stretch>
        </p:blipFill>
        <p:spPr bwMode="auto">
          <a:xfrm>
            <a:off x="5513387" y="1214422"/>
            <a:ext cx="3630613" cy="2468563"/>
          </a:xfrm>
          <a:prstGeom prst="rect">
            <a:avLst/>
          </a:prstGeom>
          <a:noFill/>
        </p:spPr>
      </p:pic>
      <p:sp>
        <p:nvSpPr>
          <p:cNvPr id="160776" name="Text Box 8"/>
          <p:cNvSpPr txBox="1">
            <a:spLocks noChangeArrowheads="1"/>
          </p:cNvSpPr>
          <p:nvPr/>
        </p:nvSpPr>
        <p:spPr bwMode="auto">
          <a:xfrm>
            <a:off x="4556125" y="114300"/>
            <a:ext cx="4229043" cy="954107"/>
          </a:xfrm>
          <a:prstGeom prst="rect">
            <a:avLst/>
          </a:prstGeom>
          <a:noFill/>
          <a:ln w="9525">
            <a:noFill/>
            <a:miter lim="800000"/>
            <a:headEnd/>
            <a:tailEnd/>
          </a:ln>
          <a:effectLst/>
        </p:spPr>
        <p:txBody>
          <a:bodyPr wrap="none">
            <a:spAutoFit/>
          </a:bodyPr>
          <a:lstStyle/>
          <a:p>
            <a:pPr algn="ctr"/>
            <a:r>
              <a:rPr lang="en-GB" b="1" dirty="0">
                <a:latin typeface="Helvetica" pitchFamily="34" charset="0"/>
              </a:rPr>
              <a:t>Hans </a:t>
            </a:r>
            <a:r>
              <a:rPr lang="en-GB" b="1" dirty="0" err="1" smtClean="0">
                <a:latin typeface="Helvetica" pitchFamily="34" charset="0"/>
              </a:rPr>
              <a:t>Reinerth</a:t>
            </a:r>
            <a:endParaRPr lang="en-GB" b="1" dirty="0" smtClean="0">
              <a:latin typeface="Helvetica" pitchFamily="34" charset="0"/>
            </a:endParaRPr>
          </a:p>
          <a:p>
            <a:pPr algn="ctr"/>
            <a:r>
              <a:rPr lang="en-GB" b="1" dirty="0" smtClean="0">
                <a:latin typeface="Helvetica" pitchFamily="34" charset="0"/>
              </a:rPr>
              <a:t>(1900 – 1990)</a:t>
            </a:r>
            <a:endParaRPr lang="en-GB" b="1" dirty="0">
              <a:latin typeface="Helvetica" pitchFamily="34" charset="0"/>
            </a:endParaRPr>
          </a:p>
          <a:p>
            <a:pPr algn="ctr"/>
            <a:r>
              <a:rPr lang="en-GB" sz="2000" i="1" dirty="0">
                <a:latin typeface="Helvetica" pitchFamily="34" charset="0"/>
              </a:rPr>
              <a:t>Reich Deputy of German Prehistory</a:t>
            </a:r>
          </a:p>
        </p:txBody>
      </p:sp>
      <p:sp>
        <p:nvSpPr>
          <p:cNvPr id="160777" name="Text Box 9"/>
          <p:cNvSpPr txBox="1">
            <a:spLocks noChangeArrowheads="1"/>
          </p:cNvSpPr>
          <p:nvPr/>
        </p:nvSpPr>
        <p:spPr bwMode="auto">
          <a:xfrm>
            <a:off x="6143636" y="3643314"/>
            <a:ext cx="2689225" cy="581025"/>
          </a:xfrm>
          <a:prstGeom prst="rect">
            <a:avLst/>
          </a:prstGeom>
          <a:noFill/>
          <a:ln w="9525">
            <a:noFill/>
            <a:miter lim="800000"/>
            <a:headEnd/>
            <a:tailEnd/>
          </a:ln>
          <a:effectLst/>
        </p:spPr>
        <p:txBody>
          <a:bodyPr wrap="none">
            <a:spAutoFit/>
          </a:bodyPr>
          <a:lstStyle/>
          <a:p>
            <a:pPr algn="ctr"/>
            <a:r>
              <a:rPr lang="en-GB" sz="1600" b="1" dirty="0" err="1">
                <a:latin typeface="Helvetica" pitchFamily="34" charset="0"/>
              </a:rPr>
              <a:t>Reinerth’s</a:t>
            </a:r>
            <a:r>
              <a:rPr lang="en-GB" sz="1600" b="1" dirty="0">
                <a:latin typeface="Helvetica" pitchFamily="34" charset="0"/>
              </a:rPr>
              <a:t> excavations at </a:t>
            </a:r>
          </a:p>
          <a:p>
            <a:pPr algn="ctr"/>
            <a:r>
              <a:rPr lang="en-GB" sz="1600" b="1" dirty="0" err="1">
                <a:latin typeface="Helvetica" pitchFamily="34" charset="0"/>
              </a:rPr>
              <a:t>Sipplingen</a:t>
            </a:r>
            <a:r>
              <a:rPr lang="en-GB" sz="1600" b="1" dirty="0">
                <a:latin typeface="Helvetica" pitchFamily="34" charset="0"/>
              </a:rPr>
              <a:t> 1932</a:t>
            </a:r>
          </a:p>
        </p:txBody>
      </p:sp>
      <p:pic>
        <p:nvPicPr>
          <p:cNvPr id="160779" name="Picture 11" descr="C:\Documents and Settings\Quentin Drew\My Documents\Q\NSDAP arch\Reinerth excav Sipplingen 1932 01.jpg"/>
          <p:cNvPicPr>
            <a:picLocks noChangeAspect="1" noChangeArrowheads="1"/>
          </p:cNvPicPr>
          <p:nvPr/>
        </p:nvPicPr>
        <p:blipFill>
          <a:blip r:embed="rId4" cstate="print"/>
          <a:srcRect/>
          <a:stretch>
            <a:fillRect/>
          </a:stretch>
        </p:blipFill>
        <p:spPr bwMode="auto">
          <a:xfrm>
            <a:off x="5510212" y="4321175"/>
            <a:ext cx="3633788" cy="2536825"/>
          </a:xfrm>
          <a:prstGeom prst="rect">
            <a:avLst/>
          </a:prstGeom>
          <a:noFill/>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4867" name="Picture 3" descr="C:\Documents and Settings\Quentin Drew\My Documents\Q\NSDAP arch\Bersu, Gerhard 1889-1964.jpg"/>
          <p:cNvPicPr>
            <a:picLocks noChangeAspect="1" noChangeArrowheads="1"/>
          </p:cNvPicPr>
          <p:nvPr/>
        </p:nvPicPr>
        <p:blipFill>
          <a:blip r:embed="rId2" cstate="print"/>
          <a:srcRect/>
          <a:stretch>
            <a:fillRect/>
          </a:stretch>
        </p:blipFill>
        <p:spPr bwMode="auto">
          <a:xfrm>
            <a:off x="152400" y="152400"/>
            <a:ext cx="4648200" cy="6553200"/>
          </a:xfrm>
          <a:prstGeom prst="rect">
            <a:avLst/>
          </a:prstGeom>
          <a:noFill/>
        </p:spPr>
      </p:pic>
      <p:sp>
        <p:nvSpPr>
          <p:cNvPr id="164868" name="Text Box 4"/>
          <p:cNvSpPr txBox="1">
            <a:spLocks noChangeArrowheads="1"/>
          </p:cNvSpPr>
          <p:nvPr/>
        </p:nvSpPr>
        <p:spPr bwMode="auto">
          <a:xfrm>
            <a:off x="5334000" y="149225"/>
            <a:ext cx="2319338" cy="457200"/>
          </a:xfrm>
          <a:prstGeom prst="rect">
            <a:avLst/>
          </a:prstGeom>
          <a:noFill/>
          <a:ln w="9525">
            <a:noFill/>
            <a:miter lim="800000"/>
            <a:headEnd/>
            <a:tailEnd/>
          </a:ln>
          <a:effectLst/>
        </p:spPr>
        <p:txBody>
          <a:bodyPr wrap="none">
            <a:spAutoFit/>
          </a:bodyPr>
          <a:lstStyle/>
          <a:p>
            <a:r>
              <a:rPr lang="en-GB" b="1">
                <a:latin typeface="Helvetica" pitchFamily="34" charset="0"/>
              </a:rPr>
              <a:t>Gerhard Bersu</a:t>
            </a:r>
          </a:p>
        </p:txBody>
      </p:sp>
      <p:sp>
        <p:nvSpPr>
          <p:cNvPr id="164869" name="Text Box 5"/>
          <p:cNvSpPr txBox="1">
            <a:spLocks noChangeArrowheads="1"/>
          </p:cNvSpPr>
          <p:nvPr/>
        </p:nvSpPr>
        <p:spPr bwMode="auto">
          <a:xfrm>
            <a:off x="4876800" y="914400"/>
            <a:ext cx="4267200" cy="3937000"/>
          </a:xfrm>
          <a:prstGeom prst="rect">
            <a:avLst/>
          </a:prstGeom>
          <a:noFill/>
          <a:ln w="9525">
            <a:noFill/>
            <a:miter lim="800000"/>
            <a:headEnd/>
            <a:tailEnd/>
          </a:ln>
          <a:effectLst/>
        </p:spPr>
        <p:txBody>
          <a:bodyPr>
            <a:spAutoFit/>
          </a:bodyPr>
          <a:lstStyle/>
          <a:p>
            <a:r>
              <a:rPr lang="en-GB" sz="1800">
                <a:latin typeface="Helvetica" pitchFamily="34" charset="0"/>
              </a:rPr>
              <a:t>Critic of </a:t>
            </a:r>
            <a:r>
              <a:rPr lang="en-GB" sz="1800" b="1">
                <a:latin typeface="Helvetica" pitchFamily="34" charset="0"/>
              </a:rPr>
              <a:t>Kossinna</a:t>
            </a:r>
            <a:r>
              <a:rPr lang="en-GB" sz="1800">
                <a:latin typeface="Helvetica" pitchFamily="34" charset="0"/>
              </a:rPr>
              <a:t>’s Kulturkreis research</a:t>
            </a:r>
          </a:p>
          <a:p>
            <a:endParaRPr lang="en-GB" sz="1800">
              <a:latin typeface="Helvetica" pitchFamily="34" charset="0"/>
            </a:endParaRPr>
          </a:p>
          <a:p>
            <a:r>
              <a:rPr lang="en-GB" sz="1800">
                <a:latin typeface="Helvetica" pitchFamily="34" charset="0"/>
              </a:rPr>
              <a:t>Director of the </a:t>
            </a:r>
          </a:p>
          <a:p>
            <a:r>
              <a:rPr lang="en-GB" sz="1800" b="1">
                <a:latin typeface="Helvetica" pitchFamily="34" charset="0"/>
              </a:rPr>
              <a:t>R</a:t>
            </a:r>
            <a:r>
              <a:rPr lang="en-GB" sz="1800" b="1">
                <a:latin typeface="Helvetica" pitchFamily="34" charset="0"/>
                <a:cs typeface="Times New Roman" pitchFamily="18" charset="0"/>
              </a:rPr>
              <a:t>ömisch-Germanische Kommission</a:t>
            </a:r>
          </a:p>
          <a:p>
            <a:endParaRPr lang="en-GB" sz="1800">
              <a:latin typeface="Helvetica" pitchFamily="34" charset="0"/>
              <a:cs typeface="Times New Roman" pitchFamily="18" charset="0"/>
            </a:endParaRPr>
          </a:p>
          <a:p>
            <a:r>
              <a:rPr lang="en-GB" sz="1800">
                <a:latin typeface="Helvetica" pitchFamily="34" charset="0"/>
                <a:cs typeface="Times New Roman" pitchFamily="18" charset="0"/>
              </a:rPr>
              <a:t>1935 forced out by </a:t>
            </a:r>
            <a:r>
              <a:rPr lang="en-GB" sz="1800" b="1">
                <a:latin typeface="Helvetica" pitchFamily="34" charset="0"/>
                <a:cs typeface="Times New Roman" pitchFamily="18" charset="0"/>
              </a:rPr>
              <a:t>Reinerth</a:t>
            </a:r>
          </a:p>
          <a:p>
            <a:endParaRPr lang="en-GB" sz="1800">
              <a:latin typeface="Helvetica" pitchFamily="34" charset="0"/>
              <a:cs typeface="Times New Roman" pitchFamily="18" charset="0"/>
            </a:endParaRPr>
          </a:p>
          <a:p>
            <a:r>
              <a:rPr lang="en-GB" sz="1800">
                <a:latin typeface="Helvetica" pitchFamily="34" charset="0"/>
                <a:cs typeface="Times New Roman" pitchFamily="18" charset="0"/>
              </a:rPr>
              <a:t>1937 Emigrated to England and interned during the war</a:t>
            </a:r>
          </a:p>
          <a:p>
            <a:endParaRPr lang="en-GB" sz="1800">
              <a:latin typeface="Helvetica" pitchFamily="34" charset="0"/>
            </a:endParaRPr>
          </a:p>
          <a:p>
            <a:r>
              <a:rPr lang="en-GB" sz="1800">
                <a:latin typeface="Helvetica" pitchFamily="34" charset="0"/>
              </a:rPr>
              <a:t>1950 returned to West Germany and played a leading role in the rebuilding of German archaeology</a:t>
            </a: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Lessons in Racial Politics at a Hitler Youth Leadership School (c. 1935).png"/>
          <p:cNvPicPr>
            <a:picLocks noChangeAspect="1"/>
          </p:cNvPicPr>
          <p:nvPr/>
        </p:nvPicPr>
        <p:blipFill>
          <a:blip r:embed="rId2" cstate="print"/>
          <a:stretch>
            <a:fillRect/>
          </a:stretch>
        </p:blipFill>
        <p:spPr>
          <a:xfrm>
            <a:off x="0" y="-1"/>
            <a:ext cx="9144000" cy="6881247"/>
          </a:xfrm>
          <a:prstGeom prst="rect">
            <a:avLst/>
          </a:prstGeom>
        </p:spPr>
      </p:pic>
      <p:sp>
        <p:nvSpPr>
          <p:cNvPr id="3" name="TextBox 2"/>
          <p:cNvSpPr txBox="1"/>
          <p:nvPr/>
        </p:nvSpPr>
        <p:spPr>
          <a:xfrm>
            <a:off x="4214810" y="5214950"/>
            <a:ext cx="4786346" cy="1477328"/>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Lessons in Racial Politics at a Hitler Youth Leadership School (c. 1935)</a:t>
            </a: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NPEA or "</a:t>
            </a:r>
            <a:r>
              <a:rPr lang="en-GB" b="1" dirty="0" err="1" smtClean="0">
                <a:solidFill>
                  <a:schemeClr val="bg1"/>
                </a:solidFill>
                <a:latin typeface="Arial" pitchFamily="34" charset="0"/>
                <a:cs typeface="Arial" pitchFamily="34" charset="0"/>
              </a:rPr>
              <a:t>Napola</a:t>
            </a:r>
            <a:r>
              <a:rPr lang="en-GB" b="1" dirty="0" smtClean="0">
                <a:solidFill>
                  <a:schemeClr val="bg1"/>
                </a:solidFill>
                <a:latin typeface="Arial" pitchFamily="34" charset="0"/>
                <a:cs typeface="Arial" pitchFamily="34" charset="0"/>
              </a:rPr>
              <a:t>" (</a:t>
            </a:r>
            <a:r>
              <a:rPr lang="en-GB" b="1" dirty="0" err="1" smtClean="0">
                <a:solidFill>
                  <a:schemeClr val="bg1"/>
                </a:solidFill>
                <a:latin typeface="Arial" pitchFamily="34" charset="0"/>
                <a:cs typeface="Arial" pitchFamily="34" charset="0"/>
              </a:rPr>
              <a:t>NAtionalPOLitische</a:t>
            </a:r>
            <a:r>
              <a:rPr lang="en-GB" b="1" dirty="0" smtClean="0">
                <a:solidFill>
                  <a:schemeClr val="bg1"/>
                </a:solidFill>
                <a:latin typeface="Arial" pitchFamily="34" charset="0"/>
                <a:cs typeface="Arial" pitchFamily="34" charset="0"/>
              </a:rPr>
              <a:t> </a:t>
            </a:r>
            <a:r>
              <a:rPr lang="en-GB" b="1" dirty="0" err="1" smtClean="0">
                <a:solidFill>
                  <a:schemeClr val="bg1"/>
                </a:solidFill>
                <a:latin typeface="Arial" pitchFamily="34" charset="0"/>
                <a:cs typeface="Arial" pitchFamily="34" charset="0"/>
              </a:rPr>
              <a:t>erziehungsAnstalten</a:t>
            </a:r>
            <a:r>
              <a:rPr lang="en-GB" b="1" dirty="0" smtClean="0">
                <a:solidFill>
                  <a:schemeClr val="bg1"/>
                </a:solidFill>
                <a:latin typeface="Arial" pitchFamily="34" charset="0"/>
                <a:cs typeface="Arial" pitchFamily="34" charset="0"/>
              </a:rPr>
              <a:t>) </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kkk.png"/>
          <p:cNvPicPr>
            <a:picLocks noChangeAspect="1"/>
          </p:cNvPicPr>
          <p:nvPr/>
        </p:nvPicPr>
        <p:blipFill>
          <a:blip r:embed="rId2" cstate="print"/>
          <a:stretch>
            <a:fillRect/>
          </a:stretch>
        </p:blipFill>
        <p:spPr>
          <a:xfrm>
            <a:off x="0" y="-1"/>
            <a:ext cx="7643834" cy="6815639"/>
          </a:xfrm>
          <a:prstGeom prst="rect">
            <a:avLst/>
          </a:prstGeom>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Philipp_Bouhler.jpg"/>
          <p:cNvPicPr>
            <a:picLocks noChangeAspect="1"/>
          </p:cNvPicPr>
          <p:nvPr/>
        </p:nvPicPr>
        <p:blipFill>
          <a:blip r:embed="rId2" cstate="print">
            <a:lum bright="-13000" contrast="-49000"/>
          </a:blip>
          <a:stretch>
            <a:fillRect/>
          </a:stretch>
        </p:blipFill>
        <p:spPr>
          <a:xfrm>
            <a:off x="0" y="0"/>
            <a:ext cx="4929190" cy="6858000"/>
          </a:xfrm>
          <a:prstGeom prst="rect">
            <a:avLst/>
          </a:prstGeom>
        </p:spPr>
      </p:pic>
      <p:sp>
        <p:nvSpPr>
          <p:cNvPr id="6" name="TextBox 5"/>
          <p:cNvSpPr txBox="1"/>
          <p:nvPr/>
        </p:nvSpPr>
        <p:spPr>
          <a:xfrm>
            <a:off x="5286348" y="5214950"/>
            <a:ext cx="3857652" cy="1477328"/>
          </a:xfrm>
          <a:prstGeom prst="rect">
            <a:avLst/>
          </a:prstGeom>
          <a:noFill/>
        </p:spPr>
        <p:txBody>
          <a:bodyPr wrap="square" rtlCol="0">
            <a:spAutoFit/>
          </a:bodyPr>
          <a:lstStyle/>
          <a:p>
            <a:r>
              <a:rPr lang="en-GB" b="1" i="1" dirty="0" smtClean="0">
                <a:solidFill>
                  <a:srgbClr val="C00000"/>
                </a:solidFill>
                <a:latin typeface="Arial" pitchFamily="34" charset="0"/>
                <a:cs typeface="Arial" pitchFamily="34" charset="0"/>
              </a:rPr>
              <a:t>"This person suffering from hereditary defects costs the community 60,000 </a:t>
            </a:r>
            <a:r>
              <a:rPr lang="en-GB" b="1" i="1" dirty="0" err="1" smtClean="0">
                <a:solidFill>
                  <a:srgbClr val="C00000"/>
                </a:solidFill>
                <a:latin typeface="Arial" pitchFamily="34" charset="0"/>
                <a:cs typeface="Arial" pitchFamily="34" charset="0"/>
              </a:rPr>
              <a:t>Reichsmark</a:t>
            </a:r>
            <a:r>
              <a:rPr lang="en-GB" b="1" i="1" dirty="0" smtClean="0">
                <a:solidFill>
                  <a:srgbClr val="C00000"/>
                </a:solidFill>
                <a:latin typeface="Arial" pitchFamily="34" charset="0"/>
                <a:cs typeface="Arial" pitchFamily="34" charset="0"/>
              </a:rPr>
              <a:t> during his lifetime. Fellow German, that is your money, too."</a:t>
            </a:r>
            <a:endParaRPr lang="en-GB" b="1" i="1" dirty="0">
              <a:solidFill>
                <a:srgbClr val="C00000"/>
              </a:solidFill>
              <a:latin typeface="Arial" pitchFamily="34" charset="0"/>
              <a:cs typeface="Arial" pitchFamily="34" charset="0"/>
            </a:endParaRPr>
          </a:p>
        </p:txBody>
      </p:sp>
      <p:pic>
        <p:nvPicPr>
          <p:cNvPr id="7" name="Picture 6" descr="t4.png"/>
          <p:cNvPicPr>
            <a:picLocks noChangeAspect="1"/>
          </p:cNvPicPr>
          <p:nvPr/>
        </p:nvPicPr>
        <p:blipFill>
          <a:blip r:embed="rId3" cstate="print"/>
          <a:stretch>
            <a:fillRect/>
          </a:stretch>
        </p:blipFill>
        <p:spPr>
          <a:xfrm>
            <a:off x="5000628" y="0"/>
            <a:ext cx="4143372" cy="5013879"/>
          </a:xfrm>
          <a:prstGeom prst="rect">
            <a:avLst/>
          </a:prstGeom>
        </p:spPr>
      </p:pic>
      <p:sp>
        <p:nvSpPr>
          <p:cNvPr id="9" name="TextBox 8"/>
          <p:cNvSpPr txBox="1"/>
          <p:nvPr/>
        </p:nvSpPr>
        <p:spPr>
          <a:xfrm>
            <a:off x="0" y="285728"/>
            <a:ext cx="4929190" cy="6463308"/>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Philipp </a:t>
            </a:r>
            <a:r>
              <a:rPr lang="en-GB" b="1" dirty="0" err="1" smtClean="0">
                <a:solidFill>
                  <a:schemeClr val="bg1"/>
                </a:solidFill>
                <a:latin typeface="Arial" pitchFamily="34" charset="0"/>
                <a:cs typeface="Arial" pitchFamily="34" charset="0"/>
              </a:rPr>
              <a:t>Bouhler</a:t>
            </a:r>
            <a:r>
              <a:rPr lang="en-GB" b="1" dirty="0" smtClean="0">
                <a:solidFill>
                  <a:schemeClr val="bg1"/>
                </a:solidFill>
                <a:latin typeface="Arial" pitchFamily="34" charset="0"/>
                <a:cs typeface="Arial" pitchFamily="34" charset="0"/>
              </a:rPr>
              <a:t> (1899 – 1945) </a:t>
            </a:r>
          </a:p>
          <a:p>
            <a:r>
              <a:rPr lang="en-GB" b="1" i="1" dirty="0" err="1" smtClean="0">
                <a:solidFill>
                  <a:schemeClr val="bg1"/>
                </a:solidFill>
                <a:latin typeface="Arial" pitchFamily="34" charset="0"/>
                <a:cs typeface="Arial" pitchFamily="34" charset="0"/>
              </a:rPr>
              <a:t>Reichsleiter</a:t>
            </a:r>
            <a:r>
              <a:rPr lang="en-GB" b="1" i="1" dirty="0" smtClean="0">
                <a:solidFill>
                  <a:schemeClr val="bg1"/>
                </a:solidFill>
                <a:latin typeface="Arial" pitchFamily="34" charset="0"/>
                <a:cs typeface="Arial" pitchFamily="34" charset="0"/>
              </a:rPr>
              <a:t> , </a:t>
            </a:r>
            <a:r>
              <a:rPr lang="en-GB" b="1" dirty="0" smtClean="0">
                <a:solidFill>
                  <a:schemeClr val="bg1"/>
                </a:solidFill>
                <a:latin typeface="Arial" pitchFamily="34" charset="0"/>
                <a:cs typeface="Arial" pitchFamily="34" charset="0"/>
              </a:rPr>
              <a:t>Chief of the Chancellery of the </a:t>
            </a:r>
            <a:r>
              <a:rPr lang="en-GB" b="1" dirty="0" err="1" smtClean="0">
                <a:solidFill>
                  <a:schemeClr val="bg1"/>
                </a:solidFill>
                <a:latin typeface="Arial" pitchFamily="34" charset="0"/>
                <a:cs typeface="Arial" pitchFamily="34" charset="0"/>
              </a:rPr>
              <a:t>Führer</a:t>
            </a:r>
            <a:r>
              <a:rPr lang="en-GB" b="1" dirty="0" smtClean="0">
                <a:solidFill>
                  <a:schemeClr val="bg1"/>
                </a:solidFill>
                <a:latin typeface="Arial" pitchFamily="34" charset="0"/>
                <a:cs typeface="Arial" pitchFamily="34" charset="0"/>
              </a:rPr>
              <a:t> of the NSDAP, </a:t>
            </a:r>
            <a:r>
              <a:rPr lang="en-GB" b="1" i="1" dirty="0" smtClean="0">
                <a:solidFill>
                  <a:schemeClr val="bg1"/>
                </a:solidFill>
                <a:latin typeface="Arial" pitchFamily="34" charset="0"/>
                <a:cs typeface="Arial" pitchFamily="34" charset="0"/>
              </a:rPr>
              <a:t>SS-</a:t>
            </a:r>
            <a:r>
              <a:rPr lang="en-GB" b="1" i="1" dirty="0" err="1" smtClean="0">
                <a:solidFill>
                  <a:schemeClr val="bg1"/>
                </a:solidFill>
                <a:latin typeface="Arial" pitchFamily="34" charset="0"/>
                <a:cs typeface="Arial" pitchFamily="34" charset="0"/>
              </a:rPr>
              <a:t>Obergruppenführer</a:t>
            </a:r>
            <a:endParaRPr lang="en-GB" b="1" i="1" dirty="0" smtClean="0">
              <a:solidFill>
                <a:schemeClr val="bg1"/>
              </a:solidFill>
              <a:latin typeface="Arial" pitchFamily="34" charset="0"/>
              <a:cs typeface="Arial" pitchFamily="34" charset="0"/>
            </a:endParaRPr>
          </a:p>
          <a:p>
            <a:endParaRPr lang="en-GB" b="1" i="1" dirty="0" smtClean="0">
              <a:solidFill>
                <a:schemeClr val="bg1"/>
              </a:solidFill>
              <a:latin typeface="Arial" pitchFamily="34" charset="0"/>
              <a:cs typeface="Arial" pitchFamily="34" charset="0"/>
            </a:endParaRPr>
          </a:p>
          <a:p>
            <a:endParaRPr lang="en-GB" b="1" i="1" dirty="0" smtClean="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responsible for the </a:t>
            </a:r>
            <a:r>
              <a:rPr lang="en-GB" b="1" i="1" dirty="0" err="1" smtClean="0">
                <a:solidFill>
                  <a:schemeClr val="bg1"/>
                </a:solidFill>
                <a:latin typeface="Arial" pitchFamily="34" charset="0"/>
                <a:cs typeface="Arial" pitchFamily="34" charset="0"/>
              </a:rPr>
              <a:t>Aktion</a:t>
            </a:r>
            <a:r>
              <a:rPr lang="en-GB" b="1" i="1" dirty="0" smtClean="0">
                <a:solidFill>
                  <a:schemeClr val="bg1"/>
                </a:solidFill>
                <a:latin typeface="Arial" pitchFamily="34" charset="0"/>
                <a:cs typeface="Arial" pitchFamily="34" charset="0"/>
              </a:rPr>
              <a:t> T4</a:t>
            </a:r>
            <a:r>
              <a:rPr lang="en-GB" b="1" dirty="0" smtClean="0">
                <a:solidFill>
                  <a:schemeClr val="bg1"/>
                </a:solidFill>
                <a:latin typeface="Arial" pitchFamily="34" charset="0"/>
                <a:cs typeface="Arial" pitchFamily="34" charset="0"/>
              </a:rPr>
              <a:t> euthanasia program that killed more than 70,000 mentally ill and physically handicapped adults and children. (Sept 1939 – Aug 1941)</a:t>
            </a:r>
          </a:p>
          <a:p>
            <a:endParaRPr lang="en-GB" b="1" dirty="0" smtClean="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Various methods of killing were tried out. The first killing facility was </a:t>
            </a:r>
            <a:r>
              <a:rPr lang="en-GB" b="1" dirty="0" err="1" smtClean="0">
                <a:solidFill>
                  <a:schemeClr val="bg1"/>
                </a:solidFill>
                <a:latin typeface="Arial" pitchFamily="34" charset="0"/>
                <a:cs typeface="Arial" pitchFamily="34" charset="0"/>
              </a:rPr>
              <a:t>Schloss</a:t>
            </a:r>
            <a:r>
              <a:rPr lang="en-GB" b="1" dirty="0" smtClean="0">
                <a:solidFill>
                  <a:schemeClr val="bg1"/>
                </a:solidFill>
                <a:latin typeface="Arial" pitchFamily="34" charset="0"/>
                <a:cs typeface="Arial" pitchFamily="34" charset="0"/>
              </a:rPr>
              <a:t> </a:t>
            </a:r>
            <a:r>
              <a:rPr lang="en-GB" b="1" dirty="0" err="1" smtClean="0">
                <a:solidFill>
                  <a:schemeClr val="bg1"/>
                </a:solidFill>
                <a:latin typeface="Arial" pitchFamily="34" charset="0"/>
                <a:cs typeface="Arial" pitchFamily="34" charset="0"/>
              </a:rPr>
              <a:t>Hartheim</a:t>
            </a:r>
            <a:r>
              <a:rPr lang="en-GB" b="1" dirty="0" smtClean="0">
                <a:solidFill>
                  <a:schemeClr val="bg1"/>
                </a:solidFill>
                <a:latin typeface="Arial" pitchFamily="34" charset="0"/>
                <a:cs typeface="Arial" pitchFamily="34" charset="0"/>
              </a:rPr>
              <a:t> in Upper Austria. </a:t>
            </a:r>
          </a:p>
          <a:p>
            <a:endParaRPr lang="en-GB" b="1" dirty="0" smtClean="0">
              <a:solidFill>
                <a:schemeClr val="bg1"/>
              </a:solidFill>
              <a:latin typeface="Arial" pitchFamily="34" charset="0"/>
              <a:cs typeface="Arial" pitchFamily="34" charset="0"/>
            </a:endParaRPr>
          </a:p>
          <a:p>
            <a:endParaRPr lang="en-GB" b="1" dirty="0" smtClean="0">
              <a:solidFill>
                <a:schemeClr val="bg1"/>
              </a:solidFill>
              <a:latin typeface="Arial" pitchFamily="34" charset="0"/>
              <a:cs typeface="Arial" pitchFamily="34" charset="0"/>
            </a:endParaRPr>
          </a:p>
          <a:p>
            <a:r>
              <a:rPr lang="en-GB" b="1" dirty="0" smtClean="0">
                <a:solidFill>
                  <a:schemeClr val="bg1"/>
                </a:solidFill>
                <a:latin typeface="Arial" pitchFamily="34" charset="0"/>
                <a:cs typeface="Arial" pitchFamily="34" charset="0"/>
              </a:rPr>
              <a:t>The knowledge gained from the euthanasia program was later applied to the industrialized annihilation of other groups of people.</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Eugene Fischer.png"/>
          <p:cNvPicPr>
            <a:picLocks noChangeAspect="1"/>
          </p:cNvPicPr>
          <p:nvPr/>
        </p:nvPicPr>
        <p:blipFill>
          <a:blip r:embed="rId2" cstate="print"/>
          <a:stretch>
            <a:fillRect/>
          </a:stretch>
        </p:blipFill>
        <p:spPr>
          <a:xfrm>
            <a:off x="0" y="0"/>
            <a:ext cx="4886325" cy="6858000"/>
          </a:xfrm>
          <a:prstGeom prst="rect">
            <a:avLst/>
          </a:prstGeom>
        </p:spPr>
      </p:pic>
      <p:sp>
        <p:nvSpPr>
          <p:cNvPr id="5" name="TextBox 4"/>
          <p:cNvSpPr txBox="1"/>
          <p:nvPr/>
        </p:nvSpPr>
        <p:spPr>
          <a:xfrm>
            <a:off x="4857752" y="2428868"/>
            <a:ext cx="4143404" cy="4247317"/>
          </a:xfrm>
          <a:prstGeom prst="rect">
            <a:avLst/>
          </a:prstGeom>
          <a:noFill/>
        </p:spPr>
        <p:txBody>
          <a:bodyPr wrap="square" rtlCol="0">
            <a:spAutoFit/>
          </a:bodyPr>
          <a:lstStyle/>
          <a:p>
            <a:r>
              <a:rPr lang="en-GB" b="1" i="1" dirty="0" smtClean="0">
                <a:latin typeface="Arial" pitchFamily="34" charset="0"/>
                <a:cs typeface="Arial" pitchFamily="34" charset="0"/>
              </a:rPr>
              <a:t>If we simply cannot reduce costs any further, </a:t>
            </a:r>
          </a:p>
          <a:p>
            <a:r>
              <a:rPr lang="en-GB" b="1" i="1" dirty="0" smtClean="0">
                <a:latin typeface="Arial" pitchFamily="34" charset="0"/>
                <a:cs typeface="Arial" pitchFamily="34" charset="0"/>
              </a:rPr>
              <a:t>if we arrive at conditions similar to those during the war, </a:t>
            </a:r>
          </a:p>
          <a:p>
            <a:r>
              <a:rPr lang="en-GB" b="1" i="1" dirty="0" smtClean="0">
                <a:latin typeface="Arial" pitchFamily="34" charset="0"/>
                <a:cs typeface="Arial" pitchFamily="34" charset="0"/>
              </a:rPr>
              <a:t>if these persons can, in fact, no longer be held in compliance with human dignity - whereby not only food, drink, housing, and hygiene, but also medical treatment must be considered </a:t>
            </a:r>
            <a:r>
              <a:rPr lang="en-GB" b="1" i="1" dirty="0">
                <a:latin typeface="Arial" pitchFamily="34" charset="0"/>
                <a:cs typeface="Arial" pitchFamily="34" charset="0"/>
              </a:rPr>
              <a:t> </a:t>
            </a:r>
            <a:r>
              <a:rPr lang="en-GB" b="1" i="1" dirty="0" smtClean="0">
                <a:latin typeface="Arial" pitchFamily="34" charset="0"/>
                <a:cs typeface="Arial" pitchFamily="34" charset="0"/>
              </a:rPr>
              <a:t>- </a:t>
            </a:r>
          </a:p>
          <a:p>
            <a:endParaRPr lang="en-GB" b="1" i="1" dirty="0" smtClean="0">
              <a:latin typeface="Arial" pitchFamily="34" charset="0"/>
              <a:cs typeface="Arial" pitchFamily="34" charset="0"/>
            </a:endParaRPr>
          </a:p>
          <a:p>
            <a:r>
              <a:rPr lang="en-GB" b="1" i="1" dirty="0" smtClean="0">
                <a:latin typeface="Arial" pitchFamily="34" charset="0"/>
                <a:cs typeface="Arial" pitchFamily="34" charset="0"/>
              </a:rPr>
              <a:t>then arises the serious, absolutely burning question for us, what can happen to curtail the burden of heredity</a:t>
            </a:r>
            <a:endParaRPr lang="en-GB" b="1" i="1" dirty="0">
              <a:latin typeface="Arial" pitchFamily="34" charset="0"/>
              <a:cs typeface="Arial" pitchFamily="34" charset="0"/>
            </a:endParaRPr>
          </a:p>
        </p:txBody>
      </p:sp>
      <p:sp>
        <p:nvSpPr>
          <p:cNvPr id="6" name="TextBox 5"/>
          <p:cNvSpPr txBox="1"/>
          <p:nvPr/>
        </p:nvSpPr>
        <p:spPr>
          <a:xfrm>
            <a:off x="142844" y="214290"/>
            <a:ext cx="4357718" cy="646331"/>
          </a:xfrm>
          <a:prstGeom prst="rect">
            <a:avLst/>
          </a:prstGeom>
          <a:noFill/>
        </p:spPr>
        <p:txBody>
          <a:bodyPr wrap="square" rtlCol="0">
            <a:spAutoFit/>
          </a:bodyPr>
          <a:lstStyle/>
          <a:p>
            <a:r>
              <a:rPr lang="en-GB" b="1" dirty="0" smtClean="0">
                <a:solidFill>
                  <a:schemeClr val="bg1"/>
                </a:solidFill>
              </a:rPr>
              <a:t>Fischer was made an honorary member of the German Anthropological Society in 1952</a:t>
            </a:r>
            <a:endParaRPr lang="en-GB" b="1" dirty="0">
              <a:solidFill>
                <a:schemeClr val="bg1"/>
              </a:solidFill>
            </a:endParaRPr>
          </a:p>
        </p:txBody>
      </p:sp>
      <p:sp>
        <p:nvSpPr>
          <p:cNvPr id="7" name="TextBox 6"/>
          <p:cNvSpPr txBox="1"/>
          <p:nvPr/>
        </p:nvSpPr>
        <p:spPr>
          <a:xfrm>
            <a:off x="5000628" y="428604"/>
            <a:ext cx="3339376" cy="646331"/>
          </a:xfrm>
          <a:prstGeom prst="rect">
            <a:avLst/>
          </a:prstGeom>
          <a:noFill/>
        </p:spPr>
        <p:txBody>
          <a:bodyPr wrap="none" rtlCol="0">
            <a:spAutoFit/>
          </a:bodyPr>
          <a:lstStyle/>
          <a:p>
            <a:r>
              <a:rPr lang="en-GB" b="1" dirty="0" err="1" smtClean="0">
                <a:latin typeface="Arial" pitchFamily="34" charset="0"/>
                <a:cs typeface="Arial" pitchFamily="34" charset="0"/>
              </a:rPr>
              <a:t>Eugen</a:t>
            </a:r>
            <a:r>
              <a:rPr lang="en-GB" b="1" dirty="0" smtClean="0">
                <a:latin typeface="Arial" pitchFamily="34" charset="0"/>
                <a:cs typeface="Arial" pitchFamily="34" charset="0"/>
              </a:rPr>
              <a:t> Fischer (1874 – 1967) </a:t>
            </a:r>
          </a:p>
          <a:p>
            <a:endParaRPr lang="en-GB"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ir stehen nicht allein (We do not stand alone). Nazi propaganda poster on compulsory sterilization.The Nazis enacted a compulsory sterilization law in 1933. Other countries enacted or considered sterilization legislation..png"/>
          <p:cNvPicPr>
            <a:picLocks noChangeAspect="1"/>
          </p:cNvPicPr>
          <p:nvPr/>
        </p:nvPicPr>
        <p:blipFill>
          <a:blip r:embed="rId2" cstate="print"/>
          <a:stretch>
            <a:fillRect/>
          </a:stretch>
        </p:blipFill>
        <p:spPr>
          <a:xfrm>
            <a:off x="-1" y="0"/>
            <a:ext cx="6215075" cy="6858000"/>
          </a:xfrm>
          <a:prstGeom prst="rect">
            <a:avLst/>
          </a:prstGeom>
        </p:spPr>
      </p:pic>
      <p:sp>
        <p:nvSpPr>
          <p:cNvPr id="3" name="TextBox 2"/>
          <p:cNvSpPr txBox="1"/>
          <p:nvPr/>
        </p:nvSpPr>
        <p:spPr>
          <a:xfrm>
            <a:off x="6143636" y="857232"/>
            <a:ext cx="3000364" cy="3970318"/>
          </a:xfrm>
          <a:prstGeom prst="rect">
            <a:avLst/>
          </a:prstGeom>
          <a:noFill/>
        </p:spPr>
        <p:txBody>
          <a:bodyPr wrap="square" rtlCol="0">
            <a:spAutoFit/>
          </a:bodyPr>
          <a:lstStyle/>
          <a:p>
            <a:r>
              <a:rPr lang="en-GB" b="1" i="1" dirty="0" err="1" smtClean="0">
                <a:latin typeface="Arial" pitchFamily="34" charset="0"/>
                <a:cs typeface="Arial" pitchFamily="34" charset="0"/>
              </a:rPr>
              <a:t>Wir</a:t>
            </a:r>
            <a:r>
              <a:rPr lang="en-GB" b="1" i="1" dirty="0" smtClean="0">
                <a:latin typeface="Arial" pitchFamily="34" charset="0"/>
                <a:cs typeface="Arial" pitchFamily="34" charset="0"/>
              </a:rPr>
              <a:t> </a:t>
            </a:r>
            <a:r>
              <a:rPr lang="en-GB" b="1" i="1" dirty="0" err="1" smtClean="0">
                <a:latin typeface="Arial" pitchFamily="34" charset="0"/>
                <a:cs typeface="Arial" pitchFamily="34" charset="0"/>
              </a:rPr>
              <a:t>stehen</a:t>
            </a:r>
            <a:r>
              <a:rPr lang="en-GB" b="1" i="1" dirty="0" smtClean="0">
                <a:latin typeface="Arial" pitchFamily="34" charset="0"/>
                <a:cs typeface="Arial" pitchFamily="34" charset="0"/>
              </a:rPr>
              <a:t> </a:t>
            </a:r>
            <a:r>
              <a:rPr lang="en-GB" b="1" i="1" dirty="0" err="1" smtClean="0">
                <a:latin typeface="Arial" pitchFamily="34" charset="0"/>
                <a:cs typeface="Arial" pitchFamily="34" charset="0"/>
              </a:rPr>
              <a:t>nicht</a:t>
            </a:r>
            <a:r>
              <a:rPr lang="en-GB" b="1" i="1" dirty="0" smtClean="0">
                <a:latin typeface="Arial" pitchFamily="34" charset="0"/>
                <a:cs typeface="Arial" pitchFamily="34" charset="0"/>
              </a:rPr>
              <a:t> </a:t>
            </a:r>
            <a:r>
              <a:rPr lang="en-GB" b="1" i="1" dirty="0" err="1" smtClean="0">
                <a:latin typeface="Arial" pitchFamily="34" charset="0"/>
                <a:cs typeface="Arial" pitchFamily="34" charset="0"/>
              </a:rPr>
              <a:t>allein</a:t>
            </a:r>
            <a:r>
              <a:rPr lang="en-GB" b="1" i="1" dirty="0" smtClean="0">
                <a:latin typeface="Arial" pitchFamily="34" charset="0"/>
                <a:cs typeface="Arial" pitchFamily="34" charset="0"/>
              </a:rPr>
              <a:t> </a:t>
            </a:r>
            <a:r>
              <a:rPr lang="en-GB" b="1" dirty="0" smtClean="0">
                <a:solidFill>
                  <a:srgbClr val="C00000"/>
                </a:solidFill>
                <a:latin typeface="Arial" pitchFamily="34" charset="0"/>
                <a:cs typeface="Arial" pitchFamily="34" charset="0"/>
              </a:rPr>
              <a:t>(We do not stand alone). </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Nazi propaganda poster on compulsory sterilization.</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The Nazis enacted a compulsory sterilization law in 1933. </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Other countries enacted or considered sterilization legislation.</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8482" name="Picture 2" descr="AH + Himmler 1943 03 copy"/>
          <p:cNvPicPr>
            <a:picLocks noChangeAspect="1" noChangeArrowheads="1"/>
          </p:cNvPicPr>
          <p:nvPr/>
        </p:nvPicPr>
        <p:blipFill>
          <a:blip r:embed="rId2" cstate="print"/>
          <a:srcRect/>
          <a:stretch>
            <a:fillRect/>
          </a:stretch>
        </p:blipFill>
        <p:spPr bwMode="auto">
          <a:xfrm>
            <a:off x="152400" y="152400"/>
            <a:ext cx="3179763" cy="4495800"/>
          </a:xfrm>
          <a:prstGeom prst="rect">
            <a:avLst/>
          </a:prstGeom>
          <a:noFill/>
        </p:spPr>
      </p:pic>
      <p:pic>
        <p:nvPicPr>
          <p:cNvPr id="148483" name="Picture 3" descr="AH + Himmler 1943 04 copy"/>
          <p:cNvPicPr>
            <a:picLocks noChangeAspect="1" noChangeArrowheads="1"/>
          </p:cNvPicPr>
          <p:nvPr/>
        </p:nvPicPr>
        <p:blipFill>
          <a:blip r:embed="rId3" cstate="print"/>
          <a:srcRect/>
          <a:stretch>
            <a:fillRect/>
          </a:stretch>
        </p:blipFill>
        <p:spPr bwMode="auto">
          <a:xfrm>
            <a:off x="5773738" y="228600"/>
            <a:ext cx="3179762" cy="4495800"/>
          </a:xfrm>
          <a:prstGeom prst="rect">
            <a:avLst/>
          </a:prstGeom>
          <a:noFill/>
        </p:spPr>
      </p:pic>
      <p:pic>
        <p:nvPicPr>
          <p:cNvPr id="148484" name="Picture 4" descr="AH + Himmler 1943 02 copy"/>
          <p:cNvPicPr>
            <a:picLocks noChangeAspect="1" noChangeArrowheads="1"/>
          </p:cNvPicPr>
          <p:nvPr/>
        </p:nvPicPr>
        <p:blipFill>
          <a:blip r:embed="rId4" cstate="print"/>
          <a:srcRect/>
          <a:stretch>
            <a:fillRect/>
          </a:stretch>
        </p:blipFill>
        <p:spPr bwMode="auto">
          <a:xfrm>
            <a:off x="3352800" y="3352800"/>
            <a:ext cx="2379663" cy="3365500"/>
          </a:xfrm>
          <a:prstGeom prst="rect">
            <a:avLst/>
          </a:prstGeom>
          <a:noFill/>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675" name="Text Box 3"/>
          <p:cNvSpPr txBox="1">
            <a:spLocks noChangeArrowheads="1"/>
          </p:cNvSpPr>
          <p:nvPr/>
        </p:nvSpPr>
        <p:spPr bwMode="auto">
          <a:xfrm>
            <a:off x="0" y="228600"/>
            <a:ext cx="2794000" cy="457200"/>
          </a:xfrm>
          <a:prstGeom prst="rect">
            <a:avLst/>
          </a:prstGeom>
          <a:noFill/>
          <a:ln w="9525">
            <a:noFill/>
            <a:miter lim="800000"/>
            <a:headEnd/>
            <a:tailEnd/>
          </a:ln>
          <a:effectLst/>
        </p:spPr>
        <p:txBody>
          <a:bodyPr wrap="none">
            <a:spAutoFit/>
          </a:bodyPr>
          <a:lstStyle/>
          <a:p>
            <a:r>
              <a:rPr lang="en-GB" b="1" u="sng">
                <a:latin typeface="Helvetica" pitchFamily="34" charset="0"/>
              </a:rPr>
              <a:t>AHNENERBE - SS</a:t>
            </a:r>
          </a:p>
        </p:txBody>
      </p:sp>
      <p:sp>
        <p:nvSpPr>
          <p:cNvPr id="156677" name="Text Box 5"/>
          <p:cNvSpPr txBox="1">
            <a:spLocks noChangeArrowheads="1"/>
          </p:cNvSpPr>
          <p:nvPr/>
        </p:nvSpPr>
        <p:spPr bwMode="auto">
          <a:xfrm>
            <a:off x="0" y="914400"/>
            <a:ext cx="8839200" cy="2492990"/>
          </a:xfrm>
          <a:prstGeom prst="rect">
            <a:avLst/>
          </a:prstGeom>
          <a:noFill/>
          <a:ln w="9525">
            <a:noFill/>
            <a:miter lim="800000"/>
            <a:headEnd/>
            <a:tailEnd/>
          </a:ln>
          <a:effectLst/>
        </p:spPr>
        <p:txBody>
          <a:bodyPr>
            <a:spAutoFit/>
          </a:bodyPr>
          <a:lstStyle/>
          <a:p>
            <a:r>
              <a:rPr lang="en-GB" sz="2000" dirty="0">
                <a:latin typeface="Helvetica" pitchFamily="34" charset="0"/>
              </a:rPr>
              <a:t>Founded 1935 by:	</a:t>
            </a:r>
            <a:r>
              <a:rPr lang="en-GB" sz="2000" b="1" dirty="0">
                <a:latin typeface="Helvetica" pitchFamily="34" charset="0"/>
              </a:rPr>
              <a:t>Heinrich Himmler</a:t>
            </a:r>
          </a:p>
          <a:p>
            <a:pPr lvl="1"/>
            <a:r>
              <a:rPr lang="en-GB" sz="2000" dirty="0">
                <a:latin typeface="Helvetica" pitchFamily="34" charset="0"/>
              </a:rPr>
              <a:t>		      	</a:t>
            </a:r>
            <a:endParaRPr lang="en-GB" sz="2000" dirty="0" smtClean="0">
              <a:latin typeface="Helvetica" pitchFamily="34" charset="0"/>
            </a:endParaRPr>
          </a:p>
          <a:p>
            <a:pPr lvl="1"/>
            <a:r>
              <a:rPr lang="en-GB" sz="2000" b="1" dirty="0" smtClean="0">
                <a:latin typeface="Helvetica" pitchFamily="34" charset="0"/>
              </a:rPr>
              <a:t>			Hermann </a:t>
            </a:r>
            <a:r>
              <a:rPr lang="en-GB" sz="2000" b="1" dirty="0">
                <a:latin typeface="Helvetica" pitchFamily="34" charset="0"/>
              </a:rPr>
              <a:t>Wirth</a:t>
            </a:r>
            <a:r>
              <a:rPr lang="en-GB" sz="2000" dirty="0">
                <a:latin typeface="Helvetica" pitchFamily="34" charset="0"/>
              </a:rPr>
              <a:t> </a:t>
            </a:r>
          </a:p>
          <a:p>
            <a:pPr lvl="1"/>
            <a:r>
              <a:rPr lang="en-GB" sz="2000" dirty="0">
                <a:latin typeface="Helvetica" pitchFamily="34" charset="0"/>
              </a:rPr>
              <a:t>			</a:t>
            </a:r>
            <a:r>
              <a:rPr lang="en-GB" sz="1600" dirty="0">
                <a:latin typeface="Helvetica" pitchFamily="34" charset="0"/>
              </a:rPr>
              <a:t>(Dutch historian obsessed with </a:t>
            </a:r>
            <a:r>
              <a:rPr lang="en-GB" sz="1600" dirty="0" err="1">
                <a:latin typeface="Helvetica" pitchFamily="34" charset="0"/>
              </a:rPr>
              <a:t>Atlantean</a:t>
            </a:r>
            <a:r>
              <a:rPr lang="en-GB" sz="1600" dirty="0">
                <a:latin typeface="Helvetica" pitchFamily="34" charset="0"/>
              </a:rPr>
              <a:t> mythology)</a:t>
            </a:r>
          </a:p>
          <a:p>
            <a:pPr lvl="1"/>
            <a:r>
              <a:rPr lang="en-GB" sz="2000" dirty="0">
                <a:latin typeface="Helvetica" pitchFamily="34" charset="0"/>
              </a:rPr>
              <a:t>			</a:t>
            </a:r>
            <a:endParaRPr lang="en-GB" sz="2000" dirty="0" smtClean="0">
              <a:latin typeface="Helvetica" pitchFamily="34" charset="0"/>
            </a:endParaRPr>
          </a:p>
          <a:p>
            <a:pPr lvl="1"/>
            <a:r>
              <a:rPr lang="en-GB" sz="2000" b="1" dirty="0" smtClean="0">
                <a:latin typeface="Helvetica" pitchFamily="34" charset="0"/>
              </a:rPr>
              <a:t>			Richard </a:t>
            </a:r>
            <a:r>
              <a:rPr lang="en-GB" sz="2000" b="1" dirty="0">
                <a:latin typeface="Helvetica" pitchFamily="34" charset="0"/>
              </a:rPr>
              <a:t>Walter </a:t>
            </a:r>
            <a:r>
              <a:rPr lang="en-GB" sz="2000" b="1" dirty="0" err="1">
                <a:latin typeface="Helvetica" pitchFamily="34" charset="0"/>
              </a:rPr>
              <a:t>Darré</a:t>
            </a:r>
            <a:r>
              <a:rPr lang="en-GB" sz="2000" dirty="0">
                <a:latin typeface="Helvetica" pitchFamily="34" charset="0"/>
              </a:rPr>
              <a:t> </a:t>
            </a:r>
          </a:p>
          <a:p>
            <a:pPr lvl="1"/>
            <a:r>
              <a:rPr lang="en-GB" sz="2000" dirty="0">
                <a:latin typeface="Helvetica" pitchFamily="34" charset="0"/>
              </a:rPr>
              <a:t>			</a:t>
            </a:r>
            <a:r>
              <a:rPr lang="en-GB" sz="1600" dirty="0">
                <a:latin typeface="Helvetica" pitchFamily="34" charset="0"/>
              </a:rPr>
              <a:t>(head of Race and Settlement Office)</a:t>
            </a:r>
          </a:p>
          <a:p>
            <a:pPr lvl="1"/>
            <a:r>
              <a:rPr lang="en-GB" sz="1600" dirty="0">
                <a:latin typeface="Helvetica" pitchFamily="34" charset="0"/>
              </a:rPr>
              <a:t>			(Minister of Agriculture)</a:t>
            </a:r>
          </a:p>
        </p:txBody>
      </p:sp>
      <p:sp>
        <p:nvSpPr>
          <p:cNvPr id="156678" name="Text Box 6"/>
          <p:cNvSpPr txBox="1">
            <a:spLocks noChangeArrowheads="1"/>
          </p:cNvSpPr>
          <p:nvPr/>
        </p:nvSpPr>
        <p:spPr bwMode="auto">
          <a:xfrm>
            <a:off x="152400" y="4114800"/>
            <a:ext cx="8245475" cy="2530475"/>
          </a:xfrm>
          <a:prstGeom prst="rect">
            <a:avLst/>
          </a:prstGeom>
          <a:noFill/>
          <a:ln w="9525">
            <a:noFill/>
            <a:miter lim="800000"/>
            <a:headEnd/>
            <a:tailEnd/>
          </a:ln>
          <a:effectLst/>
        </p:spPr>
        <p:txBody>
          <a:bodyPr>
            <a:spAutoFit/>
          </a:bodyPr>
          <a:lstStyle/>
          <a:p>
            <a:pPr marL="457200" indent="-457200"/>
            <a:r>
              <a:rPr lang="en-GB" sz="2000">
                <a:latin typeface="Helvetica" pitchFamily="34" charset="0"/>
              </a:rPr>
              <a:t>Main aims:</a:t>
            </a:r>
          </a:p>
          <a:p>
            <a:pPr marL="457200" indent="-457200">
              <a:buFontTx/>
              <a:buAutoNum type="arabicPlain"/>
            </a:pPr>
            <a:r>
              <a:rPr lang="en-GB" sz="2000">
                <a:latin typeface="Helvetica" pitchFamily="34" charset="0"/>
              </a:rPr>
              <a:t>to study the space, ideas and achievements of the Indo-Germanic peoples</a:t>
            </a:r>
          </a:p>
          <a:p>
            <a:pPr marL="457200" indent="-457200">
              <a:buFontTx/>
              <a:buAutoNum type="arabicPlain"/>
            </a:pPr>
            <a:endParaRPr lang="en-GB" sz="2000">
              <a:latin typeface="Helvetica" pitchFamily="34" charset="0"/>
            </a:endParaRPr>
          </a:p>
          <a:p>
            <a:pPr marL="457200" indent="-457200">
              <a:buFontTx/>
              <a:buAutoNum type="arabicPlain"/>
            </a:pPr>
            <a:r>
              <a:rPr lang="en-GB" sz="2000">
                <a:latin typeface="Helvetica" pitchFamily="34" charset="0"/>
              </a:rPr>
              <a:t>To bring the research findings to life and present them to the German people</a:t>
            </a:r>
          </a:p>
          <a:p>
            <a:pPr marL="457200" indent="-457200">
              <a:buFontTx/>
              <a:buAutoNum type="arabicPlain"/>
            </a:pPr>
            <a:endParaRPr lang="en-GB" sz="2000">
              <a:latin typeface="Helvetica" pitchFamily="34" charset="0"/>
            </a:endParaRPr>
          </a:p>
          <a:p>
            <a:pPr marL="457200" indent="-457200">
              <a:buFontTx/>
              <a:buAutoNum type="arabicPlain"/>
            </a:pPr>
            <a:r>
              <a:rPr lang="en-GB" sz="2000">
                <a:latin typeface="Helvetica" pitchFamily="34" charset="0"/>
              </a:rPr>
              <a:t>To encourage every German to get involved in the process</a:t>
            </a:r>
          </a:p>
        </p:txBody>
      </p:sp>
      <p:pic>
        <p:nvPicPr>
          <p:cNvPr id="5" name="Picture 2" descr="Himmler portrait 01"/>
          <p:cNvPicPr>
            <a:picLocks noChangeAspect="1" noChangeArrowheads="1"/>
          </p:cNvPicPr>
          <p:nvPr/>
        </p:nvPicPr>
        <p:blipFill>
          <a:blip r:embed="rId2" cstate="print"/>
          <a:srcRect/>
          <a:stretch>
            <a:fillRect/>
          </a:stretch>
        </p:blipFill>
        <p:spPr bwMode="auto">
          <a:xfrm>
            <a:off x="8001024" y="571480"/>
            <a:ext cx="561948" cy="875367"/>
          </a:xfrm>
          <a:prstGeom prst="rect">
            <a:avLst/>
          </a:prstGeom>
          <a:noFill/>
        </p:spPr>
      </p:pic>
      <p:pic>
        <p:nvPicPr>
          <p:cNvPr id="6" name="Picture 5" descr="Hermann Wirth.png"/>
          <p:cNvPicPr>
            <a:picLocks noChangeAspect="1"/>
          </p:cNvPicPr>
          <p:nvPr/>
        </p:nvPicPr>
        <p:blipFill>
          <a:blip r:embed="rId3" cstate="print"/>
          <a:stretch>
            <a:fillRect/>
          </a:stretch>
        </p:blipFill>
        <p:spPr>
          <a:xfrm>
            <a:off x="8001024" y="1643050"/>
            <a:ext cx="576558" cy="714380"/>
          </a:xfrm>
          <a:prstGeom prst="rect">
            <a:avLst/>
          </a:prstGeom>
        </p:spPr>
      </p:pic>
      <p:pic>
        <p:nvPicPr>
          <p:cNvPr id="7" name="Picture 6" descr="Richard Walther Darré (born Ricardo Walther Oscar Darré, 14 July 1895 - 5 September 1953) 2.jpg"/>
          <p:cNvPicPr>
            <a:picLocks noChangeAspect="1"/>
          </p:cNvPicPr>
          <p:nvPr/>
        </p:nvPicPr>
        <p:blipFill>
          <a:blip r:embed="rId4" cstate="print"/>
          <a:stretch>
            <a:fillRect/>
          </a:stretch>
        </p:blipFill>
        <p:spPr>
          <a:xfrm>
            <a:off x="8001024" y="2571744"/>
            <a:ext cx="571472" cy="834778"/>
          </a:xfrm>
          <a:prstGeom prst="rect">
            <a:avLst/>
          </a:prstGeom>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Irminsul - tree of life"/>
          <p:cNvPicPr>
            <a:picLocks noChangeAspect="1" noChangeArrowheads="1"/>
          </p:cNvPicPr>
          <p:nvPr/>
        </p:nvPicPr>
        <p:blipFill>
          <a:blip r:embed="rId2" cstate="print"/>
          <a:srcRect/>
          <a:stretch>
            <a:fillRect/>
          </a:stretch>
        </p:blipFill>
        <p:spPr bwMode="auto">
          <a:xfrm>
            <a:off x="457200" y="152400"/>
            <a:ext cx="4191000" cy="4113213"/>
          </a:xfrm>
          <a:prstGeom prst="rect">
            <a:avLst/>
          </a:prstGeom>
          <a:noFill/>
        </p:spPr>
      </p:pic>
      <p:sp>
        <p:nvSpPr>
          <p:cNvPr id="4099" name="Text Box 3"/>
          <p:cNvSpPr txBox="1">
            <a:spLocks noChangeArrowheads="1"/>
          </p:cNvSpPr>
          <p:nvPr/>
        </p:nvSpPr>
        <p:spPr bwMode="auto">
          <a:xfrm>
            <a:off x="457200" y="4419600"/>
            <a:ext cx="3657600" cy="579438"/>
          </a:xfrm>
          <a:prstGeom prst="rect">
            <a:avLst/>
          </a:prstGeom>
          <a:noFill/>
          <a:ln w="9525">
            <a:noFill/>
            <a:miter lim="800000"/>
            <a:headEnd/>
            <a:tailEnd/>
          </a:ln>
          <a:effectLst/>
        </p:spPr>
        <p:txBody>
          <a:bodyPr>
            <a:spAutoFit/>
          </a:bodyPr>
          <a:lstStyle/>
          <a:p>
            <a:r>
              <a:rPr lang="en-GB" sz="3200" b="1" i="1">
                <a:solidFill>
                  <a:srgbClr val="CC0000"/>
                </a:solidFill>
                <a:latin typeface="Helvetica" pitchFamily="34" charset="0"/>
              </a:rPr>
              <a:t>Irminsul</a:t>
            </a:r>
            <a:r>
              <a:rPr lang="en-GB" b="1">
                <a:solidFill>
                  <a:srgbClr val="CC0000"/>
                </a:solidFill>
                <a:latin typeface="Helvetica" pitchFamily="34" charset="0"/>
              </a:rPr>
              <a:t> </a:t>
            </a:r>
            <a:r>
              <a:rPr lang="en-GB">
                <a:latin typeface="Helvetica" pitchFamily="34" charset="0"/>
              </a:rPr>
              <a:t>(Tree of Life)</a:t>
            </a:r>
          </a:p>
        </p:txBody>
      </p:sp>
      <p:pic>
        <p:nvPicPr>
          <p:cNvPr id="4100" name="Picture 4" descr="Odilsune - homeland"/>
          <p:cNvPicPr>
            <a:picLocks noChangeAspect="1" noChangeArrowheads="1"/>
          </p:cNvPicPr>
          <p:nvPr/>
        </p:nvPicPr>
        <p:blipFill>
          <a:blip r:embed="rId3" cstate="print"/>
          <a:srcRect/>
          <a:stretch>
            <a:fillRect/>
          </a:stretch>
        </p:blipFill>
        <p:spPr bwMode="auto">
          <a:xfrm>
            <a:off x="5638800" y="304800"/>
            <a:ext cx="3105150" cy="4038600"/>
          </a:xfrm>
          <a:prstGeom prst="rect">
            <a:avLst/>
          </a:prstGeom>
          <a:noFill/>
        </p:spPr>
      </p:pic>
      <p:sp>
        <p:nvSpPr>
          <p:cNvPr id="4101" name="Rectangle 5"/>
          <p:cNvSpPr>
            <a:spLocks noChangeArrowheads="1"/>
          </p:cNvSpPr>
          <p:nvPr/>
        </p:nvSpPr>
        <p:spPr bwMode="auto">
          <a:xfrm>
            <a:off x="838200" y="5181600"/>
            <a:ext cx="7391400" cy="1493838"/>
          </a:xfrm>
          <a:prstGeom prst="rect">
            <a:avLst/>
          </a:prstGeom>
          <a:noFill/>
          <a:ln w="9525">
            <a:noFill/>
            <a:miter lim="800000"/>
            <a:headEnd/>
            <a:tailEnd/>
          </a:ln>
          <a:effectLst/>
        </p:spPr>
        <p:txBody>
          <a:bodyPr>
            <a:spAutoFit/>
          </a:bodyPr>
          <a:lstStyle/>
          <a:p>
            <a:pPr algn="ctr">
              <a:spcBef>
                <a:spcPct val="50000"/>
              </a:spcBef>
            </a:pPr>
            <a:r>
              <a:rPr lang="en-GB" sz="3200" b="1">
                <a:latin typeface="Century Gothic" pitchFamily="34" charset="0"/>
              </a:rPr>
              <a:t>Ahnenerbe</a:t>
            </a:r>
          </a:p>
          <a:p>
            <a:pPr algn="ctr">
              <a:spcBef>
                <a:spcPct val="50000"/>
              </a:spcBef>
            </a:pPr>
            <a:r>
              <a:rPr lang="en-GB" sz="2000">
                <a:latin typeface="Helvetica" pitchFamily="34" charset="0"/>
              </a:rPr>
              <a:t>Ahnenerbe Forschungs-und Lehrgemeinschaft</a:t>
            </a:r>
          </a:p>
          <a:p>
            <a:pPr algn="ctr">
              <a:spcBef>
                <a:spcPct val="50000"/>
              </a:spcBef>
            </a:pPr>
            <a:r>
              <a:rPr lang="en-GB" sz="2000" b="1">
                <a:latin typeface="Helvetica" pitchFamily="34" charset="0"/>
              </a:rPr>
              <a:t>Learning and Teaching Society of Ancestral Heritage</a:t>
            </a:r>
          </a:p>
        </p:txBody>
      </p:sp>
      <p:sp>
        <p:nvSpPr>
          <p:cNvPr id="4102" name="Rectangle 6"/>
          <p:cNvSpPr>
            <a:spLocks noChangeArrowheads="1"/>
          </p:cNvSpPr>
          <p:nvPr/>
        </p:nvSpPr>
        <p:spPr bwMode="auto">
          <a:xfrm>
            <a:off x="5181600" y="4419600"/>
            <a:ext cx="3757613" cy="579438"/>
          </a:xfrm>
          <a:prstGeom prst="rect">
            <a:avLst/>
          </a:prstGeom>
          <a:noFill/>
          <a:ln w="9525">
            <a:noFill/>
            <a:miter lim="800000"/>
            <a:headEnd/>
            <a:tailEnd/>
          </a:ln>
          <a:effectLst/>
        </p:spPr>
        <p:txBody>
          <a:bodyPr wrap="none">
            <a:spAutoFit/>
          </a:bodyPr>
          <a:lstStyle/>
          <a:p>
            <a:r>
              <a:rPr lang="en-GB" sz="3200" b="1" i="1">
                <a:solidFill>
                  <a:srgbClr val="CC0000"/>
                </a:solidFill>
                <a:latin typeface="Helvetica" pitchFamily="34" charset="0"/>
              </a:rPr>
              <a:t>Odilsrune</a:t>
            </a:r>
            <a:r>
              <a:rPr lang="en-GB" b="1">
                <a:solidFill>
                  <a:srgbClr val="CC0000"/>
                </a:solidFill>
                <a:latin typeface="Helvetica" pitchFamily="34" charset="0"/>
              </a:rPr>
              <a:t> </a:t>
            </a:r>
            <a:r>
              <a:rPr lang="en-GB">
                <a:latin typeface="Helvetica" pitchFamily="34" charset="0"/>
              </a:rPr>
              <a:t>(Homeland)</a:t>
            </a: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1554" name="Picture 2" descr="Himmler portrait 01"/>
          <p:cNvPicPr>
            <a:picLocks noChangeAspect="1" noChangeArrowheads="1"/>
          </p:cNvPicPr>
          <p:nvPr/>
        </p:nvPicPr>
        <p:blipFill>
          <a:blip r:embed="rId2" cstate="print"/>
          <a:srcRect/>
          <a:stretch>
            <a:fillRect/>
          </a:stretch>
        </p:blipFill>
        <p:spPr bwMode="auto">
          <a:xfrm>
            <a:off x="152400" y="152400"/>
            <a:ext cx="4206875" cy="6553200"/>
          </a:xfrm>
          <a:prstGeom prst="rect">
            <a:avLst/>
          </a:prstGeom>
          <a:noFill/>
        </p:spPr>
      </p:pic>
      <p:sp>
        <p:nvSpPr>
          <p:cNvPr id="151558" name="Text Box 6"/>
          <p:cNvSpPr txBox="1">
            <a:spLocks noChangeArrowheads="1"/>
          </p:cNvSpPr>
          <p:nvPr/>
        </p:nvSpPr>
        <p:spPr bwMode="auto">
          <a:xfrm>
            <a:off x="4500562" y="533400"/>
            <a:ext cx="4500594" cy="1200329"/>
          </a:xfrm>
          <a:prstGeom prst="rect">
            <a:avLst/>
          </a:prstGeom>
          <a:noFill/>
          <a:ln w="9525">
            <a:noFill/>
            <a:miter lim="800000"/>
            <a:headEnd/>
            <a:tailEnd/>
          </a:ln>
          <a:effectLst/>
        </p:spPr>
        <p:txBody>
          <a:bodyPr wrap="square">
            <a:spAutoFit/>
          </a:bodyPr>
          <a:lstStyle/>
          <a:p>
            <a:r>
              <a:rPr lang="en-GB" b="1" dirty="0">
                <a:solidFill>
                  <a:srgbClr val="C00000"/>
                </a:solidFill>
                <a:latin typeface="Helvetica" pitchFamily="34" charset="0"/>
              </a:rPr>
              <a:t>“A people lives happily in the present and the future so long as it is aware of its past and the greatness of its ancestors”</a:t>
            </a:r>
          </a:p>
        </p:txBody>
      </p:sp>
      <p:sp>
        <p:nvSpPr>
          <p:cNvPr id="151559" name="Text Box 7"/>
          <p:cNvSpPr txBox="1">
            <a:spLocks noChangeArrowheads="1"/>
          </p:cNvSpPr>
          <p:nvPr/>
        </p:nvSpPr>
        <p:spPr bwMode="auto">
          <a:xfrm>
            <a:off x="5410200" y="2819400"/>
            <a:ext cx="3556000" cy="457200"/>
          </a:xfrm>
          <a:prstGeom prst="rect">
            <a:avLst/>
          </a:prstGeom>
          <a:noFill/>
          <a:ln w="9525">
            <a:noFill/>
            <a:miter lim="800000"/>
            <a:headEnd/>
            <a:tailEnd/>
          </a:ln>
          <a:effectLst/>
        </p:spPr>
        <p:txBody>
          <a:bodyPr wrap="none">
            <a:spAutoFit/>
          </a:bodyPr>
          <a:lstStyle/>
          <a:p>
            <a:r>
              <a:rPr lang="en-GB" b="1">
                <a:latin typeface="Helvetica" pitchFamily="34" charset="0"/>
              </a:rPr>
              <a:t>Heinrich Himmler, 1936</a:t>
            </a: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irth runes.png"/>
          <p:cNvPicPr>
            <a:picLocks noChangeAspect="1"/>
          </p:cNvPicPr>
          <p:nvPr/>
        </p:nvPicPr>
        <p:blipFill>
          <a:blip r:embed="rId2" cstate="print"/>
          <a:stretch>
            <a:fillRect/>
          </a:stretch>
        </p:blipFill>
        <p:spPr>
          <a:xfrm>
            <a:off x="5929322" y="1000108"/>
            <a:ext cx="2500330" cy="3232750"/>
          </a:xfrm>
          <a:prstGeom prst="rect">
            <a:avLst/>
          </a:prstGeom>
        </p:spPr>
      </p:pic>
      <p:pic>
        <p:nvPicPr>
          <p:cNvPr id="2" name="Picture 1" descr="Hermann Wirth.png"/>
          <p:cNvPicPr>
            <a:picLocks noChangeAspect="1"/>
          </p:cNvPicPr>
          <p:nvPr/>
        </p:nvPicPr>
        <p:blipFill>
          <a:blip r:embed="rId3" cstate="print"/>
          <a:stretch>
            <a:fillRect/>
          </a:stretch>
        </p:blipFill>
        <p:spPr>
          <a:xfrm>
            <a:off x="0" y="0"/>
            <a:ext cx="5534913" cy="6858000"/>
          </a:xfrm>
          <a:prstGeom prst="rect">
            <a:avLst/>
          </a:prstGeom>
        </p:spPr>
      </p:pic>
      <p:sp>
        <p:nvSpPr>
          <p:cNvPr id="3" name="TextBox 2"/>
          <p:cNvSpPr txBox="1"/>
          <p:nvPr/>
        </p:nvSpPr>
        <p:spPr>
          <a:xfrm>
            <a:off x="6215074" y="285728"/>
            <a:ext cx="1836913" cy="646331"/>
          </a:xfrm>
          <a:prstGeom prst="rect">
            <a:avLst/>
          </a:prstGeom>
          <a:noFill/>
        </p:spPr>
        <p:txBody>
          <a:bodyPr wrap="none" rtlCol="0">
            <a:spAutoFit/>
          </a:bodyPr>
          <a:lstStyle/>
          <a:p>
            <a:pPr algn="ctr"/>
            <a:r>
              <a:rPr lang="en-GB" b="1" dirty="0" smtClean="0">
                <a:latin typeface="Arial" pitchFamily="34" charset="0"/>
                <a:cs typeface="Arial" pitchFamily="34" charset="0"/>
              </a:rPr>
              <a:t>Hermann Wirth</a:t>
            </a:r>
          </a:p>
          <a:p>
            <a:pPr algn="ctr"/>
            <a:r>
              <a:rPr lang="en-GB" b="1" dirty="0" smtClean="0">
                <a:latin typeface="Arial" pitchFamily="34" charset="0"/>
                <a:cs typeface="Arial" pitchFamily="34" charset="0"/>
              </a:rPr>
              <a:t>(1885 – 1981)</a:t>
            </a:r>
            <a:endParaRPr lang="en-GB" b="1" dirty="0">
              <a:latin typeface="Arial" pitchFamily="34" charset="0"/>
              <a:cs typeface="Arial" pitchFamily="34" charset="0"/>
            </a:endParaRPr>
          </a:p>
        </p:txBody>
      </p:sp>
      <p:pic>
        <p:nvPicPr>
          <p:cNvPr id="4" name="Picture 3" descr="Hermann Wirth Scandanavia 1935.png"/>
          <p:cNvPicPr>
            <a:picLocks noChangeAspect="1"/>
          </p:cNvPicPr>
          <p:nvPr/>
        </p:nvPicPr>
        <p:blipFill>
          <a:blip r:embed="rId4" cstate="print"/>
          <a:stretch>
            <a:fillRect/>
          </a:stretch>
        </p:blipFill>
        <p:spPr>
          <a:xfrm>
            <a:off x="5545676" y="4429132"/>
            <a:ext cx="3598323" cy="2428868"/>
          </a:xfrm>
          <a:prstGeom prst="rect">
            <a:avLst/>
          </a:prstGeom>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0" name="Picture 2" descr="Ahnenerbe + Himmler - excavation 1935"/>
          <p:cNvPicPr>
            <a:picLocks noChangeAspect="1" noChangeArrowheads="1"/>
          </p:cNvPicPr>
          <p:nvPr/>
        </p:nvPicPr>
        <p:blipFill>
          <a:blip r:embed="rId2" cstate="print"/>
          <a:srcRect/>
          <a:stretch>
            <a:fillRect/>
          </a:stretch>
        </p:blipFill>
        <p:spPr bwMode="auto">
          <a:xfrm>
            <a:off x="0" y="0"/>
            <a:ext cx="9144000" cy="6848208"/>
          </a:xfrm>
          <a:prstGeom prst="rect">
            <a:avLst/>
          </a:prstGeom>
          <a:noFill/>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6258" name="Picture 2" descr="Hitler 01"/>
          <p:cNvPicPr>
            <a:picLocks noChangeAspect="1" noChangeArrowheads="1"/>
          </p:cNvPicPr>
          <p:nvPr/>
        </p:nvPicPr>
        <p:blipFill>
          <a:blip r:embed="rId2" cstate="print"/>
          <a:srcRect/>
          <a:stretch>
            <a:fillRect/>
          </a:stretch>
        </p:blipFill>
        <p:spPr bwMode="auto">
          <a:xfrm>
            <a:off x="152400" y="152400"/>
            <a:ext cx="4483100" cy="6553200"/>
          </a:xfrm>
          <a:prstGeom prst="rect">
            <a:avLst/>
          </a:prstGeom>
          <a:noFill/>
        </p:spPr>
      </p:pic>
      <p:sp>
        <p:nvSpPr>
          <p:cNvPr id="96259" name="Text Box 3"/>
          <p:cNvSpPr txBox="1">
            <a:spLocks noChangeArrowheads="1"/>
          </p:cNvSpPr>
          <p:nvPr/>
        </p:nvSpPr>
        <p:spPr bwMode="auto">
          <a:xfrm>
            <a:off x="4876800" y="533400"/>
            <a:ext cx="4114800" cy="3749675"/>
          </a:xfrm>
          <a:prstGeom prst="rect">
            <a:avLst/>
          </a:prstGeom>
          <a:noFill/>
          <a:ln w="9525">
            <a:noFill/>
            <a:miter lim="800000"/>
            <a:headEnd/>
            <a:tailEnd/>
          </a:ln>
          <a:effectLst/>
        </p:spPr>
        <p:txBody>
          <a:bodyPr>
            <a:spAutoFit/>
          </a:bodyPr>
          <a:lstStyle/>
          <a:p>
            <a:r>
              <a:rPr lang="en-GB" sz="2000" i="1" dirty="0">
                <a:solidFill>
                  <a:srgbClr val="C00000"/>
                </a:solidFill>
                <a:latin typeface="Helvetica" pitchFamily="34" charset="0"/>
              </a:rPr>
              <a:t>People make a tremendous fuss about the excavations carried out in districts inhabited by our forebears of the pre-Christian era. I am afraid I cannot share their enthusiasm, for I cannot help remembering that, while our ancestors were making these vessels of stone and clay, over which our dreamy archaeologists rave, the Greeks had already built an acropolis.</a:t>
            </a:r>
          </a:p>
        </p:txBody>
      </p:sp>
      <p:sp>
        <p:nvSpPr>
          <p:cNvPr id="96260" name="Text Box 4"/>
          <p:cNvSpPr txBox="1">
            <a:spLocks noChangeArrowheads="1"/>
          </p:cNvSpPr>
          <p:nvPr/>
        </p:nvSpPr>
        <p:spPr bwMode="auto">
          <a:xfrm>
            <a:off x="6934200" y="4572000"/>
            <a:ext cx="1914525" cy="822325"/>
          </a:xfrm>
          <a:prstGeom prst="rect">
            <a:avLst/>
          </a:prstGeom>
          <a:noFill/>
          <a:ln w="9525">
            <a:noFill/>
            <a:miter lim="800000"/>
            <a:headEnd/>
            <a:tailEnd/>
          </a:ln>
          <a:effectLst/>
        </p:spPr>
        <p:txBody>
          <a:bodyPr wrap="none">
            <a:spAutoFit/>
          </a:bodyPr>
          <a:lstStyle/>
          <a:p>
            <a:r>
              <a:rPr lang="en-GB" b="1">
                <a:latin typeface="Helvetica" pitchFamily="34" charset="0"/>
              </a:rPr>
              <a:t>Adolf Hitler</a:t>
            </a:r>
          </a:p>
          <a:p>
            <a:r>
              <a:rPr lang="en-GB">
                <a:latin typeface="Helvetica" pitchFamily="34" charset="0"/>
              </a:rPr>
              <a:t>7</a:t>
            </a:r>
            <a:r>
              <a:rPr lang="en-GB" baseline="30000">
                <a:latin typeface="Helvetica" pitchFamily="34" charset="0"/>
              </a:rPr>
              <a:t>th</a:t>
            </a:r>
            <a:r>
              <a:rPr lang="en-GB">
                <a:latin typeface="Helvetica" pitchFamily="34" charset="0"/>
              </a:rPr>
              <a:t> July 1942</a:t>
            </a: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857884" y="285728"/>
            <a:ext cx="2643206" cy="646331"/>
          </a:xfrm>
          <a:prstGeom prst="rect">
            <a:avLst/>
          </a:prstGeom>
          <a:noFill/>
        </p:spPr>
        <p:txBody>
          <a:bodyPr wrap="square" rtlCol="0">
            <a:spAutoFit/>
          </a:bodyPr>
          <a:lstStyle/>
          <a:p>
            <a:r>
              <a:rPr lang="en-GB" b="1" dirty="0" smtClean="0">
                <a:latin typeface="Arial" pitchFamily="34" charset="0"/>
                <a:cs typeface="Arial" pitchFamily="34" charset="0"/>
              </a:rPr>
              <a:t>Richard Walther </a:t>
            </a:r>
            <a:r>
              <a:rPr lang="en-GB" b="1" dirty="0" err="1" smtClean="0">
                <a:latin typeface="Arial" pitchFamily="34" charset="0"/>
                <a:cs typeface="Arial" pitchFamily="34" charset="0"/>
              </a:rPr>
              <a:t>Darré</a:t>
            </a:r>
            <a:endParaRPr lang="en-GB" b="1" dirty="0" smtClean="0">
              <a:latin typeface="Arial" pitchFamily="34" charset="0"/>
              <a:cs typeface="Arial" pitchFamily="34" charset="0"/>
            </a:endParaRPr>
          </a:p>
          <a:p>
            <a:r>
              <a:rPr lang="en-GB" b="1" dirty="0" smtClean="0">
                <a:latin typeface="Arial" pitchFamily="34" charset="0"/>
                <a:cs typeface="Arial" pitchFamily="34" charset="0"/>
              </a:rPr>
              <a:t>(1895 - 1953)</a:t>
            </a:r>
            <a:endParaRPr lang="en-GB" b="1" dirty="0">
              <a:latin typeface="Arial" pitchFamily="34" charset="0"/>
              <a:cs typeface="Arial" pitchFamily="34" charset="0"/>
            </a:endParaRPr>
          </a:p>
        </p:txBody>
      </p:sp>
      <p:pic>
        <p:nvPicPr>
          <p:cNvPr id="3" name="Picture 2" descr="Richard Walther Darré (born Ricardo Walther Oscar Darré, 14 July 1895 - 5 September 1953) 2.jpg"/>
          <p:cNvPicPr>
            <a:picLocks noChangeAspect="1"/>
          </p:cNvPicPr>
          <p:nvPr/>
        </p:nvPicPr>
        <p:blipFill>
          <a:blip r:embed="rId2" cstate="print"/>
          <a:stretch>
            <a:fillRect/>
          </a:stretch>
        </p:blipFill>
        <p:spPr>
          <a:xfrm>
            <a:off x="0" y="-1"/>
            <a:ext cx="4714876" cy="6887259"/>
          </a:xfrm>
          <a:prstGeom prst="rect">
            <a:avLst/>
          </a:prstGeom>
        </p:spPr>
      </p:pic>
      <p:sp>
        <p:nvSpPr>
          <p:cNvPr id="4" name="TextBox 3"/>
          <p:cNvSpPr txBox="1"/>
          <p:nvPr/>
        </p:nvSpPr>
        <p:spPr>
          <a:xfrm>
            <a:off x="5000628" y="1428736"/>
            <a:ext cx="4000528" cy="2585323"/>
          </a:xfrm>
          <a:prstGeom prst="rect">
            <a:avLst/>
          </a:prstGeom>
          <a:noFill/>
        </p:spPr>
        <p:txBody>
          <a:bodyPr wrap="square" rtlCol="0">
            <a:spAutoFit/>
          </a:bodyPr>
          <a:lstStyle/>
          <a:p>
            <a:r>
              <a:rPr lang="en-GB" b="1" dirty="0" smtClean="0">
                <a:latin typeface="Arial" pitchFamily="34" charset="0"/>
                <a:cs typeface="Arial" pitchFamily="34" charset="0"/>
              </a:rPr>
              <a:t>SS-</a:t>
            </a:r>
            <a:r>
              <a:rPr lang="en-GB" b="1" i="1" dirty="0" err="1" smtClean="0">
                <a:latin typeface="Arial" pitchFamily="34" charset="0"/>
                <a:cs typeface="Arial" pitchFamily="34" charset="0"/>
              </a:rPr>
              <a:t>Obergruppenführer</a:t>
            </a:r>
            <a:endParaRPr lang="en-GB" b="1" dirty="0" smtClean="0">
              <a:latin typeface="Arial" pitchFamily="34" charset="0"/>
              <a:cs typeface="Arial" pitchFamily="34" charset="0"/>
            </a:endParaRP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Reich Minister of Food and Agriculture 1933 – 1942</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Head of </a:t>
            </a:r>
            <a:r>
              <a:rPr lang="en-GB" b="1" i="1" dirty="0" smtClean="0">
                <a:latin typeface="Arial" pitchFamily="34" charset="0"/>
                <a:cs typeface="Arial" pitchFamily="34" charset="0"/>
              </a:rPr>
              <a:t>SS</a:t>
            </a:r>
            <a:r>
              <a:rPr lang="en-GB" b="1" dirty="0" smtClean="0">
                <a:latin typeface="Arial" pitchFamily="34" charset="0"/>
                <a:cs typeface="Arial" pitchFamily="34" charset="0"/>
              </a:rPr>
              <a:t> Race and Settlement Main Office </a:t>
            </a:r>
          </a:p>
          <a:p>
            <a:r>
              <a:rPr lang="en-GB" b="1" dirty="0" smtClean="0">
                <a:latin typeface="Arial" pitchFamily="34" charset="0"/>
                <a:cs typeface="Arial" pitchFamily="34" charset="0"/>
              </a:rPr>
              <a:t>(</a:t>
            </a:r>
            <a:r>
              <a:rPr lang="en-GB" b="1" i="1" dirty="0" err="1" smtClean="0">
                <a:latin typeface="Arial" pitchFamily="34" charset="0"/>
                <a:cs typeface="Arial" pitchFamily="34" charset="0"/>
              </a:rPr>
              <a:t>Rasse</a:t>
            </a:r>
            <a:r>
              <a:rPr lang="en-GB" b="1" i="1" dirty="0" smtClean="0">
                <a:latin typeface="Arial" pitchFamily="34" charset="0"/>
                <a:cs typeface="Arial" pitchFamily="34" charset="0"/>
              </a:rPr>
              <a:t>- und </a:t>
            </a:r>
            <a:r>
              <a:rPr lang="en-GB" b="1" i="1" dirty="0" err="1" smtClean="0">
                <a:latin typeface="Arial" pitchFamily="34" charset="0"/>
                <a:cs typeface="Arial" pitchFamily="34" charset="0"/>
              </a:rPr>
              <a:t>Siedlungshauptamt</a:t>
            </a:r>
            <a:r>
              <a:rPr lang="en-GB" b="1" dirty="0" smtClean="0">
                <a:latin typeface="Arial" pitchFamily="34" charset="0"/>
                <a:cs typeface="Arial" pitchFamily="34" charset="0"/>
              </a:rPr>
              <a:t> or </a:t>
            </a:r>
            <a:r>
              <a:rPr lang="en-GB" b="1" i="1" dirty="0" err="1" smtClean="0">
                <a:latin typeface="Arial" pitchFamily="34" charset="0"/>
                <a:cs typeface="Arial" pitchFamily="34" charset="0"/>
              </a:rPr>
              <a:t>RuSHA</a:t>
            </a:r>
            <a:r>
              <a:rPr lang="en-GB" b="1" dirty="0" smtClean="0">
                <a:latin typeface="Arial" pitchFamily="34" charset="0"/>
                <a:cs typeface="Arial" pitchFamily="34" charset="0"/>
              </a:rPr>
              <a:t>)</a:t>
            </a:r>
            <a:endParaRPr lang="en-GB" b="1" dirty="0">
              <a:latin typeface="Arial" pitchFamily="34" charset="0"/>
              <a:cs typeface="Arial" pitchFamily="34" charset="0"/>
            </a:endParaRPr>
          </a:p>
        </p:txBody>
      </p:sp>
      <p:pic>
        <p:nvPicPr>
          <p:cNvPr id="5" name="Picture 4" descr="Ahnenerbe.png"/>
          <p:cNvPicPr>
            <a:picLocks noChangeAspect="1"/>
          </p:cNvPicPr>
          <p:nvPr/>
        </p:nvPicPr>
        <p:blipFill>
          <a:blip r:embed="rId3" cstate="print"/>
          <a:stretch>
            <a:fillRect/>
          </a:stretch>
        </p:blipFill>
        <p:spPr>
          <a:xfrm>
            <a:off x="3143240" y="5143512"/>
            <a:ext cx="1214446" cy="1479299"/>
          </a:xfrm>
          <a:prstGeom prst="rect">
            <a:avLst/>
          </a:prstGeom>
        </p:spPr>
      </p:pic>
      <p:sp>
        <p:nvSpPr>
          <p:cNvPr id="6" name="TextBox 5"/>
          <p:cNvSpPr txBox="1"/>
          <p:nvPr/>
        </p:nvSpPr>
        <p:spPr>
          <a:xfrm>
            <a:off x="5000628" y="4429132"/>
            <a:ext cx="4000528" cy="2031325"/>
          </a:xfrm>
          <a:prstGeom prst="rect">
            <a:avLst/>
          </a:prstGeom>
          <a:noFill/>
        </p:spPr>
        <p:txBody>
          <a:bodyPr wrap="square" rtlCol="0">
            <a:spAutoFit/>
          </a:bodyPr>
          <a:lstStyle/>
          <a:p>
            <a:r>
              <a:rPr lang="en-GB" b="1" dirty="0" smtClean="0">
                <a:latin typeface="Arial" pitchFamily="34" charset="0"/>
                <a:cs typeface="Arial" pitchFamily="34" charset="0"/>
              </a:rPr>
              <a:t>1930 </a:t>
            </a:r>
            <a:r>
              <a:rPr lang="en-GB" b="1" i="1" dirty="0" smtClean="0">
                <a:latin typeface="Arial" pitchFamily="34" charset="0"/>
                <a:cs typeface="Arial" pitchFamily="34" charset="0"/>
              </a:rPr>
              <a:t>'</a:t>
            </a:r>
            <a:r>
              <a:rPr lang="en-GB" b="1" i="1" dirty="0" err="1" smtClean="0">
                <a:latin typeface="Arial" pitchFamily="34" charset="0"/>
                <a:cs typeface="Arial" pitchFamily="34" charset="0"/>
              </a:rPr>
              <a:t>Neuadel</a:t>
            </a:r>
            <a:r>
              <a:rPr lang="en-GB" b="1" i="1" dirty="0" smtClean="0">
                <a:latin typeface="Arial" pitchFamily="34" charset="0"/>
                <a:cs typeface="Arial" pitchFamily="34" charset="0"/>
              </a:rPr>
              <a:t> </a:t>
            </a:r>
            <a:r>
              <a:rPr lang="en-GB" b="1" i="1" dirty="0" err="1" smtClean="0">
                <a:latin typeface="Arial" pitchFamily="34" charset="0"/>
                <a:cs typeface="Arial" pitchFamily="34" charset="0"/>
              </a:rPr>
              <a:t>aus</a:t>
            </a:r>
            <a:r>
              <a:rPr lang="en-GB" b="1" i="1" dirty="0" smtClean="0">
                <a:latin typeface="Arial" pitchFamily="34" charset="0"/>
                <a:cs typeface="Arial" pitchFamily="34" charset="0"/>
              </a:rPr>
              <a:t> </a:t>
            </a:r>
            <a:r>
              <a:rPr lang="en-GB" b="1" i="1" dirty="0" err="1" smtClean="0">
                <a:latin typeface="Arial" pitchFamily="34" charset="0"/>
                <a:cs typeface="Arial" pitchFamily="34" charset="0"/>
              </a:rPr>
              <a:t>Blut</a:t>
            </a:r>
            <a:r>
              <a:rPr lang="en-GB" b="1" i="1" dirty="0" smtClean="0">
                <a:latin typeface="Arial" pitchFamily="34" charset="0"/>
                <a:cs typeface="Arial" pitchFamily="34" charset="0"/>
              </a:rPr>
              <a:t> und </a:t>
            </a:r>
            <a:r>
              <a:rPr lang="en-GB" b="1" i="1" dirty="0" err="1" smtClean="0">
                <a:latin typeface="Arial" pitchFamily="34" charset="0"/>
                <a:cs typeface="Arial" pitchFamily="34" charset="0"/>
              </a:rPr>
              <a:t>Boden</a:t>
            </a:r>
            <a:r>
              <a:rPr lang="en-GB" b="1" i="1" dirty="0" smtClean="0">
                <a:latin typeface="Arial" pitchFamily="34" charset="0"/>
                <a:cs typeface="Arial" pitchFamily="34" charset="0"/>
              </a:rPr>
              <a:t>' </a:t>
            </a:r>
            <a:r>
              <a:rPr lang="en-GB" b="1" dirty="0" smtClean="0">
                <a:latin typeface="Arial" pitchFamily="34" charset="0"/>
                <a:cs typeface="Arial" pitchFamily="34" charset="0"/>
              </a:rPr>
              <a:t>(New Nobility of Blood And Soil)</a:t>
            </a:r>
          </a:p>
          <a:p>
            <a:endParaRPr lang="en-GB" b="1" dirty="0" smtClean="0">
              <a:latin typeface="Arial" pitchFamily="34" charset="0"/>
              <a:cs typeface="Arial" pitchFamily="34" charset="0"/>
            </a:endParaRPr>
          </a:p>
          <a:p>
            <a:r>
              <a:rPr lang="en-GB" b="1" dirty="0" smtClean="0">
                <a:latin typeface="Arial" pitchFamily="34" charset="0"/>
                <a:cs typeface="Arial" pitchFamily="34" charset="0"/>
              </a:rPr>
              <a:t>proposed a systemic eugenics program, arguing for breeding as a cure-all for all the problems plaguing the state</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0834" name="Picture 2" descr="Wiligut 01"/>
          <p:cNvPicPr>
            <a:picLocks noChangeAspect="1" noChangeArrowheads="1"/>
          </p:cNvPicPr>
          <p:nvPr/>
        </p:nvPicPr>
        <p:blipFill>
          <a:blip r:embed="rId2" cstate="print"/>
          <a:srcRect/>
          <a:stretch>
            <a:fillRect/>
          </a:stretch>
        </p:blipFill>
        <p:spPr bwMode="auto">
          <a:xfrm>
            <a:off x="2133600" y="228600"/>
            <a:ext cx="2667000" cy="2493963"/>
          </a:xfrm>
          <a:prstGeom prst="rect">
            <a:avLst/>
          </a:prstGeom>
          <a:noFill/>
        </p:spPr>
      </p:pic>
      <p:pic>
        <p:nvPicPr>
          <p:cNvPr id="120835" name="Picture 3" descr="Wiligut 02"/>
          <p:cNvPicPr>
            <a:picLocks noChangeAspect="1" noChangeArrowheads="1"/>
          </p:cNvPicPr>
          <p:nvPr/>
        </p:nvPicPr>
        <p:blipFill>
          <a:blip r:embed="rId3" cstate="print"/>
          <a:srcRect/>
          <a:stretch>
            <a:fillRect/>
          </a:stretch>
        </p:blipFill>
        <p:spPr bwMode="auto">
          <a:xfrm>
            <a:off x="4878388" y="228600"/>
            <a:ext cx="4103687" cy="5715000"/>
          </a:xfrm>
          <a:prstGeom prst="rect">
            <a:avLst/>
          </a:prstGeom>
          <a:noFill/>
        </p:spPr>
      </p:pic>
      <p:pic>
        <p:nvPicPr>
          <p:cNvPr id="120836" name="Picture 4" descr="Wiligut 03"/>
          <p:cNvPicPr>
            <a:picLocks noChangeAspect="1" noChangeArrowheads="1"/>
          </p:cNvPicPr>
          <p:nvPr/>
        </p:nvPicPr>
        <p:blipFill>
          <a:blip r:embed="rId4" cstate="print"/>
          <a:srcRect/>
          <a:stretch>
            <a:fillRect/>
          </a:stretch>
        </p:blipFill>
        <p:spPr bwMode="auto">
          <a:xfrm>
            <a:off x="304800" y="2819400"/>
            <a:ext cx="2862263" cy="3798888"/>
          </a:xfrm>
          <a:prstGeom prst="rect">
            <a:avLst/>
          </a:prstGeom>
          <a:noFill/>
        </p:spPr>
      </p:pic>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9810" name="Picture 2" descr="Weisthor, Karl 01a"/>
          <p:cNvPicPr>
            <a:picLocks noChangeAspect="1" noChangeArrowheads="1"/>
          </p:cNvPicPr>
          <p:nvPr/>
        </p:nvPicPr>
        <p:blipFill>
          <a:blip r:embed="rId2" cstate="print"/>
          <a:srcRect/>
          <a:stretch>
            <a:fillRect/>
          </a:stretch>
        </p:blipFill>
        <p:spPr bwMode="auto">
          <a:xfrm>
            <a:off x="152400" y="152400"/>
            <a:ext cx="2795588" cy="3733800"/>
          </a:xfrm>
          <a:prstGeom prst="rect">
            <a:avLst/>
          </a:prstGeom>
          <a:noFill/>
        </p:spPr>
      </p:pic>
      <p:pic>
        <p:nvPicPr>
          <p:cNvPr id="119811" name="Picture 3" descr="Weisthor, Karl 02a"/>
          <p:cNvPicPr>
            <a:picLocks noChangeAspect="1" noChangeArrowheads="1"/>
          </p:cNvPicPr>
          <p:nvPr/>
        </p:nvPicPr>
        <p:blipFill>
          <a:blip r:embed="rId3" cstate="print"/>
          <a:srcRect/>
          <a:stretch>
            <a:fillRect/>
          </a:stretch>
        </p:blipFill>
        <p:spPr bwMode="auto">
          <a:xfrm>
            <a:off x="3581400" y="457200"/>
            <a:ext cx="2281238" cy="3200400"/>
          </a:xfrm>
          <a:prstGeom prst="rect">
            <a:avLst/>
          </a:prstGeom>
          <a:noFill/>
        </p:spPr>
      </p:pic>
      <p:pic>
        <p:nvPicPr>
          <p:cNvPr id="119812" name="Picture 4" descr="Wiligut, Karl-Maria 01"/>
          <p:cNvPicPr>
            <a:picLocks noChangeAspect="1" noChangeArrowheads="1"/>
          </p:cNvPicPr>
          <p:nvPr/>
        </p:nvPicPr>
        <p:blipFill>
          <a:blip r:embed="rId4" cstate="print"/>
          <a:srcRect/>
          <a:stretch>
            <a:fillRect/>
          </a:stretch>
        </p:blipFill>
        <p:spPr bwMode="auto">
          <a:xfrm>
            <a:off x="6002338" y="457200"/>
            <a:ext cx="2967037" cy="3200400"/>
          </a:xfrm>
          <a:prstGeom prst="rect">
            <a:avLst/>
          </a:prstGeom>
          <a:noFill/>
        </p:spPr>
      </p:pic>
      <p:sp>
        <p:nvSpPr>
          <p:cNvPr id="119813" name="Text Box 5"/>
          <p:cNvSpPr txBox="1">
            <a:spLocks noChangeArrowheads="1"/>
          </p:cNvSpPr>
          <p:nvPr/>
        </p:nvSpPr>
        <p:spPr bwMode="auto">
          <a:xfrm>
            <a:off x="2819400" y="3835400"/>
            <a:ext cx="4646528" cy="800219"/>
          </a:xfrm>
          <a:prstGeom prst="rect">
            <a:avLst/>
          </a:prstGeom>
          <a:noFill/>
          <a:ln w="9525">
            <a:noFill/>
            <a:miter lim="800000"/>
            <a:headEnd/>
            <a:tailEnd/>
          </a:ln>
          <a:effectLst/>
        </p:spPr>
        <p:txBody>
          <a:bodyPr wrap="none">
            <a:spAutoFit/>
          </a:bodyPr>
          <a:lstStyle/>
          <a:p>
            <a:pPr algn="ctr"/>
            <a:r>
              <a:rPr lang="en-GB" sz="2800" b="1" dirty="0">
                <a:latin typeface="Arial" pitchFamily="34" charset="0"/>
                <a:cs typeface="Arial" pitchFamily="34" charset="0"/>
              </a:rPr>
              <a:t>Karl Maria </a:t>
            </a:r>
            <a:r>
              <a:rPr lang="en-GB" sz="2800" b="1" dirty="0" err="1">
                <a:latin typeface="Arial" pitchFamily="34" charset="0"/>
                <a:cs typeface="Arial" pitchFamily="34" charset="0"/>
              </a:rPr>
              <a:t>Wiligut</a:t>
            </a:r>
            <a:r>
              <a:rPr lang="en-GB" b="1" dirty="0">
                <a:latin typeface="Arial" pitchFamily="34" charset="0"/>
                <a:cs typeface="Arial" pitchFamily="34" charset="0"/>
              </a:rPr>
              <a:t> (“</a:t>
            </a:r>
            <a:r>
              <a:rPr lang="en-GB" b="1" dirty="0" err="1">
                <a:latin typeface="Arial" pitchFamily="34" charset="0"/>
                <a:cs typeface="Arial" pitchFamily="34" charset="0"/>
              </a:rPr>
              <a:t>Weisthor</a:t>
            </a:r>
            <a:r>
              <a:rPr lang="en-GB" b="1" dirty="0" smtClean="0">
                <a:latin typeface="Arial" pitchFamily="34" charset="0"/>
                <a:cs typeface="Arial" pitchFamily="34" charset="0"/>
              </a:rPr>
              <a:t>”)</a:t>
            </a:r>
          </a:p>
          <a:p>
            <a:pPr algn="ctr"/>
            <a:r>
              <a:rPr lang="en-GB" b="1" dirty="0" smtClean="0">
                <a:latin typeface="Arial" pitchFamily="34" charset="0"/>
                <a:cs typeface="Arial" pitchFamily="34" charset="0"/>
              </a:rPr>
              <a:t>(1866 – 1946)</a:t>
            </a:r>
            <a:endParaRPr lang="en-GB" b="1" dirty="0">
              <a:latin typeface="Arial" pitchFamily="34" charset="0"/>
              <a:cs typeface="Arial" pitchFamily="34" charset="0"/>
            </a:endParaRPr>
          </a:p>
        </p:txBody>
      </p:sp>
      <p:sp>
        <p:nvSpPr>
          <p:cNvPr id="119814" name="Text Box 6"/>
          <p:cNvSpPr txBox="1">
            <a:spLocks noChangeArrowheads="1"/>
          </p:cNvSpPr>
          <p:nvPr/>
        </p:nvSpPr>
        <p:spPr bwMode="auto">
          <a:xfrm>
            <a:off x="3428992" y="4929198"/>
            <a:ext cx="2441694" cy="369332"/>
          </a:xfrm>
          <a:prstGeom prst="rect">
            <a:avLst/>
          </a:prstGeom>
          <a:noFill/>
          <a:ln w="9525">
            <a:noFill/>
            <a:miter lim="800000"/>
            <a:headEnd/>
            <a:tailEnd/>
          </a:ln>
          <a:effectLst/>
        </p:spPr>
        <p:txBody>
          <a:bodyPr wrap="none">
            <a:spAutoFit/>
          </a:bodyPr>
          <a:lstStyle/>
          <a:p>
            <a:r>
              <a:rPr lang="en-GB" b="1" dirty="0">
                <a:latin typeface="Arial" pitchFamily="34" charset="0"/>
                <a:cs typeface="Arial" pitchFamily="34" charset="0"/>
              </a:rPr>
              <a:t>SS-</a:t>
            </a:r>
            <a:r>
              <a:rPr lang="en-GB" b="1" i="1" dirty="0" err="1">
                <a:latin typeface="Arial" pitchFamily="34" charset="0"/>
                <a:cs typeface="Arial" pitchFamily="34" charset="0"/>
              </a:rPr>
              <a:t>Standartenführer</a:t>
            </a:r>
            <a:endParaRPr lang="en-GB" b="1" i="1" dirty="0">
              <a:latin typeface="Arial" pitchFamily="34" charset="0"/>
              <a:cs typeface="Arial" pitchFamily="34" charset="0"/>
            </a:endParaRPr>
          </a:p>
        </p:txBody>
      </p:sp>
      <p:sp>
        <p:nvSpPr>
          <p:cNvPr id="119815" name="Text Box 7"/>
          <p:cNvSpPr txBox="1">
            <a:spLocks noChangeArrowheads="1"/>
          </p:cNvSpPr>
          <p:nvPr/>
        </p:nvSpPr>
        <p:spPr bwMode="auto">
          <a:xfrm>
            <a:off x="1500166" y="5429264"/>
            <a:ext cx="7010400" cy="1200329"/>
          </a:xfrm>
          <a:prstGeom prst="rect">
            <a:avLst/>
          </a:prstGeom>
          <a:noFill/>
          <a:ln w="9525">
            <a:noFill/>
            <a:miter lim="800000"/>
            <a:headEnd/>
            <a:tailEnd/>
          </a:ln>
          <a:effectLst/>
        </p:spPr>
        <p:txBody>
          <a:bodyPr>
            <a:spAutoFit/>
          </a:bodyPr>
          <a:lstStyle/>
          <a:p>
            <a:r>
              <a:rPr lang="en-GB" b="1" dirty="0">
                <a:latin typeface="Arial" pitchFamily="34" charset="0"/>
                <a:cs typeface="Arial" pitchFamily="34" charset="0"/>
              </a:rPr>
              <a:t>Ancestral-</a:t>
            </a:r>
            <a:r>
              <a:rPr lang="en-GB" b="1" dirty="0" err="1">
                <a:latin typeface="Arial" pitchFamily="34" charset="0"/>
                <a:cs typeface="Arial" pitchFamily="34" charset="0"/>
              </a:rPr>
              <a:t>clairovoyant</a:t>
            </a:r>
            <a:r>
              <a:rPr lang="en-GB" b="1" dirty="0">
                <a:latin typeface="Arial" pitchFamily="34" charset="0"/>
                <a:cs typeface="Arial" pitchFamily="34" charset="0"/>
              </a:rPr>
              <a:t>, Occultist, runic practitioner</a:t>
            </a:r>
          </a:p>
          <a:p>
            <a:endParaRPr lang="en-GB" b="1" dirty="0">
              <a:latin typeface="Arial" pitchFamily="34" charset="0"/>
              <a:cs typeface="Arial" pitchFamily="34" charset="0"/>
            </a:endParaRPr>
          </a:p>
          <a:p>
            <a:r>
              <a:rPr lang="en-GB" b="1" dirty="0">
                <a:latin typeface="Arial" pitchFamily="34" charset="0"/>
                <a:cs typeface="Arial" pitchFamily="34" charset="0"/>
              </a:rPr>
              <a:t>Main force and architect behind the development of </a:t>
            </a:r>
            <a:r>
              <a:rPr lang="en-GB" b="1" dirty="0" err="1">
                <a:latin typeface="Arial" pitchFamily="34" charset="0"/>
                <a:cs typeface="Arial" pitchFamily="34" charset="0"/>
              </a:rPr>
              <a:t>Wewelsberg</a:t>
            </a:r>
            <a:r>
              <a:rPr lang="en-GB" b="1" dirty="0">
                <a:latin typeface="Arial" pitchFamily="34" charset="0"/>
                <a:cs typeface="Arial" pitchFamily="34" charset="0"/>
              </a:rPr>
              <a:t> as the mystical centre for the SS</a:t>
            </a: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9026" name="Picture 2" descr="Wewelsburg print 02a"/>
          <p:cNvPicPr>
            <a:picLocks noChangeAspect="1" noChangeArrowheads="1"/>
          </p:cNvPicPr>
          <p:nvPr/>
        </p:nvPicPr>
        <p:blipFill>
          <a:blip r:embed="rId2" cstate="print"/>
          <a:srcRect/>
          <a:stretch>
            <a:fillRect/>
          </a:stretch>
        </p:blipFill>
        <p:spPr bwMode="auto">
          <a:xfrm>
            <a:off x="152400" y="533400"/>
            <a:ext cx="3200400" cy="3114675"/>
          </a:xfrm>
          <a:prstGeom prst="rect">
            <a:avLst/>
          </a:prstGeom>
          <a:noFill/>
        </p:spPr>
      </p:pic>
      <p:pic>
        <p:nvPicPr>
          <p:cNvPr id="129027" name="Picture 3" descr="Wewelsburg print 01a"/>
          <p:cNvPicPr>
            <a:picLocks noChangeAspect="1" noChangeArrowheads="1"/>
          </p:cNvPicPr>
          <p:nvPr/>
        </p:nvPicPr>
        <p:blipFill>
          <a:blip r:embed="rId3" cstate="print"/>
          <a:srcRect/>
          <a:stretch>
            <a:fillRect/>
          </a:stretch>
        </p:blipFill>
        <p:spPr bwMode="auto">
          <a:xfrm>
            <a:off x="152400" y="4038600"/>
            <a:ext cx="3200400" cy="2416175"/>
          </a:xfrm>
          <a:prstGeom prst="rect">
            <a:avLst/>
          </a:prstGeom>
          <a:noFill/>
        </p:spPr>
      </p:pic>
      <p:pic>
        <p:nvPicPr>
          <p:cNvPr id="129028" name="Picture 4" descr="Wewelsburg - early plan"/>
          <p:cNvPicPr>
            <a:picLocks noChangeAspect="1" noChangeArrowheads="1"/>
          </p:cNvPicPr>
          <p:nvPr/>
        </p:nvPicPr>
        <p:blipFill>
          <a:blip r:embed="rId4" cstate="print"/>
          <a:srcRect/>
          <a:stretch>
            <a:fillRect/>
          </a:stretch>
        </p:blipFill>
        <p:spPr bwMode="auto">
          <a:xfrm>
            <a:off x="3657600" y="1524000"/>
            <a:ext cx="5334000" cy="5045075"/>
          </a:xfrm>
          <a:prstGeom prst="rect">
            <a:avLst/>
          </a:prstGeom>
          <a:noFill/>
        </p:spPr>
      </p:pic>
      <p:sp>
        <p:nvSpPr>
          <p:cNvPr id="129029" name="Text Box 5"/>
          <p:cNvSpPr txBox="1">
            <a:spLocks noChangeArrowheads="1"/>
          </p:cNvSpPr>
          <p:nvPr/>
        </p:nvSpPr>
        <p:spPr bwMode="auto">
          <a:xfrm>
            <a:off x="4953000" y="381000"/>
            <a:ext cx="2279650" cy="519113"/>
          </a:xfrm>
          <a:prstGeom prst="rect">
            <a:avLst/>
          </a:prstGeom>
          <a:noFill/>
          <a:ln w="9525">
            <a:noFill/>
            <a:miter lim="800000"/>
            <a:headEnd/>
            <a:tailEnd/>
          </a:ln>
          <a:effectLst/>
        </p:spPr>
        <p:txBody>
          <a:bodyPr wrap="none">
            <a:spAutoFit/>
          </a:bodyPr>
          <a:lstStyle/>
          <a:p>
            <a:r>
              <a:rPr lang="en-GB" sz="2800" b="1">
                <a:latin typeface="Helvetica" pitchFamily="34" charset="0"/>
              </a:rPr>
              <a:t>Wewelsburg</a:t>
            </a: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5239" name="Picture 7" descr="Wewelsburg 06"/>
          <p:cNvPicPr>
            <a:picLocks noChangeAspect="1" noChangeArrowheads="1"/>
          </p:cNvPicPr>
          <p:nvPr/>
        </p:nvPicPr>
        <p:blipFill>
          <a:blip r:embed="rId2" cstate="print">
            <a:lum bright="-12000" contrast="-35000"/>
          </a:blip>
          <a:srcRect/>
          <a:stretch>
            <a:fillRect/>
          </a:stretch>
        </p:blipFill>
        <p:spPr bwMode="auto">
          <a:xfrm>
            <a:off x="-1" y="0"/>
            <a:ext cx="9151399" cy="6858001"/>
          </a:xfrm>
          <a:prstGeom prst="rect">
            <a:avLst/>
          </a:prstGeom>
          <a:noFill/>
        </p:spPr>
      </p:pic>
      <p:pic>
        <p:nvPicPr>
          <p:cNvPr id="95235" name="Picture 3" descr="Wewelsburg - Himmler quote 01"/>
          <p:cNvPicPr>
            <a:picLocks noChangeAspect="1" noChangeArrowheads="1"/>
          </p:cNvPicPr>
          <p:nvPr/>
        </p:nvPicPr>
        <p:blipFill>
          <a:blip r:embed="rId3" cstate="print"/>
          <a:srcRect/>
          <a:stretch>
            <a:fillRect/>
          </a:stretch>
        </p:blipFill>
        <p:spPr bwMode="auto">
          <a:xfrm>
            <a:off x="6081722" y="5118481"/>
            <a:ext cx="3062278" cy="1739519"/>
          </a:xfrm>
          <a:prstGeom prst="rect">
            <a:avLst/>
          </a:prstGeom>
          <a:noFill/>
        </p:spPr>
      </p:pic>
      <p:sp>
        <p:nvSpPr>
          <p:cNvPr id="95236" name="Text Box 4"/>
          <p:cNvSpPr txBox="1">
            <a:spLocks noChangeArrowheads="1"/>
          </p:cNvSpPr>
          <p:nvPr/>
        </p:nvSpPr>
        <p:spPr bwMode="auto">
          <a:xfrm>
            <a:off x="1142976" y="5214950"/>
            <a:ext cx="4267200" cy="1477328"/>
          </a:xfrm>
          <a:prstGeom prst="rect">
            <a:avLst/>
          </a:prstGeom>
          <a:noFill/>
          <a:ln w="9525">
            <a:noFill/>
            <a:miter lim="800000"/>
            <a:headEnd/>
            <a:tailEnd/>
          </a:ln>
          <a:effectLst/>
        </p:spPr>
        <p:txBody>
          <a:bodyPr>
            <a:spAutoFit/>
          </a:bodyPr>
          <a:lstStyle/>
          <a:p>
            <a:r>
              <a:rPr lang="en-GB" b="1" i="1" dirty="0">
                <a:solidFill>
                  <a:schemeClr val="bg1"/>
                </a:solidFill>
                <a:latin typeface="Arial" pitchFamily="34" charset="0"/>
                <a:cs typeface="Arial" pitchFamily="34" charset="0"/>
              </a:rPr>
              <a:t>In this castle, may the spirit of the most ancient past be the spirit of the future</a:t>
            </a:r>
            <a:r>
              <a:rPr lang="en-GB" b="1" i="1" dirty="0" smtClean="0">
                <a:solidFill>
                  <a:schemeClr val="bg1"/>
                </a:solidFill>
                <a:latin typeface="Arial" pitchFamily="34" charset="0"/>
                <a:cs typeface="Arial" pitchFamily="34" charset="0"/>
              </a:rPr>
              <a:t>.</a:t>
            </a:r>
          </a:p>
          <a:p>
            <a:r>
              <a:rPr lang="en-GB" b="1" dirty="0" smtClean="0">
                <a:solidFill>
                  <a:schemeClr val="bg1"/>
                </a:solidFill>
                <a:latin typeface="Arial" pitchFamily="34" charset="0"/>
                <a:cs typeface="Arial" pitchFamily="34" charset="0"/>
              </a:rPr>
              <a:t>Heinrich Himmler</a:t>
            </a:r>
          </a:p>
          <a:p>
            <a:r>
              <a:rPr lang="en-GB" b="1" dirty="0" smtClean="0">
                <a:solidFill>
                  <a:schemeClr val="bg1"/>
                </a:solidFill>
                <a:latin typeface="Arial" pitchFamily="34" charset="0"/>
                <a:cs typeface="Arial" pitchFamily="34" charset="0"/>
              </a:rPr>
              <a:t>17</a:t>
            </a:r>
            <a:r>
              <a:rPr lang="en-GB" b="1" baseline="30000" dirty="0" smtClean="0">
                <a:solidFill>
                  <a:schemeClr val="bg1"/>
                </a:solidFill>
                <a:latin typeface="Arial" pitchFamily="34" charset="0"/>
                <a:cs typeface="Arial" pitchFamily="34" charset="0"/>
              </a:rPr>
              <a:t>th</a:t>
            </a:r>
            <a:r>
              <a:rPr lang="en-GB" b="1" dirty="0" smtClean="0">
                <a:solidFill>
                  <a:schemeClr val="bg1"/>
                </a:solidFill>
                <a:latin typeface="Arial" pitchFamily="34" charset="0"/>
                <a:cs typeface="Arial" pitchFamily="34" charset="0"/>
              </a:rPr>
              <a:t> November 1935</a:t>
            </a:r>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4146" name="Picture 2" descr="rwe077"/>
          <p:cNvPicPr>
            <a:picLocks noChangeAspect="1" noChangeArrowheads="1"/>
          </p:cNvPicPr>
          <p:nvPr/>
        </p:nvPicPr>
        <p:blipFill>
          <a:blip r:embed="rId2" cstate="print"/>
          <a:srcRect/>
          <a:stretch>
            <a:fillRect/>
          </a:stretch>
        </p:blipFill>
        <p:spPr bwMode="auto">
          <a:xfrm>
            <a:off x="0" y="0"/>
            <a:ext cx="9144000" cy="6884276"/>
          </a:xfrm>
          <a:prstGeom prst="rect">
            <a:avLst/>
          </a:prstGeom>
          <a:noFill/>
        </p:spPr>
      </p:pic>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8786" name="Picture 2" descr="Sievers, Wolfram 01"/>
          <p:cNvPicPr>
            <a:picLocks noChangeAspect="1" noChangeArrowheads="1"/>
          </p:cNvPicPr>
          <p:nvPr/>
        </p:nvPicPr>
        <p:blipFill>
          <a:blip r:embed="rId2" cstate="print"/>
          <a:srcRect/>
          <a:stretch>
            <a:fillRect/>
          </a:stretch>
        </p:blipFill>
        <p:spPr bwMode="auto">
          <a:xfrm>
            <a:off x="152400" y="152400"/>
            <a:ext cx="4100513" cy="4876800"/>
          </a:xfrm>
          <a:prstGeom prst="rect">
            <a:avLst/>
          </a:prstGeom>
          <a:noFill/>
        </p:spPr>
      </p:pic>
      <p:pic>
        <p:nvPicPr>
          <p:cNvPr id="118787" name="Picture 3" descr="Sievers, Wolfram 02 copy"/>
          <p:cNvPicPr>
            <a:picLocks noChangeAspect="1" noChangeArrowheads="1"/>
          </p:cNvPicPr>
          <p:nvPr/>
        </p:nvPicPr>
        <p:blipFill>
          <a:blip r:embed="rId3" cstate="print"/>
          <a:srcRect/>
          <a:stretch>
            <a:fillRect/>
          </a:stretch>
        </p:blipFill>
        <p:spPr bwMode="auto">
          <a:xfrm>
            <a:off x="5316538" y="152400"/>
            <a:ext cx="3636962" cy="4876800"/>
          </a:xfrm>
          <a:prstGeom prst="rect">
            <a:avLst/>
          </a:prstGeom>
          <a:noFill/>
        </p:spPr>
      </p:pic>
      <p:sp>
        <p:nvSpPr>
          <p:cNvPr id="118788" name="Text Box 4"/>
          <p:cNvSpPr txBox="1">
            <a:spLocks noChangeArrowheads="1"/>
          </p:cNvSpPr>
          <p:nvPr/>
        </p:nvSpPr>
        <p:spPr bwMode="auto">
          <a:xfrm>
            <a:off x="2743200" y="5207000"/>
            <a:ext cx="4532010" cy="1569660"/>
          </a:xfrm>
          <a:prstGeom prst="rect">
            <a:avLst/>
          </a:prstGeom>
          <a:noFill/>
          <a:ln w="9525">
            <a:noFill/>
            <a:miter lim="800000"/>
            <a:headEnd/>
            <a:tailEnd/>
          </a:ln>
          <a:effectLst/>
        </p:spPr>
        <p:txBody>
          <a:bodyPr wrap="none">
            <a:spAutoFit/>
          </a:bodyPr>
          <a:lstStyle/>
          <a:p>
            <a:pPr algn="ctr"/>
            <a:r>
              <a:rPr lang="en-GB" b="1" dirty="0">
                <a:latin typeface="Helvetica" pitchFamily="34" charset="0"/>
              </a:rPr>
              <a:t>Wolfram </a:t>
            </a:r>
            <a:r>
              <a:rPr lang="en-GB" b="1" dirty="0" err="1" smtClean="0">
                <a:latin typeface="Helvetica" pitchFamily="34" charset="0"/>
              </a:rPr>
              <a:t>Sievers</a:t>
            </a:r>
            <a:endParaRPr lang="en-GB" b="1" dirty="0" smtClean="0">
              <a:latin typeface="Helvetica" pitchFamily="34" charset="0"/>
            </a:endParaRPr>
          </a:p>
          <a:p>
            <a:pPr algn="ctr"/>
            <a:r>
              <a:rPr lang="en-GB" b="1" dirty="0" smtClean="0">
                <a:latin typeface="Helvetica" pitchFamily="34" charset="0"/>
              </a:rPr>
              <a:t>(1905 – 1948 hanged </a:t>
            </a:r>
            <a:r>
              <a:rPr lang="en-GB" b="1" dirty="0" err="1" smtClean="0">
                <a:latin typeface="Helvetica" pitchFamily="34" charset="0"/>
              </a:rPr>
              <a:t>Landsberg</a:t>
            </a:r>
            <a:r>
              <a:rPr lang="en-GB" b="1" dirty="0" smtClean="0">
                <a:latin typeface="Helvetica" pitchFamily="34" charset="0"/>
              </a:rPr>
              <a:t> prison)</a:t>
            </a:r>
            <a:endParaRPr lang="en-GB" b="1" dirty="0">
              <a:latin typeface="Helvetica" pitchFamily="34" charset="0"/>
            </a:endParaRPr>
          </a:p>
          <a:p>
            <a:pPr algn="ctr"/>
            <a:r>
              <a:rPr lang="en-GB" sz="2000" i="1" dirty="0" err="1">
                <a:latin typeface="Helvetica" pitchFamily="34" charset="0"/>
              </a:rPr>
              <a:t>Reichsgesch</a:t>
            </a:r>
            <a:r>
              <a:rPr lang="en-GB" sz="2000" i="1" dirty="0" err="1">
                <a:latin typeface="Helvetica" pitchFamily="34" charset="0"/>
                <a:cs typeface="Times New Roman" pitchFamily="18" charset="0"/>
              </a:rPr>
              <a:t>äftsführer</a:t>
            </a:r>
            <a:endParaRPr lang="en-GB" sz="2000" i="1" dirty="0">
              <a:latin typeface="Helvetica" pitchFamily="34" charset="0"/>
              <a:cs typeface="Times New Roman" pitchFamily="18" charset="0"/>
            </a:endParaRPr>
          </a:p>
          <a:p>
            <a:pPr algn="ctr"/>
            <a:endParaRPr lang="en-GB" sz="2000" i="1" dirty="0">
              <a:latin typeface="Helvetica" pitchFamily="34" charset="0"/>
              <a:cs typeface="Times New Roman" pitchFamily="18" charset="0"/>
            </a:endParaRPr>
          </a:p>
          <a:p>
            <a:pPr algn="ctr"/>
            <a:r>
              <a:rPr lang="en-GB" sz="2000" dirty="0">
                <a:latin typeface="Helvetica" pitchFamily="34" charset="0"/>
                <a:cs typeface="Times New Roman" pitchFamily="18" charset="0"/>
              </a:rPr>
              <a:t>State manager of the </a:t>
            </a:r>
            <a:r>
              <a:rPr lang="en-GB" sz="2000" dirty="0" err="1">
                <a:latin typeface="Helvetica" pitchFamily="34" charset="0"/>
                <a:cs typeface="Times New Roman" pitchFamily="18" charset="0"/>
              </a:rPr>
              <a:t>Ahnenerbe</a:t>
            </a:r>
            <a:endParaRPr lang="en-GB" sz="2000" dirty="0">
              <a:latin typeface="Helvetica" pitchFamily="34" charset="0"/>
            </a:endParaRPr>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882" name="Picture 2" descr="Wust, Walter Dr - Ahnenerbe 01"/>
          <p:cNvPicPr>
            <a:picLocks noChangeAspect="1" noChangeArrowheads="1"/>
          </p:cNvPicPr>
          <p:nvPr/>
        </p:nvPicPr>
        <p:blipFill>
          <a:blip r:embed="rId2" cstate="print"/>
          <a:srcRect/>
          <a:stretch>
            <a:fillRect/>
          </a:stretch>
        </p:blipFill>
        <p:spPr bwMode="auto">
          <a:xfrm>
            <a:off x="228600" y="228600"/>
            <a:ext cx="4381500" cy="6477000"/>
          </a:xfrm>
          <a:prstGeom prst="rect">
            <a:avLst/>
          </a:prstGeom>
          <a:noFill/>
        </p:spPr>
      </p:pic>
      <p:sp>
        <p:nvSpPr>
          <p:cNvPr id="122883" name="Text Box 3"/>
          <p:cNvSpPr txBox="1">
            <a:spLocks noChangeArrowheads="1"/>
          </p:cNvSpPr>
          <p:nvPr/>
        </p:nvSpPr>
        <p:spPr bwMode="auto">
          <a:xfrm>
            <a:off x="4800600" y="304800"/>
            <a:ext cx="3546355" cy="1877437"/>
          </a:xfrm>
          <a:prstGeom prst="rect">
            <a:avLst/>
          </a:prstGeom>
          <a:noFill/>
          <a:ln w="9525">
            <a:noFill/>
            <a:miter lim="800000"/>
            <a:headEnd/>
            <a:tailEnd/>
          </a:ln>
          <a:effectLst/>
        </p:spPr>
        <p:txBody>
          <a:bodyPr wrap="none">
            <a:spAutoFit/>
          </a:bodyPr>
          <a:lstStyle/>
          <a:p>
            <a:pPr algn="ctr"/>
            <a:r>
              <a:rPr lang="en-GB" b="1" i="1" dirty="0">
                <a:latin typeface="Helvetica" pitchFamily="34" charset="0"/>
              </a:rPr>
              <a:t>Professor</a:t>
            </a:r>
            <a:r>
              <a:rPr lang="en-GB" b="1" dirty="0">
                <a:latin typeface="Helvetica" pitchFamily="34" charset="0"/>
              </a:rPr>
              <a:t> Dr. Walter </a:t>
            </a:r>
            <a:r>
              <a:rPr lang="en-GB" b="1" dirty="0" err="1" smtClean="0">
                <a:latin typeface="Helvetica" pitchFamily="34" charset="0"/>
              </a:rPr>
              <a:t>Wüst</a:t>
            </a:r>
            <a:endParaRPr lang="en-GB" b="1" dirty="0" smtClean="0">
              <a:latin typeface="Helvetica" pitchFamily="34" charset="0"/>
            </a:endParaRPr>
          </a:p>
          <a:p>
            <a:pPr algn="ctr"/>
            <a:r>
              <a:rPr lang="en-GB" b="1" dirty="0" smtClean="0">
                <a:latin typeface="Helvetica" pitchFamily="34" charset="0"/>
              </a:rPr>
              <a:t>(1901 – 1993)</a:t>
            </a:r>
            <a:endParaRPr lang="en-GB" b="1" dirty="0">
              <a:latin typeface="Helvetica" pitchFamily="34" charset="0"/>
            </a:endParaRPr>
          </a:p>
          <a:p>
            <a:pPr algn="ctr"/>
            <a:r>
              <a:rPr lang="en-GB" sz="2000" dirty="0">
                <a:latin typeface="Helvetica" pitchFamily="34" charset="0"/>
              </a:rPr>
              <a:t>SS-</a:t>
            </a:r>
            <a:r>
              <a:rPr lang="en-GB" sz="2000" i="1" dirty="0" err="1">
                <a:latin typeface="Helvetica" pitchFamily="34" charset="0"/>
              </a:rPr>
              <a:t>Standartenführer</a:t>
            </a:r>
            <a:endParaRPr lang="en-GB" sz="2000" i="1" dirty="0">
              <a:latin typeface="Helvetica" pitchFamily="34" charset="0"/>
            </a:endParaRPr>
          </a:p>
          <a:p>
            <a:pPr algn="ctr"/>
            <a:endParaRPr lang="en-GB" sz="2000" i="1" dirty="0">
              <a:latin typeface="Helvetica" pitchFamily="34" charset="0"/>
            </a:endParaRPr>
          </a:p>
          <a:p>
            <a:pPr algn="ctr"/>
            <a:r>
              <a:rPr lang="en-GB" sz="2000" dirty="0">
                <a:latin typeface="Helvetica" pitchFamily="34" charset="0"/>
              </a:rPr>
              <a:t>Academic Staff Director</a:t>
            </a:r>
          </a:p>
          <a:p>
            <a:pPr algn="ctr"/>
            <a:r>
              <a:rPr lang="en-GB" sz="2000" dirty="0">
                <a:latin typeface="Helvetica" pitchFamily="34" charset="0"/>
              </a:rPr>
              <a:t>SS-</a:t>
            </a:r>
            <a:r>
              <a:rPr lang="en-GB" sz="2000" dirty="0" err="1">
                <a:latin typeface="Helvetica" pitchFamily="34" charset="0"/>
              </a:rPr>
              <a:t>Schule</a:t>
            </a:r>
            <a:r>
              <a:rPr lang="en-GB" sz="2000" dirty="0">
                <a:latin typeface="Helvetica" pitchFamily="34" charset="0"/>
              </a:rPr>
              <a:t> </a:t>
            </a:r>
            <a:r>
              <a:rPr lang="en-GB" sz="2000" dirty="0" err="1">
                <a:latin typeface="Helvetica" pitchFamily="34" charset="0"/>
              </a:rPr>
              <a:t>Haus</a:t>
            </a:r>
            <a:r>
              <a:rPr lang="en-GB" sz="2000" dirty="0">
                <a:latin typeface="Helvetica" pitchFamily="34" charset="0"/>
              </a:rPr>
              <a:t> </a:t>
            </a:r>
            <a:r>
              <a:rPr lang="en-GB" sz="2000" dirty="0" err="1">
                <a:latin typeface="Helvetica" pitchFamily="34" charset="0"/>
              </a:rPr>
              <a:t>Wewelsburg</a:t>
            </a:r>
            <a:endParaRPr lang="en-GB" sz="2000" dirty="0">
              <a:latin typeface="Helvetica" pitchFamily="34" charset="0"/>
            </a:endParaRPr>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429256" y="214290"/>
            <a:ext cx="3143272" cy="1200329"/>
          </a:xfrm>
          <a:prstGeom prst="rect">
            <a:avLst/>
          </a:prstGeom>
          <a:noFill/>
        </p:spPr>
        <p:txBody>
          <a:bodyPr wrap="square" rtlCol="0">
            <a:spAutoFit/>
          </a:bodyPr>
          <a:lstStyle/>
          <a:p>
            <a:pPr algn="ctr"/>
            <a:r>
              <a:rPr lang="en-GB" b="1" dirty="0" smtClean="0">
                <a:latin typeface="Arial" pitchFamily="34" charset="0"/>
                <a:cs typeface="Arial" pitchFamily="34" charset="0"/>
              </a:rPr>
              <a:t>Ernst </a:t>
            </a:r>
            <a:r>
              <a:rPr lang="en-GB" b="1" dirty="0" err="1" smtClean="0">
                <a:latin typeface="Arial" pitchFamily="34" charset="0"/>
                <a:cs typeface="Arial" pitchFamily="34" charset="0"/>
              </a:rPr>
              <a:t>Schäfer</a:t>
            </a:r>
            <a:endParaRPr lang="en-GB" b="1" dirty="0" smtClean="0">
              <a:latin typeface="Arial" pitchFamily="34" charset="0"/>
              <a:cs typeface="Arial" pitchFamily="34" charset="0"/>
            </a:endParaRPr>
          </a:p>
          <a:p>
            <a:pPr algn="ctr"/>
            <a:r>
              <a:rPr lang="en-GB" b="1" dirty="0" smtClean="0">
                <a:latin typeface="Arial" pitchFamily="34" charset="0"/>
                <a:cs typeface="Arial" pitchFamily="34" charset="0"/>
              </a:rPr>
              <a:t> (1910 – 1992)</a:t>
            </a:r>
          </a:p>
          <a:p>
            <a:pPr algn="ctr"/>
            <a:endParaRPr lang="en-GB" b="1" dirty="0" smtClean="0">
              <a:latin typeface="Arial" pitchFamily="34" charset="0"/>
              <a:cs typeface="Arial" pitchFamily="34" charset="0"/>
            </a:endParaRPr>
          </a:p>
          <a:p>
            <a:pPr algn="ctr"/>
            <a:r>
              <a:rPr lang="en-GB" b="1" dirty="0" smtClean="0">
                <a:latin typeface="Arial" pitchFamily="34" charset="0"/>
                <a:cs typeface="Arial" pitchFamily="34" charset="0"/>
              </a:rPr>
              <a:t>Tibet May 1938 – Aug 1939</a:t>
            </a:r>
            <a:endParaRPr lang="en-GB" b="1" dirty="0">
              <a:latin typeface="Arial" pitchFamily="34" charset="0"/>
              <a:cs typeface="Arial" pitchFamily="34" charset="0"/>
            </a:endParaRPr>
          </a:p>
        </p:txBody>
      </p:sp>
      <p:pic>
        <p:nvPicPr>
          <p:cNvPr id="3" name="Picture 2" descr="Ernst Schäfer Tibet 1938.png"/>
          <p:cNvPicPr>
            <a:picLocks noChangeAspect="1"/>
          </p:cNvPicPr>
          <p:nvPr/>
        </p:nvPicPr>
        <p:blipFill>
          <a:blip r:embed="rId2" cstate="print"/>
          <a:stretch>
            <a:fillRect/>
          </a:stretch>
        </p:blipFill>
        <p:spPr>
          <a:xfrm>
            <a:off x="0" y="-1"/>
            <a:ext cx="5143504" cy="6858005"/>
          </a:xfrm>
          <a:prstGeom prst="rect">
            <a:avLst/>
          </a:prstGeom>
        </p:spPr>
      </p:pic>
      <p:pic>
        <p:nvPicPr>
          <p:cNvPr id="4" name="Picture 3" descr="Bruno Beger Tibet.png"/>
          <p:cNvPicPr>
            <a:picLocks noChangeAspect="1"/>
          </p:cNvPicPr>
          <p:nvPr/>
        </p:nvPicPr>
        <p:blipFill>
          <a:blip r:embed="rId3" cstate="print"/>
          <a:stretch>
            <a:fillRect/>
          </a:stretch>
        </p:blipFill>
        <p:spPr>
          <a:xfrm>
            <a:off x="6072198" y="4357694"/>
            <a:ext cx="2003816" cy="2357430"/>
          </a:xfrm>
          <a:prstGeom prst="rect">
            <a:avLst/>
          </a:prstGeom>
        </p:spPr>
      </p:pic>
      <p:pic>
        <p:nvPicPr>
          <p:cNvPr id="5" name="Picture 4" descr="schafer.png"/>
          <p:cNvPicPr>
            <a:picLocks noChangeAspect="1"/>
          </p:cNvPicPr>
          <p:nvPr/>
        </p:nvPicPr>
        <p:blipFill>
          <a:blip r:embed="rId4" cstate="print"/>
          <a:stretch>
            <a:fillRect/>
          </a:stretch>
        </p:blipFill>
        <p:spPr>
          <a:xfrm>
            <a:off x="5143504" y="1571612"/>
            <a:ext cx="3713135" cy="2738437"/>
          </a:xfrm>
          <a:prstGeom prst="rect">
            <a:avLst/>
          </a:prstGeom>
        </p:spPr>
      </p:pic>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4" name="Picture 3" descr="harrer.png"/>
          <p:cNvPicPr>
            <a:picLocks noChangeAspect="1"/>
          </p:cNvPicPr>
          <p:nvPr/>
        </p:nvPicPr>
        <p:blipFill>
          <a:blip r:embed="rId2" cstate="print"/>
          <a:stretch>
            <a:fillRect/>
          </a:stretch>
        </p:blipFill>
        <p:spPr>
          <a:xfrm>
            <a:off x="5143504" y="4643446"/>
            <a:ext cx="4088406" cy="2214553"/>
          </a:xfrm>
          <a:prstGeom prst="rect">
            <a:avLst/>
          </a:prstGeom>
        </p:spPr>
      </p:pic>
      <p:sp>
        <p:nvSpPr>
          <p:cNvPr id="1026" name="Rectangle 2"/>
          <p:cNvSpPr>
            <a:spLocks noChangeArrowheads="1"/>
          </p:cNvSpPr>
          <p:nvPr/>
        </p:nvSpPr>
        <p:spPr bwMode="auto">
          <a:xfrm>
            <a:off x="5429256" y="214290"/>
            <a:ext cx="2786050" cy="1401020"/>
          </a:xfrm>
          <a:prstGeom prst="rect">
            <a:avLst/>
          </a:prstGeom>
          <a:noFill/>
          <a:ln w="9525">
            <a:noFill/>
            <a:miter lim="800000"/>
            <a:headEnd/>
            <a:tailEnd/>
          </a:ln>
          <a:effectLst/>
        </p:spPr>
        <p:txBody>
          <a:bodyPr vert="horz" wrap="square" lIns="38088" tIns="7935" rIns="38088" bIns="7935"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tx1"/>
                </a:solidFill>
                <a:effectLst/>
                <a:latin typeface="Arial" charset="0"/>
                <a:cs typeface="Arial" charset="0"/>
              </a:rPr>
              <a:t>Heinrich </a:t>
            </a:r>
            <a:r>
              <a:rPr kumimoji="0" lang="en-US" sz="1800" b="1" i="0" u="none" strike="noStrike" cap="none" normalizeH="0" baseline="0" dirty="0" err="1" smtClean="0">
                <a:ln>
                  <a:noFill/>
                </a:ln>
                <a:solidFill>
                  <a:schemeClr val="tx1"/>
                </a:solidFill>
                <a:effectLst/>
                <a:latin typeface="Arial" charset="0"/>
                <a:cs typeface="Arial" charset="0"/>
              </a:rPr>
              <a:t>Harrer</a:t>
            </a:r>
            <a:r>
              <a:rPr kumimoji="0" lang="en-US" sz="1800" b="1" i="0" u="none" strike="noStrike" cap="none" normalizeH="0" baseline="0" dirty="0" smtClean="0">
                <a:ln>
                  <a:noFill/>
                </a:ln>
                <a:solidFill>
                  <a:schemeClr val="tx1"/>
                </a:solidFill>
                <a:effectLst/>
                <a:latin typeface="Arial" charset="0"/>
                <a:cs typeface="Arial" charset="0"/>
              </a:rPr>
              <a:t>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dirty="0" smtClean="0">
                <a:ln>
                  <a:noFill/>
                </a:ln>
                <a:solidFill>
                  <a:schemeClr val="tx1"/>
                </a:solidFill>
                <a:effectLst/>
                <a:latin typeface="Arial" charset="0"/>
                <a:cs typeface="Arial" charset="0"/>
              </a:rPr>
              <a:t>(1912 –</a:t>
            </a:r>
            <a:r>
              <a:rPr kumimoji="0" lang="en-US" sz="1800" b="1" i="0" u="none" strike="noStrike" cap="none" normalizeH="0" dirty="0" smtClean="0">
                <a:ln>
                  <a:noFill/>
                </a:ln>
                <a:solidFill>
                  <a:schemeClr val="tx1"/>
                </a:solidFill>
                <a:effectLst/>
                <a:latin typeface="Arial" charset="0"/>
                <a:cs typeface="Arial" charset="0"/>
              </a:rPr>
              <a:t> </a:t>
            </a:r>
            <a:r>
              <a:rPr kumimoji="0" lang="en-US" sz="1800" b="1" i="0" u="none" strike="noStrike" cap="none" normalizeH="0" baseline="0" dirty="0" smtClean="0">
                <a:ln>
                  <a:noFill/>
                </a:ln>
                <a:solidFill>
                  <a:schemeClr val="tx1"/>
                </a:solidFill>
                <a:effectLst/>
                <a:latin typeface="Arial" charset="0"/>
                <a:cs typeface="Arial" charset="0"/>
              </a:rPr>
              <a:t>2006)</a:t>
            </a:r>
          </a:p>
          <a:p>
            <a:pPr marL="0" marR="0" lvl="0" indent="0" algn="ctr" defTabSz="914400" rtl="0" eaLnBrk="1" fontAlgn="base" latinLnBrk="0" hangingPunct="1">
              <a:lnSpc>
                <a:spcPct val="100000"/>
              </a:lnSpc>
              <a:spcBef>
                <a:spcPct val="0"/>
              </a:spcBef>
              <a:spcAft>
                <a:spcPct val="0"/>
              </a:spcAft>
              <a:buClrTx/>
              <a:buSzTx/>
              <a:buFontTx/>
              <a:buNone/>
              <a:tabLst/>
            </a:pPr>
            <a:endParaRPr lang="en-US" b="1" dirty="0" smtClean="0">
              <a:latin typeface="Arial" charset="0"/>
              <a:cs typeface="Arial" charset="0"/>
            </a:endParaRPr>
          </a:p>
          <a:p>
            <a:pPr lvl="0" algn="ctr" fontAlgn="base">
              <a:spcBef>
                <a:spcPct val="0"/>
              </a:spcBef>
              <a:spcAft>
                <a:spcPct val="0"/>
              </a:spcAft>
            </a:pPr>
            <a:r>
              <a:rPr lang="en-GB" b="1" dirty="0" smtClean="0">
                <a:latin typeface="Arial" pitchFamily="34" charset="0"/>
                <a:cs typeface="Arial" pitchFamily="34" charset="0"/>
              </a:rPr>
              <a:t>Nanga Parbat expedition (May 1939 - Aug 1939)</a:t>
            </a:r>
            <a:r>
              <a:rPr kumimoji="0" lang="en-US" sz="1800" b="1" i="0" u="none" strike="noStrike" cap="none" normalizeH="0" baseline="0" dirty="0" smtClean="0">
                <a:ln>
                  <a:noFill/>
                </a:ln>
                <a:solidFill>
                  <a:schemeClr val="tx1"/>
                </a:solidFill>
                <a:effectLst/>
                <a:latin typeface="Arial" pitchFamily="34" charset="0"/>
                <a:cs typeface="Arial" pitchFamily="34" charset="0"/>
              </a:rPr>
              <a:t> </a:t>
            </a:r>
          </a:p>
        </p:txBody>
      </p:sp>
      <p:pic>
        <p:nvPicPr>
          <p:cNvPr id="5" name="Picture 4" descr="harrer 3.png"/>
          <p:cNvPicPr>
            <a:picLocks noChangeAspect="1"/>
          </p:cNvPicPr>
          <p:nvPr/>
        </p:nvPicPr>
        <p:blipFill>
          <a:blip r:embed="rId3" cstate="print"/>
          <a:stretch>
            <a:fillRect/>
          </a:stretch>
        </p:blipFill>
        <p:spPr>
          <a:xfrm>
            <a:off x="-1" y="0"/>
            <a:ext cx="4994031" cy="6858000"/>
          </a:xfrm>
          <a:prstGeom prst="rect">
            <a:avLst/>
          </a:prstGeom>
        </p:spPr>
      </p:pic>
      <p:pic>
        <p:nvPicPr>
          <p:cNvPr id="6" name="Picture 5" descr="harrer 2.png"/>
          <p:cNvPicPr>
            <a:picLocks noChangeAspect="1"/>
          </p:cNvPicPr>
          <p:nvPr/>
        </p:nvPicPr>
        <p:blipFill>
          <a:blip r:embed="rId4" cstate="print"/>
          <a:stretch>
            <a:fillRect/>
          </a:stretch>
        </p:blipFill>
        <p:spPr>
          <a:xfrm>
            <a:off x="5000628" y="1912513"/>
            <a:ext cx="4143372" cy="2759486"/>
          </a:xfrm>
          <a:prstGeom prst="rect">
            <a:avLst/>
          </a:prstGeom>
        </p:spPr>
      </p:pic>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02" name="Picture 2" descr="Jordan, Wilhelm at work 01"/>
          <p:cNvPicPr>
            <a:picLocks noChangeAspect="1" noChangeArrowheads="1"/>
          </p:cNvPicPr>
          <p:nvPr/>
        </p:nvPicPr>
        <p:blipFill>
          <a:blip r:embed="rId2" cstate="print"/>
          <a:srcRect/>
          <a:stretch>
            <a:fillRect/>
          </a:stretch>
        </p:blipFill>
        <p:spPr bwMode="auto">
          <a:xfrm>
            <a:off x="152400" y="152400"/>
            <a:ext cx="4419600" cy="6553200"/>
          </a:xfrm>
          <a:prstGeom prst="rect">
            <a:avLst/>
          </a:prstGeom>
          <a:noFill/>
        </p:spPr>
      </p:pic>
      <p:pic>
        <p:nvPicPr>
          <p:cNvPr id="102403" name="Picture 3" descr="Jordan, Wilhelm at work 02"/>
          <p:cNvPicPr>
            <a:picLocks noChangeAspect="1" noChangeArrowheads="1"/>
          </p:cNvPicPr>
          <p:nvPr/>
        </p:nvPicPr>
        <p:blipFill>
          <a:blip r:embed="rId3" cstate="print"/>
          <a:srcRect/>
          <a:stretch>
            <a:fillRect/>
          </a:stretch>
        </p:blipFill>
        <p:spPr bwMode="auto">
          <a:xfrm>
            <a:off x="4648200" y="152400"/>
            <a:ext cx="4318000" cy="6553200"/>
          </a:xfrm>
          <a:prstGeom prst="rect">
            <a:avLst/>
          </a:prstGeom>
          <a:noFill/>
        </p:spPr>
      </p:pic>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4210" name="Picture 2" descr="Himmler + Ley + Jordan 01"/>
          <p:cNvPicPr>
            <a:picLocks noChangeAspect="1" noChangeArrowheads="1"/>
          </p:cNvPicPr>
          <p:nvPr/>
        </p:nvPicPr>
        <p:blipFill>
          <a:blip r:embed="rId2" cstate="print"/>
          <a:srcRect/>
          <a:stretch>
            <a:fillRect/>
          </a:stretch>
        </p:blipFill>
        <p:spPr bwMode="auto">
          <a:xfrm>
            <a:off x="152400" y="152400"/>
            <a:ext cx="5399088" cy="3124200"/>
          </a:xfrm>
          <a:prstGeom prst="rect">
            <a:avLst/>
          </a:prstGeom>
          <a:noFill/>
        </p:spPr>
      </p:pic>
      <p:pic>
        <p:nvPicPr>
          <p:cNvPr id="94211" name="Picture 3" descr="Himmler + Ley + Jordan 02"/>
          <p:cNvPicPr>
            <a:picLocks noChangeAspect="1" noChangeArrowheads="1"/>
          </p:cNvPicPr>
          <p:nvPr/>
        </p:nvPicPr>
        <p:blipFill>
          <a:blip r:embed="rId3" cstate="print"/>
          <a:srcRect/>
          <a:stretch>
            <a:fillRect/>
          </a:stretch>
        </p:blipFill>
        <p:spPr bwMode="auto">
          <a:xfrm>
            <a:off x="152400" y="3505200"/>
            <a:ext cx="5399088" cy="3157538"/>
          </a:xfrm>
          <a:prstGeom prst="rect">
            <a:avLst/>
          </a:prstGeom>
          <a:noFill/>
        </p:spPr>
      </p:pic>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6" name="Picture 2" descr="Himmler + Jordan 01"/>
          <p:cNvPicPr>
            <a:picLocks noChangeAspect="1" noChangeArrowheads="1"/>
          </p:cNvPicPr>
          <p:nvPr/>
        </p:nvPicPr>
        <p:blipFill>
          <a:blip r:embed="rId2" cstate="print"/>
          <a:srcRect/>
          <a:stretch>
            <a:fillRect/>
          </a:stretch>
        </p:blipFill>
        <p:spPr bwMode="auto">
          <a:xfrm>
            <a:off x="152400" y="152400"/>
            <a:ext cx="5399088" cy="3606800"/>
          </a:xfrm>
          <a:prstGeom prst="rect">
            <a:avLst/>
          </a:prstGeom>
          <a:noFill/>
        </p:spPr>
      </p:pic>
      <p:pic>
        <p:nvPicPr>
          <p:cNvPr id="93187" name="Picture 3" descr="Himmler + Jordan 02"/>
          <p:cNvPicPr>
            <a:picLocks noChangeAspect="1" noChangeArrowheads="1"/>
          </p:cNvPicPr>
          <p:nvPr/>
        </p:nvPicPr>
        <p:blipFill>
          <a:blip r:embed="rId3" cstate="print"/>
          <a:srcRect/>
          <a:stretch>
            <a:fillRect/>
          </a:stretch>
        </p:blipFill>
        <p:spPr bwMode="auto">
          <a:xfrm>
            <a:off x="152400" y="3886200"/>
            <a:ext cx="5399088" cy="2838450"/>
          </a:xfrm>
          <a:prstGeom prst="rect">
            <a:avLst/>
          </a:prstGeom>
          <a:noFill/>
        </p:spPr>
      </p:pic>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4755" name="Picture 3" descr="Himmler - arch excav 01"/>
          <p:cNvPicPr>
            <a:picLocks noChangeAspect="1" noChangeArrowheads="1"/>
          </p:cNvPicPr>
          <p:nvPr/>
        </p:nvPicPr>
        <p:blipFill>
          <a:blip r:embed="rId2" cstate="print"/>
          <a:srcRect/>
          <a:stretch>
            <a:fillRect/>
          </a:stretch>
        </p:blipFill>
        <p:spPr bwMode="auto">
          <a:xfrm>
            <a:off x="0" y="0"/>
            <a:ext cx="5105400" cy="3548063"/>
          </a:xfrm>
          <a:prstGeom prst="rect">
            <a:avLst/>
          </a:prstGeom>
          <a:noFill/>
        </p:spPr>
      </p:pic>
      <p:pic>
        <p:nvPicPr>
          <p:cNvPr id="74756" name="Picture 4" descr="Himmler - excavation 1937 01"/>
          <p:cNvPicPr>
            <a:picLocks noChangeAspect="1" noChangeArrowheads="1"/>
          </p:cNvPicPr>
          <p:nvPr/>
        </p:nvPicPr>
        <p:blipFill>
          <a:blip r:embed="rId3" cstate="print"/>
          <a:srcRect/>
          <a:stretch>
            <a:fillRect/>
          </a:stretch>
        </p:blipFill>
        <p:spPr bwMode="auto">
          <a:xfrm>
            <a:off x="0" y="3709988"/>
            <a:ext cx="5105400" cy="3148012"/>
          </a:xfrm>
          <a:prstGeom prst="rect">
            <a:avLst/>
          </a:prstGeom>
          <a:noFill/>
        </p:spPr>
      </p:pic>
      <p:pic>
        <p:nvPicPr>
          <p:cNvPr id="74757" name="Picture 5" descr="Himmler - arch display 02"/>
          <p:cNvPicPr>
            <a:picLocks noChangeAspect="1" noChangeArrowheads="1"/>
          </p:cNvPicPr>
          <p:nvPr/>
        </p:nvPicPr>
        <p:blipFill>
          <a:blip r:embed="rId4" cstate="print"/>
          <a:srcRect/>
          <a:stretch>
            <a:fillRect/>
          </a:stretch>
        </p:blipFill>
        <p:spPr bwMode="auto">
          <a:xfrm>
            <a:off x="5715000" y="304800"/>
            <a:ext cx="2889250" cy="3200400"/>
          </a:xfrm>
          <a:prstGeom prst="rect">
            <a:avLst/>
          </a:prstGeom>
          <a:noFill/>
        </p:spPr>
      </p:pic>
      <p:pic>
        <p:nvPicPr>
          <p:cNvPr id="74758" name="Picture 6" descr="Himmler - arch display 01"/>
          <p:cNvPicPr>
            <a:picLocks noChangeAspect="1" noChangeArrowheads="1"/>
          </p:cNvPicPr>
          <p:nvPr/>
        </p:nvPicPr>
        <p:blipFill>
          <a:blip r:embed="rId5" cstate="print"/>
          <a:srcRect/>
          <a:stretch>
            <a:fillRect/>
          </a:stretch>
        </p:blipFill>
        <p:spPr bwMode="auto">
          <a:xfrm>
            <a:off x="5257800" y="3700463"/>
            <a:ext cx="3886200" cy="3157537"/>
          </a:xfrm>
          <a:prstGeom prst="rect">
            <a:avLst/>
          </a:prstGeom>
          <a:noFill/>
        </p:spPr>
      </p:pic>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9330" name="Picture 2" descr="Jordan, W 1979 01"/>
          <p:cNvPicPr>
            <a:picLocks noChangeAspect="1" noChangeArrowheads="1"/>
          </p:cNvPicPr>
          <p:nvPr/>
        </p:nvPicPr>
        <p:blipFill>
          <a:blip r:embed="rId2" cstate="print"/>
          <a:srcRect/>
          <a:stretch>
            <a:fillRect/>
          </a:stretch>
        </p:blipFill>
        <p:spPr bwMode="auto">
          <a:xfrm>
            <a:off x="4038600" y="152400"/>
            <a:ext cx="4918075" cy="6477000"/>
          </a:xfrm>
          <a:prstGeom prst="rect">
            <a:avLst/>
          </a:prstGeom>
          <a:noFill/>
        </p:spPr>
      </p:pic>
      <p:pic>
        <p:nvPicPr>
          <p:cNvPr id="99331" name="Picture 3" descr="Jordan, Wilhelm 01"/>
          <p:cNvPicPr>
            <a:picLocks noChangeAspect="1" noChangeArrowheads="1"/>
          </p:cNvPicPr>
          <p:nvPr/>
        </p:nvPicPr>
        <p:blipFill>
          <a:blip r:embed="rId3" cstate="print"/>
          <a:srcRect/>
          <a:stretch>
            <a:fillRect/>
          </a:stretch>
        </p:blipFill>
        <p:spPr bwMode="auto">
          <a:xfrm>
            <a:off x="152400" y="152400"/>
            <a:ext cx="4273550" cy="6477000"/>
          </a:xfrm>
          <a:prstGeom prst="rect">
            <a:avLst/>
          </a:prstGeom>
          <a:noFill/>
        </p:spPr>
      </p:pic>
      <p:sp>
        <p:nvSpPr>
          <p:cNvPr id="99332" name="Text Box 4"/>
          <p:cNvSpPr txBox="1">
            <a:spLocks noChangeArrowheads="1"/>
          </p:cNvSpPr>
          <p:nvPr/>
        </p:nvSpPr>
        <p:spPr bwMode="auto">
          <a:xfrm>
            <a:off x="152400" y="5791200"/>
            <a:ext cx="2979738" cy="822325"/>
          </a:xfrm>
          <a:prstGeom prst="rect">
            <a:avLst/>
          </a:prstGeom>
          <a:noFill/>
          <a:ln w="9525">
            <a:noFill/>
            <a:miter lim="800000"/>
            <a:headEnd/>
            <a:tailEnd/>
          </a:ln>
          <a:effectLst/>
        </p:spPr>
        <p:txBody>
          <a:bodyPr wrap="none">
            <a:spAutoFit/>
          </a:bodyPr>
          <a:lstStyle/>
          <a:p>
            <a:pPr algn="ctr"/>
            <a:r>
              <a:rPr lang="en-GB" b="1">
                <a:solidFill>
                  <a:schemeClr val="bg1"/>
                </a:solidFill>
                <a:cs typeface="Times New Roman" pitchFamily="18" charset="0"/>
              </a:rPr>
              <a:t>Wilhelm Jordan</a:t>
            </a:r>
          </a:p>
          <a:p>
            <a:pPr algn="ctr"/>
            <a:r>
              <a:rPr lang="en-GB" b="1">
                <a:solidFill>
                  <a:schemeClr val="bg1"/>
                </a:solidFill>
              </a:rPr>
              <a:t>SS-Haupsturmf</a:t>
            </a:r>
            <a:r>
              <a:rPr lang="en-GB" b="1">
                <a:solidFill>
                  <a:schemeClr val="bg1"/>
                </a:solidFill>
                <a:cs typeface="Times New Roman" pitchFamily="18" charset="0"/>
              </a:rPr>
              <a:t>ührer</a:t>
            </a:r>
          </a:p>
        </p:txBody>
      </p:sp>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0354" name="Picture 2" descr="Jordan, Wilhelm - arch trip 01"/>
          <p:cNvPicPr>
            <a:picLocks noChangeAspect="1" noChangeArrowheads="1"/>
          </p:cNvPicPr>
          <p:nvPr/>
        </p:nvPicPr>
        <p:blipFill>
          <a:blip r:embed="rId2" cstate="print"/>
          <a:srcRect/>
          <a:stretch>
            <a:fillRect/>
          </a:stretch>
        </p:blipFill>
        <p:spPr bwMode="auto">
          <a:xfrm>
            <a:off x="152400" y="152400"/>
            <a:ext cx="5399088" cy="3740150"/>
          </a:xfrm>
          <a:prstGeom prst="rect">
            <a:avLst/>
          </a:prstGeom>
          <a:noFill/>
        </p:spPr>
      </p:pic>
      <p:pic>
        <p:nvPicPr>
          <p:cNvPr id="100355" name="Picture 3" descr="Jordan, Wilhelm - arch trip 02"/>
          <p:cNvPicPr>
            <a:picLocks noChangeAspect="1" noChangeArrowheads="1"/>
          </p:cNvPicPr>
          <p:nvPr/>
        </p:nvPicPr>
        <p:blipFill>
          <a:blip r:embed="rId3" cstate="print"/>
          <a:srcRect/>
          <a:stretch>
            <a:fillRect/>
          </a:stretch>
        </p:blipFill>
        <p:spPr bwMode="auto">
          <a:xfrm>
            <a:off x="4800600" y="2514600"/>
            <a:ext cx="4119563" cy="4148138"/>
          </a:xfrm>
          <a:prstGeom prst="rect">
            <a:avLst/>
          </a:prstGeom>
          <a:noFill/>
        </p:spPr>
      </p:pic>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Germania cover 01"/>
          <p:cNvPicPr>
            <a:picLocks noChangeAspect="1" noChangeArrowheads="1"/>
          </p:cNvPicPr>
          <p:nvPr/>
        </p:nvPicPr>
        <p:blipFill>
          <a:blip r:embed="rId2" cstate="print"/>
          <a:srcRect/>
          <a:stretch>
            <a:fillRect/>
          </a:stretch>
        </p:blipFill>
        <p:spPr bwMode="auto">
          <a:xfrm>
            <a:off x="152400" y="152400"/>
            <a:ext cx="3694113" cy="5399088"/>
          </a:xfrm>
          <a:prstGeom prst="rect">
            <a:avLst/>
          </a:prstGeom>
          <a:noFill/>
        </p:spPr>
      </p:pic>
      <p:pic>
        <p:nvPicPr>
          <p:cNvPr id="8195" name="Picture 3" descr="Germania page 01"/>
          <p:cNvPicPr>
            <a:picLocks noChangeAspect="1" noChangeArrowheads="1"/>
          </p:cNvPicPr>
          <p:nvPr/>
        </p:nvPicPr>
        <p:blipFill>
          <a:blip r:embed="rId3" cstate="print"/>
          <a:srcRect/>
          <a:stretch>
            <a:fillRect/>
          </a:stretch>
        </p:blipFill>
        <p:spPr bwMode="auto">
          <a:xfrm>
            <a:off x="4038600" y="152400"/>
            <a:ext cx="2403475" cy="3505200"/>
          </a:xfrm>
          <a:prstGeom prst="rect">
            <a:avLst/>
          </a:prstGeom>
          <a:noFill/>
        </p:spPr>
      </p:pic>
      <p:pic>
        <p:nvPicPr>
          <p:cNvPr id="8196" name="Picture 4" descr="Germania page 02"/>
          <p:cNvPicPr>
            <a:picLocks noChangeAspect="1" noChangeArrowheads="1"/>
          </p:cNvPicPr>
          <p:nvPr/>
        </p:nvPicPr>
        <p:blipFill>
          <a:blip r:embed="rId4" cstate="print"/>
          <a:srcRect/>
          <a:stretch>
            <a:fillRect/>
          </a:stretch>
        </p:blipFill>
        <p:spPr bwMode="auto">
          <a:xfrm>
            <a:off x="6629400" y="152400"/>
            <a:ext cx="2336800" cy="3386138"/>
          </a:xfrm>
          <a:prstGeom prst="rect">
            <a:avLst/>
          </a:prstGeom>
          <a:noFill/>
        </p:spPr>
      </p:pic>
      <p:pic>
        <p:nvPicPr>
          <p:cNvPr id="8197" name="Picture 5" descr="Germania page 03"/>
          <p:cNvPicPr>
            <a:picLocks noChangeAspect="1" noChangeArrowheads="1"/>
          </p:cNvPicPr>
          <p:nvPr/>
        </p:nvPicPr>
        <p:blipFill>
          <a:blip r:embed="rId5" cstate="print"/>
          <a:srcRect/>
          <a:stretch>
            <a:fillRect/>
          </a:stretch>
        </p:blipFill>
        <p:spPr bwMode="auto">
          <a:xfrm>
            <a:off x="4191000" y="3810000"/>
            <a:ext cx="2209800" cy="3048000"/>
          </a:xfrm>
          <a:prstGeom prst="rect">
            <a:avLst/>
          </a:prstGeom>
          <a:noFill/>
        </p:spPr>
      </p:pic>
      <p:pic>
        <p:nvPicPr>
          <p:cNvPr id="8198" name="Picture 6" descr="Germania page 04"/>
          <p:cNvPicPr>
            <a:picLocks noChangeAspect="1" noChangeArrowheads="1"/>
          </p:cNvPicPr>
          <p:nvPr/>
        </p:nvPicPr>
        <p:blipFill>
          <a:blip r:embed="rId6" cstate="print"/>
          <a:srcRect/>
          <a:stretch>
            <a:fillRect/>
          </a:stretch>
        </p:blipFill>
        <p:spPr bwMode="auto">
          <a:xfrm>
            <a:off x="6953250" y="3733800"/>
            <a:ext cx="2006600" cy="2927350"/>
          </a:xfrm>
          <a:prstGeom prst="rect">
            <a:avLst/>
          </a:prstGeom>
          <a:noFill/>
        </p:spPr>
      </p:pic>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22" name="Picture 2" descr="DCP33we1"/>
          <p:cNvPicPr>
            <a:picLocks noChangeAspect="1" noChangeArrowheads="1"/>
          </p:cNvPicPr>
          <p:nvPr/>
        </p:nvPicPr>
        <p:blipFill>
          <a:blip r:embed="rId2" cstate="print"/>
          <a:srcRect/>
          <a:stretch>
            <a:fillRect/>
          </a:stretch>
        </p:blipFill>
        <p:spPr bwMode="auto">
          <a:xfrm>
            <a:off x="152400" y="152400"/>
            <a:ext cx="4114800" cy="6553200"/>
          </a:xfrm>
          <a:prstGeom prst="rect">
            <a:avLst/>
          </a:prstGeom>
          <a:noFill/>
        </p:spPr>
      </p:pic>
      <p:pic>
        <p:nvPicPr>
          <p:cNvPr id="133123" name="Picture 3" descr="Wewelsburg 11"/>
          <p:cNvPicPr>
            <a:picLocks noChangeAspect="1" noChangeArrowheads="1"/>
          </p:cNvPicPr>
          <p:nvPr/>
        </p:nvPicPr>
        <p:blipFill>
          <a:blip r:embed="rId3" cstate="print"/>
          <a:srcRect/>
          <a:stretch>
            <a:fillRect/>
          </a:stretch>
        </p:blipFill>
        <p:spPr bwMode="auto">
          <a:xfrm>
            <a:off x="4343400" y="152400"/>
            <a:ext cx="4637088" cy="6553200"/>
          </a:xfrm>
          <a:prstGeom prst="rect">
            <a:avLst/>
          </a:prstGeom>
          <a:noFill/>
        </p:spPr>
      </p:pic>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002" name="Picture 2" descr="wewelsburg"/>
          <p:cNvPicPr>
            <a:picLocks noChangeAspect="1" noChangeArrowheads="1"/>
          </p:cNvPicPr>
          <p:nvPr/>
        </p:nvPicPr>
        <p:blipFill>
          <a:blip r:embed="rId2" cstate="print"/>
          <a:srcRect/>
          <a:stretch>
            <a:fillRect/>
          </a:stretch>
        </p:blipFill>
        <p:spPr bwMode="auto">
          <a:xfrm>
            <a:off x="152400" y="152400"/>
            <a:ext cx="3886200" cy="2747963"/>
          </a:xfrm>
          <a:prstGeom prst="rect">
            <a:avLst/>
          </a:prstGeom>
          <a:noFill/>
        </p:spPr>
      </p:pic>
      <p:pic>
        <p:nvPicPr>
          <p:cNvPr id="128003" name="Picture 3" descr="_Wewelsburg 16 copy"/>
          <p:cNvPicPr>
            <a:picLocks noChangeAspect="1" noChangeArrowheads="1"/>
          </p:cNvPicPr>
          <p:nvPr/>
        </p:nvPicPr>
        <p:blipFill>
          <a:blip r:embed="rId3" cstate="print"/>
          <a:srcRect/>
          <a:stretch>
            <a:fillRect/>
          </a:stretch>
        </p:blipFill>
        <p:spPr bwMode="auto">
          <a:xfrm>
            <a:off x="152400" y="3124200"/>
            <a:ext cx="3886200" cy="3587750"/>
          </a:xfrm>
          <a:prstGeom prst="rect">
            <a:avLst/>
          </a:prstGeom>
          <a:noFill/>
        </p:spPr>
      </p:pic>
      <p:pic>
        <p:nvPicPr>
          <p:cNvPr id="128004" name="Picture 4" descr="_Wewelsberg Castle 06 copy"/>
          <p:cNvPicPr>
            <a:picLocks noChangeAspect="1" noChangeArrowheads="1"/>
          </p:cNvPicPr>
          <p:nvPr/>
        </p:nvPicPr>
        <p:blipFill>
          <a:blip r:embed="rId4" cstate="print"/>
          <a:srcRect/>
          <a:stretch>
            <a:fillRect/>
          </a:stretch>
        </p:blipFill>
        <p:spPr bwMode="auto">
          <a:xfrm>
            <a:off x="4267200" y="685800"/>
            <a:ext cx="4679950" cy="5105400"/>
          </a:xfrm>
          <a:prstGeom prst="rect">
            <a:avLst/>
          </a:prstGeom>
          <a:noFill/>
        </p:spPr>
      </p:pic>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4627" name="Picture 3" descr="_Wewelsburg 18 copy"/>
          <p:cNvPicPr>
            <a:picLocks noChangeAspect="1" noChangeArrowheads="1"/>
          </p:cNvPicPr>
          <p:nvPr/>
        </p:nvPicPr>
        <p:blipFill>
          <a:blip r:embed="rId2" cstate="print"/>
          <a:srcRect/>
          <a:stretch>
            <a:fillRect/>
          </a:stretch>
        </p:blipFill>
        <p:spPr bwMode="auto">
          <a:xfrm>
            <a:off x="0" y="0"/>
            <a:ext cx="5214942" cy="6853638"/>
          </a:xfrm>
          <a:prstGeom prst="rect">
            <a:avLst/>
          </a:prstGeom>
          <a:noFill/>
        </p:spPr>
      </p:pic>
      <p:pic>
        <p:nvPicPr>
          <p:cNvPr id="154629" name="Picture 5" descr="Pohl, Oswald 01 copy"/>
          <p:cNvPicPr>
            <a:picLocks noChangeAspect="1" noChangeArrowheads="1"/>
          </p:cNvPicPr>
          <p:nvPr/>
        </p:nvPicPr>
        <p:blipFill>
          <a:blip r:embed="rId3" cstate="print"/>
          <a:srcRect/>
          <a:stretch>
            <a:fillRect/>
          </a:stretch>
        </p:blipFill>
        <p:spPr bwMode="auto">
          <a:xfrm>
            <a:off x="6000760" y="142852"/>
            <a:ext cx="2247900" cy="2590800"/>
          </a:xfrm>
          <a:prstGeom prst="rect">
            <a:avLst/>
          </a:prstGeom>
          <a:noFill/>
        </p:spPr>
      </p:pic>
      <p:pic>
        <p:nvPicPr>
          <p:cNvPr id="154630" name="Picture 6" descr="Pohl, Oswald  romantisc copy"/>
          <p:cNvPicPr>
            <a:picLocks noChangeAspect="1" noChangeArrowheads="1"/>
          </p:cNvPicPr>
          <p:nvPr/>
        </p:nvPicPr>
        <p:blipFill>
          <a:blip r:embed="rId4" cstate="print"/>
          <a:srcRect/>
          <a:stretch>
            <a:fillRect/>
          </a:stretch>
        </p:blipFill>
        <p:spPr bwMode="auto">
          <a:xfrm>
            <a:off x="6143636" y="3786190"/>
            <a:ext cx="2132314" cy="2919410"/>
          </a:xfrm>
          <a:prstGeom prst="rect">
            <a:avLst/>
          </a:prstGeom>
          <a:noFill/>
        </p:spPr>
      </p:pic>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descr="Wewelsburg - Spear plan 1941"/>
          <p:cNvPicPr>
            <a:picLocks noChangeAspect="1" noChangeArrowheads="1"/>
          </p:cNvPicPr>
          <p:nvPr/>
        </p:nvPicPr>
        <p:blipFill>
          <a:blip r:embed="rId2" cstate="print"/>
          <a:srcRect/>
          <a:stretch>
            <a:fillRect/>
          </a:stretch>
        </p:blipFill>
        <p:spPr bwMode="auto">
          <a:xfrm>
            <a:off x="152400" y="152400"/>
            <a:ext cx="5399088" cy="5199063"/>
          </a:xfrm>
          <a:prstGeom prst="rect">
            <a:avLst/>
          </a:prstGeom>
          <a:noFill/>
        </p:spPr>
      </p:pic>
      <p:pic>
        <p:nvPicPr>
          <p:cNvPr id="130051" name="Picture 3" descr="Wewelsburg - Spear plan 01"/>
          <p:cNvPicPr>
            <a:picLocks noChangeAspect="1" noChangeArrowheads="1"/>
          </p:cNvPicPr>
          <p:nvPr/>
        </p:nvPicPr>
        <p:blipFill>
          <a:blip r:embed="rId3" cstate="print"/>
          <a:srcRect/>
          <a:stretch>
            <a:fillRect/>
          </a:stretch>
        </p:blipFill>
        <p:spPr bwMode="auto">
          <a:xfrm>
            <a:off x="5703888" y="3124200"/>
            <a:ext cx="3303587" cy="3543300"/>
          </a:xfrm>
          <a:prstGeom prst="rect">
            <a:avLst/>
          </a:prstGeom>
          <a:noFill/>
        </p:spPr>
      </p:pic>
      <p:pic>
        <p:nvPicPr>
          <p:cNvPr id="130052" name="Picture 4" descr="Holy spear 01 copy"/>
          <p:cNvPicPr>
            <a:picLocks noChangeAspect="1" noChangeArrowheads="1"/>
          </p:cNvPicPr>
          <p:nvPr/>
        </p:nvPicPr>
        <p:blipFill>
          <a:blip r:embed="rId4" cstate="print"/>
          <a:srcRect/>
          <a:stretch>
            <a:fillRect/>
          </a:stretch>
        </p:blipFill>
        <p:spPr bwMode="auto">
          <a:xfrm>
            <a:off x="6096000" y="0"/>
            <a:ext cx="2362200" cy="3048000"/>
          </a:xfrm>
          <a:prstGeom prst="rect">
            <a:avLst/>
          </a:prstGeom>
          <a:noFill/>
        </p:spPr>
      </p:pic>
    </p:spTree>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3906" name="Picture 2" descr="chamber grave - wewelsburg 01a"/>
          <p:cNvPicPr>
            <a:picLocks noChangeAspect="1" noChangeArrowheads="1"/>
          </p:cNvPicPr>
          <p:nvPr/>
        </p:nvPicPr>
        <p:blipFill>
          <a:blip r:embed="rId2" cstate="print"/>
          <a:srcRect/>
          <a:stretch>
            <a:fillRect/>
          </a:stretch>
        </p:blipFill>
        <p:spPr bwMode="auto">
          <a:xfrm>
            <a:off x="0" y="0"/>
            <a:ext cx="6343650" cy="6858000"/>
          </a:xfrm>
          <a:prstGeom prst="rect">
            <a:avLst/>
          </a:prstGeom>
          <a:noFill/>
        </p:spPr>
      </p:pic>
      <p:pic>
        <p:nvPicPr>
          <p:cNvPr id="3" name="Picture 2" descr="rxj097"/>
          <p:cNvPicPr>
            <a:picLocks noChangeAspect="1" noChangeArrowheads="1"/>
          </p:cNvPicPr>
          <p:nvPr/>
        </p:nvPicPr>
        <p:blipFill>
          <a:blip r:embed="rId3" cstate="print"/>
          <a:srcRect/>
          <a:stretch>
            <a:fillRect/>
          </a:stretch>
        </p:blipFill>
        <p:spPr bwMode="auto">
          <a:xfrm>
            <a:off x="4714844" y="1142984"/>
            <a:ext cx="4429156" cy="3334594"/>
          </a:xfrm>
          <a:prstGeom prst="rect">
            <a:avLst/>
          </a:prstGeom>
          <a:noFill/>
        </p:spPr>
      </p:pic>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194" name="Picture 2" descr="Wewelsburg - arch display 01a"/>
          <p:cNvPicPr>
            <a:picLocks noChangeAspect="1" noChangeArrowheads="1"/>
          </p:cNvPicPr>
          <p:nvPr/>
        </p:nvPicPr>
        <p:blipFill>
          <a:blip r:embed="rId2" cstate="print"/>
          <a:srcRect/>
          <a:stretch>
            <a:fillRect/>
          </a:stretch>
        </p:blipFill>
        <p:spPr bwMode="auto">
          <a:xfrm>
            <a:off x="0" y="-36879"/>
            <a:ext cx="5551488" cy="6894879"/>
          </a:xfrm>
          <a:prstGeom prst="rect">
            <a:avLst/>
          </a:prstGeom>
          <a:noFill/>
        </p:spPr>
      </p:pic>
      <p:pic>
        <p:nvPicPr>
          <p:cNvPr id="136195" name="Picture 3" descr="Wewelsburg - arch display 01b"/>
          <p:cNvPicPr>
            <a:picLocks noChangeAspect="1" noChangeArrowheads="1"/>
          </p:cNvPicPr>
          <p:nvPr/>
        </p:nvPicPr>
        <p:blipFill>
          <a:blip r:embed="rId3" cstate="print"/>
          <a:srcRect/>
          <a:stretch>
            <a:fillRect/>
          </a:stretch>
        </p:blipFill>
        <p:spPr bwMode="auto">
          <a:xfrm>
            <a:off x="5835650" y="0"/>
            <a:ext cx="3308350" cy="3394075"/>
          </a:xfrm>
          <a:prstGeom prst="rect">
            <a:avLst/>
          </a:prstGeom>
          <a:noFill/>
        </p:spPr>
      </p:pic>
      <p:pic>
        <p:nvPicPr>
          <p:cNvPr id="136196" name="Picture 4" descr="Wewelsburg - arch display 01c"/>
          <p:cNvPicPr>
            <a:picLocks noChangeAspect="1" noChangeArrowheads="1"/>
          </p:cNvPicPr>
          <p:nvPr/>
        </p:nvPicPr>
        <p:blipFill>
          <a:blip r:embed="rId4" cstate="print"/>
          <a:srcRect/>
          <a:stretch>
            <a:fillRect/>
          </a:stretch>
        </p:blipFill>
        <p:spPr bwMode="auto">
          <a:xfrm>
            <a:off x="5835650" y="3716337"/>
            <a:ext cx="3308350" cy="3141663"/>
          </a:xfrm>
          <a:prstGeom prst="rect">
            <a:avLst/>
          </a:prstGeom>
          <a:noFill/>
        </p:spPr>
      </p:pic>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Nazi Racial doctor Robert Ritter questions a Gypsy woman.jpg"/>
          <p:cNvPicPr>
            <a:picLocks noChangeAspect="1"/>
          </p:cNvPicPr>
          <p:nvPr/>
        </p:nvPicPr>
        <p:blipFill>
          <a:blip r:embed="rId2" cstate="print"/>
          <a:stretch>
            <a:fillRect/>
          </a:stretch>
        </p:blipFill>
        <p:spPr>
          <a:xfrm>
            <a:off x="0" y="0"/>
            <a:ext cx="9144000" cy="6858000"/>
          </a:xfrm>
          <a:prstGeom prst="rect">
            <a:avLst/>
          </a:prstGeom>
        </p:spPr>
      </p:pic>
      <p:sp>
        <p:nvSpPr>
          <p:cNvPr id="3" name="TextBox 2"/>
          <p:cNvSpPr txBox="1"/>
          <p:nvPr/>
        </p:nvSpPr>
        <p:spPr>
          <a:xfrm>
            <a:off x="5214942" y="6000768"/>
            <a:ext cx="3714776" cy="646331"/>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Nazi Racial doctor Robert Ritter questions a Gypsy woman</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Ahnenerbe test USSR 03"/>
          <p:cNvPicPr>
            <a:picLocks noChangeAspect="1" noChangeArrowheads="1"/>
          </p:cNvPicPr>
          <p:nvPr/>
        </p:nvPicPr>
        <p:blipFill>
          <a:blip r:embed="rId2" cstate="print"/>
          <a:srcRect/>
          <a:stretch>
            <a:fillRect/>
          </a:stretch>
        </p:blipFill>
        <p:spPr bwMode="auto">
          <a:xfrm>
            <a:off x="5061444" y="4643446"/>
            <a:ext cx="1829890" cy="2214554"/>
          </a:xfrm>
          <a:prstGeom prst="rect">
            <a:avLst/>
          </a:prstGeom>
          <a:noFill/>
        </p:spPr>
      </p:pic>
      <p:pic>
        <p:nvPicPr>
          <p:cNvPr id="2" name="Picture 1" descr="Ukrainian Jews are Shot by Members of a Mobile Killing Squad [Einsatzgruppe] (1941).jpg"/>
          <p:cNvPicPr>
            <a:picLocks noChangeAspect="1"/>
          </p:cNvPicPr>
          <p:nvPr/>
        </p:nvPicPr>
        <p:blipFill>
          <a:blip r:embed="rId3" cstate="print"/>
          <a:stretch>
            <a:fillRect/>
          </a:stretch>
        </p:blipFill>
        <p:spPr>
          <a:xfrm>
            <a:off x="0" y="0"/>
            <a:ext cx="5045676" cy="6858000"/>
          </a:xfrm>
          <a:prstGeom prst="rect">
            <a:avLst/>
          </a:prstGeom>
        </p:spPr>
      </p:pic>
      <p:sp>
        <p:nvSpPr>
          <p:cNvPr id="3" name="TextBox 2"/>
          <p:cNvSpPr txBox="1"/>
          <p:nvPr/>
        </p:nvSpPr>
        <p:spPr>
          <a:xfrm>
            <a:off x="857224" y="4143380"/>
            <a:ext cx="3429024" cy="923330"/>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Ukrainian Jews are Shot by Members of a Mobile Killing Squad [</a:t>
            </a:r>
            <a:r>
              <a:rPr lang="en-GB" b="1" dirty="0" err="1" smtClean="0">
                <a:solidFill>
                  <a:schemeClr val="bg1"/>
                </a:solidFill>
                <a:latin typeface="Arial" pitchFamily="34" charset="0"/>
                <a:cs typeface="Arial" pitchFamily="34" charset="0"/>
              </a:rPr>
              <a:t>Einsatzgruppe</a:t>
            </a:r>
            <a:r>
              <a:rPr lang="en-GB" b="1" dirty="0" smtClean="0">
                <a:solidFill>
                  <a:schemeClr val="bg1"/>
                </a:solidFill>
                <a:latin typeface="Arial" pitchFamily="34" charset="0"/>
                <a:cs typeface="Arial" pitchFamily="34" charset="0"/>
              </a:rPr>
              <a:t>] (1941)</a:t>
            </a:r>
            <a:endParaRPr lang="en-GB" b="1" dirty="0">
              <a:solidFill>
                <a:schemeClr val="bg1"/>
              </a:solidFill>
              <a:latin typeface="Arial" pitchFamily="34" charset="0"/>
              <a:cs typeface="Arial" pitchFamily="34" charset="0"/>
            </a:endParaRPr>
          </a:p>
        </p:txBody>
      </p:sp>
      <p:pic>
        <p:nvPicPr>
          <p:cNvPr id="4" name="Picture 2" descr="Ahnenerbe test USSR 02"/>
          <p:cNvPicPr>
            <a:picLocks noChangeAspect="1" noChangeArrowheads="1"/>
          </p:cNvPicPr>
          <p:nvPr/>
        </p:nvPicPr>
        <p:blipFill>
          <a:blip r:embed="rId4" cstate="print"/>
          <a:srcRect/>
          <a:stretch>
            <a:fillRect/>
          </a:stretch>
        </p:blipFill>
        <p:spPr bwMode="auto">
          <a:xfrm>
            <a:off x="6858016" y="4683526"/>
            <a:ext cx="2285984" cy="2174473"/>
          </a:xfrm>
          <a:prstGeom prst="rect">
            <a:avLst/>
          </a:prstGeom>
          <a:noFill/>
        </p:spPr>
      </p:pic>
      <p:pic>
        <p:nvPicPr>
          <p:cNvPr id="5" name="Picture 4" descr="Ahnenerbe test USSR 04"/>
          <p:cNvPicPr>
            <a:picLocks noChangeAspect="1" noChangeArrowheads="1"/>
          </p:cNvPicPr>
          <p:nvPr/>
        </p:nvPicPr>
        <p:blipFill>
          <a:blip r:embed="rId5" cstate="print"/>
          <a:srcRect/>
          <a:stretch>
            <a:fillRect/>
          </a:stretch>
        </p:blipFill>
        <p:spPr bwMode="auto">
          <a:xfrm>
            <a:off x="6858016" y="0"/>
            <a:ext cx="2285984" cy="2547239"/>
          </a:xfrm>
          <a:prstGeom prst="rect">
            <a:avLst/>
          </a:prstGeom>
          <a:noFill/>
        </p:spPr>
      </p:pic>
      <p:pic>
        <p:nvPicPr>
          <p:cNvPr id="6" name="Picture 5" descr="Ahnenerbe test USSR 01"/>
          <p:cNvPicPr>
            <a:picLocks noChangeAspect="1" noChangeArrowheads="1"/>
          </p:cNvPicPr>
          <p:nvPr/>
        </p:nvPicPr>
        <p:blipFill>
          <a:blip r:embed="rId6" cstate="print"/>
          <a:srcRect/>
          <a:stretch>
            <a:fillRect/>
          </a:stretch>
        </p:blipFill>
        <p:spPr bwMode="auto">
          <a:xfrm>
            <a:off x="5072066" y="2571744"/>
            <a:ext cx="4071934" cy="2119313"/>
          </a:xfrm>
          <a:prstGeom prst="rect">
            <a:avLst/>
          </a:prstGeom>
          <a:noFill/>
        </p:spPr>
      </p:pic>
      <p:sp>
        <p:nvSpPr>
          <p:cNvPr id="8" name="TextBox 7"/>
          <p:cNvSpPr txBox="1"/>
          <p:nvPr/>
        </p:nvSpPr>
        <p:spPr>
          <a:xfrm>
            <a:off x="5143504" y="428604"/>
            <a:ext cx="1714512" cy="1754326"/>
          </a:xfrm>
          <a:prstGeom prst="rect">
            <a:avLst/>
          </a:prstGeom>
          <a:noFill/>
        </p:spPr>
        <p:txBody>
          <a:bodyPr wrap="square" rtlCol="0">
            <a:spAutoFit/>
          </a:bodyPr>
          <a:lstStyle/>
          <a:p>
            <a:r>
              <a:rPr lang="en-GB" b="1" dirty="0" smtClean="0">
                <a:latin typeface="Arial" pitchFamily="34" charset="0"/>
                <a:cs typeface="Arial" pitchFamily="34" charset="0"/>
              </a:rPr>
              <a:t>Victims of race experiments</a:t>
            </a:r>
          </a:p>
          <a:p>
            <a:r>
              <a:rPr lang="en-GB" b="1" dirty="0" smtClean="0">
                <a:latin typeface="Arial" pitchFamily="34" charset="0"/>
                <a:cs typeface="Arial" pitchFamily="34" charset="0"/>
              </a:rPr>
              <a:t>recovered from Russia in 2002</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able of Colored Classification Symbols for Prisoners in Concentration Camps (1939-1942).jpg"/>
          <p:cNvPicPr>
            <a:picLocks noChangeAspect="1"/>
          </p:cNvPicPr>
          <p:nvPr/>
        </p:nvPicPr>
        <p:blipFill>
          <a:blip r:embed="rId2" cstate="print"/>
          <a:stretch>
            <a:fillRect/>
          </a:stretch>
        </p:blipFill>
        <p:spPr>
          <a:xfrm>
            <a:off x="0" y="0"/>
            <a:ext cx="5232262" cy="6858000"/>
          </a:xfrm>
          <a:prstGeom prst="rect">
            <a:avLst/>
          </a:prstGeom>
        </p:spPr>
      </p:pic>
      <p:sp>
        <p:nvSpPr>
          <p:cNvPr id="3" name="TextBox 2"/>
          <p:cNvSpPr txBox="1"/>
          <p:nvPr/>
        </p:nvSpPr>
        <p:spPr>
          <a:xfrm>
            <a:off x="5857884" y="1142984"/>
            <a:ext cx="2786082" cy="1477328"/>
          </a:xfrm>
          <a:prstGeom prst="rect">
            <a:avLst/>
          </a:prstGeom>
          <a:noFill/>
        </p:spPr>
        <p:txBody>
          <a:bodyPr wrap="square" rtlCol="0">
            <a:spAutoFit/>
          </a:bodyPr>
          <a:lstStyle/>
          <a:p>
            <a:r>
              <a:rPr lang="en-GB" b="1" dirty="0" smtClean="0">
                <a:latin typeface="Arial" pitchFamily="34" charset="0"/>
                <a:cs typeface="Arial" pitchFamily="34" charset="0"/>
              </a:rPr>
              <a:t>Table of </a:t>
            </a:r>
            <a:r>
              <a:rPr lang="en-GB" b="1" dirty="0" err="1" smtClean="0">
                <a:latin typeface="Arial" pitchFamily="34" charset="0"/>
                <a:cs typeface="Arial" pitchFamily="34" charset="0"/>
              </a:rPr>
              <a:t>Colored</a:t>
            </a:r>
            <a:r>
              <a:rPr lang="en-GB" b="1" dirty="0" smtClean="0">
                <a:latin typeface="Arial" pitchFamily="34" charset="0"/>
                <a:cs typeface="Arial" pitchFamily="34" charset="0"/>
              </a:rPr>
              <a:t> Classification Symbols for Prisoners in Concentration Camps (1939-1942)</a:t>
            </a:r>
            <a:endParaRPr lang="en-GB"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he villa at 56–58 Am Großen Wannsee.png"/>
          <p:cNvPicPr>
            <a:picLocks noChangeAspect="1"/>
          </p:cNvPicPr>
          <p:nvPr/>
        </p:nvPicPr>
        <p:blipFill>
          <a:blip r:embed="rId2" cstate="print"/>
          <a:stretch>
            <a:fillRect/>
          </a:stretch>
        </p:blipFill>
        <p:spPr>
          <a:xfrm>
            <a:off x="0" y="0"/>
            <a:ext cx="9144000" cy="6858000"/>
          </a:xfrm>
          <a:prstGeom prst="rect">
            <a:avLst/>
          </a:prstGeom>
        </p:spPr>
      </p:pic>
      <p:sp>
        <p:nvSpPr>
          <p:cNvPr id="3" name="TextBox 2"/>
          <p:cNvSpPr txBox="1"/>
          <p:nvPr/>
        </p:nvSpPr>
        <p:spPr>
          <a:xfrm>
            <a:off x="2214546" y="6000768"/>
            <a:ext cx="5245795" cy="646331"/>
          </a:xfrm>
          <a:prstGeom prst="rect">
            <a:avLst/>
          </a:prstGeom>
          <a:noFill/>
        </p:spPr>
        <p:txBody>
          <a:bodyPr wrap="none" rtlCol="0">
            <a:spAutoFit/>
          </a:bodyPr>
          <a:lstStyle/>
          <a:p>
            <a:pPr algn="ctr"/>
            <a:r>
              <a:rPr lang="de-DE" b="1" dirty="0" smtClean="0">
                <a:solidFill>
                  <a:schemeClr val="bg1"/>
                </a:solidFill>
                <a:latin typeface="Arial" pitchFamily="34" charset="0"/>
                <a:cs typeface="Arial" pitchFamily="34" charset="0"/>
              </a:rPr>
              <a:t>The villa at 56–58 Am Großen Wannsee, Berlin</a:t>
            </a:r>
          </a:p>
          <a:p>
            <a:pPr algn="ctr"/>
            <a:r>
              <a:rPr lang="de-DE" b="1" dirty="0" smtClean="0">
                <a:solidFill>
                  <a:schemeClr val="bg1"/>
                </a:solidFill>
                <a:latin typeface="Arial" pitchFamily="34" charset="0"/>
                <a:cs typeface="Arial" pitchFamily="34" charset="0"/>
              </a:rPr>
              <a:t>Wannsee Conference  20th January 1942</a:t>
            </a:r>
            <a:endParaRPr lang="en-GB"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olocaust.png"/>
          <p:cNvPicPr>
            <a:picLocks noChangeAspect="1"/>
          </p:cNvPicPr>
          <p:nvPr/>
        </p:nvPicPr>
        <p:blipFill>
          <a:blip r:embed="rId2" cstate="print"/>
          <a:stretch>
            <a:fillRect/>
          </a:stretch>
        </p:blipFill>
        <p:spPr>
          <a:xfrm>
            <a:off x="0" y="0"/>
            <a:ext cx="9144000" cy="6858000"/>
          </a:xfrm>
          <a:prstGeom prst="rect">
            <a:avLst/>
          </a:prstGeom>
        </p:spPr>
      </p:pic>
    </p:spTree>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irtight Containers of Crystals for the Poison Gas Zyklon B, Intended for Use at Auschwitz (undated).jpg"/>
          <p:cNvPicPr>
            <a:picLocks noChangeAspect="1"/>
          </p:cNvPicPr>
          <p:nvPr/>
        </p:nvPicPr>
        <p:blipFill>
          <a:blip r:embed="rId2" cstate="print"/>
          <a:stretch>
            <a:fillRect/>
          </a:stretch>
        </p:blipFill>
        <p:spPr>
          <a:xfrm>
            <a:off x="0" y="-1"/>
            <a:ext cx="9144000" cy="6880545"/>
          </a:xfrm>
          <a:prstGeom prst="rect">
            <a:avLst/>
          </a:prstGeom>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1149</TotalTime>
  <Words>2663</Words>
  <Application>Microsoft Office PowerPoint</Application>
  <PresentationFormat>On-screen Show (4:3)</PresentationFormat>
  <Paragraphs>298</Paragraphs>
  <Slides>84</Slides>
  <Notes>0</Notes>
  <HiddenSlides>0</HiddenSlides>
  <MMClips>0</MMClips>
  <ScaleCrop>false</ScaleCrop>
  <HeadingPairs>
    <vt:vector size="4" baseType="variant">
      <vt:variant>
        <vt:lpstr>Theme</vt:lpstr>
      </vt:variant>
      <vt:variant>
        <vt:i4>1</vt:i4>
      </vt:variant>
      <vt:variant>
        <vt:lpstr>Slide Titles</vt:lpstr>
      </vt:variant>
      <vt:variant>
        <vt:i4>84</vt:i4>
      </vt:variant>
    </vt:vector>
  </HeadingPairs>
  <TitlesOfParts>
    <vt:vector size="85"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lpstr>Slide 63</vt:lpstr>
      <vt:lpstr>Slide 64</vt:lpstr>
      <vt:lpstr>Slide 65</vt:lpstr>
      <vt:lpstr>Slide 66</vt:lpstr>
      <vt:lpstr>Slide 67</vt:lpstr>
      <vt:lpstr>Slide 68</vt:lpstr>
      <vt:lpstr>Slide 69</vt:lpstr>
      <vt:lpstr>Slide 70</vt:lpstr>
      <vt:lpstr>Slide 71</vt:lpstr>
      <vt:lpstr>Slide 72</vt:lpstr>
      <vt:lpstr>Slide 73</vt:lpstr>
      <vt:lpstr>Slide 74</vt:lpstr>
      <vt:lpstr>Slide 75</vt:lpstr>
      <vt:lpstr>Slide 76</vt:lpstr>
      <vt:lpstr>Slide 77</vt:lpstr>
      <vt:lpstr>Slide 78</vt:lpstr>
      <vt:lpstr>Slide 79</vt:lpstr>
      <vt:lpstr>Slide 80</vt:lpstr>
      <vt:lpstr>Slide 81</vt:lpstr>
      <vt:lpstr>Slide 82</vt:lpstr>
      <vt:lpstr>Slide 83</vt:lpstr>
      <vt:lpstr>Slide 84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Quentin</dc:creator>
  <cp:lastModifiedBy>Quentin</cp:lastModifiedBy>
  <cp:revision>70</cp:revision>
  <dcterms:created xsi:type="dcterms:W3CDTF">2012-03-11T00:49:57Z</dcterms:created>
  <dcterms:modified xsi:type="dcterms:W3CDTF">2020-09-27T01:44:42Z</dcterms:modified>
</cp:coreProperties>
</file>