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67" r:id="rId2"/>
    <p:sldId id="268" r:id="rId3"/>
    <p:sldId id="266" r:id="rId4"/>
    <p:sldId id="261" r:id="rId5"/>
    <p:sldId id="258" r:id="rId6"/>
    <p:sldId id="263" r:id="rId7"/>
    <p:sldId id="259" r:id="rId8"/>
    <p:sldId id="265" r:id="rId9"/>
    <p:sldId id="257" r:id="rId10"/>
    <p:sldId id="260" r:id="rId11"/>
    <p:sldId id="264" r:id="rId12"/>
    <p:sldId id="262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4257" autoAdjust="0"/>
  </p:normalViewPr>
  <p:slideViewPr>
    <p:cSldViewPr>
      <p:cViewPr varScale="1">
        <p:scale>
          <a:sx n="62" d="100"/>
          <a:sy n="62" d="100"/>
        </p:scale>
        <p:origin x="302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1" d="100"/>
          <a:sy n="51" d="100"/>
        </p:scale>
        <p:origin x="-2946" y="-108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CA1C55-284C-4F08-ABFC-C330D350528E}" type="datetimeFigureOut">
              <a:rPr lang="en-US" smtClean="0"/>
              <a:t>6/26/2020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350E74-C935-4599-900C-151B658F95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205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376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50E74-C935-4599-900C-151B658F954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853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50E74-C935-4599-900C-151B658F954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7584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82700" y="744538"/>
            <a:ext cx="4579938" cy="343693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4416120"/>
            <a:ext cx="5438140" cy="5237470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50E74-C935-4599-900C-151B658F954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9573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020888" y="744538"/>
            <a:ext cx="3808412" cy="28575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3868923"/>
            <a:ext cx="5438140" cy="5941010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50E74-C935-4599-900C-151B658F954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9223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50E74-C935-4599-900C-151B658F954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5277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4715153"/>
            <a:ext cx="5438140" cy="4938437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50E74-C935-4599-900C-151B658F954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7128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50E74-C935-4599-900C-151B658F954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0684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50E74-C935-4599-900C-151B658F954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2019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692400" y="744538"/>
            <a:ext cx="3106738" cy="23304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3165382"/>
            <a:ext cx="5438140" cy="6016758"/>
          </a:xfrm>
        </p:spPr>
        <p:txBody>
          <a:bodyPr>
            <a:normAutofit/>
          </a:bodyPr>
          <a:lstStyle/>
          <a:p>
            <a:endParaRPr lang="en-US" sz="1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50E74-C935-4599-900C-151B658F954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7814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50E74-C935-4599-900C-151B658F954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2288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095500" y="744538"/>
            <a:ext cx="3730625" cy="27987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3790751"/>
            <a:ext cx="5438140" cy="5391389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50E74-C935-4599-900C-151B658F954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745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1" y="2222624"/>
            <a:ext cx="5917679" cy="2554758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1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7500385" y="1828799"/>
            <a:ext cx="990599" cy="228659"/>
          </a:xfrm>
        </p:spPr>
        <p:txBody>
          <a:bodyPr anchor="t" anchorCtr="0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6236209" y="3264406"/>
            <a:ext cx="3859795" cy="2286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65279" y="292609"/>
            <a:ext cx="628813" cy="767687"/>
          </a:xfrm>
        </p:spPr>
        <p:txBody>
          <a:bodyPr/>
          <a:lstStyle>
            <a:lvl1pPr>
              <a:defRPr sz="2800" b="0" i="0" baseline="0">
                <a:latin typeface="+mj-lt"/>
              </a:defRPr>
            </a:lvl1pPr>
          </a:lstStyle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734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66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Rectangle 6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7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2257588"/>
            <a:ext cx="3101765" cy="3020343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54653" cy="302034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69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199"/>
            <a:ext cx="3636980" cy="353060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0" y="2489199"/>
            <a:ext cx="3636981" cy="35306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128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3636979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1" y="3248490"/>
            <a:ext cx="3636978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80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8490"/>
            <a:ext cx="3636979" cy="277131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843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553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07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97437"/>
            <a:ext cx="2712589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52881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086844"/>
            <a:ext cx="2712590" cy="2925413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742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362190"/>
            <a:ext cx="2987087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1591" y="3088562"/>
            <a:ext cx="3001938" cy="2448637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214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961453"/>
            <a:ext cx="6422002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528191"/>
            <a:ext cx="6422003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385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Rectangle 13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927100"/>
            <a:ext cx="6422004" cy="1653117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509006"/>
            <a:ext cx="6422003" cy="2515873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9159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6" name="Freeform 35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10" name="TextBox 9"/>
          <p:cNvSpPr txBox="1"/>
          <p:nvPr/>
        </p:nvSpPr>
        <p:spPr>
          <a:xfrm>
            <a:off x="644721" y="654263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8000" dirty="0"/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227454" y="2900539"/>
            <a:ext cx="5389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80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59" y="914401"/>
            <a:ext cx="6160385" cy="2894878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87279" y="3814473"/>
            <a:ext cx="5646142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5"/>
            <a:ext cx="6422005" cy="1024065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43" name="Rectangle 42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939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1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2057399"/>
            <a:ext cx="6422004" cy="209550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159399"/>
            <a:ext cx="6422004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2177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8884" y="927101"/>
            <a:ext cx="6423592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8884" y="2489199"/>
            <a:ext cx="231098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8884" y="3147164"/>
            <a:ext cx="2310988" cy="287771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8471" y="2489201"/>
            <a:ext cx="2326750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2" y="3147164"/>
            <a:ext cx="2326750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63820" y="2489200"/>
            <a:ext cx="2313740" cy="657961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3820" y="3147162"/>
            <a:ext cx="2313739" cy="2888368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856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936973"/>
            <a:ext cx="6423592" cy="699992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39" y="4188546"/>
            <a:ext cx="2314064" cy="649011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21261" y="2489200"/>
            <a:ext cx="2012937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8" y="4837558"/>
            <a:ext cx="2309280" cy="1187322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4317" y="4188546"/>
            <a:ext cx="2330903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16"/>
          </p:nvPr>
        </p:nvSpPr>
        <p:spPr>
          <a:xfrm>
            <a:off x="3550622" y="2489200"/>
            <a:ext cx="2025182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04317" y="4846509"/>
            <a:ext cx="2330904" cy="1178372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63820" y="4184814"/>
            <a:ext cx="229949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17"/>
          </p:nvPr>
        </p:nvSpPr>
        <p:spPr>
          <a:xfrm>
            <a:off x="6104945" y="2489200"/>
            <a:ext cx="2018839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63820" y="4846510"/>
            <a:ext cx="2299492" cy="118902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27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441" y="2489200"/>
            <a:ext cx="6343201" cy="35306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201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Rectangle 6"/>
            <p:cNvSpPr/>
            <p:nvPr/>
          </p:nvSpPr>
          <p:spPr>
            <a:xfrm>
              <a:off x="414867" y="402165"/>
              <a:ext cx="46105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7"/>
            <p:cNvSpPr/>
            <p:nvPr/>
          </p:nvSpPr>
          <p:spPr bwMode="gray">
            <a:xfrm rot="5400000">
              <a:off x="1299309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68970" y="1447799"/>
            <a:ext cx="1119474" cy="457199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48235" y="1447799"/>
            <a:ext cx="4435439" cy="4571999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647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/>
            <p:cNvSpPr/>
            <p:nvPr/>
          </p:nvSpPr>
          <p:spPr bwMode="gray">
            <a:xfrm>
              <a:off x="485023" y="1854142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3564" y="925605"/>
            <a:ext cx="6346078" cy="71135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2489200"/>
            <a:ext cx="6343201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2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71444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F1245FDB-E3BA-434B-ACFA-0194AFE7AB3B}" type="datetimeFigureOut">
              <a:rPr lang="en-US" smtClean="0"/>
              <a:pPr/>
              <a:t>6/26/2020</a:t>
            </a:fld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F90A313-C2D7-468F-A189-23B2D50F6D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75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Thesis Proposal Module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Jessica Clapham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7174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b="1" dirty="0"/>
              <a:t>Ethics</a:t>
            </a:r>
          </a:p>
          <a:p>
            <a:r>
              <a:rPr lang="en-GB" sz="3600" b="1" dirty="0"/>
              <a:t> and Practical</a:t>
            </a:r>
          </a:p>
          <a:p>
            <a:r>
              <a:rPr lang="en-GB" sz="3600" b="1" dirty="0"/>
              <a:t>Issues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486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ethical approval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 research undertaken by university staff or students must have ethics approval</a:t>
            </a:r>
          </a:p>
          <a:p>
            <a:r>
              <a:rPr lang="en-GB" dirty="0"/>
              <a:t>UK Universities generally recognise each other’s  ethics approval processes, so  individuals associated with more than one institution only need to obtain permission once</a:t>
            </a:r>
          </a:p>
          <a:p>
            <a:r>
              <a:rPr lang="en-GB" dirty="0">
                <a:solidFill>
                  <a:srgbClr val="FF0000"/>
                </a:solidFill>
              </a:rPr>
              <a:t>If you are employed outside the University system, you may also require approval from your employer</a:t>
            </a:r>
          </a:p>
        </p:txBody>
      </p:sp>
    </p:spTree>
    <p:extLst>
      <p:ext uri="{BB962C8B-B14F-4D97-AF65-F5344CB8AC3E}">
        <p14:creationId xmlns:p14="http://schemas.microsoft.com/office/powerpoint/2010/main" val="3608105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concerns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First, do no harm</a:t>
            </a:r>
          </a:p>
          <a:p>
            <a:r>
              <a:rPr lang="en-GB" dirty="0"/>
              <a:t>You must be confident that your research will not do harm to any of the participants</a:t>
            </a:r>
          </a:p>
          <a:p>
            <a:r>
              <a:rPr lang="en-GB" dirty="0"/>
              <a:t>Possible harms:</a:t>
            </a:r>
          </a:p>
          <a:p>
            <a:r>
              <a:rPr lang="en-GB" dirty="0"/>
              <a:t>Failures of confidentiality</a:t>
            </a:r>
          </a:p>
          <a:p>
            <a:r>
              <a:rPr lang="en-GB" dirty="0"/>
              <a:t>Lack of appropriate expertise on the part of the researcher</a:t>
            </a:r>
          </a:p>
          <a:p>
            <a:r>
              <a:rPr lang="en-GB" dirty="0"/>
              <a:t>Negative emotional impacts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Ethical concerns - </a:t>
            </a:r>
            <a:r>
              <a:rPr lang="en-GB" sz="4000" dirty="0"/>
              <a:t>Informed consent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See slides from:</a:t>
            </a:r>
          </a:p>
          <a:p>
            <a:endParaRPr lang="en-US" dirty="0"/>
          </a:p>
          <a:p>
            <a:r>
              <a:rPr lang="en-US" dirty="0"/>
              <a:t>‘Completing your ethics form’</a:t>
            </a:r>
          </a:p>
          <a:p>
            <a:endParaRPr lang="en-US" dirty="0"/>
          </a:p>
          <a:p>
            <a:r>
              <a:rPr lang="en-US" dirty="0"/>
              <a:t>Copy of Ethics application form.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Ethical concerns - </a:t>
            </a:r>
            <a:r>
              <a:rPr lang="en-GB" sz="4000" dirty="0"/>
              <a:t>Informed consent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Understanding of what’s involved with the research, and of any potential disadvantages of participating in it</a:t>
            </a:r>
          </a:p>
          <a:p>
            <a:r>
              <a:rPr lang="en-GB" dirty="0"/>
              <a:t>Why they have been chosen to participate</a:t>
            </a:r>
            <a:endParaRPr lang="en-US" dirty="0"/>
          </a:p>
          <a:p>
            <a:r>
              <a:rPr lang="en-GB" dirty="0"/>
              <a:t>Reassurance that choosing to participate or not will not impact other services </a:t>
            </a:r>
            <a:endParaRPr lang="en-US" dirty="0"/>
          </a:p>
          <a:p>
            <a:r>
              <a:rPr lang="en-GB" dirty="0"/>
              <a:t>Clarity about the right of participants to withdraw at any time </a:t>
            </a:r>
            <a:endParaRPr lang="en-US" dirty="0"/>
          </a:p>
          <a:p>
            <a:r>
              <a:rPr lang="en-GB" dirty="0"/>
              <a:t>Clarity about confidentiality/ anonymity including data storage</a:t>
            </a:r>
            <a:endParaRPr lang="en-US" dirty="0"/>
          </a:p>
          <a:p>
            <a:r>
              <a:rPr lang="en-GB" dirty="0"/>
              <a:t>Clarity about how the data will be used.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concerns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Role of any gate keeper(s) in deciding who can participate</a:t>
            </a:r>
          </a:p>
          <a:p>
            <a:r>
              <a:rPr lang="en-GB" dirty="0"/>
              <a:t>Awareness on your part of any possible influence your rank/ status may have on people feeling coerced to participate (even when you don’t intend it)</a:t>
            </a:r>
            <a:endParaRPr lang="en-US" dirty="0"/>
          </a:p>
          <a:p>
            <a:r>
              <a:rPr lang="en-GB" dirty="0"/>
              <a:t>Procedures you have in place to deal with any child or vulnerable adult issues which emerge in the course of your research </a:t>
            </a:r>
            <a:endParaRPr lang="en-US" dirty="0"/>
          </a:p>
          <a:p>
            <a:r>
              <a:rPr lang="en-GB" dirty="0"/>
              <a:t>Procedures you have in place for debriefing participants</a:t>
            </a:r>
            <a:endParaRPr lang="en-US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University Policy and School of Education Guidelines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must adhere to the University ethics policy</a:t>
            </a:r>
          </a:p>
          <a:p>
            <a:r>
              <a:rPr lang="en-GB" dirty="0"/>
              <a:t>You must have read the Guidelines and received training on Child Protection /Safeguarding (see slides from CSVC)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ethical approval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Who from?</a:t>
            </a:r>
          </a:p>
          <a:p>
            <a:pPr lvl="1"/>
            <a:r>
              <a:rPr lang="en-GB" dirty="0"/>
              <a:t>Ethics committee of the College of Business, Law, Education and Social Studies</a:t>
            </a:r>
          </a:p>
          <a:p>
            <a:r>
              <a:rPr lang="en-GB" dirty="0"/>
              <a:t>How?</a:t>
            </a:r>
          </a:p>
          <a:p>
            <a:pPr lvl="1"/>
            <a:r>
              <a:rPr lang="en-GB" dirty="0"/>
              <a:t>Submit a research proposal showing clearly how you have addressed ethical issues, draft data collection instruments, including  information sheets and informed consent forms and a ethics declaration signed by yourself and your supervisor.</a:t>
            </a:r>
          </a:p>
          <a:p>
            <a:pPr lvl="1"/>
            <a:r>
              <a:rPr lang="en-GB" dirty="0"/>
              <a:t>Address any issues raised by the ethics committee</a:t>
            </a:r>
          </a:p>
          <a:p>
            <a:r>
              <a:rPr lang="en-GB" dirty="0"/>
              <a:t>When?</a:t>
            </a:r>
          </a:p>
          <a:p>
            <a:pPr lvl="1"/>
            <a:r>
              <a:rPr lang="en-GB" dirty="0"/>
              <a:t>BEFORE you start any data collection</a:t>
            </a:r>
          </a:p>
          <a:p>
            <a:r>
              <a:rPr lang="en-GB" dirty="0"/>
              <a:t>How long does it take?</a:t>
            </a:r>
          </a:p>
          <a:p>
            <a:pPr lvl="1"/>
            <a:r>
              <a:rPr lang="en-GB" dirty="0"/>
              <a:t>Usually 2-4 weeks from your initial submission</a:t>
            </a:r>
          </a:p>
          <a:p>
            <a:pPr lvl="1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concerns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‘Opt-out’ consent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See BERA 2018</a:t>
            </a:r>
          </a:p>
          <a:p>
            <a:pPr marL="0" indent="0">
              <a:buNone/>
            </a:pPr>
            <a:r>
              <a:rPr lang="en-GB" dirty="0"/>
              <a:t>This document is available to download from:</a:t>
            </a:r>
          </a:p>
          <a:p>
            <a:pPr marL="0" indent="0">
              <a:buNone/>
            </a:pPr>
            <a:r>
              <a:rPr lang="en-GB" u="sng" dirty="0"/>
              <a:t>https://www.bera.ac.uk/researchers-resources/publications/ethical-guidelines-for-educational-research-2018</a:t>
            </a:r>
            <a:endParaRPr lang="en-GB" dirty="0"/>
          </a:p>
          <a:p>
            <a:r>
              <a:rPr lang="en-GB" dirty="0"/>
              <a:t>GDPR guidelines 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ethical approval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Current link of College ethics committee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Submit via email: pgresearch@uwtsd.ac.uk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Practicalities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Access, access, access</a:t>
            </a:r>
          </a:p>
          <a:p>
            <a:r>
              <a:rPr lang="en-GB" dirty="0"/>
              <a:t>Gatekeepers </a:t>
            </a:r>
          </a:p>
          <a:p>
            <a:r>
              <a:rPr lang="en-GB" dirty="0"/>
              <a:t>Costs</a:t>
            </a:r>
          </a:p>
          <a:p>
            <a:r>
              <a:rPr lang="en-GB" dirty="0"/>
              <a:t>Data storage</a:t>
            </a:r>
          </a:p>
          <a:p>
            <a:r>
              <a:rPr lang="en-GB" dirty="0"/>
              <a:t>Reliability and validity/ trustworthiness</a:t>
            </a:r>
          </a:p>
          <a:p>
            <a:r>
              <a:rPr lang="en-GB" dirty="0"/>
              <a:t>Any questions </a:t>
            </a:r>
          </a:p>
          <a:p>
            <a:r>
              <a:rPr lang="en-GB" dirty="0"/>
              <a:t>Flip chart/board for further questions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tint val="100000"/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F1C4790-FE3C-4020-8CA7-00621DA7BB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1172</TotalTime>
  <Words>492</Words>
  <Application>Microsoft Office PowerPoint</Application>
  <PresentationFormat>On-screen Show (4:3)</PresentationFormat>
  <Paragraphs>80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Ion Boardroom</vt:lpstr>
      <vt:lpstr> Thesis Proposal Module </vt:lpstr>
      <vt:lpstr> </vt:lpstr>
      <vt:lpstr>Getting ethical approval</vt:lpstr>
      <vt:lpstr>Ethical concerns</vt:lpstr>
      <vt:lpstr> Ethical concerns - Informed consent </vt:lpstr>
      <vt:lpstr> Ethical concerns - Informed consent </vt:lpstr>
      <vt:lpstr>Ethical concerns</vt:lpstr>
      <vt:lpstr>University Policy and School of Education Guidelines</vt:lpstr>
      <vt:lpstr>Getting ethical approval</vt:lpstr>
      <vt:lpstr>Ethical concerns </vt:lpstr>
      <vt:lpstr>Getting ethical approval</vt:lpstr>
      <vt:lpstr>Practicalities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XME 5001  Thesis proposal module</dc:title>
  <dc:creator>Jean</dc:creator>
  <cp:lastModifiedBy>Jessica Clapham</cp:lastModifiedBy>
  <cp:revision>29</cp:revision>
  <cp:lastPrinted>2015-11-09T16:08:06Z</cp:lastPrinted>
  <dcterms:created xsi:type="dcterms:W3CDTF">2014-08-18T13:17:52Z</dcterms:created>
  <dcterms:modified xsi:type="dcterms:W3CDTF">2020-06-26T08:00:09Z</dcterms:modified>
</cp:coreProperties>
</file>