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sldIdLst>
    <p:sldId id="260" r:id="rId2"/>
    <p:sldId id="445" r:id="rId3"/>
    <p:sldId id="556" r:id="rId4"/>
    <p:sldId id="555" r:id="rId5"/>
    <p:sldId id="560" r:id="rId6"/>
    <p:sldId id="489" r:id="rId7"/>
    <p:sldId id="491" r:id="rId8"/>
    <p:sldId id="558" r:id="rId9"/>
    <p:sldId id="557" r:id="rId10"/>
    <p:sldId id="559" r:id="rId11"/>
    <p:sldId id="494" r:id="rId12"/>
    <p:sldId id="495" r:id="rId13"/>
    <p:sldId id="496" r:id="rId14"/>
    <p:sldId id="500" r:id="rId15"/>
    <p:sldId id="541" r:id="rId16"/>
    <p:sldId id="554" r:id="rId17"/>
    <p:sldId id="553" r:id="rId18"/>
    <p:sldId id="542" r:id="rId19"/>
    <p:sldId id="544" r:id="rId20"/>
    <p:sldId id="545" r:id="rId21"/>
    <p:sldId id="543" r:id="rId22"/>
    <p:sldId id="546" r:id="rId23"/>
    <p:sldId id="547" r:id="rId24"/>
    <p:sldId id="548" r:id="rId25"/>
    <p:sldId id="549" r:id="rId26"/>
    <p:sldId id="550" r:id="rId27"/>
    <p:sldId id="551" r:id="rId28"/>
    <p:sldId id="526" r:id="rId29"/>
    <p:sldId id="527" r:id="rId30"/>
    <p:sldId id="528" r:id="rId31"/>
    <p:sldId id="529" r:id="rId32"/>
    <p:sldId id="530" r:id="rId33"/>
    <p:sldId id="531" r:id="rId34"/>
    <p:sldId id="561" r:id="rId35"/>
    <p:sldId id="532" r:id="rId36"/>
    <p:sldId id="562" r:id="rId37"/>
    <p:sldId id="533" r:id="rId38"/>
    <p:sldId id="534" r:id="rId39"/>
    <p:sldId id="535" r:id="rId40"/>
    <p:sldId id="536" r:id="rId41"/>
    <p:sldId id="540" r:id="rId42"/>
    <p:sldId id="552"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029" autoAdjust="0"/>
    <p:restoredTop sz="93085" autoAdjust="0"/>
  </p:normalViewPr>
  <p:slideViewPr>
    <p:cSldViewPr snapToGrid="0">
      <p:cViewPr varScale="1">
        <p:scale>
          <a:sx n="68" d="100"/>
          <a:sy n="68" d="100"/>
        </p:scale>
        <p:origin x="954"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42C220-7395-40AD-95D1-70112D1B2AE1}" type="datetimeFigureOut">
              <a:rPr lang="en-GB" smtClean="0"/>
              <a:t>01/07/2026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2449D71-357F-40A6-90A2-A2C6EF664A7B}" type="slidenum">
              <a:rPr lang="en-GB" smtClean="0"/>
              <a:t>‹#›</a:t>
            </a:fld>
            <a:endParaRPr lang="en-GB"/>
          </a:p>
        </p:txBody>
      </p:sp>
    </p:spTree>
    <p:extLst>
      <p:ext uri="{BB962C8B-B14F-4D97-AF65-F5344CB8AC3E}">
        <p14:creationId xmlns:p14="http://schemas.microsoft.com/office/powerpoint/2010/main" val="40002851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C2449D71-357F-40A6-90A2-A2C6EF664A7B}" type="slidenum">
              <a:rPr lang="en-GB" smtClean="0"/>
              <a:t>1</a:t>
            </a:fld>
            <a:endParaRPr lang="en-GB"/>
          </a:p>
        </p:txBody>
      </p:sp>
    </p:spTree>
    <p:extLst>
      <p:ext uri="{BB962C8B-B14F-4D97-AF65-F5344CB8AC3E}">
        <p14:creationId xmlns:p14="http://schemas.microsoft.com/office/powerpoint/2010/main" val="11385735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I hope everyone is having a good day today and is ready to explore measures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their application to the measurement of health care quality.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However, speaking of having a good day, if at the end of the day someone asks,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how was your day?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How might you measure the quality of your day?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Would it be a good day if you had few challenges, or had time to exercise?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Would you include your ability to understand the concepts in this course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as a measure?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Or perhaps the number of positive statements from other people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about your work?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While you may not be fully conscious of them, you likely used many types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of informal measures to determine whether or not you are having a good day.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And by the way, I hope you're having a wonderful day today.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reality we used many types of measures everyday.</a:t>
            </a:r>
            <a:endParaRPr lang="en-US" b="0" i="0" dirty="0">
              <a:solidFill>
                <a:srgbClr val="333333"/>
              </a:solidFill>
              <a:effectLst/>
              <a:latin typeface="OpenSans"/>
            </a:endParaRP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7920683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2650406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900565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0043104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US" b="0" i="0" dirty="0">
                <a:solidFill>
                  <a:srgbClr val="1F1F1F"/>
                </a:solidFill>
                <a:effectLst/>
                <a:latin typeface="Source Sans Pro" panose="020B0503030403020204" pitchFamily="34" charset="0"/>
              </a:rPr>
              <a:t>Let's take a closer look at each of these criteria.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First of all, importance, the measure must reflect an issue that is first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foremost important to all those who'll be using or be affected by the measure.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This usually begins we have importance to patients that extends to all stakeholders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including you and your practice, and in cases involving external reporting 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use of measures to insure payers and regulatory bodies.</a:t>
            </a:r>
            <a:endParaRPr lang="en-US" b="0" i="0" dirty="0">
              <a:solidFill>
                <a:srgbClr val="333333"/>
              </a:solidFill>
              <a:effectLst/>
              <a:latin typeface="OpenSans"/>
            </a:endParaRPr>
          </a:p>
          <a:p>
            <a:endParaRPr lang="en-GB" dirty="0"/>
          </a:p>
          <a:p>
            <a:pPr algn="l"/>
            <a:r>
              <a:rPr lang="en-US" b="0" i="0" dirty="0">
                <a:solidFill>
                  <a:srgbClr val="1F1F1F"/>
                </a:solidFill>
                <a:effectLst/>
                <a:latin typeface="Source Sans Pro" panose="020B0503030403020204" pitchFamily="34" charset="0"/>
              </a:rPr>
              <a:t>The second aspect of importance is related to the impact that the disease 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conditions have on health in general.</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If the condition cause a substantial burden to patients in terms of pain,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disability, or death, and it's at least fairly common in some practices.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In addition to determining the impact on the overall health in population,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this will be an important consideration when we look at data collection and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determining the visibility of the measure.</a:t>
            </a:r>
            <a:endParaRPr lang="en-US" b="0" i="0" dirty="0">
              <a:solidFill>
                <a:srgbClr val="333333"/>
              </a:solidFill>
              <a:effectLst/>
              <a:latin typeface="OpenSans"/>
            </a:endParaRPr>
          </a:p>
          <a:p>
            <a:endParaRPr lang="en-GB" dirty="0"/>
          </a:p>
          <a:p>
            <a:endParaRPr lang="en-GB" dirty="0"/>
          </a:p>
          <a:p>
            <a:pPr algn="l"/>
            <a:r>
              <a:rPr lang="en-US" b="0" i="0" dirty="0">
                <a:solidFill>
                  <a:srgbClr val="1F1F1F"/>
                </a:solidFill>
                <a:effectLst/>
                <a:latin typeface="Source Sans Pro" panose="020B0503030403020204" pitchFamily="34" charset="0"/>
              </a:rPr>
              <a:t>A third element of importance that is coming to the fore, as we recognize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the large health disparities that exist in many areas, is whether 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not the measure is useful in documenting differences in healthcare status or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outcomes between populations with different health literacy, </a:t>
            </a:r>
            <a:endParaRPr lang="en-US" b="0" i="0" dirty="0">
              <a:solidFill>
                <a:srgbClr val="333333"/>
              </a:solidFill>
              <a:effectLst/>
              <a:latin typeface="OpenSans"/>
            </a:endParaRPr>
          </a:p>
          <a:p>
            <a:pPr algn="l"/>
            <a:r>
              <a:rPr lang="en-US" b="0" i="0" dirty="0">
                <a:solidFill>
                  <a:srgbClr val="1F1F1F"/>
                </a:solidFill>
                <a:effectLst/>
                <a:latin typeface="Source Sans Pro" panose="020B0503030403020204" pitchFamily="34" charset="0"/>
              </a:rPr>
              <a:t>socio-economic status, race, or other factors related to equity. </a:t>
            </a:r>
            <a:endParaRPr lang="en-US" b="0" i="0" dirty="0">
              <a:solidFill>
                <a:srgbClr val="333333"/>
              </a:solidFill>
              <a:effectLst/>
              <a:latin typeface="OpenSans"/>
            </a:endParaRP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17EA8173-6EA7-483C-A1E0-CFB4950086E9}"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12</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45108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latin typeface="Arial" panose="020B0604020202020204" pitchFamily="34" charset="0"/>
                <a:cs typeface="Arial" panose="020B0604020202020204" pitchFamily="34" charset="0"/>
              </a:rPr>
              <a:t>6 Steps in the process include assessment of a measure’s “importance, scientific soundness and feasibility;” field testing; public comment; a one-year trial period in which results are not reported publicly; and evaluation of publicly reported measures by “statistical analysis, review of audit results and user comments.” </a:t>
            </a:r>
            <a:endParaRPr lang="en-US" dirty="0"/>
          </a:p>
        </p:txBody>
      </p:sp>
      <p:sp>
        <p:nvSpPr>
          <p:cNvPr id="4" name="Slide Number Placeholder 3"/>
          <p:cNvSpPr>
            <a:spLocks noGrp="1"/>
          </p:cNvSpPr>
          <p:nvPr>
            <p:ph type="sldNum" sz="quarter" idx="5"/>
          </p:nvPr>
        </p:nvSpPr>
        <p:spPr/>
        <p:txBody>
          <a:bodyPr/>
          <a:lstStyle/>
          <a:p>
            <a:fld id="{C2449D71-357F-40A6-90A2-A2C6EF664A7B}" type="slidenum">
              <a:rPr lang="en-GB" smtClean="0"/>
              <a:t>19</a:t>
            </a:fld>
            <a:endParaRPr lang="en-GB"/>
          </a:p>
        </p:txBody>
      </p:sp>
    </p:spTree>
    <p:extLst>
      <p:ext uri="{BB962C8B-B14F-4D97-AF65-F5344CB8AC3E}">
        <p14:creationId xmlns:p14="http://schemas.microsoft.com/office/powerpoint/2010/main" val="13738372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A9EDDDE-A765-4716-BA7C-56729EBBA962}"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3308837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01/07/2026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9961617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01/07/2026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971247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30640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0897298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01/07/2026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438798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01/07/2026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8587747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01/07/2026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68836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6904211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01/07/2026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746087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838165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01/07/2026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67176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01/07/2026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96751851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s://transform.england.nhs.uk/covid-19-response/technology-nhs/how-essexs-health-and-care-professionals-are-using-technology-enabled-remote-monitoring/"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8" Type="http://schemas.openxmlformats.org/officeDocument/2006/relationships/hyperlink" Target="http://post.queensu.ca/~hh11/assets/applets/The_Quality_of_Care__How_Can_it_Be_Assessed_-_Donabedian.pdf" TargetMode="External"/><Relationship Id="rId3" Type="http://schemas.openxmlformats.org/officeDocument/2006/relationships/hyperlink" Target="https://www.kingsfund.org.uk/sites/default/files/Getting-the-measure-of-quality-Veena-Raleigh-Catherine-Foot-The-Kings-Fund-January-2010.pdf" TargetMode="External"/><Relationship Id="rId7" Type="http://schemas.openxmlformats.org/officeDocument/2006/relationships/hyperlink" Target="http://www.ncbi.nlm.nih.gov/pmc/articles/PMC1743903/pdf/v013p00472.pdf" TargetMode="External"/><Relationship Id="rId2" Type="http://schemas.openxmlformats.org/officeDocument/2006/relationships/hyperlink" Target="https://www.england.nhs.uk/improvement-hub/wp-content/uploads/sites/44/2017/11/How-to-Guide-for-Measurement-for-Improvement.pdf" TargetMode="External"/><Relationship Id="rId1" Type="http://schemas.openxmlformats.org/officeDocument/2006/relationships/slideLayout" Target="../slideLayouts/slideLayout2.xml"/><Relationship Id="rId6" Type="http://schemas.openxmlformats.org/officeDocument/2006/relationships/hyperlink" Target="http://familiesusa.org/sites/default/files/product_documents/HSI%20Quality%20Measurement_Brief_final_web.pdf" TargetMode="External"/><Relationship Id="rId5" Type="http://schemas.openxmlformats.org/officeDocument/2006/relationships/hyperlink" Target="https://www.qualitymeasures.ahrq.gov/tutorial/index.aspx" TargetMode="External"/><Relationship Id="rId10" Type="http://schemas.openxmlformats.org/officeDocument/2006/relationships/hyperlink" Target="https://www.qualityforum.org/Measuring_Performance/Submitting_Standards/Harmonization_Information_Sheet.aspx" TargetMode="External"/><Relationship Id="rId4" Type="http://schemas.openxmlformats.org/officeDocument/2006/relationships/hyperlink" Target="https://www.qualitymeasures.ahrq.gov/index.aspx" TargetMode="External"/><Relationship Id="rId9" Type="http://schemas.openxmlformats.org/officeDocument/2006/relationships/hyperlink" Target="https://www.nationalacademies.org/hmd/~/media/Files/Report%20Files/2001/Crossing-the-Quality-Chasm/Quality%20Chasm%202001%20%20report%20brief.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27652" y="1916833"/>
            <a:ext cx="10787270" cy="1440160"/>
          </a:xfrm>
        </p:spPr>
        <p:txBody>
          <a:bodyPr>
            <a:noAutofit/>
          </a:bodyPr>
          <a:lstStyle/>
          <a:p>
            <a:br>
              <a:rPr lang="en-GB" sz="3600" b="1" i="1" dirty="0">
                <a:solidFill>
                  <a:schemeClr val="bg1"/>
                </a:solidFill>
              </a:rPr>
            </a:br>
            <a:br>
              <a:rPr lang="en-GB" sz="3600" b="1" i="1" dirty="0">
                <a:solidFill>
                  <a:schemeClr val="bg1"/>
                </a:solidFill>
                <a:latin typeface="Arial" panose="020B0604020202020204" pitchFamily="34" charset="0"/>
                <a:cs typeface="Arial" panose="020B0604020202020204" pitchFamily="34" charset="0"/>
              </a:rPr>
            </a:br>
            <a:r>
              <a:rPr lang="en-GB" sz="3600" b="1" dirty="0">
                <a:solidFill>
                  <a:schemeClr val="bg1"/>
                </a:solidFill>
                <a:latin typeface="Arial" panose="020B0604020202020204" pitchFamily="34" charset="0"/>
                <a:cs typeface="Arial" panose="020B0604020202020204" pitchFamily="34" charset="0"/>
              </a:rPr>
              <a:t>Quality Assurance and Service Improvements</a:t>
            </a:r>
            <a:br>
              <a:rPr lang="en-GB" sz="3600" b="1" i="1" dirty="0">
                <a:solidFill>
                  <a:schemeClr val="bg1"/>
                </a:solidFill>
              </a:rPr>
            </a:br>
            <a:br>
              <a:rPr lang="en-GB" sz="3600" b="1" i="1" dirty="0">
                <a:solidFill>
                  <a:schemeClr val="bg1"/>
                </a:solidFill>
              </a:rPr>
            </a:br>
            <a:br>
              <a:rPr lang="en-GB" sz="3600" b="1" dirty="0">
                <a:solidFill>
                  <a:schemeClr val="bg1"/>
                </a:solidFill>
              </a:rPr>
            </a:br>
            <a:br>
              <a:rPr lang="en-GB" sz="3600" b="1" dirty="0">
                <a:solidFill>
                  <a:schemeClr val="bg1"/>
                </a:solidFill>
              </a:rPr>
            </a:br>
            <a:br>
              <a:rPr lang="en-GB" sz="3600" b="1" dirty="0">
                <a:solidFill>
                  <a:schemeClr val="bg1"/>
                </a:solidFill>
              </a:rPr>
            </a:br>
            <a:br>
              <a:rPr lang="en-GB" sz="3200" dirty="0">
                <a:solidFill>
                  <a:prstClr val="black">
                    <a:tint val="75000"/>
                  </a:prstClr>
                </a:solidFill>
                <a:latin typeface="Arial" panose="020B0604020202020204" pitchFamily="34" charset="0"/>
                <a:cs typeface="Arial" panose="020B0604020202020204" pitchFamily="34" charset="0"/>
              </a:rPr>
            </a:br>
            <a:endParaRPr lang="en-GB" sz="3200" b="1" i="1" dirty="0">
              <a:solidFill>
                <a:prstClr val="white"/>
              </a:solidFill>
              <a:latin typeface="Arial" panose="020B0604020202020204" pitchFamily="34" charset="0"/>
              <a:ea typeface="+mn-ea"/>
              <a:cs typeface="Arial" panose="020B0604020202020204" pitchFamily="34" charset="0"/>
            </a:endParaRPr>
          </a:p>
        </p:txBody>
      </p:sp>
      <p:sp>
        <p:nvSpPr>
          <p:cNvPr id="3" name="Title 1">
            <a:extLst>
              <a:ext uri="{FF2B5EF4-FFF2-40B4-BE49-F238E27FC236}">
                <a16:creationId xmlns:a16="http://schemas.microsoft.com/office/drawing/2014/main" id="{77A4DBEA-D6A2-4952-8612-2F1B35E2CE46}"/>
              </a:ext>
            </a:extLst>
          </p:cNvPr>
          <p:cNvSpPr txBox="1">
            <a:spLocks/>
          </p:cNvSpPr>
          <p:nvPr/>
        </p:nvSpPr>
        <p:spPr>
          <a:xfrm>
            <a:off x="1775520" y="5445224"/>
            <a:ext cx="7992888" cy="648072"/>
          </a:xfrm>
          <a:prstGeom prst="rect">
            <a:avLst/>
          </a:prstGeom>
        </p:spPr>
        <p:txBody>
          <a:bodyPr vert="horz" lIns="91440" tIns="45720" rIns="91440" bIns="45720" rtlCol="0" anchor="ctr">
            <a:norm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algn="l"/>
            <a:endParaRPr lang="en-GB" sz="2000" b="1">
              <a:solidFill>
                <a:prstClr val="white"/>
              </a:solidFill>
              <a:latin typeface="Myriad Pro"/>
            </a:endParaRPr>
          </a:p>
        </p:txBody>
      </p:sp>
      <p:sp>
        <p:nvSpPr>
          <p:cNvPr id="4" name="Rectangle 3">
            <a:extLst>
              <a:ext uri="{FF2B5EF4-FFF2-40B4-BE49-F238E27FC236}">
                <a16:creationId xmlns:a16="http://schemas.microsoft.com/office/drawing/2014/main" id="{63DE40DA-47CD-4349-9D54-BB22EFAEF32A}"/>
              </a:ext>
            </a:extLst>
          </p:cNvPr>
          <p:cNvSpPr/>
          <p:nvPr/>
        </p:nvSpPr>
        <p:spPr>
          <a:xfrm>
            <a:off x="2711624" y="3064605"/>
            <a:ext cx="7200800" cy="584775"/>
          </a:xfrm>
          <a:prstGeom prst="rect">
            <a:avLst/>
          </a:prstGeom>
        </p:spPr>
        <p:txBody>
          <a:bodyPr wrap="square">
            <a:spAutoFit/>
          </a:bodyPr>
          <a:lstStyle/>
          <a:p>
            <a:pPr algn="ctr"/>
            <a:r>
              <a:rPr lang="en-GB" sz="3200" b="1" i="1" dirty="0">
                <a:solidFill>
                  <a:prstClr val="white"/>
                </a:solidFill>
                <a:latin typeface="Arial" panose="020B0604020202020204" pitchFamily="34" charset="0"/>
                <a:cs typeface="Arial" panose="020B0604020202020204" pitchFamily="34" charset="0"/>
              </a:rPr>
              <a:t>Week 4: Measure the Quality</a:t>
            </a:r>
          </a:p>
        </p:txBody>
      </p:sp>
    </p:spTree>
    <p:extLst>
      <p:ext uri="{BB962C8B-B14F-4D97-AF65-F5344CB8AC3E}">
        <p14:creationId xmlns:p14="http://schemas.microsoft.com/office/powerpoint/2010/main" val="13956842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4C0C89-A654-9474-8EB9-AF58EB41BB1C}"/>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Module Summary</a:t>
            </a:r>
          </a:p>
        </p:txBody>
      </p:sp>
      <p:sp>
        <p:nvSpPr>
          <p:cNvPr id="3" name="Content Placeholder 2">
            <a:extLst>
              <a:ext uri="{FF2B5EF4-FFF2-40B4-BE49-F238E27FC236}">
                <a16:creationId xmlns:a16="http://schemas.microsoft.com/office/drawing/2014/main" id="{4B04E91D-47BD-D9CB-4F50-623E3026B562}"/>
              </a:ext>
            </a:extLst>
          </p:cNvPr>
          <p:cNvSpPr>
            <a:spLocks noGrp="1"/>
          </p:cNvSpPr>
          <p:nvPr>
            <p:ph idx="1"/>
          </p:nvPr>
        </p:nvSpPr>
        <p:spPr/>
        <p:txBody>
          <a:bodyPr>
            <a:normAutofit/>
          </a:bodyPr>
          <a:lstStyle/>
          <a:p>
            <a:pPr>
              <a:buFont typeface="Wingdings" panose="05000000000000000000" pitchFamily="2" charset="2"/>
              <a:buChar char="§"/>
            </a:pPr>
            <a:r>
              <a:rPr lang="en-GB" sz="2400" dirty="0">
                <a:solidFill>
                  <a:srgbClr val="000000"/>
                </a:solidFill>
                <a:latin typeface="Arial" panose="020B0604020202020204" pitchFamily="34" charset="0"/>
                <a:cs typeface="Arial" panose="020B0604020202020204" pitchFamily="34" charset="0"/>
              </a:rPr>
              <a:t>The module aims overall to develop student to explore </a:t>
            </a:r>
            <a:r>
              <a:rPr lang="en-GB" sz="2400" b="1" dirty="0">
                <a:solidFill>
                  <a:srgbClr val="000000"/>
                </a:solidFill>
                <a:latin typeface="Arial" panose="020B0604020202020204" pitchFamily="34" charset="0"/>
                <a:cs typeface="Arial" panose="020B0604020202020204" pitchFamily="34" charset="0"/>
              </a:rPr>
              <a:t>quality assurance theory</a:t>
            </a:r>
            <a:r>
              <a:rPr lang="en-GB" sz="2400" dirty="0">
                <a:solidFill>
                  <a:srgbClr val="000000"/>
                </a:solidFill>
                <a:latin typeface="Arial" panose="020B0604020202020204" pitchFamily="34" charset="0"/>
                <a:cs typeface="Arial" panose="020B0604020202020204" pitchFamily="34" charset="0"/>
              </a:rPr>
              <a:t> and factors that influence the delivery of quality service user care and affect implementation of quality control measures</a:t>
            </a:r>
            <a:r>
              <a:rPr lang="en-GB" sz="2600" dirty="0">
                <a:latin typeface="Arial" panose="020B0604020202020204" pitchFamily="34" charset="0"/>
                <a:cs typeface="Arial" panose="020B0604020202020204" pitchFamily="34" charset="0"/>
              </a:rPr>
              <a:t>.</a:t>
            </a:r>
          </a:p>
          <a:p>
            <a:pPr>
              <a:buFont typeface="Wingdings" panose="05000000000000000000" pitchFamily="2" charset="2"/>
              <a:buChar char="§"/>
            </a:pPr>
            <a:endParaRPr lang="en-GB" sz="2600" dirty="0">
              <a:latin typeface="Arial" panose="020B0604020202020204" pitchFamily="34" charset="0"/>
              <a:cs typeface="Arial" panose="020B0604020202020204" pitchFamily="34" charset="0"/>
            </a:endParaRPr>
          </a:p>
          <a:p>
            <a:pPr>
              <a:buFont typeface="Wingdings" panose="05000000000000000000" pitchFamily="2" charset="2"/>
              <a:buChar char="§"/>
            </a:pPr>
            <a:r>
              <a:rPr lang="en-GB" sz="2400" dirty="0">
                <a:solidFill>
                  <a:srgbClr val="000000"/>
                </a:solidFill>
                <a:latin typeface="Arial" panose="020B0604020202020204" pitchFamily="34" charset="0"/>
                <a:cs typeface="Arial" panose="020B0604020202020204" pitchFamily="34" charset="0"/>
              </a:rPr>
              <a:t>To develop the necessary </a:t>
            </a:r>
            <a:r>
              <a:rPr lang="en-GB" sz="2400" b="1" dirty="0">
                <a:solidFill>
                  <a:srgbClr val="000000"/>
                </a:solidFill>
                <a:latin typeface="Arial" panose="020B0604020202020204" pitchFamily="34" charset="0"/>
                <a:cs typeface="Arial" panose="020B0604020202020204" pitchFamily="34" charset="0"/>
              </a:rPr>
              <a:t>service improvement knowledge and skills </a:t>
            </a:r>
            <a:r>
              <a:rPr lang="en-GB" sz="2400" dirty="0">
                <a:solidFill>
                  <a:srgbClr val="000000"/>
                </a:solidFill>
                <a:latin typeface="Arial" panose="020B0604020202020204" pitchFamily="34" charset="0"/>
                <a:cs typeface="Arial" panose="020B0604020202020204" pitchFamily="34" charset="0"/>
              </a:rPr>
              <a:t>while being able to apply a critical perspective related to policy and change within their area of service delivery.</a:t>
            </a:r>
          </a:p>
        </p:txBody>
      </p:sp>
    </p:spTree>
    <p:extLst>
      <p:ext uri="{BB962C8B-B14F-4D97-AF65-F5344CB8AC3E}">
        <p14:creationId xmlns:p14="http://schemas.microsoft.com/office/powerpoint/2010/main" val="2933632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7025B-F761-3CA4-E49E-5C04585F3907}"/>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Aims of the Session</a:t>
            </a:r>
            <a:endParaRPr lang="en-GB" dirty="0"/>
          </a:p>
        </p:txBody>
      </p:sp>
      <p:sp>
        <p:nvSpPr>
          <p:cNvPr id="3" name="Content Placeholder 2">
            <a:extLst>
              <a:ext uri="{FF2B5EF4-FFF2-40B4-BE49-F238E27FC236}">
                <a16:creationId xmlns:a16="http://schemas.microsoft.com/office/drawing/2014/main" id="{EA3C20E9-36F1-5609-918E-863A9FA861BB}"/>
              </a:ext>
            </a:extLst>
          </p:cNvPr>
          <p:cNvSpPr>
            <a:spLocks noGrp="1"/>
          </p:cNvSpPr>
          <p:nvPr>
            <p:ph idx="1"/>
          </p:nvPr>
        </p:nvSpPr>
        <p:spPr>
          <a:xfrm>
            <a:off x="609600" y="1417638"/>
            <a:ext cx="10972800" cy="3917032"/>
          </a:xfrm>
        </p:spPr>
        <p:txBody>
          <a:bodyPr>
            <a:normAutofit/>
          </a:bodyPr>
          <a:lstStyle/>
          <a:p>
            <a:r>
              <a:rPr lang="en-US" dirty="0">
                <a:latin typeface="Arial" panose="020B0604020202020204" pitchFamily="34" charset="0"/>
                <a:cs typeface="Arial" panose="020B0604020202020204" pitchFamily="34" charset="0"/>
              </a:rPr>
              <a:t>Defining quality and ways of measuring quality within the context of public health and social care. </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Recognizing contemporary theories and approaches to measure quality</a:t>
            </a:r>
          </a:p>
          <a:p>
            <a:pPr marL="0" indent="0">
              <a:buNone/>
            </a:pPr>
            <a:endParaRPr lang="en-US" dirty="0">
              <a:latin typeface="Arial" panose="020B0604020202020204" pitchFamily="34" charset="0"/>
              <a:cs typeface="Arial" panose="020B0604020202020204" pitchFamily="34" charset="0"/>
            </a:endParaRPr>
          </a:p>
          <a:p>
            <a:pPr marL="0" indent="0">
              <a:buNone/>
            </a:pP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7941860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AA3A7-1D40-34CD-9537-FDBA0DEA3B22}"/>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Quick Recap </a:t>
            </a:r>
          </a:p>
        </p:txBody>
      </p:sp>
      <p:sp>
        <p:nvSpPr>
          <p:cNvPr id="3" name="Content Placeholder 2">
            <a:extLst>
              <a:ext uri="{FF2B5EF4-FFF2-40B4-BE49-F238E27FC236}">
                <a16:creationId xmlns:a16="http://schemas.microsoft.com/office/drawing/2014/main" id="{B85E409D-90B9-DCAF-8E67-8602CC6C9AF4}"/>
              </a:ext>
            </a:extLst>
          </p:cNvPr>
          <p:cNvSpPr>
            <a:spLocks noGrp="1"/>
          </p:cNvSpPr>
          <p:nvPr>
            <p:ph idx="1"/>
          </p:nvPr>
        </p:nvSpPr>
        <p:spPr>
          <a:xfrm>
            <a:off x="184935" y="1417638"/>
            <a:ext cx="11179751" cy="3969878"/>
          </a:xfrm>
        </p:spPr>
        <p:txBody>
          <a:bodyPr>
            <a:normAutofit/>
          </a:bodyPr>
          <a:lstStyle/>
          <a:p>
            <a:pPr marL="342900" lvl="0" indent="-342900">
              <a:lnSpc>
                <a:spcPct val="107000"/>
              </a:lnSpc>
              <a:buFont typeface="Calibri" panose="020F0502020204030204" pitchFamily="34" charset="0"/>
              <a:buChar char="-"/>
            </a:pPr>
            <a:r>
              <a:rPr lang="en-GB" sz="2600" dirty="0">
                <a:effectLst/>
                <a:latin typeface="Arial" panose="020B0604020202020204" pitchFamily="34" charset="0"/>
                <a:ea typeface="Calibri" panose="020F0502020204030204" pitchFamily="34" charset="0"/>
                <a:cs typeface="Arial" panose="020B0604020202020204" pitchFamily="34" charset="0"/>
              </a:rPr>
              <a:t>Quality Assurance vs. Quality Improvement.</a:t>
            </a:r>
          </a:p>
          <a:p>
            <a:pPr marL="342900" lvl="0" indent="-342900">
              <a:lnSpc>
                <a:spcPct val="107000"/>
              </a:lnSpc>
              <a:buFont typeface="Calibri" panose="020F0502020204030204" pitchFamily="34" charset="0"/>
              <a:buChar char="-"/>
            </a:pPr>
            <a:r>
              <a:rPr lang="en-GB" sz="2600" dirty="0">
                <a:effectLst/>
                <a:latin typeface="Arial" panose="020B0604020202020204" pitchFamily="34" charset="0"/>
                <a:ea typeface="Calibri" panose="020F0502020204030204" pitchFamily="34" charset="0"/>
                <a:cs typeface="Arial" panose="020B0604020202020204" pitchFamily="34" charset="0"/>
              </a:rPr>
              <a:t>Unsettling facts about Medication Errors</a:t>
            </a:r>
          </a:p>
          <a:p>
            <a:pPr marL="342900" lvl="0" indent="-342900">
              <a:lnSpc>
                <a:spcPct val="107000"/>
              </a:lnSpc>
              <a:buFont typeface="Calibri" panose="020F0502020204030204" pitchFamily="34" charset="0"/>
              <a:buChar char="-"/>
            </a:pPr>
            <a:r>
              <a:rPr lang="en-GB" sz="2600" dirty="0">
                <a:effectLst/>
                <a:latin typeface="Arial" panose="020B0604020202020204" pitchFamily="34" charset="0"/>
                <a:ea typeface="Calibri" panose="020F0502020204030204" pitchFamily="34" charset="0"/>
                <a:cs typeface="Arial" panose="020B0604020202020204" pitchFamily="34" charset="0"/>
              </a:rPr>
              <a:t>Six dimension of quality</a:t>
            </a:r>
          </a:p>
          <a:p>
            <a:pPr lvl="0">
              <a:lnSpc>
                <a:spcPct val="107000"/>
              </a:lnSpc>
              <a:buFont typeface="Calibri" panose="020F0502020204030204" pitchFamily="34" charset="0"/>
              <a:buChar char="-"/>
            </a:pPr>
            <a:r>
              <a:rPr lang="en-US" sz="2800" dirty="0">
                <a:solidFill>
                  <a:srgbClr val="1F1F1F"/>
                </a:solidFill>
                <a:latin typeface="Arial" panose="020B0604020202020204" pitchFamily="34" charset="0"/>
                <a:cs typeface="Arial" panose="020B0604020202020204" pitchFamily="34" charset="0"/>
              </a:rPr>
              <a:t>Systems Re-engineering: Process of analyzing, designing and managing complex systems</a:t>
            </a:r>
          </a:p>
          <a:p>
            <a:pPr lvl="1">
              <a:lnSpc>
                <a:spcPct val="107000"/>
              </a:lnSpc>
              <a:buFont typeface="Calibri" panose="020F0502020204030204" pitchFamily="34" charset="0"/>
              <a:buChar char="-"/>
            </a:pPr>
            <a:r>
              <a:rPr lang="en-US" sz="2200" dirty="0">
                <a:solidFill>
                  <a:srgbClr val="1F1F1F"/>
                </a:solidFill>
                <a:effectLst/>
                <a:latin typeface="Arial" panose="020B0604020202020204" pitchFamily="34" charset="0"/>
                <a:ea typeface="Calibri" panose="020F0502020204030204" pitchFamily="34" charset="0"/>
                <a:cs typeface="Arial" panose="020B0604020202020204" pitchFamily="34" charset="0"/>
              </a:rPr>
              <a:t>Swi</a:t>
            </a:r>
            <a:r>
              <a:rPr lang="en-US" sz="2200" dirty="0">
                <a:solidFill>
                  <a:srgbClr val="1F1F1F"/>
                </a:solidFill>
                <a:latin typeface="Arial" panose="020B0604020202020204" pitchFamily="34" charset="0"/>
                <a:ea typeface="Calibri" panose="020F0502020204030204" pitchFamily="34" charset="0"/>
                <a:cs typeface="Arial" panose="020B0604020202020204" pitchFamily="34" charset="0"/>
              </a:rPr>
              <a:t>ss Cheese Model</a:t>
            </a:r>
          </a:p>
          <a:p>
            <a:pPr lvl="1">
              <a:lnSpc>
                <a:spcPct val="107000"/>
              </a:lnSpc>
              <a:buFont typeface="Calibri" panose="020F0502020204030204" pitchFamily="34" charset="0"/>
              <a:buChar char="-"/>
            </a:pPr>
            <a:r>
              <a:rPr lang="en-GB" sz="2200" dirty="0">
                <a:solidFill>
                  <a:srgbClr val="1F1F1F"/>
                </a:solidFill>
                <a:latin typeface="Arial" panose="020B0604020202020204" pitchFamily="34" charset="0"/>
                <a:cs typeface="Arial" panose="020B0604020202020204" pitchFamily="34" charset="0"/>
              </a:rPr>
              <a:t>Root Cause Analysis: </a:t>
            </a:r>
            <a:r>
              <a:rPr lang="en-GB" sz="2400" dirty="0">
                <a:latin typeface="Arial" panose="020B0604020202020204" pitchFamily="34" charset="0"/>
                <a:cs typeface="Arial" panose="020B0604020202020204" pitchFamily="34" charset="0"/>
              </a:rPr>
              <a:t>fishbone analysis, 5 whys, Human Factor Analysis</a:t>
            </a:r>
            <a:endParaRPr lang="en-GB" sz="2200" dirty="0">
              <a:solidFill>
                <a:srgbClr val="1F1F1F"/>
              </a:solidFill>
              <a:latin typeface="Arial" panose="020B0604020202020204" pitchFamily="34" charset="0"/>
              <a:cs typeface="Arial" panose="020B0604020202020204" pitchFamily="34" charset="0"/>
            </a:endParaRPr>
          </a:p>
          <a:p>
            <a:pPr marL="342900" lvl="0" indent="-342900">
              <a:lnSpc>
                <a:spcPct val="107000"/>
              </a:lnSpc>
              <a:buFont typeface="Calibri" panose="020F0502020204030204" pitchFamily="34" charset="0"/>
              <a:buChar char="-"/>
            </a:pPr>
            <a:endParaRPr lang="en-GB" sz="2600" dirty="0">
              <a:effectLst/>
              <a:latin typeface="Arial" panose="020B0604020202020204" pitchFamily="34" charset="0"/>
              <a:ea typeface="Calibri" panose="020F0502020204030204" pitchFamily="34" charset="0"/>
              <a:cs typeface="Arial" panose="020B0604020202020204" pitchFamily="34" charset="0"/>
            </a:endParaRPr>
          </a:p>
          <a:p>
            <a:pPr marL="342900" lvl="0" indent="-342900">
              <a:lnSpc>
                <a:spcPct val="107000"/>
              </a:lnSpc>
              <a:buFont typeface="Calibri" panose="020F0502020204030204" pitchFamily="34" charset="0"/>
              <a:buChar char="-"/>
            </a:pPr>
            <a:endParaRPr lang="en-GB" sz="26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2104324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7E270-5260-4897-98FF-1A12EBA83691}"/>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660ACAD7-2D83-494F-9F53-57A6066F6D3F}"/>
              </a:ext>
            </a:extLst>
          </p:cNvPr>
          <p:cNvSpPr>
            <a:spLocks noGrp="1"/>
          </p:cNvSpPr>
          <p:nvPr>
            <p:ph idx="1"/>
          </p:nvPr>
        </p:nvSpPr>
        <p:spPr/>
        <p:txBody>
          <a:bodyPr>
            <a:normAutofit lnSpcReduction="10000"/>
          </a:bodyPr>
          <a:lstStyle/>
          <a:p>
            <a:r>
              <a:rPr lang="en-US" dirty="0">
                <a:latin typeface="Arial" panose="020B0604020202020204" pitchFamily="34" charset="0"/>
                <a:cs typeface="Arial" panose="020B0604020202020204" pitchFamily="34" charset="0"/>
              </a:rPr>
              <a:t>Using either the 5 whys or the fishbone find the root cause of:</a:t>
            </a:r>
          </a:p>
          <a:p>
            <a:endParaRPr lang="en-US" dirty="0">
              <a:latin typeface="Arial" panose="020B0604020202020204" pitchFamily="34" charset="0"/>
              <a:cs typeface="Arial" panose="020B0604020202020204" pitchFamily="34" charset="0"/>
            </a:endParaRPr>
          </a:p>
          <a:p>
            <a:pPr lvl="1"/>
            <a:r>
              <a:rPr lang="en-US" dirty="0">
                <a:latin typeface="Arial" panose="020B0604020202020204" pitchFamily="34" charset="0"/>
                <a:cs typeface="Arial" panose="020B0604020202020204" pitchFamily="34" charset="0"/>
              </a:rPr>
              <a:t>Burnout among nurses in a care home</a:t>
            </a:r>
          </a:p>
          <a:p>
            <a:pPr lvl="1"/>
            <a:endParaRPr lang="en-US" dirty="0">
              <a:latin typeface="Arial" panose="020B0604020202020204" pitchFamily="34" charset="0"/>
              <a:cs typeface="Arial" panose="020B0604020202020204" pitchFamily="34" charset="0"/>
            </a:endParaRPr>
          </a:p>
          <a:p>
            <a:pPr lvl="1"/>
            <a:r>
              <a:rPr lang="en-US" dirty="0">
                <a:latin typeface="Arial" panose="020B0604020202020204" pitchFamily="34" charset="0"/>
                <a:cs typeface="Arial" panose="020B0604020202020204" pitchFamily="34" charset="0"/>
              </a:rPr>
              <a:t>Covid-19 infection in care homes</a:t>
            </a:r>
          </a:p>
          <a:p>
            <a:pPr marL="457200" lvl="1" indent="0">
              <a:buNone/>
            </a:pPr>
            <a:endParaRPr lang="en-US" dirty="0">
              <a:latin typeface="Arial" panose="020B0604020202020204" pitchFamily="34" charset="0"/>
              <a:cs typeface="Arial" panose="020B0604020202020204" pitchFamily="34" charset="0"/>
            </a:endParaRPr>
          </a:p>
          <a:p>
            <a:pPr marL="457200" lvl="1" indent="0">
              <a:buNone/>
            </a:pPr>
            <a:r>
              <a:rPr lang="en-US" i="1" dirty="0">
                <a:latin typeface="Arial" panose="020B0604020202020204" pitchFamily="34" charset="0"/>
                <a:cs typeface="Arial" panose="020B0604020202020204" pitchFamily="34" charset="0"/>
              </a:rPr>
              <a:t>10 minutes</a:t>
            </a:r>
          </a:p>
        </p:txBody>
      </p:sp>
    </p:spTree>
    <p:extLst>
      <p:ext uri="{BB962C8B-B14F-4D97-AF65-F5344CB8AC3E}">
        <p14:creationId xmlns:p14="http://schemas.microsoft.com/office/powerpoint/2010/main" val="15598048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40217-A330-FAB7-A424-D829DC8AC7B8}"/>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Measure the quality</a:t>
            </a:r>
          </a:p>
        </p:txBody>
      </p:sp>
      <p:sp>
        <p:nvSpPr>
          <p:cNvPr id="3" name="Content Placeholder 2">
            <a:extLst>
              <a:ext uri="{FF2B5EF4-FFF2-40B4-BE49-F238E27FC236}">
                <a16:creationId xmlns:a16="http://schemas.microsoft.com/office/drawing/2014/main" id="{03647DC7-A923-41F8-2284-DD3385252309}"/>
              </a:ext>
            </a:extLst>
          </p:cNvPr>
          <p:cNvSpPr>
            <a:spLocks noGrp="1"/>
          </p:cNvSpPr>
          <p:nvPr>
            <p:ph idx="1"/>
          </p:nvPr>
        </p:nvSpPr>
        <p:spPr/>
        <p:txBody>
          <a:bodyPr>
            <a:normAutofit/>
          </a:bodyPr>
          <a:lstStyle/>
          <a:p>
            <a:pPr algn="l"/>
            <a:r>
              <a:rPr lang="en-US" dirty="0">
                <a:solidFill>
                  <a:srgbClr val="1F1F1F"/>
                </a:solidFill>
                <a:latin typeface="Arial" panose="020B0604020202020204" pitchFamily="34" charset="0"/>
                <a:cs typeface="Arial" panose="020B0604020202020204" pitchFamily="34" charset="0"/>
              </a:rPr>
              <a:t>H</a:t>
            </a:r>
            <a:r>
              <a:rPr lang="en-US" b="0" i="0" dirty="0">
                <a:solidFill>
                  <a:srgbClr val="1F1F1F"/>
                </a:solidFill>
                <a:effectLst/>
                <a:latin typeface="Arial" panose="020B0604020202020204" pitchFamily="34" charset="0"/>
                <a:cs typeface="Arial" panose="020B0604020202020204" pitchFamily="34" charset="0"/>
              </a:rPr>
              <a:t>ow was your day? </a:t>
            </a:r>
            <a:endParaRPr lang="en-US" b="0" i="0" dirty="0">
              <a:solidFill>
                <a:srgbClr val="333333"/>
              </a:solidFill>
              <a:effectLst/>
              <a:latin typeface="Arial" panose="020B0604020202020204" pitchFamily="34" charset="0"/>
              <a:cs typeface="Arial" panose="020B0604020202020204" pitchFamily="34" charset="0"/>
            </a:endParaRPr>
          </a:p>
          <a:p>
            <a:pPr algn="l"/>
            <a:r>
              <a:rPr lang="en-US" b="0" i="0" dirty="0">
                <a:solidFill>
                  <a:srgbClr val="1F1F1F"/>
                </a:solidFill>
                <a:effectLst/>
                <a:latin typeface="Arial" panose="020B0604020202020204" pitchFamily="34" charset="0"/>
                <a:cs typeface="Arial" panose="020B0604020202020204" pitchFamily="34" charset="0"/>
              </a:rPr>
              <a:t>How might you measure the quality of your day? </a:t>
            </a:r>
            <a:endParaRPr lang="en-US" b="0" i="0" dirty="0">
              <a:solidFill>
                <a:srgbClr val="333333"/>
              </a:solidFill>
              <a:effectLst/>
              <a:latin typeface="Arial" panose="020B0604020202020204" pitchFamily="34" charset="0"/>
              <a:cs typeface="Arial" panose="020B0604020202020204" pitchFamily="34" charset="0"/>
            </a:endParaRPr>
          </a:p>
          <a:p>
            <a:pPr algn="l"/>
            <a:r>
              <a:rPr lang="en-US" b="0" i="0" dirty="0">
                <a:solidFill>
                  <a:srgbClr val="1F1F1F"/>
                </a:solidFill>
                <a:effectLst/>
                <a:latin typeface="Arial" panose="020B0604020202020204" pitchFamily="34" charset="0"/>
                <a:cs typeface="Arial" panose="020B0604020202020204" pitchFamily="34" charset="0"/>
              </a:rPr>
              <a:t>Would it be a good day if you had few challenges, or had time to exercise? </a:t>
            </a:r>
            <a:endParaRPr lang="en-US" b="0" i="0" dirty="0">
              <a:solidFill>
                <a:srgbClr val="333333"/>
              </a:solidFill>
              <a:effectLst/>
              <a:latin typeface="Arial" panose="020B0604020202020204" pitchFamily="34" charset="0"/>
              <a:cs typeface="Arial" panose="020B0604020202020204" pitchFamily="34" charset="0"/>
            </a:endParaRPr>
          </a:p>
          <a:p>
            <a:pPr algn="l"/>
            <a:r>
              <a:rPr lang="en-US" b="0" i="0" dirty="0">
                <a:solidFill>
                  <a:srgbClr val="1F1F1F"/>
                </a:solidFill>
                <a:effectLst/>
                <a:latin typeface="Arial" panose="020B0604020202020204" pitchFamily="34" charset="0"/>
                <a:cs typeface="Arial" panose="020B0604020202020204" pitchFamily="34" charset="0"/>
              </a:rPr>
              <a:t>Would you include your ability to understand the concepts in this course as a measure? </a:t>
            </a:r>
            <a:endParaRPr lang="en-US" b="0" i="0" dirty="0">
              <a:solidFill>
                <a:srgbClr val="333333"/>
              </a:solidFill>
              <a:effectLst/>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6920576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B7292-1AC3-BC9F-8A01-E785AF75E1A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measures…1</a:t>
            </a:r>
          </a:p>
        </p:txBody>
      </p:sp>
      <p:sp>
        <p:nvSpPr>
          <p:cNvPr id="3" name="Content Placeholder 2">
            <a:extLst>
              <a:ext uri="{FF2B5EF4-FFF2-40B4-BE49-F238E27FC236}">
                <a16:creationId xmlns:a16="http://schemas.microsoft.com/office/drawing/2014/main" id="{364D121A-3BF2-8E65-864A-EAB2243D8FD8}"/>
              </a:ext>
            </a:extLst>
          </p:cNvPr>
          <p:cNvSpPr>
            <a:spLocks noGrp="1"/>
          </p:cNvSpPr>
          <p:nvPr>
            <p:ph idx="1"/>
          </p:nvPr>
        </p:nvSpPr>
        <p:spPr>
          <a:xfrm>
            <a:off x="609600" y="1600200"/>
            <a:ext cx="10972800" cy="4071937"/>
          </a:xfrm>
        </p:spPr>
        <p:txBody>
          <a:bodyPr>
            <a:normAutofit/>
          </a:bodyPr>
          <a:lstStyle/>
          <a:p>
            <a:r>
              <a:rPr lang="en-US" sz="3300" b="1" i="0" dirty="0">
                <a:solidFill>
                  <a:srgbClr val="1F1F1F"/>
                </a:solidFill>
                <a:effectLst/>
                <a:latin typeface="Arial" panose="020B0604020202020204" pitchFamily="34" charset="0"/>
                <a:cs typeface="Arial" panose="020B0604020202020204" pitchFamily="34" charset="0"/>
              </a:rPr>
              <a:t>Structure measures </a:t>
            </a:r>
          </a:p>
          <a:p>
            <a:pPr lvl="1"/>
            <a:r>
              <a:rPr lang="en-US" sz="2900" b="0" i="0" dirty="0">
                <a:solidFill>
                  <a:srgbClr val="1F1F1F"/>
                </a:solidFill>
                <a:effectLst/>
                <a:latin typeface="Arial" panose="020B0604020202020204" pitchFamily="34" charset="0"/>
                <a:cs typeface="Arial" panose="020B0604020202020204" pitchFamily="34" charset="0"/>
              </a:rPr>
              <a:t>relate to measures u</a:t>
            </a:r>
            <a:r>
              <a:rPr lang="en-US" sz="2900" dirty="0">
                <a:solidFill>
                  <a:srgbClr val="1F1F1F"/>
                </a:solidFill>
                <a:latin typeface="Arial" panose="020B0604020202020204" pitchFamily="34" charset="0"/>
                <a:cs typeface="Arial" panose="020B0604020202020204" pitchFamily="34" charset="0"/>
              </a:rPr>
              <a:t>sed to assess the setting of care, such as the adequacy of facilities and equipment, staffing ratios, qualifications of medical staff and administrative structures.</a:t>
            </a:r>
          </a:p>
          <a:p>
            <a:pPr lvl="1"/>
            <a:r>
              <a:rPr lang="en-US" dirty="0">
                <a:latin typeface="Arial" panose="020B0604020202020204" pitchFamily="34" charset="0"/>
                <a:cs typeface="Arial" panose="020B0604020202020204" pitchFamily="34" charset="0"/>
              </a:rPr>
              <a:t>They are certainly important for providing high-quality care, it is often difficult to establish a clear link between structures and clinical processes or outcomes, which reduces, to a certain extent, the relevance of structural measures.</a:t>
            </a:r>
            <a:endParaRPr lang="en-US" sz="2900" b="0" i="0" dirty="0">
              <a:solidFill>
                <a:srgbClr val="1F1F1F"/>
              </a:solidFill>
              <a:effectLst/>
              <a:latin typeface="Arial" panose="020B0604020202020204" pitchFamily="34" charset="0"/>
              <a:cs typeface="Arial" panose="020B0604020202020204" pitchFamily="34" charset="0"/>
            </a:endParaRPr>
          </a:p>
          <a:p>
            <a:pPr marL="0" indent="0" algn="l">
              <a:buNone/>
            </a:pPr>
            <a:endParaRPr lang="en-US" sz="5300" b="0" i="0" dirty="0">
              <a:solidFill>
                <a:srgbClr val="222222"/>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488964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B7292-1AC3-BC9F-8A01-E785AF75E1A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measures…3</a:t>
            </a:r>
          </a:p>
        </p:txBody>
      </p:sp>
      <p:sp>
        <p:nvSpPr>
          <p:cNvPr id="3" name="Content Placeholder 2">
            <a:extLst>
              <a:ext uri="{FF2B5EF4-FFF2-40B4-BE49-F238E27FC236}">
                <a16:creationId xmlns:a16="http://schemas.microsoft.com/office/drawing/2014/main" id="{364D121A-3BF2-8E65-864A-EAB2243D8FD8}"/>
              </a:ext>
            </a:extLst>
          </p:cNvPr>
          <p:cNvSpPr>
            <a:spLocks noGrp="1"/>
          </p:cNvSpPr>
          <p:nvPr>
            <p:ph idx="1"/>
          </p:nvPr>
        </p:nvSpPr>
        <p:spPr>
          <a:xfrm>
            <a:off x="609600" y="1600200"/>
            <a:ext cx="10972800" cy="4071937"/>
          </a:xfrm>
        </p:spPr>
        <p:txBody>
          <a:bodyPr>
            <a:normAutofit/>
          </a:bodyPr>
          <a:lstStyle/>
          <a:p>
            <a:pPr algn="l"/>
            <a:r>
              <a:rPr lang="en-US" sz="2800" b="1" i="0" dirty="0">
                <a:solidFill>
                  <a:srgbClr val="1F1F1F"/>
                </a:solidFill>
                <a:effectLst/>
                <a:latin typeface="Arial" panose="020B0604020202020204" pitchFamily="34" charset="0"/>
                <a:cs typeface="Arial" panose="020B0604020202020204" pitchFamily="34" charset="0"/>
              </a:rPr>
              <a:t>Process measures </a:t>
            </a:r>
          </a:p>
          <a:p>
            <a:pPr lvl="1"/>
            <a:r>
              <a:rPr lang="en-US" dirty="0"/>
              <a:t>provide information about whether or not a certain action has or has not taken place, such as a medication given, a blood pressure taken, an immunization provided, or a test ordered.</a:t>
            </a:r>
          </a:p>
          <a:p>
            <a:pPr lvl="1"/>
            <a:r>
              <a:rPr lang="en-US" dirty="0"/>
              <a:t>They are built on reliable scientific evidence that compliance with these measures is related to better outcomes of care. </a:t>
            </a:r>
          </a:p>
          <a:p>
            <a:pPr lvl="1"/>
            <a:r>
              <a:rPr lang="en-US" dirty="0"/>
              <a:t>For example, a process indicator of effective care for AMI patients may assess if patients are given aspirin on arrival. </a:t>
            </a:r>
            <a:endParaRPr lang="en-US" sz="2400" b="0" i="0" dirty="0">
              <a:solidFill>
                <a:srgbClr val="1F1F1F"/>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08099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8B7292-1AC3-BC9F-8A01-E785AF75E1A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Types of measures…3</a:t>
            </a:r>
          </a:p>
        </p:txBody>
      </p:sp>
      <p:sp>
        <p:nvSpPr>
          <p:cNvPr id="3" name="Content Placeholder 2">
            <a:extLst>
              <a:ext uri="{FF2B5EF4-FFF2-40B4-BE49-F238E27FC236}">
                <a16:creationId xmlns:a16="http://schemas.microsoft.com/office/drawing/2014/main" id="{364D121A-3BF2-8E65-864A-EAB2243D8FD8}"/>
              </a:ext>
            </a:extLst>
          </p:cNvPr>
          <p:cNvSpPr>
            <a:spLocks noGrp="1"/>
          </p:cNvSpPr>
          <p:nvPr>
            <p:ph idx="1"/>
          </p:nvPr>
        </p:nvSpPr>
        <p:spPr>
          <a:xfrm>
            <a:off x="609600" y="1600200"/>
            <a:ext cx="10972800" cy="4071937"/>
          </a:xfrm>
        </p:spPr>
        <p:txBody>
          <a:bodyPr>
            <a:normAutofit/>
          </a:bodyPr>
          <a:lstStyle/>
          <a:p>
            <a:pPr algn="l"/>
            <a:r>
              <a:rPr lang="en-US" sz="2800" b="1" dirty="0">
                <a:solidFill>
                  <a:srgbClr val="333333"/>
                </a:solidFill>
                <a:latin typeface="Arial" panose="020B0604020202020204" pitchFamily="34" charset="0"/>
                <a:cs typeface="Arial" panose="020B0604020202020204" pitchFamily="34" charset="0"/>
              </a:rPr>
              <a:t>O</a:t>
            </a:r>
            <a:r>
              <a:rPr lang="en-US" sz="2800" b="1" i="0" dirty="0">
                <a:solidFill>
                  <a:srgbClr val="333333"/>
                </a:solidFill>
                <a:effectLst/>
                <a:latin typeface="Arial" panose="020B0604020202020204" pitchFamily="34" charset="0"/>
                <a:cs typeface="Arial" panose="020B0604020202020204" pitchFamily="34" charset="0"/>
              </a:rPr>
              <a:t>utcome measures </a:t>
            </a:r>
          </a:p>
          <a:p>
            <a:pPr lvl="1"/>
            <a:r>
              <a:rPr lang="en-US" dirty="0"/>
              <a:t>outcome measures provide information about whether healthcare services help people stay alive and healthy.</a:t>
            </a:r>
          </a:p>
          <a:p>
            <a:pPr lvl="1"/>
            <a:r>
              <a:rPr lang="en-US" dirty="0"/>
              <a:t>They are usually concrete and highly relevant to patients. </a:t>
            </a:r>
          </a:p>
          <a:p>
            <a:pPr lvl="1"/>
            <a:r>
              <a:rPr lang="en-US" dirty="0"/>
              <a:t>For example: </a:t>
            </a:r>
          </a:p>
          <a:p>
            <a:pPr lvl="2"/>
            <a:r>
              <a:rPr lang="en-US" dirty="0"/>
              <a:t>complications of treatment, such as hospital acquired infections or foreign bodies left in during surgery. </a:t>
            </a:r>
          </a:p>
          <a:p>
            <a:pPr lvl="2"/>
            <a:r>
              <a:rPr lang="en-US" dirty="0"/>
              <a:t>patient satisfaction or patients’ willingness to recommend the hospital. </a:t>
            </a:r>
            <a:endParaRPr lang="en-US" sz="2400" b="0" i="0" dirty="0">
              <a:solidFill>
                <a:srgbClr val="333333"/>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22674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0D679-1AA9-4417-A8FD-BE9F2A698812}"/>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Summary –Types of Measures</a:t>
            </a:r>
          </a:p>
        </p:txBody>
      </p:sp>
      <p:pic>
        <p:nvPicPr>
          <p:cNvPr id="4" name="Content Placeholder 3">
            <a:extLst>
              <a:ext uri="{FF2B5EF4-FFF2-40B4-BE49-F238E27FC236}">
                <a16:creationId xmlns:a16="http://schemas.microsoft.com/office/drawing/2014/main" id="{2EE43550-CB5E-48FC-BFE2-5E7D4827C097}"/>
              </a:ext>
            </a:extLst>
          </p:cNvPr>
          <p:cNvPicPr>
            <a:picLocks noGrp="1" noChangeAspect="1"/>
          </p:cNvPicPr>
          <p:nvPr>
            <p:ph idx="1"/>
          </p:nvPr>
        </p:nvPicPr>
        <p:blipFill rotWithShape="1">
          <a:blip r:embed="rId2"/>
          <a:srcRect l="18334" t="41378" r="18480" b="21524"/>
          <a:stretch/>
        </p:blipFill>
        <p:spPr>
          <a:xfrm>
            <a:off x="985518" y="1955798"/>
            <a:ext cx="9952219" cy="3286762"/>
          </a:xfrm>
          <a:prstGeom prst="rect">
            <a:avLst/>
          </a:prstGeom>
        </p:spPr>
      </p:pic>
    </p:spTree>
    <p:extLst>
      <p:ext uri="{BB962C8B-B14F-4D97-AF65-F5344CB8AC3E}">
        <p14:creationId xmlns:p14="http://schemas.microsoft.com/office/powerpoint/2010/main" val="36444807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3FF0D-C8F1-2FF3-8A67-A2B2A7A3D843}"/>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7B393DB-CA7C-1FB8-BBAE-F48118B0DC6D}"/>
              </a:ext>
            </a:extLst>
          </p:cNvPr>
          <p:cNvSpPr>
            <a:spLocks noGrp="1"/>
          </p:cNvSpPr>
          <p:nvPr>
            <p:ph idx="1"/>
          </p:nvPr>
        </p:nvSpPr>
        <p:spPr/>
        <p:txBody>
          <a:bodyPr/>
          <a:lstStyle/>
          <a:p>
            <a:pPr marL="0" indent="0" algn="ctr">
              <a:buNone/>
            </a:pPr>
            <a:endParaRPr lang="en-GB" i="1" dirty="0"/>
          </a:p>
          <a:p>
            <a:pPr marL="0" indent="0" algn="ctr">
              <a:buNone/>
            </a:pPr>
            <a:endParaRPr lang="en-GB" i="1" dirty="0"/>
          </a:p>
          <a:p>
            <a:pPr marL="0" indent="0" algn="ctr">
              <a:buNone/>
            </a:pPr>
            <a:r>
              <a:rPr lang="en-GB" i="1" dirty="0"/>
              <a:t>What makes a good measure</a:t>
            </a:r>
          </a:p>
        </p:txBody>
      </p:sp>
    </p:spTree>
    <p:extLst>
      <p:ext uri="{BB962C8B-B14F-4D97-AF65-F5344CB8AC3E}">
        <p14:creationId xmlns:p14="http://schemas.microsoft.com/office/powerpoint/2010/main" val="20374377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50F88-01F7-28FB-937C-EEFA97A023A1}"/>
              </a:ext>
            </a:extLst>
          </p:cNvPr>
          <p:cNvSpPr>
            <a:spLocks noGrp="1"/>
          </p:cNvSpPr>
          <p:nvPr>
            <p:ph type="title"/>
          </p:nvPr>
        </p:nvSpPr>
        <p:spPr/>
        <p:txBody>
          <a:bodyPr>
            <a:normAutofit fontScale="90000"/>
          </a:bodyPr>
          <a:lstStyle/>
          <a:p>
            <a:r>
              <a:rPr lang="en-GB" b="1" i="1" dirty="0"/>
              <a:t>What makes a good measure</a:t>
            </a:r>
            <a:br>
              <a:rPr lang="en-GB" i="1" dirty="0"/>
            </a:br>
            <a:endParaRPr lang="en-GB" dirty="0"/>
          </a:p>
        </p:txBody>
      </p:sp>
      <p:sp>
        <p:nvSpPr>
          <p:cNvPr id="3" name="Content Placeholder 2">
            <a:extLst>
              <a:ext uri="{FF2B5EF4-FFF2-40B4-BE49-F238E27FC236}">
                <a16:creationId xmlns:a16="http://schemas.microsoft.com/office/drawing/2014/main" id="{7AC7DB74-4A18-8973-93F3-D46A2B8F557A}"/>
              </a:ext>
            </a:extLst>
          </p:cNvPr>
          <p:cNvSpPr>
            <a:spLocks noGrp="1"/>
          </p:cNvSpPr>
          <p:nvPr>
            <p:ph idx="1"/>
          </p:nvPr>
        </p:nvSpPr>
        <p:spPr/>
        <p:txBody>
          <a:bodyPr/>
          <a:lstStyle/>
          <a:p>
            <a:pPr marL="0" indent="0">
              <a:buNone/>
            </a:pPr>
            <a:r>
              <a:rPr lang="en-US" b="0" i="0" dirty="0">
                <a:solidFill>
                  <a:srgbClr val="1F1F1F"/>
                </a:solidFill>
                <a:effectLst/>
                <a:latin typeface="Arial" panose="020B0604020202020204" pitchFamily="34" charset="0"/>
                <a:cs typeface="Arial" panose="020B0604020202020204" pitchFamily="34" charset="0"/>
              </a:rPr>
              <a:t>There are basically three questions that need to be considered when selecting a measure for use in practice. </a:t>
            </a:r>
            <a:endParaRPr lang="en-US" dirty="0">
              <a:solidFill>
                <a:srgbClr val="333333"/>
              </a:solidFill>
              <a:latin typeface="Arial" panose="020B0604020202020204" pitchFamily="34" charset="0"/>
              <a:cs typeface="Arial" panose="020B0604020202020204" pitchFamily="34" charset="0"/>
            </a:endParaRPr>
          </a:p>
          <a:p>
            <a:pPr algn="l"/>
            <a:r>
              <a:rPr lang="en-US" b="0" i="0" dirty="0">
                <a:solidFill>
                  <a:srgbClr val="1F1F1F"/>
                </a:solidFill>
                <a:effectLst/>
                <a:latin typeface="Arial" panose="020B0604020202020204" pitchFamily="34" charset="0"/>
                <a:cs typeface="Arial" panose="020B0604020202020204" pitchFamily="34" charset="0"/>
              </a:rPr>
              <a:t>One is, is the measure important? </a:t>
            </a:r>
            <a:endParaRPr lang="en-US" b="0" i="0" dirty="0">
              <a:solidFill>
                <a:srgbClr val="333333"/>
              </a:solidFill>
              <a:effectLst/>
              <a:latin typeface="Arial" panose="020B0604020202020204" pitchFamily="34" charset="0"/>
              <a:cs typeface="Arial" panose="020B0604020202020204" pitchFamily="34" charset="0"/>
            </a:endParaRPr>
          </a:p>
          <a:p>
            <a:pPr algn="l"/>
            <a:r>
              <a:rPr lang="en-US" b="0" i="0" dirty="0">
                <a:solidFill>
                  <a:srgbClr val="1F1F1F"/>
                </a:solidFill>
                <a:effectLst/>
                <a:latin typeface="Arial" panose="020B0604020202020204" pitchFamily="34" charset="0"/>
                <a:cs typeface="Arial" panose="020B0604020202020204" pitchFamily="34" charset="0"/>
              </a:rPr>
              <a:t>Two, is it scientifically sound? </a:t>
            </a:r>
            <a:endParaRPr lang="en-US" b="0" i="0" dirty="0">
              <a:solidFill>
                <a:srgbClr val="333333"/>
              </a:solidFill>
              <a:effectLst/>
              <a:latin typeface="Arial" panose="020B0604020202020204" pitchFamily="34" charset="0"/>
              <a:cs typeface="Arial" panose="020B0604020202020204" pitchFamily="34" charset="0"/>
            </a:endParaRPr>
          </a:p>
          <a:p>
            <a:pPr algn="l"/>
            <a:r>
              <a:rPr lang="en-US" b="0" i="0" dirty="0">
                <a:solidFill>
                  <a:srgbClr val="1F1F1F"/>
                </a:solidFill>
                <a:effectLst/>
                <a:latin typeface="Arial" panose="020B0604020202020204" pitchFamily="34" charset="0"/>
                <a:cs typeface="Arial" panose="020B0604020202020204" pitchFamily="34" charset="0"/>
              </a:rPr>
              <a:t>And three, is the measure actually feasible to use in practice? </a:t>
            </a:r>
            <a:endParaRPr lang="en-US" b="0" i="0" dirty="0">
              <a:solidFill>
                <a:srgbClr val="333333"/>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08223747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0BBFB8-AA40-E7E5-0D14-6568687A4BD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Different attributes </a:t>
            </a:r>
          </a:p>
        </p:txBody>
      </p:sp>
      <p:sp>
        <p:nvSpPr>
          <p:cNvPr id="3" name="Content Placeholder 2">
            <a:extLst>
              <a:ext uri="{FF2B5EF4-FFF2-40B4-BE49-F238E27FC236}">
                <a16:creationId xmlns:a16="http://schemas.microsoft.com/office/drawing/2014/main" id="{6FCE0D82-065F-C3C8-A3F9-23F8A31625A7}"/>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Scientific Soundness </a:t>
            </a:r>
          </a:p>
          <a:p>
            <a:r>
              <a:rPr lang="en-GB" dirty="0">
                <a:latin typeface="Arial" panose="020B0604020202020204" pitchFamily="34" charset="0"/>
                <a:cs typeface="Arial" panose="020B0604020202020204" pitchFamily="34" charset="0"/>
              </a:rPr>
              <a:t>Validity and reliability of measure</a:t>
            </a:r>
          </a:p>
          <a:p>
            <a:r>
              <a:rPr lang="en-GB" dirty="0">
                <a:latin typeface="Arial" panose="020B0604020202020204" pitchFamily="34" charset="0"/>
                <a:cs typeface="Arial" panose="020B0604020202020204" pitchFamily="34" charset="0"/>
              </a:rPr>
              <a:t>Understandable</a:t>
            </a:r>
          </a:p>
          <a:p>
            <a:r>
              <a:rPr lang="en-GB" dirty="0">
                <a:latin typeface="Arial" panose="020B0604020202020204" pitchFamily="34" charset="0"/>
                <a:cs typeface="Arial" panose="020B0604020202020204" pitchFamily="34" charset="0"/>
              </a:rPr>
              <a:t>Feasible</a:t>
            </a:r>
          </a:p>
        </p:txBody>
      </p:sp>
    </p:spTree>
    <p:extLst>
      <p:ext uri="{BB962C8B-B14F-4D97-AF65-F5344CB8AC3E}">
        <p14:creationId xmlns:p14="http://schemas.microsoft.com/office/powerpoint/2010/main" val="14835484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E61EB-7A7C-AA9C-3FAA-47E4F1A20651}"/>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Use and reporting of measure/s</a:t>
            </a:r>
          </a:p>
        </p:txBody>
      </p:sp>
      <p:sp>
        <p:nvSpPr>
          <p:cNvPr id="3" name="Content Placeholder 2">
            <a:extLst>
              <a:ext uri="{FF2B5EF4-FFF2-40B4-BE49-F238E27FC236}">
                <a16:creationId xmlns:a16="http://schemas.microsoft.com/office/drawing/2014/main" id="{1A969B5E-51C7-98EA-2912-2CF1C4765658}"/>
              </a:ext>
            </a:extLst>
          </p:cNvPr>
          <p:cNvSpPr>
            <a:spLocks noGrp="1"/>
          </p:cNvSpPr>
          <p:nvPr>
            <p:ph idx="1"/>
          </p:nvPr>
        </p:nvSpPr>
        <p:spPr/>
        <p:txBody>
          <a:bodyPr/>
          <a:lstStyle/>
          <a:p>
            <a:pPr algn="l"/>
            <a:r>
              <a:rPr lang="en-GB" dirty="0">
                <a:latin typeface="Arial" panose="020B0604020202020204" pitchFamily="34" charset="0"/>
                <a:cs typeface="Arial" panose="020B0604020202020204" pitchFamily="34" charset="0"/>
              </a:rPr>
              <a:t>Composite measures- </a:t>
            </a:r>
            <a:r>
              <a:rPr lang="en-US" b="0" i="0" dirty="0">
                <a:solidFill>
                  <a:srgbClr val="1F1F1F"/>
                </a:solidFill>
                <a:effectLst/>
                <a:latin typeface="Arial" panose="020B0604020202020204" pitchFamily="34" charset="0"/>
                <a:cs typeface="Arial" panose="020B0604020202020204" pitchFamily="34" charset="0"/>
              </a:rPr>
              <a:t>composite measure, is simply a measure or indicator that combines two or measures into a single score or rating.</a:t>
            </a:r>
            <a:endParaRPr lang="en-US" b="0" i="0" dirty="0">
              <a:solidFill>
                <a:srgbClr val="333333"/>
              </a:solidFill>
              <a:effectLst/>
              <a:latin typeface="Arial" panose="020B06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413079077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BC8B8-23EE-D264-75E4-56642869C4A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Examples of Measurement </a:t>
            </a:r>
          </a:p>
        </p:txBody>
      </p:sp>
      <p:sp>
        <p:nvSpPr>
          <p:cNvPr id="3" name="Content Placeholder 2">
            <a:extLst>
              <a:ext uri="{FF2B5EF4-FFF2-40B4-BE49-F238E27FC236}">
                <a16:creationId xmlns:a16="http://schemas.microsoft.com/office/drawing/2014/main" id="{3AE7EDA0-7872-1F7D-689C-135676AD1180}"/>
              </a:ext>
            </a:extLst>
          </p:cNvPr>
          <p:cNvSpPr>
            <a:spLocks noGrp="1"/>
          </p:cNvSpPr>
          <p:nvPr>
            <p:ph idx="1"/>
          </p:nvPr>
        </p:nvSpPr>
        <p:spPr/>
        <p:txBody>
          <a:bodyPr/>
          <a:lstStyle/>
          <a:p>
            <a:pPr marL="0" indent="0">
              <a:buNone/>
            </a:pPr>
            <a:r>
              <a:rPr lang="en-US" b="1" dirty="0">
                <a:latin typeface="Arial" panose="020B0604020202020204" pitchFamily="34" charset="0"/>
                <a:cs typeface="Arial" panose="020B0604020202020204" pitchFamily="34" charset="0"/>
              </a:rPr>
              <a:t>HEDIS</a:t>
            </a:r>
          </a:p>
          <a:p>
            <a:pPr marL="0" indent="0">
              <a:buNone/>
            </a:pPr>
            <a:r>
              <a:rPr lang="en-US" dirty="0">
                <a:latin typeface="Arial" panose="020B0604020202020204" pitchFamily="34" charset="0"/>
                <a:cs typeface="Arial" panose="020B0604020202020204" pitchFamily="34" charset="0"/>
              </a:rPr>
              <a:t>The Healthcare Effectiveness Data and Information Set (HEDIS) is a widely used set of performance measures in the managed care industry, developed and maintained by the National Committee for Quality Assurance (NCQA).</a:t>
            </a:r>
          </a:p>
          <a:p>
            <a:pPr marL="0" indent="0">
              <a:buNone/>
            </a:pPr>
            <a:endParaRPr lang="en-US" dirty="0">
              <a:latin typeface="Arial" panose="020B0604020202020204" pitchFamily="34"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28926385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A0F06-49FA-FFEA-66FF-8A1AAAC0D064}"/>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Domains of HEDIS</a:t>
            </a:r>
          </a:p>
        </p:txBody>
      </p:sp>
      <p:sp>
        <p:nvSpPr>
          <p:cNvPr id="3" name="Content Placeholder 2">
            <a:extLst>
              <a:ext uri="{FF2B5EF4-FFF2-40B4-BE49-F238E27FC236}">
                <a16:creationId xmlns:a16="http://schemas.microsoft.com/office/drawing/2014/main" id="{ED3F7AA2-9521-A307-A554-65C315CC10C4}"/>
              </a:ext>
            </a:extLst>
          </p:cNvPr>
          <p:cNvSpPr>
            <a:spLocks noGrp="1"/>
          </p:cNvSpPr>
          <p:nvPr>
            <p:ph idx="1"/>
          </p:nvPr>
        </p:nvSpPr>
        <p:spPr/>
        <p:txBody>
          <a:bodyPr>
            <a:normAutofit fontScale="85000" lnSpcReduction="10000"/>
          </a:bodyPr>
          <a:lstStyle/>
          <a:p>
            <a:pPr marL="0" indent="0">
              <a:buNone/>
            </a:pPr>
            <a:r>
              <a:rPr lang="en-US" dirty="0">
                <a:latin typeface="Arial" panose="020B0604020202020204" pitchFamily="34" charset="0"/>
                <a:cs typeface="Arial" panose="020B0604020202020204" pitchFamily="34" charset="0"/>
              </a:rPr>
              <a:t>HEDIS includes more than 90 measures across 6 domains of care:</a:t>
            </a:r>
          </a:p>
          <a:p>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Effectiveness of Care.</a:t>
            </a:r>
          </a:p>
          <a:p>
            <a:r>
              <a:rPr lang="en-US" dirty="0">
                <a:latin typeface="Arial" panose="020B0604020202020204" pitchFamily="34" charset="0"/>
                <a:cs typeface="Arial" panose="020B0604020202020204" pitchFamily="34" charset="0"/>
              </a:rPr>
              <a:t>Access/Availability of Care.</a:t>
            </a:r>
          </a:p>
          <a:p>
            <a:r>
              <a:rPr lang="en-US" dirty="0">
                <a:latin typeface="Arial" panose="020B0604020202020204" pitchFamily="34" charset="0"/>
                <a:cs typeface="Arial" panose="020B0604020202020204" pitchFamily="34" charset="0"/>
              </a:rPr>
              <a:t>Experience of Care.</a:t>
            </a:r>
          </a:p>
          <a:p>
            <a:r>
              <a:rPr lang="en-US" dirty="0">
                <a:latin typeface="Arial" panose="020B0604020202020204" pitchFamily="34" charset="0"/>
                <a:cs typeface="Arial" panose="020B0604020202020204" pitchFamily="34" charset="0"/>
              </a:rPr>
              <a:t>Utilization and Risk Adjusted Utilization.</a:t>
            </a:r>
          </a:p>
          <a:p>
            <a:r>
              <a:rPr lang="en-US" dirty="0">
                <a:latin typeface="Arial" panose="020B0604020202020204" pitchFamily="34" charset="0"/>
                <a:cs typeface="Arial" panose="020B0604020202020204" pitchFamily="34" charset="0"/>
              </a:rPr>
              <a:t>Health Plan Descriptive Information.</a:t>
            </a:r>
          </a:p>
          <a:p>
            <a:r>
              <a:rPr lang="en-US" dirty="0">
                <a:latin typeface="Arial" panose="020B0604020202020204" pitchFamily="34" charset="0"/>
                <a:cs typeface="Arial" panose="020B0604020202020204" pitchFamily="34" charset="0"/>
              </a:rPr>
              <a:t>Measures Reported Using Electronic Clinical Data Systems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6808426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C9B4FB-98B5-A1EC-35D9-3368614A5838}"/>
              </a:ext>
            </a:extLst>
          </p:cNvPr>
          <p:cNvSpPr>
            <a:spLocks noGrp="1"/>
          </p:cNvSpPr>
          <p:nvPr>
            <p:ph type="title"/>
          </p:nvPr>
        </p:nvSpPr>
        <p:spPr/>
        <p:txBody>
          <a:bodyPr>
            <a:normAutofit fontScale="90000"/>
          </a:bodyPr>
          <a:lstStyle/>
          <a:p>
            <a:r>
              <a:rPr lang="en-US" b="1" i="0" dirty="0">
                <a:solidFill>
                  <a:srgbClr val="333333"/>
                </a:solidFill>
                <a:effectLst/>
                <a:latin typeface="Arial" panose="020B0604020202020204" pitchFamily="34" charset="0"/>
                <a:cs typeface="Arial" panose="020B0604020202020204" pitchFamily="34" charset="0"/>
              </a:rPr>
              <a:t>What are the different sources of HEDIS data collection?</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9CA5EAE-AE9A-497F-56EE-E58C6010CA77}"/>
              </a:ext>
            </a:extLst>
          </p:cNvPr>
          <p:cNvSpPr>
            <a:spLocks noGrp="1"/>
          </p:cNvSpPr>
          <p:nvPr>
            <p:ph idx="1"/>
          </p:nvPr>
        </p:nvSpPr>
        <p:spPr/>
        <p:txBody>
          <a:bodyPr>
            <a:normAutofit/>
          </a:bodyPr>
          <a:lstStyle/>
          <a:p>
            <a:pPr marL="0" indent="0" algn="l">
              <a:buNone/>
            </a:pPr>
            <a:r>
              <a:rPr lang="en-US" sz="2800" b="0" i="0" dirty="0">
                <a:solidFill>
                  <a:srgbClr val="333333"/>
                </a:solidFill>
                <a:effectLst/>
                <a:latin typeface="Arial" panose="020B0604020202020204" pitchFamily="34" charset="0"/>
                <a:cs typeface="Arial" panose="020B0604020202020204" pitchFamily="34" charset="0"/>
              </a:rPr>
              <a:t>There are three sources of HEDIS data collection. They are:</a:t>
            </a:r>
          </a:p>
          <a:p>
            <a:pPr algn="l">
              <a:buFont typeface="Arial" panose="020B0604020202020204" pitchFamily="34" charset="0"/>
              <a:buChar char="•"/>
            </a:pPr>
            <a:r>
              <a:rPr lang="en-US" sz="2800" b="0" i="0" dirty="0">
                <a:solidFill>
                  <a:srgbClr val="333333"/>
                </a:solidFill>
                <a:effectLst/>
                <a:latin typeface="Arial" panose="020B0604020202020204" pitchFamily="34" charset="0"/>
                <a:cs typeface="Arial" panose="020B0604020202020204" pitchFamily="34" charset="0"/>
              </a:rPr>
              <a:t>Administrative: Looks at claims for medical office visits, hospitalizations, and pharmacy data</a:t>
            </a:r>
          </a:p>
          <a:p>
            <a:pPr algn="l">
              <a:buFont typeface="Arial" panose="020B0604020202020204" pitchFamily="34" charset="0"/>
              <a:buChar char="•"/>
            </a:pPr>
            <a:r>
              <a:rPr lang="en-US" sz="2800" b="0" i="0" dirty="0">
                <a:solidFill>
                  <a:srgbClr val="333333"/>
                </a:solidFill>
                <a:effectLst/>
                <a:latin typeface="Arial" panose="020B0604020202020204" pitchFamily="34" charset="0"/>
                <a:cs typeface="Arial" panose="020B0604020202020204" pitchFamily="34" charset="0"/>
              </a:rPr>
              <a:t>Hybrid: Combination of administrative data from claims and member’s medical record information</a:t>
            </a:r>
          </a:p>
          <a:p>
            <a:pPr algn="l">
              <a:buFont typeface="Arial" panose="020B0604020202020204" pitchFamily="34" charset="0"/>
              <a:buChar char="•"/>
            </a:pPr>
            <a:r>
              <a:rPr lang="en-US" sz="2800" b="0" i="0" dirty="0">
                <a:solidFill>
                  <a:srgbClr val="333333"/>
                </a:solidFill>
                <a:effectLst/>
                <a:latin typeface="Arial" panose="020B0604020202020204" pitchFamily="34" charset="0"/>
                <a:cs typeface="Arial" panose="020B0604020202020204" pitchFamily="34" charset="0"/>
              </a:rPr>
              <a:t>Patient Survey: Assesses patient experience through data collected via survey</a:t>
            </a:r>
          </a:p>
          <a:p>
            <a:endParaRPr lang="en-GB" dirty="0"/>
          </a:p>
        </p:txBody>
      </p:sp>
    </p:spTree>
    <p:extLst>
      <p:ext uri="{BB962C8B-B14F-4D97-AF65-F5344CB8AC3E}">
        <p14:creationId xmlns:p14="http://schemas.microsoft.com/office/powerpoint/2010/main" val="20133967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20D1D3-41C3-6D89-790B-19E6846A73B6}"/>
              </a:ext>
            </a:extLst>
          </p:cNvPr>
          <p:cNvSpPr>
            <a:spLocks noGrp="1"/>
          </p:cNvSpPr>
          <p:nvPr>
            <p:ph type="title"/>
          </p:nvPr>
        </p:nvSpPr>
        <p:spPr/>
        <p:txBody>
          <a:bodyPr/>
          <a:lstStyle/>
          <a:p>
            <a:r>
              <a:rPr lang="en-GB" dirty="0" err="1">
                <a:latin typeface="Arial" panose="020B0604020202020204" pitchFamily="34" charset="0"/>
                <a:cs typeface="Arial" panose="020B0604020202020204" pitchFamily="34" charset="0"/>
              </a:rPr>
              <a:t>Hedis</a:t>
            </a:r>
            <a:r>
              <a:rPr lang="en-GB" dirty="0">
                <a:latin typeface="Arial" panose="020B0604020202020204" pitchFamily="34" charset="0"/>
                <a:cs typeface="Arial" panose="020B0604020202020204" pitchFamily="34" charset="0"/>
              </a:rPr>
              <a:t> Data Collection</a:t>
            </a:r>
          </a:p>
        </p:txBody>
      </p:sp>
      <p:sp>
        <p:nvSpPr>
          <p:cNvPr id="3" name="Content Placeholder 2">
            <a:extLst>
              <a:ext uri="{FF2B5EF4-FFF2-40B4-BE49-F238E27FC236}">
                <a16:creationId xmlns:a16="http://schemas.microsoft.com/office/drawing/2014/main" id="{AE78CFC4-5D19-C14E-4C39-2C567F85F32A}"/>
              </a:ext>
            </a:extLst>
          </p:cNvPr>
          <p:cNvSpPr>
            <a:spLocks noGrp="1"/>
          </p:cNvSpPr>
          <p:nvPr>
            <p:ph idx="1"/>
          </p:nvPr>
        </p:nvSpPr>
        <p:spPr/>
        <p:txBody>
          <a:bodyPr>
            <a:normAutofit fontScale="85000" lnSpcReduction="20000"/>
          </a:bodyPr>
          <a:lstStyle/>
          <a:p>
            <a:r>
              <a:rPr lang="en-US" dirty="0">
                <a:latin typeface="Arial" panose="020B0604020202020204" pitchFamily="34" charset="0"/>
                <a:cs typeface="Arial" panose="020B0604020202020204" pitchFamily="34" charset="0"/>
              </a:rPr>
              <a:t>Most HEDIS data is collected through surveys, medical charts and insurance claims for hospitalizations, medical office visits and procedures. </a:t>
            </a:r>
          </a:p>
          <a:p>
            <a:r>
              <a:rPr lang="en-US" dirty="0">
                <a:latin typeface="Arial" panose="020B0604020202020204" pitchFamily="34" charset="0"/>
                <a:cs typeface="Arial" panose="020B0604020202020204" pitchFamily="34" charset="0"/>
              </a:rPr>
              <a:t>Survey measures must be conducted by an NCQA-approved external survey organization. </a:t>
            </a:r>
          </a:p>
          <a:p>
            <a:r>
              <a:rPr lang="en-US" dirty="0">
                <a:latin typeface="Arial" panose="020B0604020202020204" pitchFamily="34" charset="0"/>
                <a:cs typeface="Arial" panose="020B0604020202020204" pitchFamily="34" charset="0"/>
              </a:rPr>
              <a:t>Clinical measures use the administrative or hybrid data collection methodology, as specified by NCQA. </a:t>
            </a:r>
          </a:p>
          <a:p>
            <a:r>
              <a:rPr lang="en-US" dirty="0">
                <a:latin typeface="Arial" panose="020B0604020202020204" pitchFamily="34" charset="0"/>
                <a:cs typeface="Arial" panose="020B0604020202020204" pitchFamily="34" charset="0"/>
              </a:rPr>
              <a:t>Administrative data are electronic records of services, including insurance claims and registration systems from hospitals, clinics, medical offices, pharmacies and labs.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1164694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5E21D-B51E-1C23-B86B-EDAEDA8049AB}"/>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Advantages of HEDIS</a:t>
            </a:r>
          </a:p>
        </p:txBody>
      </p:sp>
      <p:sp>
        <p:nvSpPr>
          <p:cNvPr id="3" name="Content Placeholder 2">
            <a:extLst>
              <a:ext uri="{FF2B5EF4-FFF2-40B4-BE49-F238E27FC236}">
                <a16:creationId xmlns:a16="http://schemas.microsoft.com/office/drawing/2014/main" id="{8078BD68-9672-36FA-0637-98E0CF1E9F9A}"/>
              </a:ext>
            </a:extLst>
          </p:cNvPr>
          <p:cNvSpPr>
            <a:spLocks noGrp="1"/>
          </p:cNvSpPr>
          <p:nvPr>
            <p:ph idx="1"/>
          </p:nvPr>
        </p:nvSpPr>
        <p:spPr>
          <a:xfrm>
            <a:off x="609600" y="1341120"/>
            <a:ext cx="10972800" cy="4176113"/>
          </a:xfrm>
        </p:spPr>
        <p:txBody>
          <a:bodyPr>
            <a:normAutofit lnSpcReduction="10000"/>
          </a:bodyPr>
          <a:lstStyle/>
          <a:p>
            <a:pPr>
              <a:buFontTx/>
              <a:buChar char="-"/>
            </a:pPr>
            <a:r>
              <a:rPr lang="en-US" sz="2400" dirty="0">
                <a:latin typeface="Arial" panose="020B0604020202020204" pitchFamily="34" charset="0"/>
                <a:cs typeface="Arial" panose="020B0604020202020204" pitchFamily="34" charset="0"/>
              </a:rPr>
              <a:t>HEDIS measures undergo a selection process that has been described as “rigorous.”</a:t>
            </a:r>
          </a:p>
          <a:p>
            <a:pPr marL="0" indent="0">
              <a:buNone/>
            </a:pPr>
            <a:endParaRPr lang="en-US" sz="2400" dirty="0">
              <a:latin typeface="Arial" panose="020B0604020202020204" pitchFamily="34" charset="0"/>
              <a:cs typeface="Arial" panose="020B0604020202020204" pitchFamily="34" charset="0"/>
            </a:endParaRPr>
          </a:p>
          <a:p>
            <a:pPr>
              <a:buFontTx/>
              <a:buChar char="-"/>
            </a:pPr>
            <a:r>
              <a:rPr lang="en-US" sz="2400" dirty="0">
                <a:latin typeface="Arial" panose="020B0604020202020204" pitchFamily="34" charset="0"/>
                <a:cs typeface="Arial" panose="020B0604020202020204" pitchFamily="34" charset="0"/>
              </a:rPr>
              <a:t>HEDIS data are useful for “evaluating current performance and setting goals.”  </a:t>
            </a:r>
          </a:p>
          <a:p>
            <a:pPr marL="0" indent="0">
              <a:buNone/>
            </a:pPr>
            <a:endParaRPr lang="en-US" sz="2400" dirty="0">
              <a:latin typeface="Arial" panose="020B0604020202020204" pitchFamily="34" charset="0"/>
              <a:cs typeface="Arial" panose="020B0604020202020204" pitchFamily="34" charset="0"/>
            </a:endParaRPr>
          </a:p>
          <a:p>
            <a:pPr>
              <a:buFontTx/>
              <a:buChar char="-"/>
            </a:pPr>
            <a:r>
              <a:rPr lang="en-US" sz="2400" dirty="0">
                <a:latin typeface="Arial" panose="020B0604020202020204" pitchFamily="34" charset="0"/>
                <a:cs typeface="Arial" panose="020B0604020202020204" pitchFamily="34" charset="0"/>
              </a:rPr>
              <a:t>HEDIS measures focus largely on processes of care, hence they reflect care that patients actually receive, thereby leading to “buy-in from providers,” and that they are “directly actionable for quality improvement activities.” </a:t>
            </a:r>
          </a:p>
          <a:p>
            <a:pPr marL="0" indent="0">
              <a:buNone/>
            </a:pPr>
            <a:endParaRPr lang="en-US" sz="2400" dirty="0">
              <a:latin typeface="Arial" panose="020B0604020202020204" pitchFamily="34" charset="0"/>
              <a:cs typeface="Arial" panose="020B0604020202020204" pitchFamily="34" charset="0"/>
            </a:endParaRPr>
          </a:p>
          <a:p>
            <a:pPr>
              <a:buFontTx/>
              <a:buChar char="-"/>
            </a:pPr>
            <a:r>
              <a:rPr lang="en-US" sz="2400" dirty="0">
                <a:latin typeface="Arial" panose="020B0604020202020204" pitchFamily="34" charset="0"/>
                <a:cs typeface="Arial" panose="020B0604020202020204" pitchFamily="34" charset="0"/>
              </a:rPr>
              <a:t>HEDIS measures are “widely known and accepted</a:t>
            </a: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0981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4D3C4-34B3-A155-845D-115B82CDF0F1}"/>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Disadvantages of HEDIS</a:t>
            </a:r>
          </a:p>
        </p:txBody>
      </p:sp>
      <p:sp>
        <p:nvSpPr>
          <p:cNvPr id="3" name="Content Placeholder 2">
            <a:extLst>
              <a:ext uri="{FF2B5EF4-FFF2-40B4-BE49-F238E27FC236}">
                <a16:creationId xmlns:a16="http://schemas.microsoft.com/office/drawing/2014/main" id="{80E638D9-4E7A-CDC9-7A06-35FFE13B9C93}"/>
              </a:ext>
            </a:extLst>
          </p:cNvPr>
          <p:cNvSpPr>
            <a:spLocks noGrp="1"/>
          </p:cNvSpPr>
          <p:nvPr>
            <p:ph idx="1"/>
          </p:nvPr>
        </p:nvSpPr>
        <p:spPr/>
        <p:txBody>
          <a:bodyPr>
            <a:normAutofit/>
          </a:bodyPr>
          <a:lstStyle/>
          <a:p>
            <a:pPr>
              <a:buFontTx/>
              <a:buChar char="-"/>
            </a:pPr>
            <a:r>
              <a:rPr lang="en-US" dirty="0">
                <a:latin typeface="Arial" panose="020B0604020202020204" pitchFamily="34" charset="0"/>
                <a:cs typeface="Arial" panose="020B0604020202020204" pitchFamily="34" charset="0"/>
              </a:rPr>
              <a:t>The process to develop HEDIS measures may be flawed. There is a possible conflict of interest because NCQA “works closely with the managed-care industry.” </a:t>
            </a:r>
          </a:p>
          <a:p>
            <a:pPr>
              <a:buFontTx/>
              <a:buChar char="-"/>
            </a:pPr>
            <a:r>
              <a:rPr lang="en-US" dirty="0">
                <a:latin typeface="Arial" panose="020B0604020202020204" pitchFamily="34" charset="0"/>
                <a:cs typeface="Arial" panose="020B0604020202020204" pitchFamily="34" charset="0"/>
              </a:rPr>
              <a:t>The process to develop the measures is not completely “transparent,” that is, “information about existing conditions, decisions and actions” is not completely “accessible, visible and understandable.” </a:t>
            </a:r>
          </a:p>
        </p:txBody>
      </p:sp>
    </p:spTree>
    <p:extLst>
      <p:ext uri="{BB962C8B-B14F-4D97-AF65-F5344CB8AC3E}">
        <p14:creationId xmlns:p14="http://schemas.microsoft.com/office/powerpoint/2010/main" val="3238824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D1F98-337D-D669-01AD-2134D611FE9E}"/>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Advantages and disadvantages of HEDIS</a:t>
            </a:r>
          </a:p>
        </p:txBody>
      </p:sp>
      <p:sp>
        <p:nvSpPr>
          <p:cNvPr id="3" name="Content Placeholder 2">
            <a:extLst>
              <a:ext uri="{FF2B5EF4-FFF2-40B4-BE49-F238E27FC236}">
                <a16:creationId xmlns:a16="http://schemas.microsoft.com/office/drawing/2014/main" id="{59D10D60-8931-63E9-2BE6-B81E72509A3C}"/>
              </a:ext>
            </a:extLst>
          </p:cNvPr>
          <p:cNvSpPr>
            <a:spLocks noGrp="1"/>
          </p:cNvSpPr>
          <p:nvPr>
            <p:ph idx="1"/>
          </p:nvPr>
        </p:nvSpPr>
        <p:spPr/>
        <p:txBody>
          <a:bodyPr>
            <a:normAutofit/>
          </a:bodyPr>
          <a:lstStyle/>
          <a:p>
            <a:r>
              <a:rPr lang="en-US" b="1" i="0" dirty="0">
                <a:solidFill>
                  <a:srgbClr val="202124"/>
                </a:solidFill>
                <a:effectLst/>
                <a:latin typeface="arial" panose="020B0604020202020204" pitchFamily="34" charset="0"/>
              </a:rPr>
              <a:t>MAIN Disadvantage- HEDIS measures do not account for many important aspects of health care quality</a:t>
            </a:r>
            <a:r>
              <a:rPr lang="en-US" b="0" i="0" dirty="0">
                <a:solidFill>
                  <a:srgbClr val="202124"/>
                </a:solidFill>
                <a:effectLst/>
                <a:latin typeface="arial" panose="020B0604020202020204" pitchFamily="34" charset="0"/>
              </a:rPr>
              <a:t>. They count only a select set of healthcare interventions, for specific at risk patient populations, that can imply that institutions and Providers are giving adequate care.</a:t>
            </a:r>
          </a:p>
        </p:txBody>
      </p:sp>
    </p:spTree>
    <p:extLst>
      <p:ext uri="{BB962C8B-B14F-4D97-AF65-F5344CB8AC3E}">
        <p14:creationId xmlns:p14="http://schemas.microsoft.com/office/powerpoint/2010/main" val="9334600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0516A-D329-B4F1-1CCE-3054F6871799}"/>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How does the CQC measure quality?</a:t>
            </a:r>
          </a:p>
        </p:txBody>
      </p:sp>
      <p:sp>
        <p:nvSpPr>
          <p:cNvPr id="3" name="Content Placeholder 2">
            <a:extLst>
              <a:ext uri="{FF2B5EF4-FFF2-40B4-BE49-F238E27FC236}">
                <a16:creationId xmlns:a16="http://schemas.microsoft.com/office/drawing/2014/main" id="{E14BC7F4-E8A7-ED97-B0BA-7BFDF4BC82D8}"/>
              </a:ext>
            </a:extLst>
          </p:cNvPr>
          <p:cNvSpPr>
            <a:spLocks noGrp="1"/>
          </p:cNvSpPr>
          <p:nvPr>
            <p:ph idx="1"/>
          </p:nvPr>
        </p:nvSpPr>
        <p:spPr/>
        <p:txBody>
          <a:bodyPr>
            <a:normAutofit/>
          </a:bodyPr>
          <a:lstStyle/>
          <a:p>
            <a:pPr>
              <a:buFontTx/>
              <a:buChar char="-"/>
            </a:pPr>
            <a:r>
              <a:rPr lang="en-US" sz="2800" b="0" i="0" dirty="0">
                <a:solidFill>
                  <a:srgbClr val="202124"/>
                </a:solidFill>
                <a:effectLst/>
                <a:latin typeface="arial" panose="020B0604020202020204" pitchFamily="34" charset="0"/>
              </a:rPr>
              <a:t>After an inspection, CQC rate the quality of care overall and for five key questions: are they safe, effective, caring, responsive and well-led? </a:t>
            </a:r>
          </a:p>
          <a:p>
            <a:pPr marL="0" indent="0">
              <a:buNone/>
            </a:pPr>
            <a:endParaRPr lang="en-US" sz="2800" b="0" i="0" dirty="0">
              <a:solidFill>
                <a:srgbClr val="202124"/>
              </a:solidFill>
              <a:effectLst/>
              <a:latin typeface="arial" panose="020B0604020202020204" pitchFamily="34" charset="0"/>
            </a:endParaRPr>
          </a:p>
          <a:p>
            <a:pPr>
              <a:buFontTx/>
              <a:buChar char="-"/>
            </a:pPr>
            <a:r>
              <a:rPr lang="en-US" sz="2800" b="1" i="0" dirty="0">
                <a:solidFill>
                  <a:srgbClr val="202124"/>
                </a:solidFill>
                <a:effectLst/>
                <a:latin typeface="arial" panose="020B0604020202020204" pitchFamily="34" charset="0"/>
              </a:rPr>
              <a:t>CQC award ratings on a four-point scale: outstanding, good, requires improvement, or inadequate</a:t>
            </a:r>
            <a:r>
              <a:rPr lang="en-US" sz="2800" b="0" i="0" dirty="0">
                <a:solidFill>
                  <a:srgbClr val="202124"/>
                </a:solidFill>
                <a:effectLst/>
                <a:latin typeface="arial" panose="020B0604020202020204" pitchFamily="34" charset="0"/>
              </a:rPr>
              <a:t>.</a:t>
            </a:r>
          </a:p>
          <a:p>
            <a:pPr marL="0" indent="0">
              <a:buNone/>
            </a:pPr>
            <a:endParaRPr lang="en-US" sz="2800" b="0" i="0" dirty="0">
              <a:solidFill>
                <a:srgbClr val="202124"/>
              </a:solidFill>
              <a:effectLst/>
              <a:latin typeface="arial" panose="020B0604020202020204" pitchFamily="34" charset="0"/>
            </a:endParaRPr>
          </a:p>
          <a:p>
            <a:pPr>
              <a:buFontTx/>
              <a:buChar char="-"/>
            </a:pPr>
            <a:r>
              <a:rPr lang="en-US" sz="2800" b="0" i="0" dirty="0">
                <a:solidFill>
                  <a:srgbClr val="202124"/>
                </a:solidFill>
                <a:effectLst/>
                <a:latin typeface="arial" panose="020B0604020202020204" pitchFamily="34" charset="0"/>
              </a:rPr>
              <a:t> It is a legal requirement for all providers to display CQC ratings.</a:t>
            </a:r>
            <a:endParaRPr lang="en-GB" sz="2800" dirty="0"/>
          </a:p>
        </p:txBody>
      </p:sp>
    </p:spTree>
    <p:extLst>
      <p:ext uri="{BB962C8B-B14F-4D97-AF65-F5344CB8AC3E}">
        <p14:creationId xmlns:p14="http://schemas.microsoft.com/office/powerpoint/2010/main" val="15325266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51481E-AF6E-4518-70D4-B25D416228AE}"/>
              </a:ext>
            </a:extLst>
          </p:cNvPr>
          <p:cNvSpPr>
            <a:spLocks noGrp="1"/>
          </p:cNvSpPr>
          <p:nvPr>
            <p:ph type="title"/>
          </p:nvPr>
        </p:nvSpPr>
        <p:spPr/>
        <p:txBody>
          <a:bodyPr>
            <a:normAutofit fontScale="90000"/>
          </a:bodyPr>
          <a:lstStyle/>
          <a:p>
            <a:r>
              <a:rPr lang="en-US" b="1" dirty="0">
                <a:solidFill>
                  <a:srgbClr val="202124"/>
                </a:solidFill>
                <a:latin typeface="arial" panose="020B0604020202020204" pitchFamily="34" charset="0"/>
              </a:rPr>
              <a:t>CQC</a:t>
            </a:r>
            <a:r>
              <a:rPr lang="en-US" b="1" i="0" dirty="0">
                <a:solidFill>
                  <a:srgbClr val="202124"/>
                </a:solidFill>
                <a:effectLst/>
                <a:latin typeface="arial" panose="020B0604020202020204" pitchFamily="34" charset="0"/>
              </a:rPr>
              <a:t> ask the same five questions of all the services they inspect:</a:t>
            </a:r>
            <a:endParaRPr lang="en-GB" dirty="0"/>
          </a:p>
        </p:txBody>
      </p:sp>
      <p:sp>
        <p:nvSpPr>
          <p:cNvPr id="3" name="Content Placeholder 2">
            <a:extLst>
              <a:ext uri="{FF2B5EF4-FFF2-40B4-BE49-F238E27FC236}">
                <a16:creationId xmlns:a16="http://schemas.microsoft.com/office/drawing/2014/main" id="{B54F2BBA-37C0-94B1-84B5-AAF5CA3EDA41}"/>
              </a:ext>
            </a:extLst>
          </p:cNvPr>
          <p:cNvSpPr>
            <a:spLocks noGrp="1"/>
          </p:cNvSpPr>
          <p:nvPr>
            <p:ph idx="1"/>
          </p:nvPr>
        </p:nvSpPr>
        <p:spPr/>
        <p:txBody>
          <a:bodyPr>
            <a:normAutofit/>
          </a:bodyPr>
          <a:lstStyle/>
          <a:p>
            <a:pPr algn="l">
              <a:buFont typeface="Arial" panose="020B0604020202020204" pitchFamily="34" charset="0"/>
              <a:buChar char="•"/>
            </a:pPr>
            <a:r>
              <a:rPr lang="en-US" b="0" i="0" dirty="0">
                <a:solidFill>
                  <a:srgbClr val="202124"/>
                </a:solidFill>
                <a:effectLst/>
                <a:latin typeface="arial" panose="020B0604020202020204" pitchFamily="34" charset="0"/>
              </a:rPr>
              <a:t>Are they safe? Safe: you are protected from abuse and avoidable harm.</a:t>
            </a:r>
          </a:p>
          <a:p>
            <a:pPr algn="l">
              <a:buFont typeface="Arial" panose="020B0604020202020204" pitchFamily="34" charset="0"/>
              <a:buChar char="•"/>
            </a:pPr>
            <a:r>
              <a:rPr lang="en-US" b="0" i="0" dirty="0">
                <a:solidFill>
                  <a:srgbClr val="202124"/>
                </a:solidFill>
                <a:effectLst/>
                <a:latin typeface="arial" panose="020B0604020202020204" pitchFamily="34" charset="0"/>
              </a:rPr>
              <a:t>Are they effective? ...</a:t>
            </a:r>
          </a:p>
          <a:p>
            <a:pPr algn="l">
              <a:buFont typeface="Arial" panose="020B0604020202020204" pitchFamily="34" charset="0"/>
              <a:buChar char="•"/>
            </a:pPr>
            <a:r>
              <a:rPr lang="en-US" b="0" i="0" dirty="0">
                <a:solidFill>
                  <a:srgbClr val="202124"/>
                </a:solidFill>
                <a:effectLst/>
                <a:latin typeface="arial" panose="020B0604020202020204" pitchFamily="34" charset="0"/>
              </a:rPr>
              <a:t>Are they caring? ...</a:t>
            </a:r>
          </a:p>
          <a:p>
            <a:pPr algn="l">
              <a:buFont typeface="Arial" panose="020B0604020202020204" pitchFamily="34" charset="0"/>
              <a:buChar char="•"/>
            </a:pPr>
            <a:r>
              <a:rPr lang="en-US" b="0" i="0" dirty="0">
                <a:solidFill>
                  <a:srgbClr val="202124"/>
                </a:solidFill>
                <a:effectLst/>
                <a:latin typeface="arial" panose="020B0604020202020204" pitchFamily="34" charset="0"/>
              </a:rPr>
              <a:t>Are they responsive to people's needs? ...</a:t>
            </a:r>
          </a:p>
          <a:p>
            <a:pPr algn="l">
              <a:buFont typeface="Arial" panose="020B0604020202020204" pitchFamily="34" charset="0"/>
              <a:buChar char="•"/>
            </a:pPr>
            <a:r>
              <a:rPr lang="en-US" b="0" i="0" dirty="0">
                <a:solidFill>
                  <a:srgbClr val="202124"/>
                </a:solidFill>
                <a:effectLst/>
                <a:latin typeface="arial" panose="020B0604020202020204" pitchFamily="34" charset="0"/>
              </a:rPr>
              <a:t>Are they well-led?</a:t>
            </a:r>
          </a:p>
          <a:p>
            <a:endParaRPr lang="en-GB" dirty="0"/>
          </a:p>
        </p:txBody>
      </p:sp>
    </p:spTree>
    <p:extLst>
      <p:ext uri="{BB962C8B-B14F-4D97-AF65-F5344CB8AC3E}">
        <p14:creationId xmlns:p14="http://schemas.microsoft.com/office/powerpoint/2010/main" val="167716113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F9B61-3ACE-20AA-FC7C-69A6094DCFCF}"/>
              </a:ext>
            </a:extLst>
          </p:cNvPr>
          <p:cNvSpPr>
            <a:spLocks noGrp="1"/>
          </p:cNvSpPr>
          <p:nvPr>
            <p:ph type="title"/>
          </p:nvPr>
        </p:nvSpPr>
        <p:spPr/>
        <p:txBody>
          <a:bodyPr>
            <a:normAutofit/>
          </a:bodyPr>
          <a:lstStyle/>
          <a:p>
            <a:r>
              <a:rPr lang="en-GB" sz="3200" b="1" dirty="0">
                <a:latin typeface="Arial" panose="020B0604020202020204" pitchFamily="34" charset="0"/>
                <a:cs typeface="Arial" panose="020B0604020202020204" pitchFamily="34" charset="0"/>
              </a:rPr>
              <a:t>CQC 5 standards/domain AND Key Line of Enquiry (KLOE )…1</a:t>
            </a:r>
          </a:p>
        </p:txBody>
      </p:sp>
      <p:pic>
        <p:nvPicPr>
          <p:cNvPr id="5" name="Content Placeholder 4">
            <a:extLst>
              <a:ext uri="{FF2B5EF4-FFF2-40B4-BE49-F238E27FC236}">
                <a16:creationId xmlns:a16="http://schemas.microsoft.com/office/drawing/2014/main" id="{779FE6B0-E971-0A40-9C10-9D3D66CF1E0B}"/>
              </a:ext>
            </a:extLst>
          </p:cNvPr>
          <p:cNvPicPr>
            <a:picLocks noGrp="1" noChangeAspect="1"/>
          </p:cNvPicPr>
          <p:nvPr>
            <p:ph idx="1"/>
          </p:nvPr>
        </p:nvPicPr>
        <p:blipFill rotWithShape="1">
          <a:blip r:embed="rId2"/>
          <a:srcRect l="22633" t="31307" r="25099" b="16052"/>
          <a:stretch/>
        </p:blipFill>
        <p:spPr>
          <a:xfrm>
            <a:off x="2992582" y="1417638"/>
            <a:ext cx="6606607" cy="3740728"/>
          </a:xfrm>
        </p:spPr>
      </p:pic>
    </p:spTree>
    <p:extLst>
      <p:ext uri="{BB962C8B-B14F-4D97-AF65-F5344CB8AC3E}">
        <p14:creationId xmlns:p14="http://schemas.microsoft.com/office/powerpoint/2010/main" val="312053338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55EA3E-D3D2-2B9F-29F3-06860FC6B9C3}"/>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CQC 5 standards/domain AND Key Line of Enquiry (KLOE )…2</a:t>
            </a:r>
            <a:endParaRPr lang="en-GB" dirty="0"/>
          </a:p>
        </p:txBody>
      </p:sp>
      <p:sp>
        <p:nvSpPr>
          <p:cNvPr id="3" name="Content Placeholder 2">
            <a:extLst>
              <a:ext uri="{FF2B5EF4-FFF2-40B4-BE49-F238E27FC236}">
                <a16:creationId xmlns:a16="http://schemas.microsoft.com/office/drawing/2014/main" id="{69E43347-C703-91A3-E669-C75C95D05E99}"/>
              </a:ext>
            </a:extLst>
          </p:cNvPr>
          <p:cNvSpPr>
            <a:spLocks noGrp="1"/>
          </p:cNvSpPr>
          <p:nvPr>
            <p:ph idx="1"/>
          </p:nvPr>
        </p:nvSpPr>
        <p:spPr>
          <a:xfrm>
            <a:off x="282633" y="1600201"/>
            <a:ext cx="11299767" cy="4318461"/>
          </a:xfrm>
        </p:spPr>
        <p:txBody>
          <a:bodyPr>
            <a:normAutofit fontScale="47500" lnSpcReduction="20000"/>
          </a:bodyPr>
          <a:lstStyle/>
          <a:p>
            <a:r>
              <a:rPr lang="en-US" b="1" dirty="0"/>
              <a:t>Safe</a:t>
            </a:r>
          </a:p>
          <a:p>
            <a:r>
              <a:rPr lang="en-US" dirty="0"/>
              <a:t>S1How are people protected from bullying, harassment, avoidable harm and abuse that may breach their human rights?</a:t>
            </a:r>
          </a:p>
          <a:p>
            <a:r>
              <a:rPr lang="en-US" dirty="0"/>
              <a:t>S2 How are risks to individuals and the service managed so that people are protected and their freedom is supported and respected?</a:t>
            </a:r>
          </a:p>
          <a:p>
            <a:r>
              <a:rPr lang="en-US" dirty="0"/>
              <a:t>S3 How does the service make sure that there are sufficient numbers of suitable staff to keep people safe and meet their needs?</a:t>
            </a:r>
          </a:p>
          <a:p>
            <a:r>
              <a:rPr lang="en-US" dirty="0"/>
              <a:t>S4 How are people’s medicines managed so that they receive them safely?</a:t>
            </a:r>
          </a:p>
          <a:p>
            <a:endParaRPr lang="en-US" dirty="0"/>
          </a:p>
          <a:p>
            <a:r>
              <a:rPr lang="en-US" b="1" dirty="0"/>
              <a:t>Effective</a:t>
            </a:r>
          </a:p>
          <a:p>
            <a:r>
              <a:rPr lang="en-US" dirty="0"/>
              <a:t>E1 How do people receive effective care, which is based on best practice, from staff who have the knowledge and skills they need to carry out their roles and responsibilities?</a:t>
            </a:r>
          </a:p>
          <a:p>
            <a:r>
              <a:rPr lang="en-US" dirty="0"/>
              <a:t>E2 Is consent to care and treatment always sought in line with legislation and guidance?</a:t>
            </a:r>
          </a:p>
          <a:p>
            <a:r>
              <a:rPr lang="en-US" dirty="0"/>
              <a:t>E3 How are people supported to have sufficient to eat, drink and maintain a balanced diet?</a:t>
            </a:r>
          </a:p>
          <a:p>
            <a:r>
              <a:rPr lang="en-US" dirty="0"/>
              <a:t>E4 How are people supported to maintain good health, have access to healthcare services and receive ongoing healthcare support?</a:t>
            </a:r>
          </a:p>
          <a:p>
            <a:r>
              <a:rPr lang="en-US" dirty="0"/>
              <a:t>E5 How are people’s individual needs met by the adaptation, design and decoration of the service?</a:t>
            </a:r>
          </a:p>
        </p:txBody>
      </p:sp>
    </p:spTree>
    <p:extLst>
      <p:ext uri="{BB962C8B-B14F-4D97-AF65-F5344CB8AC3E}">
        <p14:creationId xmlns:p14="http://schemas.microsoft.com/office/powerpoint/2010/main" val="42110201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9FE9B4-A4CD-EFDE-6CC5-DE13725F0E88}"/>
              </a:ext>
            </a:extLst>
          </p:cNvPr>
          <p:cNvSpPr>
            <a:spLocks noGrp="1"/>
          </p:cNvSpPr>
          <p:nvPr>
            <p:ph type="title"/>
          </p:nvPr>
        </p:nvSpPr>
        <p:spPr/>
        <p:txBody>
          <a:bodyPr>
            <a:normAutofit fontScale="90000"/>
          </a:bodyPr>
          <a:lstStyle/>
          <a:p>
            <a:r>
              <a:rPr lang="en-GB" b="1" dirty="0">
                <a:latin typeface="Arial" panose="020B0604020202020204" pitchFamily="34" charset="0"/>
                <a:cs typeface="Arial" panose="020B0604020202020204" pitchFamily="34" charset="0"/>
              </a:rPr>
              <a:t>CQC 5 standards/domain AND Key Line of Enquiry (KLOE )…3</a:t>
            </a:r>
            <a:endParaRPr lang="en-GB" dirty="0"/>
          </a:p>
        </p:txBody>
      </p:sp>
      <p:sp>
        <p:nvSpPr>
          <p:cNvPr id="3" name="Content Placeholder 2">
            <a:extLst>
              <a:ext uri="{FF2B5EF4-FFF2-40B4-BE49-F238E27FC236}">
                <a16:creationId xmlns:a16="http://schemas.microsoft.com/office/drawing/2014/main" id="{741A811E-7068-1BEC-48AC-6D294E6E5993}"/>
              </a:ext>
            </a:extLst>
          </p:cNvPr>
          <p:cNvSpPr>
            <a:spLocks noGrp="1"/>
          </p:cNvSpPr>
          <p:nvPr>
            <p:ph idx="1"/>
          </p:nvPr>
        </p:nvSpPr>
        <p:spPr/>
        <p:txBody>
          <a:bodyPr>
            <a:normAutofit fontScale="47500" lnSpcReduction="20000"/>
          </a:bodyPr>
          <a:lstStyle/>
          <a:p>
            <a:r>
              <a:rPr lang="en-US" b="1" dirty="0"/>
              <a:t>Caring</a:t>
            </a:r>
          </a:p>
          <a:p>
            <a:r>
              <a:rPr lang="en-US" dirty="0"/>
              <a:t>C1 How are positive caring relationships developed with people using the service?</a:t>
            </a:r>
          </a:p>
          <a:p>
            <a:r>
              <a:rPr lang="en-US" dirty="0"/>
              <a:t>C2 How does the service support people to express their views and be actively involved in making decisions about their care, treatment and support?</a:t>
            </a:r>
          </a:p>
          <a:p>
            <a:r>
              <a:rPr lang="en-US" dirty="0"/>
              <a:t>C3 How is people’s privacy and dignity respected and promoted?</a:t>
            </a:r>
          </a:p>
          <a:p>
            <a:endParaRPr lang="en-US" dirty="0"/>
          </a:p>
          <a:p>
            <a:r>
              <a:rPr lang="en-US" b="1" dirty="0"/>
              <a:t>Responsive</a:t>
            </a:r>
          </a:p>
          <a:p>
            <a:r>
              <a:rPr lang="en-US" dirty="0"/>
              <a:t>R1 How do people receive </a:t>
            </a:r>
            <a:r>
              <a:rPr lang="en-US" dirty="0" err="1"/>
              <a:t>personalised</a:t>
            </a:r>
            <a:r>
              <a:rPr lang="en-US" dirty="0"/>
              <a:t> care that is responsive to their needs?</a:t>
            </a:r>
          </a:p>
          <a:p>
            <a:r>
              <a:rPr lang="en-US" dirty="0"/>
              <a:t>R2 How does the service routinely listen and learn from people’s experiences, concerns and complaints?</a:t>
            </a:r>
          </a:p>
          <a:p>
            <a:endParaRPr lang="en-US" dirty="0"/>
          </a:p>
          <a:p>
            <a:r>
              <a:rPr lang="en-US" b="1" dirty="0"/>
              <a:t>Well-led</a:t>
            </a:r>
          </a:p>
          <a:p>
            <a:r>
              <a:rPr lang="en-US" dirty="0"/>
              <a:t>W1 How does the service promote a positive culture that is person-</a:t>
            </a:r>
            <a:r>
              <a:rPr lang="en-US" dirty="0" err="1"/>
              <a:t>centred</a:t>
            </a:r>
            <a:r>
              <a:rPr lang="en-US" dirty="0"/>
              <a:t>, open, inclusive and empowering?</a:t>
            </a:r>
          </a:p>
          <a:p>
            <a:r>
              <a:rPr lang="en-US" dirty="0"/>
              <a:t>W2 How does the service demonstrate good management and leadership?</a:t>
            </a:r>
          </a:p>
          <a:p>
            <a:r>
              <a:rPr lang="en-US" dirty="0"/>
              <a:t>W3 How does the service deliver high quality care?</a:t>
            </a:r>
            <a:endParaRPr lang="en-GB" dirty="0"/>
          </a:p>
        </p:txBody>
      </p:sp>
    </p:spTree>
    <p:extLst>
      <p:ext uri="{BB962C8B-B14F-4D97-AF65-F5344CB8AC3E}">
        <p14:creationId xmlns:p14="http://schemas.microsoft.com/office/powerpoint/2010/main" val="164346887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DC4B7-8B9A-EABF-EE8E-18D398CF7335}"/>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How CQC probe KLOE</a:t>
            </a:r>
          </a:p>
        </p:txBody>
      </p:sp>
      <p:sp>
        <p:nvSpPr>
          <p:cNvPr id="3" name="Content Placeholder 2">
            <a:extLst>
              <a:ext uri="{FF2B5EF4-FFF2-40B4-BE49-F238E27FC236}">
                <a16:creationId xmlns:a16="http://schemas.microsoft.com/office/drawing/2014/main" id="{248893FB-2354-57F6-7D60-A9F569433D88}"/>
              </a:ext>
            </a:extLst>
          </p:cNvPr>
          <p:cNvSpPr>
            <a:spLocks noGrp="1"/>
          </p:cNvSpPr>
          <p:nvPr>
            <p:ph idx="1"/>
          </p:nvPr>
        </p:nvSpPr>
        <p:spPr/>
        <p:txBody>
          <a:bodyPr>
            <a:normAutofit fontScale="40000" lnSpcReduction="20000"/>
          </a:bodyPr>
          <a:lstStyle/>
          <a:p>
            <a:r>
              <a:rPr lang="en-US" dirty="0"/>
              <a:t>For example, for KLOE S4 (under Safe): “How are people’s medicines managed so that they receive them safely?” How would you evidence that medicines are managed safely?</a:t>
            </a:r>
          </a:p>
          <a:p>
            <a:endParaRPr lang="en-US" dirty="0"/>
          </a:p>
          <a:p>
            <a:r>
              <a:rPr lang="en-US" dirty="0"/>
              <a:t>Are your MAR charts/</a:t>
            </a:r>
            <a:r>
              <a:rPr lang="en-US" dirty="0" err="1"/>
              <a:t>eMAR</a:t>
            </a:r>
            <a:r>
              <a:rPr lang="en-US" dirty="0"/>
              <a:t> well maintained, clear and legible?</a:t>
            </a:r>
          </a:p>
          <a:p>
            <a:r>
              <a:rPr lang="en-US" dirty="0"/>
              <a:t>Are there gaps in these records? Are they messy?</a:t>
            </a:r>
          </a:p>
          <a:p>
            <a:r>
              <a:rPr lang="en-US" dirty="0"/>
              <a:t>Do you have records of medication related incidents? What action did you take? What was the outcome?</a:t>
            </a:r>
          </a:p>
          <a:p>
            <a:r>
              <a:rPr lang="en-US" dirty="0"/>
              <a:t>How does you make sure that people’s </a:t>
            </a:r>
            <a:r>
              <a:rPr lang="en-US" dirty="0" err="1"/>
              <a:t>behaviour</a:t>
            </a:r>
            <a:r>
              <a:rPr lang="en-US" dirty="0"/>
              <a:t> is not controlled by excessive or</a:t>
            </a:r>
          </a:p>
          <a:p>
            <a:r>
              <a:rPr lang="en-US" dirty="0"/>
              <a:t>inappropriate use of medicines?</a:t>
            </a:r>
          </a:p>
          <a:p>
            <a:r>
              <a:rPr lang="en-US" dirty="0"/>
              <a:t>Are there clear procedures for giving medicines covertly, in line with the Mental Capacity Act</a:t>
            </a:r>
          </a:p>
          <a:p>
            <a:r>
              <a:rPr lang="en-US" dirty="0"/>
              <a:t>2005?</a:t>
            </a:r>
          </a:p>
          <a:p>
            <a:r>
              <a:rPr lang="en-US" dirty="0"/>
              <a:t>In addition, especially for residential care:</a:t>
            </a:r>
          </a:p>
          <a:p>
            <a:endParaRPr lang="en-US" dirty="0"/>
          </a:p>
          <a:p>
            <a:r>
              <a:rPr lang="en-US" dirty="0"/>
              <a:t>Are medicines stored safely and do you have a process in place to evidence this?</a:t>
            </a:r>
          </a:p>
          <a:p>
            <a:r>
              <a:rPr lang="en-US" dirty="0"/>
              <a:t>How do you work with pharmacies to improve safety around medicines?</a:t>
            </a:r>
          </a:p>
          <a:p>
            <a:r>
              <a:rPr lang="en-US" dirty="0"/>
              <a:t>How are medicines ordered, transported, stored, and disposed of safely and securely in ways that meet current and relevant legislation and guidance?</a:t>
            </a:r>
          </a:p>
          <a:p>
            <a:pPr marL="0" indent="0">
              <a:buNone/>
            </a:pPr>
            <a:r>
              <a:rPr lang="en-US" b="1" dirty="0"/>
              <a:t>This is not an exhaustive list, but it will get you moving on the right track. The point is not just that you know that medicines are managed safely but you able to evidence it to someone who comes into your service out of the blue. What methods can you evidence it?</a:t>
            </a:r>
            <a:endParaRPr lang="en-GB" b="1" dirty="0"/>
          </a:p>
        </p:txBody>
      </p:sp>
    </p:spTree>
    <p:extLst>
      <p:ext uri="{BB962C8B-B14F-4D97-AF65-F5344CB8AC3E}">
        <p14:creationId xmlns:p14="http://schemas.microsoft.com/office/powerpoint/2010/main" val="322903543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4AE33-063A-CE37-634A-C01F25F79D98}"/>
              </a:ext>
            </a:extLst>
          </p:cNvPr>
          <p:cNvSpPr>
            <a:spLocks noGrp="1"/>
          </p:cNvSpPr>
          <p:nvPr>
            <p:ph type="title"/>
          </p:nvPr>
        </p:nvSpPr>
        <p:spPr/>
        <p:txBody>
          <a:bodyPr/>
          <a:lstStyle/>
          <a:p>
            <a:r>
              <a:rPr lang="en-GB" b="1" dirty="0"/>
              <a:t>Other Root Cause Analysis Models</a:t>
            </a:r>
          </a:p>
        </p:txBody>
      </p:sp>
      <p:sp>
        <p:nvSpPr>
          <p:cNvPr id="3" name="Content Placeholder 2">
            <a:extLst>
              <a:ext uri="{FF2B5EF4-FFF2-40B4-BE49-F238E27FC236}">
                <a16:creationId xmlns:a16="http://schemas.microsoft.com/office/drawing/2014/main" id="{64B09684-F2AF-71A2-EC0A-9C0C23A836D5}"/>
              </a:ext>
            </a:extLst>
          </p:cNvPr>
          <p:cNvSpPr>
            <a:spLocks noGrp="1"/>
          </p:cNvSpPr>
          <p:nvPr>
            <p:ph idx="1"/>
          </p:nvPr>
        </p:nvSpPr>
        <p:spPr/>
        <p:txBody>
          <a:bodyPr/>
          <a:lstStyle/>
          <a:p>
            <a:r>
              <a:rPr lang="en-GB" dirty="0"/>
              <a:t>Pestle Analysis And SWOT Analysis</a:t>
            </a:r>
          </a:p>
        </p:txBody>
      </p:sp>
    </p:spTree>
    <p:extLst>
      <p:ext uri="{BB962C8B-B14F-4D97-AF65-F5344CB8AC3E}">
        <p14:creationId xmlns:p14="http://schemas.microsoft.com/office/powerpoint/2010/main" val="12180100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4BADCF-87BB-2B71-44A5-976F3FAD8B08}"/>
              </a:ext>
            </a:extLst>
          </p:cNvPr>
          <p:cNvSpPr>
            <a:spLocks noGrp="1"/>
          </p:cNvSpPr>
          <p:nvPr>
            <p:ph type="title"/>
          </p:nvPr>
        </p:nvSpPr>
        <p:spPr/>
        <p:txBody>
          <a:bodyPr/>
          <a:lstStyle/>
          <a:p>
            <a:r>
              <a:rPr lang="en-GB" b="1" dirty="0"/>
              <a:t>SWOT Analysis</a:t>
            </a:r>
          </a:p>
        </p:txBody>
      </p:sp>
      <p:sp>
        <p:nvSpPr>
          <p:cNvPr id="3" name="Content Placeholder 2">
            <a:extLst>
              <a:ext uri="{FF2B5EF4-FFF2-40B4-BE49-F238E27FC236}">
                <a16:creationId xmlns:a16="http://schemas.microsoft.com/office/drawing/2014/main" id="{329DC88F-695F-76CE-47AE-54C6A33C7BFD}"/>
              </a:ext>
            </a:extLst>
          </p:cNvPr>
          <p:cNvSpPr>
            <a:spLocks noGrp="1"/>
          </p:cNvSpPr>
          <p:nvPr>
            <p:ph idx="1"/>
          </p:nvPr>
        </p:nvSpPr>
        <p:spPr/>
        <p:txBody>
          <a:bodyPr/>
          <a:lstStyle/>
          <a:p>
            <a:pPr marL="0" indent="0">
              <a:buNone/>
            </a:pPr>
            <a:r>
              <a:rPr lang="en-US" dirty="0"/>
              <a:t>- </a:t>
            </a:r>
            <a:r>
              <a:rPr lang="en-US" dirty="0">
                <a:latin typeface="Arial" panose="020B0604020202020204" pitchFamily="34" charset="0"/>
                <a:cs typeface="Arial" panose="020B0604020202020204" pitchFamily="34" charset="0"/>
              </a:rPr>
              <a:t>A SWOT analysis is a planning tool which seeks to identify the </a:t>
            </a:r>
            <a:r>
              <a:rPr lang="en-US" b="1" dirty="0">
                <a:latin typeface="Arial" panose="020B0604020202020204" pitchFamily="34" charset="0"/>
                <a:cs typeface="Arial" panose="020B0604020202020204" pitchFamily="34" charset="0"/>
              </a:rPr>
              <a:t>Strengths</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Weaknesses</a:t>
            </a:r>
            <a:r>
              <a:rPr lang="en-US" dirty="0">
                <a:latin typeface="Arial" panose="020B0604020202020204" pitchFamily="34" charset="0"/>
                <a:cs typeface="Arial" panose="020B0604020202020204" pitchFamily="34" charset="0"/>
              </a:rPr>
              <a:t>, </a:t>
            </a:r>
            <a:r>
              <a:rPr lang="en-US" b="1" dirty="0">
                <a:latin typeface="Arial" panose="020B0604020202020204" pitchFamily="34" charset="0"/>
                <a:cs typeface="Arial" panose="020B0604020202020204" pitchFamily="34" charset="0"/>
              </a:rPr>
              <a:t>Opportunities</a:t>
            </a:r>
            <a:r>
              <a:rPr lang="en-US" dirty="0">
                <a:latin typeface="Arial" panose="020B0604020202020204" pitchFamily="34" charset="0"/>
                <a:cs typeface="Arial" panose="020B0604020202020204" pitchFamily="34" charset="0"/>
              </a:rPr>
              <a:t> and </a:t>
            </a:r>
            <a:r>
              <a:rPr lang="en-US" b="1" dirty="0">
                <a:latin typeface="Arial" panose="020B0604020202020204" pitchFamily="34" charset="0"/>
                <a:cs typeface="Arial" panose="020B0604020202020204" pitchFamily="34" charset="0"/>
              </a:rPr>
              <a:t>Threats</a:t>
            </a:r>
            <a:r>
              <a:rPr lang="en-US" dirty="0">
                <a:latin typeface="Arial" panose="020B0604020202020204" pitchFamily="34" charset="0"/>
                <a:cs typeface="Arial" panose="020B0604020202020204" pitchFamily="34" charset="0"/>
              </a:rPr>
              <a:t> involved in a project or organization. </a:t>
            </a:r>
          </a:p>
          <a:p>
            <a:pPr marL="0" indent="0">
              <a:buNone/>
            </a:pPr>
            <a:r>
              <a:rPr lang="en-US" dirty="0">
                <a:latin typeface="Arial" panose="020B0604020202020204" pitchFamily="34" charset="0"/>
                <a:cs typeface="Arial" panose="020B0604020202020204" pitchFamily="34" charset="0"/>
              </a:rPr>
              <a:t>- It's a framework for matching an organization's goals, </a:t>
            </a:r>
            <a:r>
              <a:rPr lang="en-US" dirty="0" err="1">
                <a:latin typeface="Arial" panose="020B0604020202020204" pitchFamily="34" charset="0"/>
                <a:cs typeface="Arial" panose="020B0604020202020204" pitchFamily="34" charset="0"/>
              </a:rPr>
              <a:t>programmes</a:t>
            </a:r>
            <a:r>
              <a:rPr lang="en-US" dirty="0">
                <a:latin typeface="Arial" panose="020B0604020202020204" pitchFamily="34" charset="0"/>
                <a:cs typeface="Arial" panose="020B0604020202020204" pitchFamily="34" charset="0"/>
              </a:rPr>
              <a:t> and capacities to the environment in which it operates.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1834405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EA70ED-B628-19E2-56D4-CA389B8032C3}"/>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SWOT Framework</a:t>
            </a:r>
          </a:p>
        </p:txBody>
      </p:sp>
      <p:sp>
        <p:nvSpPr>
          <p:cNvPr id="3" name="Content Placeholder 2">
            <a:extLst>
              <a:ext uri="{FF2B5EF4-FFF2-40B4-BE49-F238E27FC236}">
                <a16:creationId xmlns:a16="http://schemas.microsoft.com/office/drawing/2014/main" id="{8819D11E-D465-96C6-63FC-BB7B7A991783}"/>
              </a:ext>
            </a:extLst>
          </p:cNvPr>
          <p:cNvSpPr>
            <a:spLocks noGrp="1"/>
          </p:cNvSpPr>
          <p:nvPr>
            <p:ph idx="1"/>
          </p:nvPr>
        </p:nvSpPr>
        <p:spPr/>
        <p:txBody>
          <a:bodyPr>
            <a:normAutofit fontScale="55000" lnSpcReduction="20000"/>
          </a:bodyPr>
          <a:lstStyle/>
          <a:p>
            <a:pPr marL="0" indent="0">
              <a:buNone/>
            </a:pPr>
            <a:r>
              <a:rPr lang="en-US" dirty="0">
                <a:latin typeface="Arial" panose="020B0604020202020204" pitchFamily="34" charset="0"/>
                <a:cs typeface="Arial" panose="020B0604020202020204" pitchFamily="34" charset="0"/>
              </a:rPr>
              <a:t>A SWOT analysis process generates information that is helpful in matching an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or group’s goals, programs, and capacities to the environment in which it operates. The ‘SWOT’ itself is only a data capture exercise - the analysis follows later.</a:t>
            </a:r>
          </a:p>
          <a:p>
            <a:endParaRPr lang="en-US" dirty="0">
              <a:latin typeface="Arial" panose="020B0604020202020204" pitchFamily="34" charset="0"/>
              <a:cs typeface="Arial" panose="020B0604020202020204" pitchFamily="34" charset="0"/>
            </a:endParaRPr>
          </a:p>
          <a:p>
            <a:r>
              <a:rPr lang="en-US" b="1" dirty="0">
                <a:latin typeface="Arial" panose="020B0604020202020204" pitchFamily="34" charset="0"/>
                <a:cs typeface="Arial" panose="020B0604020202020204" pitchFamily="34" charset="0"/>
              </a:rPr>
              <a:t>Strengths</a:t>
            </a:r>
            <a:r>
              <a:rPr lang="en-US" dirty="0">
                <a:latin typeface="Arial" panose="020B0604020202020204" pitchFamily="34" charset="0"/>
                <a:cs typeface="Arial" panose="020B0604020202020204" pitchFamily="34" charset="0"/>
              </a:rPr>
              <a:t>: positive tangible and intangible attributes, internal to an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and within the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control</a:t>
            </a:r>
          </a:p>
          <a:p>
            <a:r>
              <a:rPr lang="en-US" b="1" dirty="0">
                <a:latin typeface="Arial" panose="020B0604020202020204" pitchFamily="34" charset="0"/>
                <a:cs typeface="Arial" panose="020B0604020202020204" pitchFamily="34" charset="0"/>
              </a:rPr>
              <a:t>Weaknesses</a:t>
            </a:r>
            <a:r>
              <a:rPr lang="en-US" dirty="0">
                <a:latin typeface="Arial" panose="020B0604020202020204" pitchFamily="34" charset="0"/>
                <a:cs typeface="Arial" panose="020B0604020202020204" pitchFamily="34" charset="0"/>
              </a:rPr>
              <a:t>: internal factors within an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control that detract from the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ability to attain the desired goal. Which areas might the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improve?</a:t>
            </a:r>
          </a:p>
          <a:p>
            <a:r>
              <a:rPr lang="en-US" b="1" dirty="0">
                <a:latin typeface="Arial" panose="020B0604020202020204" pitchFamily="34" charset="0"/>
                <a:cs typeface="Arial" panose="020B0604020202020204" pitchFamily="34" charset="0"/>
              </a:rPr>
              <a:t>Opportunities</a:t>
            </a:r>
            <a:r>
              <a:rPr lang="en-US" dirty="0">
                <a:latin typeface="Arial" panose="020B0604020202020204" pitchFamily="34" charset="0"/>
                <a:cs typeface="Arial" panose="020B0604020202020204" pitchFamily="34" charset="0"/>
              </a:rPr>
              <a:t>: external attractive factors that represent the reason for an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to exist and develop. What opportunities exist in the environment, which will propel the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Identify them by their ‘time frames’.</a:t>
            </a:r>
          </a:p>
          <a:p>
            <a:r>
              <a:rPr lang="en-US" b="1" dirty="0">
                <a:latin typeface="Arial" panose="020B0604020202020204" pitchFamily="34" charset="0"/>
                <a:cs typeface="Arial" panose="020B0604020202020204" pitchFamily="34" charset="0"/>
              </a:rPr>
              <a:t>Threats</a:t>
            </a:r>
            <a:r>
              <a:rPr lang="en-US" dirty="0">
                <a:latin typeface="Arial" panose="020B0604020202020204" pitchFamily="34" charset="0"/>
                <a:cs typeface="Arial" panose="020B0604020202020204" pitchFamily="34" charset="0"/>
              </a:rPr>
              <a:t>: external factors beyond the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control which could place the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mission or operation at risk. The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may benefit by having contingency plans to address them if they should occur. Classify them by their severity and probability of occurrence.</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40088449"/>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7CC600-5CA5-004E-44E2-C2548D8FE1B1}"/>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SWOT process</a:t>
            </a:r>
          </a:p>
        </p:txBody>
      </p:sp>
      <p:sp>
        <p:nvSpPr>
          <p:cNvPr id="3" name="Content Placeholder 2">
            <a:extLst>
              <a:ext uri="{FF2B5EF4-FFF2-40B4-BE49-F238E27FC236}">
                <a16:creationId xmlns:a16="http://schemas.microsoft.com/office/drawing/2014/main" id="{2A491F87-BE67-7126-6D60-378E70046FAD}"/>
              </a:ext>
            </a:extLst>
          </p:cNvPr>
          <p:cNvSpPr>
            <a:spLocks noGrp="1"/>
          </p:cNvSpPr>
          <p:nvPr>
            <p:ph idx="1"/>
          </p:nvPr>
        </p:nvSpPr>
        <p:spPr/>
        <p:txBody>
          <a:bodyPr>
            <a:normAutofit fontScale="55000" lnSpcReduction="20000"/>
          </a:bodyPr>
          <a:lstStyle/>
          <a:p>
            <a:pPr marL="0" indent="0">
              <a:buNone/>
            </a:pPr>
            <a:r>
              <a:rPr lang="en-US" dirty="0">
                <a:latin typeface="Arial" panose="020B0604020202020204" pitchFamily="34" charset="0"/>
                <a:cs typeface="Arial" panose="020B0604020202020204" pitchFamily="34" charset="0"/>
              </a:rPr>
              <a:t>Doing a SWOT analysis can be very straight forward, but its strengths lie in its flexibility and experienced application.</a:t>
            </a:r>
          </a:p>
          <a:p>
            <a:r>
              <a:rPr lang="en-US" dirty="0">
                <a:latin typeface="Arial" panose="020B0604020202020204" pitchFamily="34" charset="0"/>
                <a:cs typeface="Arial" panose="020B0604020202020204" pitchFamily="34" charset="0"/>
              </a:rPr>
              <a:t>Decide how the information is to be collected and by whom (often a team approach is much more powerful than one person’s view).</a:t>
            </a:r>
          </a:p>
          <a:p>
            <a:r>
              <a:rPr lang="en-US" dirty="0">
                <a:latin typeface="Arial" panose="020B0604020202020204" pitchFamily="34" charset="0"/>
                <a:cs typeface="Arial" panose="020B0604020202020204" pitchFamily="34" charset="0"/>
              </a:rPr>
              <a:t>Identify appropriate sources of information.</a:t>
            </a:r>
          </a:p>
          <a:p>
            <a:r>
              <a:rPr lang="en-US" dirty="0">
                <a:latin typeface="Arial" panose="020B0604020202020204" pitchFamily="34" charset="0"/>
                <a:cs typeface="Arial" panose="020B0604020202020204" pitchFamily="34" charset="0"/>
              </a:rPr>
              <a:t>Gather the information - it's useful to use a template as the basis for exploring the factors and recording the information. See our practical and ready-to-use template below.</a:t>
            </a:r>
          </a:p>
          <a:p>
            <a:r>
              <a:rPr lang="en-US" dirty="0">
                <a:latin typeface="Arial" panose="020B0604020202020204" pitchFamily="34" charset="0"/>
                <a:cs typeface="Arial" panose="020B0604020202020204" pitchFamily="34" charset="0"/>
              </a:rPr>
              <a:t>Plot the findings.</a:t>
            </a:r>
          </a:p>
          <a:p>
            <a:r>
              <a:rPr lang="en-US" dirty="0">
                <a:latin typeface="Arial" panose="020B0604020202020204" pitchFamily="34" charset="0"/>
                <a:cs typeface="Arial" panose="020B0604020202020204" pitchFamily="34" charset="0"/>
              </a:rPr>
              <a:t>Identify the most important issues.</a:t>
            </a:r>
          </a:p>
          <a:p>
            <a:r>
              <a:rPr lang="en-US" dirty="0">
                <a:latin typeface="Arial" panose="020B0604020202020204" pitchFamily="34" charset="0"/>
                <a:cs typeface="Arial" panose="020B0604020202020204" pitchFamily="34" charset="0"/>
              </a:rPr>
              <a:t>Identify strategic options.</a:t>
            </a:r>
          </a:p>
          <a:p>
            <a:r>
              <a:rPr lang="en-US" dirty="0">
                <a:latin typeface="Arial" panose="020B0604020202020204" pitchFamily="34" charset="0"/>
                <a:cs typeface="Arial" panose="020B0604020202020204" pitchFamily="34" charset="0"/>
              </a:rPr>
              <a:t>Write a discussion document.</a:t>
            </a:r>
          </a:p>
          <a:p>
            <a:r>
              <a:rPr lang="en-US" dirty="0">
                <a:latin typeface="Arial" panose="020B0604020202020204" pitchFamily="34" charset="0"/>
                <a:cs typeface="Arial" panose="020B0604020202020204" pitchFamily="34" charset="0"/>
              </a:rPr>
              <a:t>Disseminate and discuss the findings.</a:t>
            </a:r>
          </a:p>
          <a:p>
            <a:r>
              <a:rPr lang="en-US" dirty="0">
                <a:latin typeface="Arial" panose="020B0604020202020204" pitchFamily="34" charset="0"/>
                <a:cs typeface="Arial" panose="020B0604020202020204" pitchFamily="34" charset="0"/>
              </a:rPr>
              <a:t>Decide which activities are a priority in the context of the </a:t>
            </a:r>
            <a:r>
              <a:rPr lang="en-US" dirty="0" err="1">
                <a:latin typeface="Arial" panose="020B0604020202020204" pitchFamily="34" charset="0"/>
                <a:cs typeface="Arial" panose="020B0604020202020204" pitchFamily="34" charset="0"/>
              </a:rPr>
              <a:t>organisation's</a:t>
            </a:r>
            <a:r>
              <a:rPr lang="en-US" dirty="0">
                <a:latin typeface="Arial" panose="020B0604020202020204" pitchFamily="34" charset="0"/>
                <a:cs typeface="Arial" panose="020B0604020202020204" pitchFamily="34" charset="0"/>
              </a:rPr>
              <a:t> goals and values – a possible action plan framework appears below.</a:t>
            </a:r>
          </a:p>
          <a:p>
            <a:endParaRPr lang="en-GB" dirty="0"/>
          </a:p>
        </p:txBody>
      </p:sp>
    </p:spTree>
    <p:extLst>
      <p:ext uri="{BB962C8B-B14F-4D97-AF65-F5344CB8AC3E}">
        <p14:creationId xmlns:p14="http://schemas.microsoft.com/office/powerpoint/2010/main" val="79062232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7037A-4B90-5181-7DA6-3664527F10D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SWOT Advantages</a:t>
            </a:r>
          </a:p>
        </p:txBody>
      </p:sp>
      <p:sp>
        <p:nvSpPr>
          <p:cNvPr id="3" name="Content Placeholder 2">
            <a:extLst>
              <a:ext uri="{FF2B5EF4-FFF2-40B4-BE49-F238E27FC236}">
                <a16:creationId xmlns:a16="http://schemas.microsoft.com/office/drawing/2014/main" id="{6E895FDB-2727-3F43-1457-38D586F26DC2}"/>
              </a:ext>
            </a:extLst>
          </p:cNvPr>
          <p:cNvSpPr>
            <a:spLocks noGrp="1"/>
          </p:cNvSpPr>
          <p:nvPr>
            <p:ph idx="1"/>
          </p:nvPr>
        </p:nvSpPr>
        <p:spPr>
          <a:xfrm>
            <a:off x="609600" y="1417638"/>
            <a:ext cx="10972800" cy="4099595"/>
          </a:xfrm>
        </p:spPr>
        <p:txBody>
          <a:bodyPr>
            <a:normAutofit fontScale="77500" lnSpcReduction="20000"/>
          </a:bodyPr>
          <a:lstStyle/>
          <a:p>
            <a:pPr marL="0" indent="0">
              <a:buNone/>
            </a:pPr>
            <a:endParaRPr lang="en-US" dirty="0"/>
          </a:p>
          <a:p>
            <a:r>
              <a:rPr lang="en-US" dirty="0">
                <a:latin typeface="Arial" panose="020B0604020202020204" pitchFamily="34" charset="0"/>
                <a:cs typeface="Arial" panose="020B0604020202020204" pitchFamily="34" charset="0"/>
              </a:rPr>
              <a:t>It's a simple four box framework.</a:t>
            </a:r>
          </a:p>
          <a:p>
            <a:r>
              <a:rPr lang="en-US" dirty="0">
                <a:latin typeface="Arial" panose="020B0604020202020204" pitchFamily="34" charset="0"/>
                <a:cs typeface="Arial" panose="020B0604020202020204" pitchFamily="34" charset="0"/>
              </a:rPr>
              <a:t>It facilitates an understanding of the strengths and weaknesses of the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a:t>
            </a:r>
          </a:p>
          <a:p>
            <a:r>
              <a:rPr lang="en-US" dirty="0">
                <a:latin typeface="Arial" panose="020B0604020202020204" pitchFamily="34" charset="0"/>
                <a:cs typeface="Arial" panose="020B0604020202020204" pitchFamily="34" charset="0"/>
              </a:rPr>
              <a:t>It encourages the development of strategic thinking.</a:t>
            </a:r>
          </a:p>
          <a:p>
            <a:r>
              <a:rPr lang="en-US" dirty="0">
                <a:latin typeface="Arial" panose="020B0604020202020204" pitchFamily="34" charset="0"/>
                <a:cs typeface="Arial" panose="020B0604020202020204" pitchFamily="34" charset="0"/>
              </a:rPr>
              <a:t>It enables senior managers to focus on strengths and build opportunities.</a:t>
            </a:r>
          </a:p>
          <a:p>
            <a:r>
              <a:rPr lang="en-US" dirty="0">
                <a:latin typeface="Arial" panose="020B0604020202020204" pitchFamily="34" charset="0"/>
                <a:cs typeface="Arial" panose="020B0604020202020204" pitchFamily="34" charset="0"/>
              </a:rPr>
              <a:t>It can enable an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to anticipate future business threats and take action to avoid or </a:t>
            </a:r>
            <a:r>
              <a:rPr lang="en-US" dirty="0" err="1">
                <a:latin typeface="Arial" panose="020B0604020202020204" pitchFamily="34" charset="0"/>
                <a:cs typeface="Arial" panose="020B0604020202020204" pitchFamily="34" charset="0"/>
              </a:rPr>
              <a:t>minimise</a:t>
            </a:r>
            <a:r>
              <a:rPr lang="en-US" dirty="0">
                <a:latin typeface="Arial" panose="020B0604020202020204" pitchFamily="34" charset="0"/>
                <a:cs typeface="Arial" panose="020B0604020202020204" pitchFamily="34" charset="0"/>
              </a:rPr>
              <a:t> their impact.</a:t>
            </a:r>
          </a:p>
          <a:p>
            <a:r>
              <a:rPr lang="en-US" dirty="0">
                <a:latin typeface="Arial" panose="020B0604020202020204" pitchFamily="34" charset="0"/>
                <a:cs typeface="Arial" panose="020B0604020202020204" pitchFamily="34" charset="0"/>
              </a:rPr>
              <a:t>It can enable an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to spot business opportunities and exploit them fully.</a:t>
            </a:r>
          </a:p>
          <a:p>
            <a:r>
              <a:rPr lang="en-US" dirty="0">
                <a:latin typeface="Arial" panose="020B0604020202020204" pitchFamily="34" charset="0"/>
                <a:cs typeface="Arial" panose="020B0604020202020204" pitchFamily="34" charset="0"/>
              </a:rPr>
              <a:t>It's flexible.</a:t>
            </a:r>
          </a:p>
        </p:txBody>
      </p:sp>
    </p:spTree>
    <p:extLst>
      <p:ext uri="{BB962C8B-B14F-4D97-AF65-F5344CB8AC3E}">
        <p14:creationId xmlns:p14="http://schemas.microsoft.com/office/powerpoint/2010/main" val="141520307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5C802C-2F8B-7F05-42E1-B6F45780705D}"/>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SWOT disadvantages</a:t>
            </a:r>
            <a:endParaRPr lang="en-GB" dirty="0"/>
          </a:p>
        </p:txBody>
      </p:sp>
      <p:sp>
        <p:nvSpPr>
          <p:cNvPr id="3" name="Content Placeholder 2">
            <a:extLst>
              <a:ext uri="{FF2B5EF4-FFF2-40B4-BE49-F238E27FC236}">
                <a16:creationId xmlns:a16="http://schemas.microsoft.com/office/drawing/2014/main" id="{9026BEC0-BB04-F850-D902-F8127706175F}"/>
              </a:ext>
            </a:extLst>
          </p:cNvPr>
          <p:cNvSpPr>
            <a:spLocks noGrp="1"/>
          </p:cNvSpPr>
          <p:nvPr>
            <p:ph idx="1"/>
          </p:nvPr>
        </p:nvSpPr>
        <p:spPr/>
        <p:txBody>
          <a:bodyPr>
            <a:normAutofit fontScale="70000" lnSpcReduction="20000"/>
          </a:bodyPr>
          <a:lstStyle/>
          <a:p>
            <a:pPr marL="0" indent="0">
              <a:buNone/>
            </a:pPr>
            <a:endParaRPr lang="en-US" dirty="0"/>
          </a:p>
          <a:p>
            <a:r>
              <a:rPr lang="en-US" dirty="0"/>
              <a:t>Some SWOT analysis users oversimplify the amount of data used for decisions – it’s easy to use insufficient data.</a:t>
            </a:r>
          </a:p>
          <a:p>
            <a:r>
              <a:rPr lang="en-US" dirty="0"/>
              <a:t>The risk of capturing too much data may lead to ‘paralysis by analysis’.</a:t>
            </a:r>
          </a:p>
          <a:p>
            <a:r>
              <a:rPr lang="en-US" dirty="0"/>
              <a:t>The data used may be based on assumptions that later prove to be unfounded.</a:t>
            </a:r>
          </a:p>
          <a:p>
            <a:r>
              <a:rPr lang="en-US" dirty="0"/>
              <a:t>Access to quality internal data sources can be time consuming and politically difficult (especially in more complex </a:t>
            </a:r>
            <a:r>
              <a:rPr lang="en-US" dirty="0" err="1"/>
              <a:t>organisations</a:t>
            </a:r>
            <a:r>
              <a:rPr lang="en-US" dirty="0"/>
              <a:t> – parent company, </a:t>
            </a:r>
            <a:r>
              <a:rPr lang="en-US" dirty="0" err="1"/>
              <a:t>etc</a:t>
            </a:r>
            <a:r>
              <a:rPr lang="en-US" dirty="0"/>
              <a:t>).</a:t>
            </a:r>
          </a:p>
          <a:p>
            <a:r>
              <a:rPr lang="en-US" dirty="0"/>
              <a:t>It lacks detailed structure, so key elements may get missed.</a:t>
            </a:r>
          </a:p>
          <a:p>
            <a:r>
              <a:rPr lang="en-US" dirty="0"/>
              <a:t>The pace of change makes it increasingly difficult to anticipate developments that may affect an </a:t>
            </a:r>
            <a:r>
              <a:rPr lang="en-US" dirty="0" err="1"/>
              <a:t>organisation</a:t>
            </a:r>
            <a:r>
              <a:rPr lang="en-US" dirty="0"/>
              <a:t> in the future.</a:t>
            </a:r>
          </a:p>
          <a:p>
            <a:r>
              <a:rPr lang="en-US" dirty="0"/>
              <a:t>To be effective, the process needs to be repeated on a regular basis.</a:t>
            </a:r>
            <a:endParaRPr lang="en-GB" dirty="0"/>
          </a:p>
          <a:p>
            <a:endParaRPr lang="en-GB" dirty="0"/>
          </a:p>
        </p:txBody>
      </p:sp>
    </p:spTree>
    <p:extLst>
      <p:ext uri="{BB962C8B-B14F-4D97-AF65-F5344CB8AC3E}">
        <p14:creationId xmlns:p14="http://schemas.microsoft.com/office/powerpoint/2010/main" val="218072314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E3E39-19CD-44DC-829E-8E22DBF7FAB8}"/>
              </a:ext>
            </a:extLst>
          </p:cNvPr>
          <p:cNvSpPr>
            <a:spLocks noGrp="1"/>
          </p:cNvSpPr>
          <p:nvPr>
            <p:ph type="title"/>
          </p:nvPr>
        </p:nvSpPr>
        <p:spPr/>
        <p:txBody>
          <a:bodyPr/>
          <a:lstStyle/>
          <a:p>
            <a:r>
              <a:rPr lang="en-US" b="1" dirty="0">
                <a:latin typeface="Arial" panose="020B0604020202020204" pitchFamily="34" charset="0"/>
                <a:cs typeface="Arial" panose="020B0604020202020204" pitchFamily="34" charset="0"/>
              </a:rPr>
              <a:t>Activity</a:t>
            </a:r>
          </a:p>
        </p:txBody>
      </p:sp>
      <p:sp>
        <p:nvSpPr>
          <p:cNvPr id="3" name="Content Placeholder 2">
            <a:extLst>
              <a:ext uri="{FF2B5EF4-FFF2-40B4-BE49-F238E27FC236}">
                <a16:creationId xmlns:a16="http://schemas.microsoft.com/office/drawing/2014/main" id="{3ECAC72D-99E4-40D6-99B8-720BDD68FAD6}"/>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Use SWOT Analysis to assess this case study</a:t>
            </a:r>
            <a:endParaRPr lang="en-US" dirty="0">
              <a:latin typeface="Arial" panose="020B0604020202020204" pitchFamily="34" charset="0"/>
              <a:cs typeface="Arial" panose="020B0604020202020204" pitchFamily="34" charset="0"/>
              <a:hlinkClick r:id="rId2"/>
            </a:endParaRPr>
          </a:p>
          <a:p>
            <a:endParaRPr lang="en-US" dirty="0">
              <a:latin typeface="Arial" panose="020B0604020202020204" pitchFamily="34" charset="0"/>
              <a:cs typeface="Arial" panose="020B0604020202020204" pitchFamily="34" charset="0"/>
              <a:hlinkClick r:id="rId2"/>
            </a:endParaRPr>
          </a:p>
          <a:p>
            <a:r>
              <a:rPr lang="en-US" sz="2400" dirty="0">
                <a:latin typeface="Arial" panose="020B0604020202020204" pitchFamily="34" charset="0"/>
                <a:cs typeface="Arial" panose="020B0604020202020204" pitchFamily="34" charset="0"/>
                <a:hlinkClick r:id="rId2"/>
              </a:rPr>
              <a:t>https://transform.england.nhs.uk/covid-19-response/technology-nhs/how-essexs-health-and-care-professionals-are-using-technology-enabled-remote-monitoring/</a:t>
            </a:r>
            <a:endParaRPr lang="en-US" sz="2400" dirty="0">
              <a:latin typeface="Arial" panose="020B0604020202020204" pitchFamily="34" charset="0"/>
              <a:cs typeface="Arial" panose="020B0604020202020204" pitchFamily="34" charset="0"/>
            </a:endParaRPr>
          </a:p>
          <a:p>
            <a:endParaRPr lang="en-US" dirty="0"/>
          </a:p>
        </p:txBody>
      </p:sp>
    </p:spTree>
    <p:extLst>
      <p:ext uri="{BB962C8B-B14F-4D97-AF65-F5344CB8AC3E}">
        <p14:creationId xmlns:p14="http://schemas.microsoft.com/office/powerpoint/2010/main" val="397860488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9FC51-A0DE-1E56-B715-D1477E56ED21}"/>
              </a:ext>
            </a:extLst>
          </p:cNvPr>
          <p:cNvSpPr>
            <a:spLocks noGrp="1"/>
          </p:cNvSpPr>
          <p:nvPr>
            <p:ph type="title"/>
          </p:nvPr>
        </p:nvSpPr>
        <p:spPr/>
        <p:txBody>
          <a:bodyPr/>
          <a:lstStyle/>
          <a:p>
            <a:r>
              <a:rPr lang="en-GB" b="1" dirty="0"/>
              <a:t>PESTLE analysis</a:t>
            </a:r>
          </a:p>
        </p:txBody>
      </p:sp>
      <p:sp>
        <p:nvSpPr>
          <p:cNvPr id="3" name="Content Placeholder 2">
            <a:extLst>
              <a:ext uri="{FF2B5EF4-FFF2-40B4-BE49-F238E27FC236}">
                <a16:creationId xmlns:a16="http://schemas.microsoft.com/office/drawing/2014/main" id="{D5A991D6-DA97-A122-EA54-1243BE180E53}"/>
              </a:ext>
            </a:extLst>
          </p:cNvPr>
          <p:cNvSpPr>
            <a:spLocks noGrp="1"/>
          </p:cNvSpPr>
          <p:nvPr>
            <p:ph idx="1"/>
          </p:nvPr>
        </p:nvSpPr>
        <p:spPr/>
        <p:txBody>
          <a:bodyPr/>
          <a:lstStyle/>
          <a:p>
            <a:r>
              <a:rPr lang="en-US" dirty="0">
                <a:latin typeface="Arial" panose="020B0604020202020204" pitchFamily="34" charset="0"/>
                <a:cs typeface="Arial" panose="020B0604020202020204" pitchFamily="34" charset="0"/>
              </a:rPr>
              <a:t>Introduction</a:t>
            </a:r>
          </a:p>
          <a:p>
            <a:pPr>
              <a:buFontTx/>
              <a:buChar char="-"/>
            </a:pPr>
            <a:r>
              <a:rPr lang="en-US" dirty="0">
                <a:latin typeface="Arial" panose="020B0604020202020204" pitchFamily="34" charset="0"/>
                <a:cs typeface="Arial" panose="020B0604020202020204" pitchFamily="34" charset="0"/>
              </a:rPr>
              <a:t>A PESTLE analysis studies the key external factors (Political, Economic, Sociological, Technological, Legal and Environmental) that influence an </a:t>
            </a:r>
            <a:r>
              <a:rPr lang="en-US" dirty="0" err="1">
                <a:latin typeface="Arial" panose="020B0604020202020204" pitchFamily="34" charset="0"/>
                <a:cs typeface="Arial" panose="020B0604020202020204" pitchFamily="34" charset="0"/>
              </a:rPr>
              <a:t>organisation</a:t>
            </a:r>
            <a:r>
              <a:rPr lang="en-US" dirty="0">
                <a:latin typeface="Arial" panose="020B0604020202020204" pitchFamily="34" charset="0"/>
                <a:cs typeface="Arial" panose="020B0604020202020204" pitchFamily="34" charset="0"/>
              </a:rPr>
              <a:t>. </a:t>
            </a:r>
          </a:p>
          <a:p>
            <a:pPr>
              <a:buFontTx/>
              <a:buChar char="-"/>
            </a:pPr>
            <a:r>
              <a:rPr lang="en-US" dirty="0">
                <a:latin typeface="Arial" panose="020B0604020202020204" pitchFamily="34" charset="0"/>
                <a:cs typeface="Arial" panose="020B0604020202020204" pitchFamily="34" charset="0"/>
              </a:rPr>
              <a:t>It can be used in a range of different scenarios, and can guide people professionals and senior managers in strategic decision-making.</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067608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86839-838C-1D79-BC87-410C0CD1B532}"/>
              </a:ext>
            </a:extLst>
          </p:cNvPr>
          <p:cNvSpPr>
            <a:spLocks noGrp="1"/>
          </p:cNvSpPr>
          <p:nvPr>
            <p:ph type="title"/>
          </p:nvPr>
        </p:nvSpPr>
        <p:spPr/>
        <p:txBody>
          <a:bodyPr>
            <a:normAutofit/>
          </a:bodyPr>
          <a:lstStyle/>
          <a:p>
            <a:r>
              <a:rPr lang="en-US" sz="3600" b="1" dirty="0">
                <a:latin typeface="Arial" panose="020B0604020202020204" pitchFamily="34" charset="0"/>
                <a:cs typeface="Arial" panose="020B0604020202020204" pitchFamily="34" charset="0"/>
              </a:rPr>
              <a:t>What is a PESTLE analysis used for?...1</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D894B32-34E0-36DB-0CD7-25FE7FE80C57}"/>
              </a:ext>
            </a:extLst>
          </p:cNvPr>
          <p:cNvSpPr>
            <a:spLocks noGrp="1"/>
          </p:cNvSpPr>
          <p:nvPr>
            <p:ph idx="1"/>
          </p:nvPr>
        </p:nvSpPr>
        <p:spPr>
          <a:xfrm>
            <a:off x="457200" y="1417638"/>
            <a:ext cx="11125200" cy="4099595"/>
          </a:xfrm>
        </p:spPr>
        <p:txBody>
          <a:bodyPr>
            <a:normAutofit lnSpcReduction="10000"/>
          </a:bodyPr>
          <a:lstStyle/>
          <a:p>
            <a:pPr marL="0" indent="0">
              <a:buNone/>
            </a:pPr>
            <a:r>
              <a:rPr lang="en-US" sz="2200" dirty="0">
                <a:latin typeface="Arial" panose="020B0604020202020204" pitchFamily="34" charset="0"/>
                <a:cs typeface="Arial" panose="020B0604020202020204" pitchFamily="34" charset="0"/>
              </a:rPr>
              <a:t>By auditing the external environment, a PESTLE analysis can detect and understand broad, long-term trends. This can support a range of business planning situations, such as:</a:t>
            </a:r>
          </a:p>
          <a:p>
            <a:pPr marL="0" indent="0">
              <a:buNone/>
            </a:pPr>
            <a:r>
              <a:rPr lang="en-US" sz="2200" b="1" dirty="0">
                <a:latin typeface="Arial" panose="020B0604020202020204" pitchFamily="34" charset="0"/>
                <a:cs typeface="Arial" panose="020B0604020202020204" pitchFamily="34" charset="0"/>
              </a:rPr>
              <a:t>Strategic business planning</a:t>
            </a:r>
          </a:p>
          <a:p>
            <a:r>
              <a:rPr lang="en-US" sz="2200" dirty="0">
                <a:latin typeface="Arial" panose="020B0604020202020204" pitchFamily="34" charset="0"/>
                <a:cs typeface="Arial" panose="020B0604020202020204" pitchFamily="34" charset="0"/>
              </a:rPr>
              <a:t>A PESTLE analysis provides contextual information about the business direction, its brand positioning, growth targets, and risks (such as another pandemic) to productivity. It can help determine the validity of existing products and services and define new product development.</a:t>
            </a:r>
          </a:p>
          <a:p>
            <a:pPr marL="0" indent="0">
              <a:buNone/>
            </a:pPr>
            <a:r>
              <a:rPr lang="en-US" sz="2200" b="1" dirty="0">
                <a:latin typeface="Arial" panose="020B0604020202020204" pitchFamily="34" charset="0"/>
                <a:cs typeface="Arial" panose="020B0604020202020204" pitchFamily="34" charset="0"/>
              </a:rPr>
              <a:t>Workforce planning</a:t>
            </a:r>
          </a:p>
          <a:p>
            <a:r>
              <a:rPr lang="en-US" sz="2200" dirty="0">
                <a:latin typeface="Arial" panose="020B0604020202020204" pitchFamily="34" charset="0"/>
                <a:cs typeface="Arial" panose="020B0604020202020204" pitchFamily="34" charset="0"/>
              </a:rPr>
              <a:t>A PESTLE analysis can help to identify disruptive changes to business models that may profoundly affect the future employment landscape. It can identify skills gaps, new job roles, job reductions or displacements.</a:t>
            </a:r>
          </a:p>
          <a:p>
            <a:endParaRPr lang="en-GB" dirty="0"/>
          </a:p>
        </p:txBody>
      </p:sp>
    </p:spTree>
    <p:extLst>
      <p:ext uri="{BB962C8B-B14F-4D97-AF65-F5344CB8AC3E}">
        <p14:creationId xmlns:p14="http://schemas.microsoft.com/office/powerpoint/2010/main" val="124324834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86839-838C-1D79-BC87-410C0CD1B532}"/>
              </a:ext>
            </a:extLst>
          </p:cNvPr>
          <p:cNvSpPr>
            <a:spLocks noGrp="1"/>
          </p:cNvSpPr>
          <p:nvPr>
            <p:ph type="title"/>
          </p:nvPr>
        </p:nvSpPr>
        <p:spPr/>
        <p:txBody>
          <a:bodyPr>
            <a:normAutofit/>
          </a:bodyPr>
          <a:lstStyle/>
          <a:p>
            <a:r>
              <a:rPr lang="en-US" sz="3600" b="1" dirty="0">
                <a:latin typeface="Arial" panose="020B0604020202020204" pitchFamily="34" charset="0"/>
                <a:cs typeface="Arial" panose="020B0604020202020204" pitchFamily="34" charset="0"/>
              </a:rPr>
              <a:t>What is a PESTLE analysis used for?...1</a:t>
            </a:r>
            <a:endParaRPr lang="en-GB"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D894B32-34E0-36DB-0CD7-25FE7FE80C57}"/>
              </a:ext>
            </a:extLst>
          </p:cNvPr>
          <p:cNvSpPr>
            <a:spLocks noGrp="1"/>
          </p:cNvSpPr>
          <p:nvPr>
            <p:ph idx="1"/>
          </p:nvPr>
        </p:nvSpPr>
        <p:spPr>
          <a:xfrm>
            <a:off x="457200" y="1417638"/>
            <a:ext cx="11125200" cy="4099595"/>
          </a:xfrm>
        </p:spPr>
        <p:txBody>
          <a:bodyPr>
            <a:normAutofit/>
          </a:bodyPr>
          <a:lstStyle/>
          <a:p>
            <a:pPr marL="0" indent="0">
              <a:buNone/>
            </a:pPr>
            <a:r>
              <a:rPr lang="en-US" sz="2400" b="1" dirty="0">
                <a:latin typeface="Arial" panose="020B0604020202020204" pitchFamily="34" charset="0"/>
                <a:cs typeface="Arial" panose="020B0604020202020204" pitchFamily="34" charset="0"/>
              </a:rPr>
              <a:t>Marketing planning</a:t>
            </a:r>
          </a:p>
          <a:p>
            <a:r>
              <a:rPr lang="en-US" sz="2400" dirty="0">
                <a:latin typeface="Arial" panose="020B0604020202020204" pitchFamily="34" charset="0"/>
                <a:cs typeface="Arial" panose="020B0604020202020204" pitchFamily="34" charset="0"/>
              </a:rPr>
              <a:t>A PESTLE analysis provides the ‘climate’ element in the situation analysis phase of the marketing planning process. It can help </a:t>
            </a:r>
            <a:r>
              <a:rPr lang="en-US" sz="2400" dirty="0" err="1">
                <a:latin typeface="Arial" panose="020B0604020202020204" pitchFamily="34" charset="0"/>
                <a:cs typeface="Arial" panose="020B0604020202020204" pitchFamily="34" charset="0"/>
              </a:rPr>
              <a:t>prioritise</a:t>
            </a:r>
            <a:r>
              <a:rPr lang="en-US" sz="2400" dirty="0">
                <a:latin typeface="Arial" panose="020B0604020202020204" pitchFamily="34" charset="0"/>
                <a:cs typeface="Arial" panose="020B0604020202020204" pitchFamily="34" charset="0"/>
              </a:rPr>
              <a:t> business activities to accomplish specific marketing objectives within a set timeframe.</a:t>
            </a:r>
          </a:p>
          <a:p>
            <a:pPr marL="0" indent="0">
              <a:buNone/>
            </a:pPr>
            <a:r>
              <a:rPr lang="en-US" sz="2400" b="1" dirty="0">
                <a:latin typeface="Arial" panose="020B0604020202020204" pitchFamily="34" charset="0"/>
                <a:cs typeface="Arial" panose="020B0604020202020204" pitchFamily="34" charset="0"/>
              </a:rPr>
              <a:t>Product development</a:t>
            </a:r>
          </a:p>
          <a:p>
            <a:r>
              <a:rPr lang="en-US" sz="2400" dirty="0">
                <a:latin typeface="Arial" panose="020B0604020202020204" pitchFamily="34" charset="0"/>
                <a:cs typeface="Arial" panose="020B0604020202020204" pitchFamily="34" charset="0"/>
              </a:rPr>
              <a:t>By monitoring external activity, a PESTLE analysis can help inform whether to enter or leave a route to market, determine if a product or service still fulfils a need in the marketplace, or when to launch a new product.</a:t>
            </a:r>
          </a:p>
          <a:p>
            <a:endParaRPr lang="en-GB" dirty="0"/>
          </a:p>
        </p:txBody>
      </p:sp>
    </p:spTree>
    <p:extLst>
      <p:ext uri="{BB962C8B-B14F-4D97-AF65-F5344CB8AC3E}">
        <p14:creationId xmlns:p14="http://schemas.microsoft.com/office/powerpoint/2010/main" val="126644594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160EBE-17CC-469C-E921-F7A6E7D4C341}"/>
              </a:ext>
            </a:extLst>
          </p:cNvPr>
          <p:cNvSpPr>
            <a:spLocks noGrp="1"/>
          </p:cNvSpPr>
          <p:nvPr>
            <p:ph type="title"/>
          </p:nvPr>
        </p:nvSpPr>
        <p:spPr/>
        <p:txBody>
          <a:bodyPr>
            <a:normAutofit/>
          </a:bodyPr>
          <a:lstStyle/>
          <a:p>
            <a:r>
              <a:rPr lang="en-US" sz="3600" b="1" dirty="0">
                <a:latin typeface="Arial" panose="020B0604020202020204" pitchFamily="34" charset="0"/>
                <a:cs typeface="Arial" panose="020B0604020202020204" pitchFamily="34" charset="0"/>
              </a:rPr>
              <a:t>What is a PESTLE analysis used for?...2</a:t>
            </a:r>
            <a:endParaRPr lang="en-GB" sz="3600" dirty="0"/>
          </a:p>
        </p:txBody>
      </p:sp>
      <p:sp>
        <p:nvSpPr>
          <p:cNvPr id="3" name="Content Placeholder 2">
            <a:extLst>
              <a:ext uri="{FF2B5EF4-FFF2-40B4-BE49-F238E27FC236}">
                <a16:creationId xmlns:a16="http://schemas.microsoft.com/office/drawing/2014/main" id="{1AFB8A0C-DB28-632A-F7FC-59AC5DC5ED41}"/>
              </a:ext>
            </a:extLst>
          </p:cNvPr>
          <p:cNvSpPr>
            <a:spLocks noGrp="1"/>
          </p:cNvSpPr>
          <p:nvPr>
            <p:ph idx="1"/>
          </p:nvPr>
        </p:nvSpPr>
        <p:spPr/>
        <p:txBody>
          <a:bodyPr>
            <a:normAutofit lnSpcReduction="10000"/>
          </a:bodyPr>
          <a:lstStyle/>
          <a:p>
            <a:pPr marL="0" indent="0">
              <a:buNone/>
            </a:pPr>
            <a:r>
              <a:rPr lang="en-US" b="1" dirty="0" err="1"/>
              <a:t>Organisational</a:t>
            </a:r>
            <a:r>
              <a:rPr lang="en-US" b="1" dirty="0"/>
              <a:t> change</a:t>
            </a:r>
          </a:p>
          <a:p>
            <a:r>
              <a:rPr lang="en-US" sz="2400" dirty="0">
                <a:latin typeface="Arial" panose="020B0604020202020204" pitchFamily="34" charset="0"/>
                <a:cs typeface="Arial" panose="020B0604020202020204" pitchFamily="34" charset="0"/>
              </a:rPr>
              <a:t>A PESTLE analysis helps understand the context for change, and is most effective when used in association with a SWOT analysis to understand opportunities and threats around </a:t>
            </a:r>
            <a:r>
              <a:rPr lang="en-US" sz="2400" dirty="0" err="1">
                <a:latin typeface="Arial" panose="020B0604020202020204" pitchFamily="34" charset="0"/>
                <a:cs typeface="Arial" panose="020B0604020202020204" pitchFamily="34" charset="0"/>
              </a:rPr>
              <a:t>labour</a:t>
            </a:r>
            <a:r>
              <a:rPr lang="en-US" sz="2400" dirty="0">
                <a:latin typeface="Arial" panose="020B0604020202020204" pitchFamily="34" charset="0"/>
                <a:cs typeface="Arial" panose="020B0604020202020204" pitchFamily="34" charset="0"/>
              </a:rPr>
              <a:t> changes, such as skills shortages or current workforce capabilities. </a:t>
            </a:r>
          </a:p>
          <a:p>
            <a:pPr marL="0" indent="0">
              <a:buNone/>
            </a:pPr>
            <a:r>
              <a:rPr lang="en-US" b="1" dirty="0"/>
              <a:t>People strategies, reports and projects</a:t>
            </a:r>
          </a:p>
          <a:p>
            <a:r>
              <a:rPr lang="en-US" sz="2400" dirty="0">
                <a:latin typeface="Arial" panose="020B0604020202020204" pitchFamily="34" charset="0"/>
                <a:cs typeface="Arial" panose="020B0604020202020204" pitchFamily="34" charset="0"/>
              </a:rPr>
              <a:t>A PESTLE analysis can be used as a framework to look outside the </a:t>
            </a:r>
            <a:r>
              <a:rPr lang="en-US" sz="2400" dirty="0" err="1">
                <a:latin typeface="Arial" panose="020B0604020202020204" pitchFamily="34" charset="0"/>
                <a:cs typeface="Arial" panose="020B0604020202020204" pitchFamily="34" charset="0"/>
              </a:rPr>
              <a:t>organisation</a:t>
            </a:r>
            <a:r>
              <a:rPr lang="en-US" sz="2400" dirty="0">
                <a:latin typeface="Arial" panose="020B0604020202020204" pitchFamily="34" charset="0"/>
                <a:cs typeface="Arial" panose="020B0604020202020204" pitchFamily="34" charset="0"/>
              </a:rPr>
              <a:t> to </a:t>
            </a:r>
            <a:r>
              <a:rPr lang="en-US" sz="2400" dirty="0" err="1">
                <a:latin typeface="Arial" panose="020B0604020202020204" pitchFamily="34" charset="0"/>
                <a:cs typeface="Arial" panose="020B0604020202020204" pitchFamily="34" charset="0"/>
              </a:rPr>
              <a:t>hypothesise</a:t>
            </a:r>
            <a:r>
              <a:rPr lang="en-US" sz="2400" dirty="0">
                <a:latin typeface="Arial" panose="020B0604020202020204" pitchFamily="34" charset="0"/>
                <a:cs typeface="Arial" panose="020B0604020202020204" pitchFamily="34" charset="0"/>
              </a:rPr>
              <a:t> what may happen in future and what should be further explored. It can ensure that some basic factors are not overlooked or ignored when aligning people strategies to the broader </a:t>
            </a:r>
            <a:r>
              <a:rPr lang="en-US" sz="2400" dirty="0" err="1">
                <a:latin typeface="Arial" panose="020B0604020202020204" pitchFamily="34" charset="0"/>
                <a:cs typeface="Arial" panose="020B0604020202020204" pitchFamily="34" charset="0"/>
              </a:rPr>
              <a:t>organisation</a:t>
            </a:r>
            <a:r>
              <a:rPr lang="en-US" sz="2400" dirty="0">
                <a:latin typeface="Arial" panose="020B0604020202020204" pitchFamily="34" charset="0"/>
                <a:cs typeface="Arial" panose="020B0604020202020204" pitchFamily="34" charset="0"/>
              </a:rPr>
              <a:t> strategy</a:t>
            </a:r>
          </a:p>
          <a:p>
            <a:endParaRPr lang="en-GB" dirty="0"/>
          </a:p>
        </p:txBody>
      </p:sp>
    </p:spTree>
    <p:extLst>
      <p:ext uri="{BB962C8B-B14F-4D97-AF65-F5344CB8AC3E}">
        <p14:creationId xmlns:p14="http://schemas.microsoft.com/office/powerpoint/2010/main" val="395800036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88928-E340-7774-BD83-7B59FB7CCF13}"/>
              </a:ext>
            </a:extLst>
          </p:cNvPr>
          <p:cNvSpPr>
            <a:spLocks noGrp="1"/>
          </p:cNvSpPr>
          <p:nvPr>
            <p:ph type="title"/>
          </p:nvPr>
        </p:nvSpPr>
        <p:spPr/>
        <p:txBody>
          <a:bodyPr>
            <a:noAutofit/>
          </a:bodyPr>
          <a:lstStyle/>
          <a:p>
            <a:r>
              <a:rPr lang="en-US" sz="3200" b="1" dirty="0">
                <a:latin typeface="Arial" panose="020B0604020202020204" pitchFamily="34" charset="0"/>
                <a:cs typeface="Arial" panose="020B0604020202020204" pitchFamily="34" charset="0"/>
              </a:rPr>
              <a:t>Advantages of a PESTLE analysis</a:t>
            </a:r>
            <a:endParaRPr lang="en-GB"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C7C0ED4-AE01-9BC5-6303-4CA960D18840}"/>
              </a:ext>
            </a:extLst>
          </p:cNvPr>
          <p:cNvSpPr>
            <a:spLocks noGrp="1"/>
          </p:cNvSpPr>
          <p:nvPr>
            <p:ph idx="1"/>
          </p:nvPr>
        </p:nvSpPr>
        <p:spPr/>
        <p:txBody>
          <a:bodyPr>
            <a:normAutofit fontScale="92500" lnSpcReduction="20000"/>
          </a:bodyPr>
          <a:lstStyle/>
          <a:p>
            <a:r>
              <a:rPr lang="en-US" dirty="0"/>
              <a:t>It’s a simple framework.</a:t>
            </a:r>
          </a:p>
          <a:p>
            <a:r>
              <a:rPr lang="en-US" dirty="0"/>
              <a:t>It facilitates an understanding of the wider business environment. </a:t>
            </a:r>
          </a:p>
          <a:p>
            <a:r>
              <a:rPr lang="en-US" dirty="0"/>
              <a:t>It encourages the development of external and strategic thinking. </a:t>
            </a:r>
          </a:p>
          <a:p>
            <a:r>
              <a:rPr lang="en-US" dirty="0"/>
              <a:t>It can enable an </a:t>
            </a:r>
            <a:r>
              <a:rPr lang="en-US" dirty="0" err="1"/>
              <a:t>organisation</a:t>
            </a:r>
            <a:r>
              <a:rPr lang="en-US" dirty="0"/>
              <a:t> to anticipate future business threats and take action to avoid or </a:t>
            </a:r>
            <a:r>
              <a:rPr lang="en-US" dirty="0" err="1"/>
              <a:t>minimise</a:t>
            </a:r>
            <a:r>
              <a:rPr lang="en-US" dirty="0"/>
              <a:t> their impact.</a:t>
            </a:r>
          </a:p>
          <a:p>
            <a:r>
              <a:rPr lang="en-US" dirty="0"/>
              <a:t>It can enable an </a:t>
            </a:r>
            <a:r>
              <a:rPr lang="en-US" dirty="0" err="1"/>
              <a:t>organisation</a:t>
            </a:r>
            <a:r>
              <a:rPr lang="en-US" dirty="0"/>
              <a:t> to spot business opportunities and exploit them fully.</a:t>
            </a:r>
          </a:p>
          <a:p>
            <a:endParaRPr lang="en-GB" dirty="0"/>
          </a:p>
        </p:txBody>
      </p:sp>
    </p:spTree>
    <p:extLst>
      <p:ext uri="{BB962C8B-B14F-4D97-AF65-F5344CB8AC3E}">
        <p14:creationId xmlns:p14="http://schemas.microsoft.com/office/powerpoint/2010/main" val="370258857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398F44-F7B0-393B-204C-6AE182ACA9AF}"/>
              </a:ext>
            </a:extLst>
          </p:cNvPr>
          <p:cNvSpPr>
            <a:spLocks noGrp="1"/>
          </p:cNvSpPr>
          <p:nvPr>
            <p:ph type="title"/>
          </p:nvPr>
        </p:nvSpPr>
        <p:spPr/>
        <p:txBody>
          <a:bodyPr>
            <a:normAutofit/>
          </a:bodyPr>
          <a:lstStyle/>
          <a:p>
            <a:r>
              <a:rPr lang="en-US" b="1" dirty="0">
                <a:latin typeface="Arial" panose="020B0604020202020204" pitchFamily="34" charset="0"/>
                <a:cs typeface="Arial" panose="020B0604020202020204" pitchFamily="34" charset="0"/>
              </a:rPr>
              <a:t>Disadvantages of a PESTLE analysis</a:t>
            </a:r>
            <a:endParaRPr lang="en-GB" dirty="0"/>
          </a:p>
        </p:txBody>
      </p:sp>
      <p:sp>
        <p:nvSpPr>
          <p:cNvPr id="3" name="Content Placeholder 2">
            <a:extLst>
              <a:ext uri="{FF2B5EF4-FFF2-40B4-BE49-F238E27FC236}">
                <a16:creationId xmlns:a16="http://schemas.microsoft.com/office/drawing/2014/main" id="{4E32D82A-B0D7-B9B4-743F-74958307798B}"/>
              </a:ext>
            </a:extLst>
          </p:cNvPr>
          <p:cNvSpPr>
            <a:spLocks noGrp="1"/>
          </p:cNvSpPr>
          <p:nvPr>
            <p:ph idx="1"/>
          </p:nvPr>
        </p:nvSpPr>
        <p:spPr/>
        <p:txBody>
          <a:bodyPr>
            <a:normAutofit fontScale="85000" lnSpcReduction="10000"/>
          </a:bodyPr>
          <a:lstStyle/>
          <a:p>
            <a:r>
              <a:rPr lang="en-US" dirty="0"/>
              <a:t>Some PESTLE analysis users oversimplify the amount of data used for decisions – it’s easy to use insufficient data.</a:t>
            </a:r>
          </a:p>
          <a:p>
            <a:r>
              <a:rPr lang="en-US" dirty="0"/>
              <a:t>The risk of capturing too much data may lead to ‘paralysis by analysis’. </a:t>
            </a:r>
          </a:p>
          <a:p>
            <a:r>
              <a:rPr lang="en-US" dirty="0"/>
              <a:t>The data used may be based on assumptions that later prove to be unfounded. </a:t>
            </a:r>
          </a:p>
          <a:p>
            <a:r>
              <a:rPr lang="en-US" dirty="0"/>
              <a:t>The pace of change makes it increasingly difficult to anticipate developments that may affect an </a:t>
            </a:r>
            <a:r>
              <a:rPr lang="en-US" dirty="0" err="1"/>
              <a:t>organisation</a:t>
            </a:r>
            <a:r>
              <a:rPr lang="en-US" dirty="0"/>
              <a:t> in the future.</a:t>
            </a:r>
          </a:p>
          <a:p>
            <a:r>
              <a:rPr lang="en-US" dirty="0"/>
              <a:t>To be effective, the process needs to be repeated on a regular basis.</a:t>
            </a:r>
            <a:endParaRPr lang="en-GB" dirty="0"/>
          </a:p>
        </p:txBody>
      </p:sp>
    </p:spTree>
    <p:extLst>
      <p:ext uri="{BB962C8B-B14F-4D97-AF65-F5344CB8AC3E}">
        <p14:creationId xmlns:p14="http://schemas.microsoft.com/office/powerpoint/2010/main" val="3352377642"/>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5BE07F-4E8D-AEBB-4E2A-35E4909AC186}"/>
              </a:ext>
            </a:extLst>
          </p:cNvPr>
          <p:cNvSpPr>
            <a:spLocks noGrp="1"/>
          </p:cNvSpPr>
          <p:nvPr>
            <p:ph type="title"/>
          </p:nvPr>
        </p:nvSpPr>
        <p:spPr/>
        <p:txBody>
          <a:bodyPr/>
          <a:lstStyle/>
          <a:p>
            <a:endParaRPr lang="en-GB"/>
          </a:p>
        </p:txBody>
      </p:sp>
      <p:pic>
        <p:nvPicPr>
          <p:cNvPr id="2050" name="Picture 2" descr="Any Questions stock photos and royalty-free images, vectors and ...">
            <a:extLst>
              <a:ext uri="{FF2B5EF4-FFF2-40B4-BE49-F238E27FC236}">
                <a16:creationId xmlns:a16="http://schemas.microsoft.com/office/drawing/2014/main" id="{79151D5D-1593-2676-9164-25462224183B}"/>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2755313" y="2071688"/>
            <a:ext cx="6681373" cy="249253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1153444"/>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DF132-4CF1-BC55-6354-FEC05621551A}"/>
              </a:ext>
            </a:extLst>
          </p:cNvPr>
          <p:cNvSpPr>
            <a:spLocks noGrp="1"/>
          </p:cNvSpPr>
          <p:nvPr>
            <p:ph type="title"/>
          </p:nvPr>
        </p:nvSpPr>
        <p:spPr/>
        <p:txBody>
          <a:bodyPr/>
          <a:lstStyle/>
          <a:p>
            <a:r>
              <a:rPr lang="en-GB" b="1" dirty="0"/>
              <a:t>Useful links</a:t>
            </a:r>
          </a:p>
        </p:txBody>
      </p:sp>
      <p:sp>
        <p:nvSpPr>
          <p:cNvPr id="3" name="Content Placeholder 2">
            <a:extLst>
              <a:ext uri="{FF2B5EF4-FFF2-40B4-BE49-F238E27FC236}">
                <a16:creationId xmlns:a16="http://schemas.microsoft.com/office/drawing/2014/main" id="{7B27066A-C461-8845-8A7E-94C7013B0AFC}"/>
              </a:ext>
            </a:extLst>
          </p:cNvPr>
          <p:cNvSpPr>
            <a:spLocks noGrp="1"/>
          </p:cNvSpPr>
          <p:nvPr>
            <p:ph idx="1"/>
          </p:nvPr>
        </p:nvSpPr>
        <p:spPr>
          <a:xfrm>
            <a:off x="609600" y="1330960"/>
            <a:ext cx="10972800" cy="4186273"/>
          </a:xfrm>
        </p:spPr>
        <p:txBody>
          <a:bodyPr>
            <a:normAutofit fontScale="62500" lnSpcReduction="20000"/>
          </a:bodyPr>
          <a:lstStyle/>
          <a:p>
            <a:pPr marL="0" indent="0">
              <a:buNone/>
            </a:pPr>
            <a:endParaRPr lang="en-US" dirty="0">
              <a:hlinkClick r:id="rId2"/>
            </a:endParaRPr>
          </a:p>
          <a:p>
            <a:pPr marL="0" indent="0">
              <a:buNone/>
            </a:pPr>
            <a:r>
              <a:rPr lang="en-US" dirty="0">
                <a:hlinkClick r:id="rId2"/>
              </a:rPr>
              <a:t>The How-to guide for measurement for improvement</a:t>
            </a:r>
            <a:endParaRPr lang="en-US" dirty="0">
              <a:hlinkClick r:id="rId3"/>
            </a:endParaRPr>
          </a:p>
          <a:p>
            <a:pPr marL="0" indent="0">
              <a:buNone/>
            </a:pPr>
            <a:r>
              <a:rPr lang="en-US" dirty="0">
                <a:hlinkClick r:id="rId3"/>
              </a:rPr>
              <a:t>Getting the measure of quality Opportunities and challenges</a:t>
            </a:r>
            <a:endParaRPr lang="en-US" b="0" i="0" dirty="0">
              <a:solidFill>
                <a:srgbClr val="1F1F1F"/>
              </a:solidFill>
              <a:effectLst/>
              <a:latin typeface="Source Sans Pro" panose="020B0503030403020204" pitchFamily="34" charset="0"/>
            </a:endParaRPr>
          </a:p>
          <a:p>
            <a:pPr marL="0" indent="0" algn="l">
              <a:buNone/>
            </a:pPr>
            <a:r>
              <a:rPr lang="en-US" b="0" i="0" u="sng" dirty="0">
                <a:solidFill>
                  <a:srgbClr val="0056D2"/>
                </a:solidFill>
                <a:effectLst/>
                <a:latin typeface="Source Sans Pro" panose="020B0503030403020204" pitchFamily="34" charset="0"/>
                <a:hlinkClick r:id="rId4"/>
              </a:rPr>
              <a:t>AHRQ, (2016). National Quality Measures Clearinghouse</a:t>
            </a:r>
            <a:r>
              <a:rPr lang="en-US" b="0" i="0" dirty="0">
                <a:solidFill>
                  <a:srgbClr val="1F1F1F"/>
                </a:solidFill>
                <a:effectLst/>
                <a:latin typeface="Source Sans Pro" panose="020B0503030403020204" pitchFamily="34" charset="0"/>
              </a:rPr>
              <a:t>. </a:t>
            </a:r>
            <a:r>
              <a:rPr lang="en-US" b="0" i="1" dirty="0">
                <a:solidFill>
                  <a:srgbClr val="1F1F1F"/>
                </a:solidFill>
                <a:effectLst/>
                <a:latin typeface="Source Sans Pro" panose="020B0503030403020204" pitchFamily="34" charset="0"/>
              </a:rPr>
              <a:t>Please explore all of the elements in the menu on the left side of the page. This site has all of the current measures that are in the public domain.</a:t>
            </a:r>
            <a:r>
              <a:rPr lang="en-US" b="0" i="0" dirty="0">
                <a:solidFill>
                  <a:srgbClr val="1F1F1F"/>
                </a:solidFill>
                <a:effectLst/>
                <a:latin typeface="Source Sans Pro" panose="020B0503030403020204" pitchFamily="34" charset="0"/>
              </a:rPr>
              <a:t> </a:t>
            </a:r>
          </a:p>
          <a:p>
            <a:pPr marL="0" indent="0" algn="l">
              <a:buNone/>
            </a:pPr>
            <a:r>
              <a:rPr lang="en-US" b="0" i="0" u="sng" dirty="0">
                <a:solidFill>
                  <a:srgbClr val="0056D2"/>
                </a:solidFill>
                <a:effectLst/>
                <a:latin typeface="Source Sans Pro" panose="020B0503030403020204" pitchFamily="34" charset="0"/>
                <a:hlinkClick r:id="rId5"/>
              </a:rPr>
              <a:t>AHRQ Tutorials on Quality Measures. </a:t>
            </a:r>
            <a:r>
              <a:rPr lang="en-US" b="0" i="1" dirty="0">
                <a:solidFill>
                  <a:srgbClr val="1F1F1F"/>
                </a:solidFill>
                <a:effectLst/>
                <a:latin typeface="Source Sans Pro" panose="020B0503030403020204" pitchFamily="34" charset="0"/>
              </a:rPr>
              <a:t>Go to this page which is part of the Clearinghouse and complete all of the tutorials.</a:t>
            </a:r>
            <a:endParaRPr lang="en-US" b="0" i="0" dirty="0">
              <a:solidFill>
                <a:srgbClr val="1F1F1F"/>
              </a:solidFill>
              <a:effectLst/>
              <a:latin typeface="Source Sans Pro" panose="020B0503030403020204" pitchFamily="34" charset="0"/>
            </a:endParaRPr>
          </a:p>
          <a:p>
            <a:pPr marL="0" indent="0" algn="l">
              <a:buNone/>
            </a:pPr>
            <a:r>
              <a:rPr lang="en-US" b="0" i="0" u="sng" dirty="0">
                <a:solidFill>
                  <a:srgbClr val="0056D2"/>
                </a:solidFill>
                <a:effectLst/>
                <a:latin typeface="Source Sans Pro" panose="020B0503030403020204" pitchFamily="34" charset="0"/>
                <a:hlinkClick r:id="rId6"/>
              </a:rPr>
              <a:t>Families USA, (2014). Measuring Health Care Quality: An Overview of Quality Measures.</a:t>
            </a:r>
            <a:endParaRPr lang="en-US" b="0" i="0" dirty="0">
              <a:solidFill>
                <a:srgbClr val="1F1F1F"/>
              </a:solidFill>
              <a:effectLst/>
              <a:latin typeface="Source Sans Pro" panose="020B0503030403020204" pitchFamily="34" charset="0"/>
            </a:endParaRPr>
          </a:p>
          <a:p>
            <a:pPr marL="0" indent="0" algn="l">
              <a:buNone/>
            </a:pPr>
            <a:r>
              <a:rPr lang="en-US" b="0" i="0" u="sng" dirty="0">
                <a:solidFill>
                  <a:srgbClr val="0056D2"/>
                </a:solidFill>
                <a:effectLst/>
                <a:latin typeface="Source Sans Pro" panose="020B0503030403020204" pitchFamily="34" charset="0"/>
                <a:hlinkClick r:id="rId7"/>
              </a:rPr>
              <a:t>Best, M. &amp; </a:t>
            </a:r>
            <a:r>
              <a:rPr lang="en-US" b="0" i="0" u="sng" dirty="0" err="1">
                <a:solidFill>
                  <a:srgbClr val="0056D2"/>
                </a:solidFill>
                <a:effectLst/>
                <a:latin typeface="Source Sans Pro" panose="020B0503030403020204" pitchFamily="34" charset="0"/>
                <a:hlinkClick r:id="rId7"/>
              </a:rPr>
              <a:t>Neuhauser</a:t>
            </a:r>
            <a:r>
              <a:rPr lang="en-US" b="0" i="0" u="sng" dirty="0">
                <a:solidFill>
                  <a:srgbClr val="0056D2"/>
                </a:solidFill>
                <a:effectLst/>
                <a:latin typeface="Source Sans Pro" panose="020B0503030403020204" pitchFamily="34" charset="0"/>
                <a:hlinkClick r:id="rId7"/>
              </a:rPr>
              <a:t>, D. (2004) </a:t>
            </a:r>
            <a:r>
              <a:rPr lang="en-US" b="0" i="0" u="sng" dirty="0" err="1">
                <a:solidFill>
                  <a:srgbClr val="0056D2"/>
                </a:solidFill>
                <a:effectLst/>
                <a:latin typeface="Source Sans Pro" panose="020B0503030403020204" pitchFamily="34" charset="0"/>
                <a:hlinkClick r:id="rId7"/>
              </a:rPr>
              <a:t>Avedis</a:t>
            </a:r>
            <a:r>
              <a:rPr lang="en-US" b="0" i="0" u="sng" dirty="0">
                <a:solidFill>
                  <a:srgbClr val="0056D2"/>
                </a:solidFill>
                <a:effectLst/>
                <a:latin typeface="Source Sans Pro" panose="020B0503030403020204" pitchFamily="34" charset="0"/>
                <a:hlinkClick r:id="rId7"/>
              </a:rPr>
              <a:t> </a:t>
            </a:r>
            <a:r>
              <a:rPr lang="en-US" b="0" i="0" u="sng" dirty="0" err="1">
                <a:solidFill>
                  <a:srgbClr val="0056D2"/>
                </a:solidFill>
                <a:effectLst/>
                <a:latin typeface="Source Sans Pro" panose="020B0503030403020204" pitchFamily="34" charset="0"/>
                <a:hlinkClick r:id="rId7"/>
              </a:rPr>
              <a:t>Donebedian</a:t>
            </a:r>
            <a:r>
              <a:rPr lang="en-US" b="0" i="0" u="sng" dirty="0">
                <a:solidFill>
                  <a:srgbClr val="0056D2"/>
                </a:solidFill>
                <a:effectLst/>
                <a:latin typeface="Source Sans Pro" panose="020B0503030403020204" pitchFamily="34" charset="0"/>
                <a:hlinkClick r:id="rId7"/>
              </a:rPr>
              <a:t>: Father of quality assurance and poet.</a:t>
            </a:r>
            <a:endParaRPr lang="en-US" b="0" i="0" dirty="0">
              <a:solidFill>
                <a:srgbClr val="1F1F1F"/>
              </a:solidFill>
              <a:effectLst/>
              <a:latin typeface="Source Sans Pro" panose="020B0503030403020204" pitchFamily="34" charset="0"/>
            </a:endParaRPr>
          </a:p>
          <a:p>
            <a:pPr marL="0" indent="0" algn="l">
              <a:buNone/>
            </a:pPr>
            <a:r>
              <a:rPr lang="en-US" b="0" i="0" u="sng" dirty="0">
                <a:solidFill>
                  <a:srgbClr val="0056D2"/>
                </a:solidFill>
                <a:effectLst/>
                <a:latin typeface="Source Sans Pro" panose="020B0503030403020204" pitchFamily="34" charset="0"/>
                <a:hlinkClick r:id="rId8"/>
              </a:rPr>
              <a:t>Donabedian, A. (1988). The quality of care: How can it be assessed?</a:t>
            </a:r>
            <a:r>
              <a:rPr lang="en-US" b="0" i="0" dirty="0">
                <a:solidFill>
                  <a:srgbClr val="1F1F1F"/>
                </a:solidFill>
                <a:effectLst/>
                <a:latin typeface="Source Sans Pro" panose="020B0503030403020204" pitchFamily="34" charset="0"/>
              </a:rPr>
              <a:t> </a:t>
            </a:r>
            <a:r>
              <a:rPr lang="en-US" b="0" i="1" dirty="0">
                <a:solidFill>
                  <a:srgbClr val="1F1F1F"/>
                </a:solidFill>
                <a:effectLst/>
                <a:latin typeface="Source Sans Pro" panose="020B0503030403020204" pitchFamily="34" charset="0"/>
              </a:rPr>
              <a:t>Reprint of original article in JAMA, 1988,260: 1743-1748.\</a:t>
            </a:r>
            <a:endParaRPr lang="en-US" b="0" i="0" dirty="0">
              <a:solidFill>
                <a:srgbClr val="1F1F1F"/>
              </a:solidFill>
              <a:effectLst/>
              <a:latin typeface="Source Sans Pro" panose="020B0503030403020204" pitchFamily="34" charset="0"/>
            </a:endParaRPr>
          </a:p>
          <a:p>
            <a:pPr marL="0" indent="0" algn="l">
              <a:buNone/>
            </a:pPr>
            <a:r>
              <a:rPr lang="en-US" b="0" i="0" u="sng" dirty="0">
                <a:solidFill>
                  <a:srgbClr val="0056D2"/>
                </a:solidFill>
                <a:effectLst/>
                <a:latin typeface="Source Sans Pro" panose="020B0503030403020204" pitchFamily="34" charset="0"/>
                <a:hlinkClick r:id="rId9"/>
              </a:rPr>
              <a:t>Institute of Medicine. (2001). Crossing the quality chasm: A new health system for the 21</a:t>
            </a:r>
            <a:r>
              <a:rPr lang="en-US" b="0" i="0" u="sng" baseline="30000" dirty="0">
                <a:solidFill>
                  <a:srgbClr val="0056D2"/>
                </a:solidFill>
                <a:effectLst/>
                <a:latin typeface="Source Sans Pro" panose="020B0503030403020204" pitchFamily="34" charset="0"/>
                <a:hlinkClick r:id="rId9"/>
              </a:rPr>
              <a:t>st</a:t>
            </a:r>
            <a:r>
              <a:rPr lang="en-US" b="0" i="0" u="sng" dirty="0">
                <a:solidFill>
                  <a:srgbClr val="0056D2"/>
                </a:solidFill>
                <a:effectLst/>
                <a:latin typeface="Source Sans Pro" panose="020B0503030403020204" pitchFamily="34" charset="0"/>
                <a:hlinkClick r:id="rId9"/>
              </a:rPr>
              <a:t> century</a:t>
            </a:r>
            <a:r>
              <a:rPr lang="en-US" b="0" i="0" dirty="0">
                <a:solidFill>
                  <a:srgbClr val="1F1F1F"/>
                </a:solidFill>
                <a:effectLst/>
                <a:latin typeface="Source Sans Pro" panose="020B0503030403020204" pitchFamily="34" charset="0"/>
              </a:rPr>
              <a:t>.</a:t>
            </a:r>
          </a:p>
          <a:p>
            <a:pPr marL="0" indent="0" algn="l">
              <a:buNone/>
            </a:pPr>
            <a:r>
              <a:rPr lang="en-US" b="0" i="0" u="sng" dirty="0">
                <a:solidFill>
                  <a:srgbClr val="0056D2"/>
                </a:solidFill>
                <a:effectLst/>
                <a:latin typeface="Source Sans Pro" panose="020B0503030403020204" pitchFamily="34" charset="0"/>
                <a:hlinkClick r:id="rId10"/>
              </a:rPr>
              <a:t>National Quality Forum. (2013). Changes to NQF’s harmonization and competing measures process.</a:t>
            </a:r>
            <a:endParaRPr lang="en-US" b="0" i="0" dirty="0">
              <a:solidFill>
                <a:srgbClr val="1F1F1F"/>
              </a:solidFill>
              <a:effectLst/>
              <a:latin typeface="Source Sans Pro" panose="020B0503030403020204" pitchFamily="34" charset="0"/>
            </a:endParaRPr>
          </a:p>
        </p:txBody>
      </p:sp>
    </p:spTree>
    <p:extLst>
      <p:ext uri="{BB962C8B-B14F-4D97-AF65-F5344CB8AC3E}">
        <p14:creationId xmlns:p14="http://schemas.microsoft.com/office/powerpoint/2010/main" val="86612808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3454</Words>
  <Application>Microsoft Office PowerPoint</Application>
  <PresentationFormat>Widescreen</PresentationFormat>
  <Paragraphs>287</Paragraphs>
  <Slides>42</Slides>
  <Notes>8</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42</vt:i4>
      </vt:variant>
    </vt:vector>
  </HeadingPairs>
  <TitlesOfParts>
    <vt:vector size="50" baseType="lpstr">
      <vt:lpstr>Myriad Pro</vt:lpstr>
      <vt:lpstr>OpenSans</vt:lpstr>
      <vt:lpstr>arial</vt:lpstr>
      <vt:lpstr>arial</vt:lpstr>
      <vt:lpstr>Calibri</vt:lpstr>
      <vt:lpstr>Source Sans Pro</vt:lpstr>
      <vt:lpstr>Wingdings</vt:lpstr>
      <vt:lpstr>20140311PresentationUWTSDTemplate</vt:lpstr>
      <vt:lpstr>  Quality Assurance and Service Improvements      </vt:lpstr>
      <vt:lpstr>Module Summary</vt:lpstr>
      <vt:lpstr>Aims of the Session</vt:lpstr>
      <vt:lpstr>Quick Recap </vt:lpstr>
      <vt:lpstr>Activity</vt:lpstr>
      <vt:lpstr>Measure the quality</vt:lpstr>
      <vt:lpstr>Types of measures…1</vt:lpstr>
      <vt:lpstr>Types of measures…3</vt:lpstr>
      <vt:lpstr>Types of measures…3</vt:lpstr>
      <vt:lpstr>Summary –Types of Measures</vt:lpstr>
      <vt:lpstr>PowerPoint Presentation</vt:lpstr>
      <vt:lpstr>What makes a good measure </vt:lpstr>
      <vt:lpstr>Different attributes </vt:lpstr>
      <vt:lpstr>Use and reporting of measure/s</vt:lpstr>
      <vt:lpstr>Examples of Measurement </vt:lpstr>
      <vt:lpstr>Domains of HEDIS</vt:lpstr>
      <vt:lpstr>What are the different sources of HEDIS data collection?</vt:lpstr>
      <vt:lpstr>Hedis Data Collection</vt:lpstr>
      <vt:lpstr>Advantages of HEDIS</vt:lpstr>
      <vt:lpstr>Disadvantages of HEDIS</vt:lpstr>
      <vt:lpstr>Advantages and disadvantages of HEDIS</vt:lpstr>
      <vt:lpstr>How does the CQC measure quality?</vt:lpstr>
      <vt:lpstr>CQC ask the same five questions of all the services they inspect:</vt:lpstr>
      <vt:lpstr>CQC 5 standards/domain AND Key Line of Enquiry (KLOE )…1</vt:lpstr>
      <vt:lpstr>CQC 5 standards/domain AND Key Line of Enquiry (KLOE )…2</vt:lpstr>
      <vt:lpstr>CQC 5 standards/domain AND Key Line of Enquiry (KLOE )…3</vt:lpstr>
      <vt:lpstr>How CQC probe KLOE</vt:lpstr>
      <vt:lpstr>Other Root Cause Analysis Models</vt:lpstr>
      <vt:lpstr>SWOT Analysis</vt:lpstr>
      <vt:lpstr>SWOT Framework</vt:lpstr>
      <vt:lpstr>SWOT process</vt:lpstr>
      <vt:lpstr>SWOT Advantages</vt:lpstr>
      <vt:lpstr>SWOT disadvantages</vt:lpstr>
      <vt:lpstr>Activity</vt:lpstr>
      <vt:lpstr>PESTLE analysis</vt:lpstr>
      <vt:lpstr>What is a PESTLE analysis used for?...1</vt:lpstr>
      <vt:lpstr>What is a PESTLE analysis used for?...1</vt:lpstr>
      <vt:lpstr>What is a PESTLE analysis used for?...2</vt:lpstr>
      <vt:lpstr>Advantages of a PESTLE analysis</vt:lpstr>
      <vt:lpstr>Disadvantages of a PESTLE analysis</vt:lpstr>
      <vt:lpstr>PowerPoint Presentation</vt:lpstr>
      <vt:lpstr>Useful links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Quality Assurance and Service Improvements     Dr Fahad Khan</dc:title>
  <dc:creator>Fahad Khan</dc:creator>
  <cp:lastModifiedBy>Christopher Mafuva</cp:lastModifiedBy>
  <cp:revision>59</cp:revision>
  <dcterms:created xsi:type="dcterms:W3CDTF">2023-02-04T10:11:08Z</dcterms:created>
  <dcterms:modified xsi:type="dcterms:W3CDTF">2026-07-01T08:06:44Z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a321a15a-c71d-40d3-b0cd-3b0ec0033fdd_Enabled">
    <vt:lpwstr>true</vt:lpwstr>
  </property>
  <property fmtid="{D5CDD505-2E9C-101B-9397-08002B2CF9AE}" pid="3" name="MSIP_Label_a321a15a-c71d-40d3-b0cd-3b0ec0033fdd_SetDate">
    <vt:lpwstr>2024-06-13T06:55:50Z</vt:lpwstr>
  </property>
  <property fmtid="{D5CDD505-2E9C-101B-9397-08002B2CF9AE}" pid="4" name="MSIP_Label_a321a15a-c71d-40d3-b0cd-3b0ec0033fdd_Method">
    <vt:lpwstr>Standard</vt:lpwstr>
  </property>
  <property fmtid="{D5CDD505-2E9C-101B-9397-08002B2CF9AE}" pid="5" name="MSIP_Label_a321a15a-c71d-40d3-b0cd-3b0ec0033fdd_Name">
    <vt:lpwstr>Restricted</vt:lpwstr>
  </property>
  <property fmtid="{D5CDD505-2E9C-101B-9397-08002B2CF9AE}" pid="6" name="MSIP_Label_a321a15a-c71d-40d3-b0cd-3b0ec0033fdd_SiteId">
    <vt:lpwstr>f89944b7-4a4e-4ea7-9156-3299f3411647</vt:lpwstr>
  </property>
  <property fmtid="{D5CDD505-2E9C-101B-9397-08002B2CF9AE}" pid="7" name="MSIP_Label_a321a15a-c71d-40d3-b0cd-3b0ec0033fdd_ActionId">
    <vt:lpwstr>9c60b532-e607-4430-9d0e-fe518123f973</vt:lpwstr>
  </property>
  <property fmtid="{D5CDD505-2E9C-101B-9397-08002B2CF9AE}" pid="8" name="MSIP_Label_a321a15a-c71d-40d3-b0cd-3b0ec0033fdd_ContentBits">
    <vt:lpwstr>0</vt:lpwstr>
  </property>
</Properties>
</file>