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30"/>
  </p:notesMasterIdLst>
  <p:handoutMasterIdLst>
    <p:handoutMasterId r:id="rId31"/>
  </p:handoutMasterIdLst>
  <p:sldIdLst>
    <p:sldId id="340" r:id="rId5"/>
    <p:sldId id="268" r:id="rId6"/>
    <p:sldId id="341" r:id="rId7"/>
    <p:sldId id="342" r:id="rId8"/>
    <p:sldId id="350" r:id="rId9"/>
    <p:sldId id="343" r:id="rId10"/>
    <p:sldId id="351" r:id="rId11"/>
    <p:sldId id="357" r:id="rId12"/>
    <p:sldId id="358" r:id="rId13"/>
    <p:sldId id="359" r:id="rId14"/>
    <p:sldId id="360" r:id="rId15"/>
    <p:sldId id="361" r:id="rId16"/>
    <p:sldId id="362" r:id="rId17"/>
    <p:sldId id="344" r:id="rId18"/>
    <p:sldId id="365" r:id="rId19"/>
    <p:sldId id="346" r:id="rId20"/>
    <p:sldId id="257" r:id="rId21"/>
    <p:sldId id="259" r:id="rId22"/>
    <p:sldId id="261" r:id="rId23"/>
    <p:sldId id="263" r:id="rId24"/>
    <p:sldId id="265" r:id="rId25"/>
    <p:sldId id="266" r:id="rId26"/>
    <p:sldId id="356" r:id="rId27"/>
    <p:sldId id="363" r:id="rId28"/>
    <p:sldId id="347"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0B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BC85F6-6225-48B4-8CCC-0730D5805039}" v="1" dt="2026-09-21T09:07:21.597"/>
  </p1510:revLst>
</p1510:revInfo>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75337" autoAdjust="0"/>
  </p:normalViewPr>
  <p:slideViewPr>
    <p:cSldViewPr snapToGrid="0">
      <p:cViewPr varScale="1">
        <p:scale>
          <a:sx n="57" d="100"/>
          <a:sy n="57" d="100"/>
        </p:scale>
        <p:origin x="821" y="37"/>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6264"/>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FA8BB20-F770-46CD-88B3-F3BC40357B48}"/>
    <pc:docChg chg="undo custSel addSld delSld modSld sldOrd">
      <pc:chgData name="Charlotte Greenway" userId="f3007956-5e20-4c5a-987f-cc7f9910f597" providerId="ADAL" clId="{AFA8BB20-F770-46CD-88B3-F3BC40357B48}" dt="2026-09-21T09:27:07.559" v="968" actId="1076"/>
      <pc:docMkLst>
        <pc:docMk/>
      </pc:docMkLst>
      <pc:sldChg chg="modSp add mod">
        <pc:chgData name="Charlotte Greenway" userId="f3007956-5e20-4c5a-987f-cc7f9910f597" providerId="ADAL" clId="{AFA8BB20-F770-46CD-88B3-F3BC40357B48}" dt="2026-09-02T10:24:16.882" v="12" actId="1076"/>
        <pc:sldMkLst>
          <pc:docMk/>
          <pc:sldMk cId="0" sldId="257"/>
        </pc:sldMkLst>
        <pc:spChg chg="mod">
          <ac:chgData name="Charlotte Greenway" userId="f3007956-5e20-4c5a-987f-cc7f9910f597" providerId="ADAL" clId="{AFA8BB20-F770-46CD-88B3-F3BC40357B48}" dt="2026-09-02T10:23:22.033" v="4" actId="1076"/>
          <ac:spMkLst>
            <pc:docMk/>
            <pc:sldMk cId="0" sldId="257"/>
            <ac:spMk id="3" creationId="{00000000-0000-0000-0000-000000000000}"/>
          </ac:spMkLst>
        </pc:spChg>
        <pc:spChg chg="mod">
          <ac:chgData name="Charlotte Greenway" userId="f3007956-5e20-4c5a-987f-cc7f9910f597" providerId="ADAL" clId="{AFA8BB20-F770-46CD-88B3-F3BC40357B48}" dt="2026-09-02T10:23:27.250" v="6" actId="207"/>
          <ac:spMkLst>
            <pc:docMk/>
            <pc:sldMk cId="0" sldId="257"/>
            <ac:spMk id="4" creationId="{00000000-0000-0000-0000-000000000000}"/>
          </ac:spMkLst>
        </pc:spChg>
        <pc:spChg chg="mod">
          <ac:chgData name="Charlotte Greenway" userId="f3007956-5e20-4c5a-987f-cc7f9910f597" providerId="ADAL" clId="{AFA8BB20-F770-46CD-88B3-F3BC40357B48}" dt="2026-09-02T10:23:17.458" v="3" actId="1076"/>
          <ac:spMkLst>
            <pc:docMk/>
            <pc:sldMk cId="0" sldId="257"/>
            <ac:spMk id="6" creationId="{28B8E7B6-053C-E074-CB03-14D5BC0BA3C5}"/>
          </ac:spMkLst>
        </pc:spChg>
        <pc:spChg chg="mod">
          <ac:chgData name="Charlotte Greenway" userId="f3007956-5e20-4c5a-987f-cc7f9910f597" providerId="ADAL" clId="{AFA8BB20-F770-46CD-88B3-F3BC40357B48}" dt="2026-09-02T10:23:42.794" v="8" actId="207"/>
          <ac:spMkLst>
            <pc:docMk/>
            <pc:sldMk cId="0" sldId="257"/>
            <ac:spMk id="8" creationId="{0ABD0886-B587-19F2-6FDC-40821BCEB73B}"/>
          </ac:spMkLst>
        </pc:spChg>
        <pc:spChg chg="mod">
          <ac:chgData name="Charlotte Greenway" userId="f3007956-5e20-4c5a-987f-cc7f9910f597" providerId="ADAL" clId="{AFA8BB20-F770-46CD-88B3-F3BC40357B48}" dt="2026-09-02T10:24:03.209" v="11" actId="1076"/>
          <ac:spMkLst>
            <pc:docMk/>
            <pc:sldMk cId="0" sldId="257"/>
            <ac:spMk id="10" creationId="{67E39021-DB81-F117-DC05-0B1946CA0FA3}"/>
          </ac:spMkLst>
        </pc:spChg>
        <pc:graphicFrameChg chg="mod">
          <ac:chgData name="Charlotte Greenway" userId="f3007956-5e20-4c5a-987f-cc7f9910f597" providerId="ADAL" clId="{AFA8BB20-F770-46CD-88B3-F3BC40357B48}" dt="2026-09-02T10:24:16.882" v="12" actId="1076"/>
          <ac:graphicFrameMkLst>
            <pc:docMk/>
            <pc:sldMk cId="0" sldId="257"/>
            <ac:graphicFrameMk id="13" creationId="{A0635CED-1043-DC0E-1B30-332035A3AA72}"/>
          </ac:graphicFrameMkLst>
        </pc:graphicFrameChg>
      </pc:sldChg>
      <pc:sldChg chg="modSp add mod">
        <pc:chgData name="Charlotte Greenway" userId="f3007956-5e20-4c5a-987f-cc7f9910f597" providerId="ADAL" clId="{AFA8BB20-F770-46CD-88B3-F3BC40357B48}" dt="2026-09-02T10:27:02.353" v="45" actId="207"/>
        <pc:sldMkLst>
          <pc:docMk/>
          <pc:sldMk cId="0" sldId="259"/>
        </pc:sldMkLst>
        <pc:spChg chg="mod">
          <ac:chgData name="Charlotte Greenway" userId="f3007956-5e20-4c5a-987f-cc7f9910f597" providerId="ADAL" clId="{AFA8BB20-F770-46CD-88B3-F3BC40357B48}" dt="2026-09-02T10:25:19.500" v="23" actId="207"/>
          <ac:spMkLst>
            <pc:docMk/>
            <pc:sldMk cId="0" sldId="259"/>
            <ac:spMk id="3" creationId="{00000000-0000-0000-0000-000000000000}"/>
          </ac:spMkLst>
        </pc:spChg>
        <pc:spChg chg="mod">
          <ac:chgData name="Charlotte Greenway" userId="f3007956-5e20-4c5a-987f-cc7f9910f597" providerId="ADAL" clId="{AFA8BB20-F770-46CD-88B3-F3BC40357B48}" dt="2026-09-02T10:24:43.082" v="16" actId="1076"/>
          <ac:spMkLst>
            <pc:docMk/>
            <pc:sldMk cId="0" sldId="259"/>
            <ac:spMk id="4" creationId="{00000000-0000-0000-0000-000000000000}"/>
          </ac:spMkLst>
        </pc:spChg>
        <pc:spChg chg="mod">
          <ac:chgData name="Charlotte Greenway" userId="f3007956-5e20-4c5a-987f-cc7f9910f597" providerId="ADAL" clId="{AFA8BB20-F770-46CD-88B3-F3BC40357B48}" dt="2026-09-02T10:26:44.410" v="40" actId="207"/>
          <ac:spMkLst>
            <pc:docMk/>
            <pc:sldMk cId="0" sldId="259"/>
            <ac:spMk id="7" creationId="{E5310D74-9F0B-1E0C-908E-EB36BDC006F6}"/>
          </ac:spMkLst>
        </pc:spChg>
        <pc:spChg chg="mod">
          <ac:chgData name="Charlotte Greenway" userId="f3007956-5e20-4c5a-987f-cc7f9910f597" providerId="ADAL" clId="{AFA8BB20-F770-46CD-88B3-F3BC40357B48}" dt="2026-09-02T10:26:39.506" v="39" actId="207"/>
          <ac:spMkLst>
            <pc:docMk/>
            <pc:sldMk cId="0" sldId="259"/>
            <ac:spMk id="9" creationId="{82A12904-5726-DE6D-C71E-46208A1514F2}"/>
          </ac:spMkLst>
        </pc:spChg>
        <pc:spChg chg="mod">
          <ac:chgData name="Charlotte Greenway" userId="f3007956-5e20-4c5a-987f-cc7f9910f597" providerId="ADAL" clId="{AFA8BB20-F770-46CD-88B3-F3BC40357B48}" dt="2026-09-02T10:27:02.353" v="45" actId="207"/>
          <ac:spMkLst>
            <pc:docMk/>
            <pc:sldMk cId="0" sldId="259"/>
            <ac:spMk id="11" creationId="{F82C4507-C08C-F421-1729-8E89C85A3C5C}"/>
          </ac:spMkLst>
        </pc:spChg>
        <pc:spChg chg="mod">
          <ac:chgData name="Charlotte Greenway" userId="f3007956-5e20-4c5a-987f-cc7f9910f597" providerId="ADAL" clId="{AFA8BB20-F770-46CD-88B3-F3BC40357B48}" dt="2026-09-02T10:26:55.245" v="43" actId="14100"/>
          <ac:spMkLst>
            <pc:docMk/>
            <pc:sldMk cId="0" sldId="259"/>
            <ac:spMk id="13" creationId="{C5A26A9D-838D-C49B-FB1D-5BFED2AB70EB}"/>
          </ac:spMkLst>
        </pc:spChg>
      </pc:sldChg>
      <pc:sldChg chg="modSp add mod">
        <pc:chgData name="Charlotte Greenway" userId="f3007956-5e20-4c5a-987f-cc7f9910f597" providerId="ADAL" clId="{AFA8BB20-F770-46CD-88B3-F3BC40357B48}" dt="2026-09-02T10:27:28.362" v="50" actId="403"/>
        <pc:sldMkLst>
          <pc:docMk/>
          <pc:sldMk cId="0" sldId="261"/>
        </pc:sldMkLst>
        <pc:spChg chg="mod">
          <ac:chgData name="Charlotte Greenway" userId="f3007956-5e20-4c5a-987f-cc7f9910f597" providerId="ADAL" clId="{AFA8BB20-F770-46CD-88B3-F3BC40357B48}" dt="2026-09-02T10:27:28.362" v="50" actId="403"/>
          <ac:spMkLst>
            <pc:docMk/>
            <pc:sldMk cId="0" sldId="261"/>
            <ac:spMk id="4" creationId="{00000000-0000-0000-0000-000000000000}"/>
          </ac:spMkLst>
        </pc:spChg>
      </pc:sldChg>
      <pc:sldChg chg="modSp add mod">
        <pc:chgData name="Charlotte Greenway" userId="f3007956-5e20-4c5a-987f-cc7f9910f597" providerId="ADAL" clId="{AFA8BB20-F770-46CD-88B3-F3BC40357B48}" dt="2026-09-02T10:28:51.056" v="64" actId="207"/>
        <pc:sldMkLst>
          <pc:docMk/>
          <pc:sldMk cId="0" sldId="263"/>
        </pc:sldMkLst>
        <pc:spChg chg="mod">
          <ac:chgData name="Charlotte Greenway" userId="f3007956-5e20-4c5a-987f-cc7f9910f597" providerId="ADAL" clId="{AFA8BB20-F770-46CD-88B3-F3BC40357B48}" dt="2026-09-02T10:28:26.794" v="59" actId="207"/>
          <ac:spMkLst>
            <pc:docMk/>
            <pc:sldMk cId="0" sldId="263"/>
            <ac:spMk id="3" creationId="{00000000-0000-0000-0000-000000000000}"/>
          </ac:spMkLst>
        </pc:spChg>
        <pc:spChg chg="mod">
          <ac:chgData name="Charlotte Greenway" userId="f3007956-5e20-4c5a-987f-cc7f9910f597" providerId="ADAL" clId="{AFA8BB20-F770-46CD-88B3-F3BC40357B48}" dt="2026-09-02T10:28:05.950" v="55" actId="1076"/>
          <ac:spMkLst>
            <pc:docMk/>
            <pc:sldMk cId="0" sldId="263"/>
            <ac:spMk id="4" creationId="{00000000-0000-0000-0000-000000000000}"/>
          </ac:spMkLst>
        </pc:spChg>
        <pc:spChg chg="mod">
          <ac:chgData name="Charlotte Greenway" userId="f3007956-5e20-4c5a-987f-cc7f9910f597" providerId="ADAL" clId="{AFA8BB20-F770-46CD-88B3-F3BC40357B48}" dt="2026-09-02T10:28:51.056" v="64" actId="207"/>
          <ac:spMkLst>
            <pc:docMk/>
            <pc:sldMk cId="0" sldId="263"/>
            <ac:spMk id="6" creationId="{1D60FEBD-24FB-7A03-87B5-58FE1ED3C23E}"/>
          </ac:spMkLst>
        </pc:spChg>
        <pc:spChg chg="mod">
          <ac:chgData name="Charlotte Greenway" userId="f3007956-5e20-4c5a-987f-cc7f9910f597" providerId="ADAL" clId="{AFA8BB20-F770-46CD-88B3-F3BC40357B48}" dt="2026-09-02T10:28:46.176" v="63" actId="14100"/>
          <ac:spMkLst>
            <pc:docMk/>
            <pc:sldMk cId="0" sldId="263"/>
            <ac:spMk id="8" creationId="{51BD8353-CDE1-65BD-21E6-4F7B2B11A27D}"/>
          </ac:spMkLst>
        </pc:spChg>
      </pc:sldChg>
      <pc:sldChg chg="modSp add mod">
        <pc:chgData name="Charlotte Greenway" userId="f3007956-5e20-4c5a-987f-cc7f9910f597" providerId="ADAL" clId="{AFA8BB20-F770-46CD-88B3-F3BC40357B48}" dt="2026-09-02T10:29:06.654" v="65" actId="207"/>
        <pc:sldMkLst>
          <pc:docMk/>
          <pc:sldMk cId="0" sldId="265"/>
        </pc:sldMkLst>
        <pc:spChg chg="mod">
          <ac:chgData name="Charlotte Greenway" userId="f3007956-5e20-4c5a-987f-cc7f9910f597" providerId="ADAL" clId="{AFA8BB20-F770-46CD-88B3-F3BC40357B48}" dt="2026-09-02T10:29:06.654" v="65" actId="207"/>
          <ac:spMkLst>
            <pc:docMk/>
            <pc:sldMk cId="0" sldId="265"/>
            <ac:spMk id="4" creationId="{00000000-0000-0000-0000-000000000000}"/>
          </ac:spMkLst>
        </pc:spChg>
      </pc:sldChg>
      <pc:sldChg chg="modSp add mod">
        <pc:chgData name="Charlotte Greenway" userId="f3007956-5e20-4c5a-987f-cc7f9910f597" providerId="ADAL" clId="{AFA8BB20-F770-46CD-88B3-F3BC40357B48}" dt="2026-09-02T10:29:33.378" v="69" actId="14100"/>
        <pc:sldMkLst>
          <pc:docMk/>
          <pc:sldMk cId="0" sldId="266"/>
        </pc:sldMkLst>
        <pc:spChg chg="mod">
          <ac:chgData name="Charlotte Greenway" userId="f3007956-5e20-4c5a-987f-cc7f9910f597" providerId="ADAL" clId="{AFA8BB20-F770-46CD-88B3-F3BC40357B48}" dt="2026-09-02T10:29:26.120" v="68" actId="207"/>
          <ac:spMkLst>
            <pc:docMk/>
            <pc:sldMk cId="0" sldId="266"/>
            <ac:spMk id="4" creationId="{00000000-0000-0000-0000-000000000000}"/>
          </ac:spMkLst>
        </pc:spChg>
        <pc:spChg chg="mod">
          <ac:chgData name="Charlotte Greenway" userId="f3007956-5e20-4c5a-987f-cc7f9910f597" providerId="ADAL" clId="{AFA8BB20-F770-46CD-88B3-F3BC40357B48}" dt="2026-09-02T10:29:33.378" v="69" actId="14100"/>
          <ac:spMkLst>
            <pc:docMk/>
            <pc:sldMk cId="0" sldId="266"/>
            <ac:spMk id="8" creationId="{395D568D-29C4-C50F-C621-E092713F3D58}"/>
          </ac:spMkLst>
        </pc:spChg>
      </pc:sldChg>
      <pc:sldChg chg="modSp mod">
        <pc:chgData name="Charlotte Greenway" userId="f3007956-5e20-4c5a-987f-cc7f9910f597" providerId="ADAL" clId="{AFA8BB20-F770-46CD-88B3-F3BC40357B48}" dt="2026-09-21T09:01:33.566" v="937" actId="403"/>
        <pc:sldMkLst>
          <pc:docMk/>
          <pc:sldMk cId="1920497168" sldId="268"/>
        </pc:sldMkLst>
        <pc:spChg chg="mod">
          <ac:chgData name="Charlotte Greenway" userId="f3007956-5e20-4c5a-987f-cc7f9910f597" providerId="ADAL" clId="{AFA8BB20-F770-46CD-88B3-F3BC40357B48}" dt="2026-09-21T09:01:08.983" v="928" actId="403"/>
          <ac:spMkLst>
            <pc:docMk/>
            <pc:sldMk cId="1920497168" sldId="268"/>
            <ac:spMk id="6" creationId="{C47AC215-7C03-1B50-5A0F-8CE5A26EBC2B}"/>
          </ac:spMkLst>
        </pc:spChg>
        <pc:spChg chg="mod">
          <ac:chgData name="Charlotte Greenway" userId="f3007956-5e20-4c5a-987f-cc7f9910f597" providerId="ADAL" clId="{AFA8BB20-F770-46CD-88B3-F3BC40357B48}" dt="2026-09-21T09:01:13.956" v="929" actId="403"/>
          <ac:spMkLst>
            <pc:docMk/>
            <pc:sldMk cId="1920497168" sldId="268"/>
            <ac:spMk id="23" creationId="{39DA5A68-0E6D-23C8-1722-2BE65066AB2A}"/>
          </ac:spMkLst>
        </pc:spChg>
        <pc:spChg chg="mod">
          <ac:chgData name="Charlotte Greenway" userId="f3007956-5e20-4c5a-987f-cc7f9910f597" providerId="ADAL" clId="{AFA8BB20-F770-46CD-88B3-F3BC40357B48}" dt="2026-09-21T09:01:33.566" v="937" actId="403"/>
          <ac:spMkLst>
            <pc:docMk/>
            <pc:sldMk cId="1920497168" sldId="268"/>
            <ac:spMk id="25" creationId="{92927542-6BCD-8833-DB81-52D26DFED4CD}"/>
          </ac:spMkLst>
        </pc:spChg>
        <pc:spChg chg="mod">
          <ac:chgData name="Charlotte Greenway" userId="f3007956-5e20-4c5a-987f-cc7f9910f597" providerId="ADAL" clId="{AFA8BB20-F770-46CD-88B3-F3BC40357B48}" dt="2026-09-21T09:01:29.395" v="935" actId="1076"/>
          <ac:spMkLst>
            <pc:docMk/>
            <pc:sldMk cId="1920497168" sldId="268"/>
            <ac:spMk id="27" creationId="{4D77C933-7BE6-C870-FA64-32180BFD5834}"/>
          </ac:spMkLst>
        </pc:spChg>
        <pc:spChg chg="mod">
          <ac:chgData name="Charlotte Greenway" userId="f3007956-5e20-4c5a-987f-cc7f9910f597" providerId="ADAL" clId="{AFA8BB20-F770-46CD-88B3-F3BC40357B48}" dt="2026-09-21T09:01:03.518" v="927" actId="403"/>
          <ac:spMkLst>
            <pc:docMk/>
            <pc:sldMk cId="1920497168" sldId="268"/>
            <ac:spMk id="29" creationId="{1D43B92D-27DF-080D-9CA8-252488555673}"/>
          </ac:spMkLst>
        </pc:spChg>
        <pc:spChg chg="mod">
          <ac:chgData name="Charlotte Greenway" userId="f3007956-5e20-4c5a-987f-cc7f9910f597" providerId="ADAL" clId="{AFA8BB20-F770-46CD-88B3-F3BC40357B48}" dt="2026-09-21T09:01:21.779" v="932" actId="14100"/>
          <ac:spMkLst>
            <pc:docMk/>
            <pc:sldMk cId="1920497168" sldId="268"/>
            <ac:spMk id="35" creationId="{66732DAF-A853-4929-D397-2184F07652EA}"/>
          </ac:spMkLst>
        </pc:spChg>
      </pc:sldChg>
      <pc:sldChg chg="addSp modSp mod">
        <pc:chgData name="Charlotte Greenway" userId="f3007956-5e20-4c5a-987f-cc7f9910f597" providerId="ADAL" clId="{AFA8BB20-F770-46CD-88B3-F3BC40357B48}" dt="2026-09-21T09:27:07.559" v="968" actId="1076"/>
        <pc:sldMkLst>
          <pc:docMk/>
          <pc:sldMk cId="4104434737" sldId="346"/>
        </pc:sldMkLst>
        <pc:spChg chg="add mod">
          <ac:chgData name="Charlotte Greenway" userId="f3007956-5e20-4c5a-987f-cc7f9910f597" providerId="ADAL" clId="{AFA8BB20-F770-46CD-88B3-F3BC40357B48}" dt="2026-09-21T09:27:07.559" v="968" actId="1076"/>
          <ac:spMkLst>
            <pc:docMk/>
            <pc:sldMk cId="4104434737" sldId="346"/>
            <ac:spMk id="3" creationId="{163BAF38-207E-9B34-86E4-62E240A78C44}"/>
          </ac:spMkLst>
        </pc:spChg>
      </pc:sldChg>
      <pc:sldChg chg="addSp modSp mod ord">
        <pc:chgData name="Charlotte Greenway" userId="f3007956-5e20-4c5a-987f-cc7f9910f597" providerId="ADAL" clId="{AFA8BB20-F770-46CD-88B3-F3BC40357B48}" dt="2026-09-02T11:25:05.967" v="868" actId="1076"/>
        <pc:sldMkLst>
          <pc:docMk/>
          <pc:sldMk cId="1014413726" sldId="347"/>
        </pc:sldMkLst>
        <pc:spChg chg="mod">
          <ac:chgData name="Charlotte Greenway" userId="f3007956-5e20-4c5a-987f-cc7f9910f597" providerId="ADAL" clId="{AFA8BB20-F770-46CD-88B3-F3BC40357B48}" dt="2026-09-02T11:25:05.967" v="868" actId="1076"/>
          <ac:spMkLst>
            <pc:docMk/>
            <pc:sldMk cId="1014413726" sldId="347"/>
            <ac:spMk id="2" creationId="{8CC28204-2C6C-CA2B-7ACE-709BD219E7A2}"/>
          </ac:spMkLst>
        </pc:spChg>
        <pc:spChg chg="mod">
          <ac:chgData name="Charlotte Greenway" userId="f3007956-5e20-4c5a-987f-cc7f9910f597" providerId="ADAL" clId="{AFA8BB20-F770-46CD-88B3-F3BC40357B48}" dt="2026-09-02T11:25:02.573" v="867" actId="1076"/>
          <ac:spMkLst>
            <pc:docMk/>
            <pc:sldMk cId="1014413726" sldId="347"/>
            <ac:spMk id="3" creationId="{A83F17C7-EFB2-790A-200F-D9BF2626198F}"/>
          </ac:spMkLst>
        </pc:spChg>
        <pc:spChg chg="add mod">
          <ac:chgData name="Charlotte Greenway" userId="f3007956-5e20-4c5a-987f-cc7f9910f597" providerId="ADAL" clId="{AFA8BB20-F770-46CD-88B3-F3BC40357B48}" dt="2026-09-02T11:24:58.862" v="866" actId="1076"/>
          <ac:spMkLst>
            <pc:docMk/>
            <pc:sldMk cId="1014413726" sldId="347"/>
            <ac:spMk id="6" creationId="{03CBADF4-8E6B-5B15-D552-9C0E0C8FBA23}"/>
          </ac:spMkLst>
        </pc:spChg>
        <pc:picChg chg="add mod">
          <ac:chgData name="Charlotte Greenway" userId="f3007956-5e20-4c5a-987f-cc7f9910f597" providerId="ADAL" clId="{AFA8BB20-F770-46CD-88B3-F3BC40357B48}" dt="2026-09-02T11:24:33.541" v="862" actId="1076"/>
          <ac:picMkLst>
            <pc:docMk/>
            <pc:sldMk cId="1014413726" sldId="347"/>
            <ac:picMk id="4" creationId="{BAD54E5F-A177-9402-8686-24E08D91AB08}"/>
          </ac:picMkLst>
        </pc:picChg>
      </pc:sldChg>
      <pc:sldChg chg="modNotesTx">
        <pc:chgData name="Charlotte Greenway" userId="f3007956-5e20-4c5a-987f-cc7f9910f597" providerId="ADAL" clId="{AFA8BB20-F770-46CD-88B3-F3BC40357B48}" dt="2026-09-02T11:25:48.667" v="869" actId="20577"/>
        <pc:sldMkLst>
          <pc:docMk/>
          <pc:sldMk cId="1722147624" sldId="350"/>
        </pc:sldMkLst>
      </pc:sldChg>
      <pc:sldChg chg="modSp add mod">
        <pc:chgData name="Charlotte Greenway" userId="f3007956-5e20-4c5a-987f-cc7f9910f597" providerId="ADAL" clId="{AFA8BB20-F770-46CD-88B3-F3BC40357B48}" dt="2026-09-02T10:34:38.794" v="83" actId="1076"/>
        <pc:sldMkLst>
          <pc:docMk/>
          <pc:sldMk cId="0" sldId="356"/>
        </pc:sldMkLst>
        <pc:spChg chg="mod">
          <ac:chgData name="Charlotte Greenway" userId="f3007956-5e20-4c5a-987f-cc7f9910f597" providerId="ADAL" clId="{AFA8BB20-F770-46CD-88B3-F3BC40357B48}" dt="2026-09-02T10:33:51.465" v="77" actId="207"/>
          <ac:spMkLst>
            <pc:docMk/>
            <pc:sldMk cId="0" sldId="356"/>
            <ac:spMk id="4" creationId="{00000000-0000-0000-0000-000000000000}"/>
          </ac:spMkLst>
        </pc:spChg>
        <pc:spChg chg="mod">
          <ac:chgData name="Charlotte Greenway" userId="f3007956-5e20-4c5a-987f-cc7f9910f597" providerId="ADAL" clId="{AFA8BB20-F770-46CD-88B3-F3BC40357B48}" dt="2026-09-02T10:34:10.122" v="80" actId="207"/>
          <ac:spMkLst>
            <pc:docMk/>
            <pc:sldMk cId="0" sldId="356"/>
            <ac:spMk id="6" creationId="{98F4D672-1989-E736-11F2-E2F52E87CB23}"/>
          </ac:spMkLst>
        </pc:spChg>
        <pc:spChg chg="mod">
          <ac:chgData name="Charlotte Greenway" userId="f3007956-5e20-4c5a-987f-cc7f9910f597" providerId="ADAL" clId="{AFA8BB20-F770-46CD-88B3-F3BC40357B48}" dt="2026-09-02T10:34:38.794" v="83" actId="1076"/>
          <ac:spMkLst>
            <pc:docMk/>
            <pc:sldMk cId="0" sldId="356"/>
            <ac:spMk id="8" creationId="{6E5CB997-13CF-F9CF-C94E-E867ADD4714F}"/>
          </ac:spMkLst>
        </pc:spChg>
      </pc:sldChg>
      <pc:sldChg chg="addSp delSp modSp new mod">
        <pc:chgData name="Charlotte Greenway" userId="f3007956-5e20-4c5a-987f-cc7f9910f597" providerId="ADAL" clId="{AFA8BB20-F770-46CD-88B3-F3BC40357B48}" dt="2026-09-02T10:51:46.113" v="136" actId="5793"/>
        <pc:sldMkLst>
          <pc:docMk/>
          <pc:sldMk cId="3141994343" sldId="357"/>
        </pc:sldMkLst>
        <pc:spChg chg="mod">
          <ac:chgData name="Charlotte Greenway" userId="f3007956-5e20-4c5a-987f-cc7f9910f597" providerId="ADAL" clId="{AFA8BB20-F770-46CD-88B3-F3BC40357B48}" dt="2026-09-02T10:37:23.010" v="114" actId="20577"/>
          <ac:spMkLst>
            <pc:docMk/>
            <pc:sldMk cId="3141994343" sldId="357"/>
            <ac:spMk id="2" creationId="{901CADDA-0FEB-A4B7-B396-E53F3A8F9E14}"/>
          </ac:spMkLst>
        </pc:spChg>
        <pc:spChg chg="add mod">
          <ac:chgData name="Charlotte Greenway" userId="f3007956-5e20-4c5a-987f-cc7f9910f597" providerId="ADAL" clId="{AFA8BB20-F770-46CD-88B3-F3BC40357B48}" dt="2026-09-02T10:51:46.113" v="136" actId="5793"/>
          <ac:spMkLst>
            <pc:docMk/>
            <pc:sldMk cId="3141994343" sldId="357"/>
            <ac:spMk id="6" creationId="{9F996F13-E4F4-9391-DAFF-E843332ADB65}"/>
          </ac:spMkLst>
        </pc:spChg>
      </pc:sldChg>
      <pc:sldChg chg="addSp delSp modSp new mod modNotesTx">
        <pc:chgData name="Charlotte Greenway" userId="f3007956-5e20-4c5a-987f-cc7f9910f597" providerId="ADAL" clId="{AFA8BB20-F770-46CD-88B3-F3BC40357B48}" dt="2026-09-21T09:08:17.748" v="950" actId="20577"/>
        <pc:sldMkLst>
          <pc:docMk/>
          <pc:sldMk cId="219779792" sldId="358"/>
        </pc:sldMkLst>
        <pc:spChg chg="add mod">
          <ac:chgData name="Charlotte Greenway" userId="f3007956-5e20-4c5a-987f-cc7f9910f597" providerId="ADAL" clId="{AFA8BB20-F770-46CD-88B3-F3BC40357B48}" dt="2026-09-21T09:08:17.748" v="950" actId="20577"/>
          <ac:spMkLst>
            <pc:docMk/>
            <pc:sldMk cId="219779792" sldId="358"/>
            <ac:spMk id="6" creationId="{D20DE5FA-ABDE-034A-FA90-2C391F5F5A73}"/>
          </ac:spMkLst>
        </pc:spChg>
      </pc:sldChg>
      <pc:sldChg chg="addSp delSp modSp new mod">
        <pc:chgData name="Charlotte Greenway" userId="f3007956-5e20-4c5a-987f-cc7f9910f597" providerId="ADAL" clId="{AFA8BB20-F770-46CD-88B3-F3BC40357B48}" dt="2026-09-21T09:08:41.806" v="954" actId="20577"/>
        <pc:sldMkLst>
          <pc:docMk/>
          <pc:sldMk cId="3540993573" sldId="359"/>
        </pc:sldMkLst>
        <pc:spChg chg="add mod">
          <ac:chgData name="Charlotte Greenway" userId="f3007956-5e20-4c5a-987f-cc7f9910f597" providerId="ADAL" clId="{AFA8BB20-F770-46CD-88B3-F3BC40357B48}" dt="2026-09-21T09:08:41.806" v="954" actId="20577"/>
          <ac:spMkLst>
            <pc:docMk/>
            <pc:sldMk cId="3540993573" sldId="359"/>
            <ac:spMk id="5" creationId="{7BDDA022-B512-A133-32AD-92BF5A0B27EC}"/>
          </ac:spMkLst>
        </pc:spChg>
      </pc:sldChg>
      <pc:sldChg chg="addSp delSp modSp new mod">
        <pc:chgData name="Charlotte Greenway" userId="f3007956-5e20-4c5a-987f-cc7f9910f597" providerId="ADAL" clId="{AFA8BB20-F770-46CD-88B3-F3BC40357B48}" dt="2026-09-02T10:59:44.072" v="228" actId="1076"/>
        <pc:sldMkLst>
          <pc:docMk/>
          <pc:sldMk cId="1375621856" sldId="360"/>
        </pc:sldMkLst>
        <pc:spChg chg="mod">
          <ac:chgData name="Charlotte Greenway" userId="f3007956-5e20-4c5a-987f-cc7f9910f597" providerId="ADAL" clId="{AFA8BB20-F770-46CD-88B3-F3BC40357B48}" dt="2026-09-02T10:59:44.072" v="228" actId="1076"/>
          <ac:spMkLst>
            <pc:docMk/>
            <pc:sldMk cId="1375621856" sldId="360"/>
            <ac:spMk id="2" creationId="{B3B126D7-389D-6A62-68A5-28E190586ED8}"/>
          </ac:spMkLst>
        </pc:spChg>
        <pc:spChg chg="add mod">
          <ac:chgData name="Charlotte Greenway" userId="f3007956-5e20-4c5a-987f-cc7f9910f597" providerId="ADAL" clId="{AFA8BB20-F770-46CD-88B3-F3BC40357B48}" dt="2026-09-02T10:58:17.214" v="207" actId="1076"/>
          <ac:spMkLst>
            <pc:docMk/>
            <pc:sldMk cId="1375621856" sldId="360"/>
            <ac:spMk id="6" creationId="{42661880-B2CB-8FFD-F0B8-7A5C30ABBC46}"/>
          </ac:spMkLst>
        </pc:spChg>
        <pc:spChg chg="add mod">
          <ac:chgData name="Charlotte Greenway" userId="f3007956-5e20-4c5a-987f-cc7f9910f597" providerId="ADAL" clId="{AFA8BB20-F770-46CD-88B3-F3BC40357B48}" dt="2026-09-02T10:58:55.874" v="217" actId="1076"/>
          <ac:spMkLst>
            <pc:docMk/>
            <pc:sldMk cId="1375621856" sldId="360"/>
            <ac:spMk id="8" creationId="{04A3A1ED-4677-F7BF-757F-8BF35808B5F0}"/>
          </ac:spMkLst>
        </pc:spChg>
      </pc:sldChg>
      <pc:sldChg chg="addSp delSp modSp new mod">
        <pc:chgData name="Charlotte Greenway" userId="f3007956-5e20-4c5a-987f-cc7f9910f597" providerId="ADAL" clId="{AFA8BB20-F770-46CD-88B3-F3BC40357B48}" dt="2026-09-02T10:59:51.659" v="230" actId="1076"/>
        <pc:sldMkLst>
          <pc:docMk/>
          <pc:sldMk cId="2490665744" sldId="361"/>
        </pc:sldMkLst>
        <pc:spChg chg="add mod">
          <ac:chgData name="Charlotte Greenway" userId="f3007956-5e20-4c5a-987f-cc7f9910f597" providerId="ADAL" clId="{AFA8BB20-F770-46CD-88B3-F3BC40357B48}" dt="2026-09-02T10:59:22.691" v="227" actId="1076"/>
          <ac:spMkLst>
            <pc:docMk/>
            <pc:sldMk cId="2490665744" sldId="361"/>
            <ac:spMk id="6" creationId="{2DBAF992-47A7-4CBF-DCD1-D73765766572}"/>
          </ac:spMkLst>
        </pc:spChg>
        <pc:spChg chg="add mod">
          <ac:chgData name="Charlotte Greenway" userId="f3007956-5e20-4c5a-987f-cc7f9910f597" providerId="ADAL" clId="{AFA8BB20-F770-46CD-88B3-F3BC40357B48}" dt="2026-09-02T10:59:51.659" v="230" actId="1076"/>
          <ac:spMkLst>
            <pc:docMk/>
            <pc:sldMk cId="2490665744" sldId="361"/>
            <ac:spMk id="7" creationId="{799D36C2-1ADA-E59F-1E3B-0D333650F51C}"/>
          </ac:spMkLst>
        </pc:spChg>
      </pc:sldChg>
      <pc:sldChg chg="addSp modSp new mod">
        <pc:chgData name="Charlotte Greenway" userId="f3007956-5e20-4c5a-987f-cc7f9910f597" providerId="ADAL" clId="{AFA8BB20-F770-46CD-88B3-F3BC40357B48}" dt="2026-09-02T11:15:17.355" v="452" actId="20577"/>
        <pc:sldMkLst>
          <pc:docMk/>
          <pc:sldMk cId="3132652872" sldId="362"/>
        </pc:sldMkLst>
        <pc:spChg chg="mod">
          <ac:chgData name="Charlotte Greenway" userId="f3007956-5e20-4c5a-987f-cc7f9910f597" providerId="ADAL" clId="{AFA8BB20-F770-46CD-88B3-F3BC40357B48}" dt="2026-09-02T11:11:50.815" v="319" actId="1076"/>
          <ac:spMkLst>
            <pc:docMk/>
            <pc:sldMk cId="3132652872" sldId="362"/>
            <ac:spMk id="2" creationId="{72DB42E5-D422-31FE-C6ED-F63E32236458}"/>
          </ac:spMkLst>
        </pc:spChg>
        <pc:spChg chg="add mod">
          <ac:chgData name="Charlotte Greenway" userId="f3007956-5e20-4c5a-987f-cc7f9910f597" providerId="ADAL" clId="{AFA8BB20-F770-46CD-88B3-F3BC40357B48}" dt="2026-09-02T11:14:19.179" v="442" actId="255"/>
          <ac:spMkLst>
            <pc:docMk/>
            <pc:sldMk cId="3132652872" sldId="362"/>
            <ac:spMk id="4" creationId="{E5C5462F-872A-5AEA-9ED0-EA632E3232C8}"/>
          </ac:spMkLst>
        </pc:spChg>
        <pc:spChg chg="add mod">
          <ac:chgData name="Charlotte Greenway" userId="f3007956-5e20-4c5a-987f-cc7f9910f597" providerId="ADAL" clId="{AFA8BB20-F770-46CD-88B3-F3BC40357B48}" dt="2026-09-02T11:11:54.091" v="320" actId="1076"/>
          <ac:spMkLst>
            <pc:docMk/>
            <pc:sldMk cId="3132652872" sldId="362"/>
            <ac:spMk id="6" creationId="{BF2227F4-B943-9534-6E0E-A919D1F8B64B}"/>
          </ac:spMkLst>
        </pc:spChg>
        <pc:spChg chg="add mod">
          <ac:chgData name="Charlotte Greenway" userId="f3007956-5e20-4c5a-987f-cc7f9910f597" providerId="ADAL" clId="{AFA8BB20-F770-46CD-88B3-F3BC40357B48}" dt="2026-09-02T11:13:20.540" v="382" actId="403"/>
          <ac:spMkLst>
            <pc:docMk/>
            <pc:sldMk cId="3132652872" sldId="362"/>
            <ac:spMk id="8" creationId="{C608B7B3-45BC-9CDE-4C2E-CACD46C579C9}"/>
          </ac:spMkLst>
        </pc:spChg>
        <pc:spChg chg="add mod">
          <ac:chgData name="Charlotte Greenway" userId="f3007956-5e20-4c5a-987f-cc7f9910f597" providerId="ADAL" clId="{AFA8BB20-F770-46CD-88B3-F3BC40357B48}" dt="2026-09-02T11:15:17.355" v="452" actId="20577"/>
          <ac:spMkLst>
            <pc:docMk/>
            <pc:sldMk cId="3132652872" sldId="362"/>
            <ac:spMk id="10" creationId="{B7B44E09-0B55-8389-8597-8084FCC7963F}"/>
          </ac:spMkLst>
        </pc:spChg>
      </pc:sldChg>
      <pc:sldChg chg="addSp delSp modSp new mod">
        <pc:chgData name="Charlotte Greenway" userId="f3007956-5e20-4c5a-987f-cc7f9910f597" providerId="ADAL" clId="{AFA8BB20-F770-46CD-88B3-F3BC40357B48}" dt="2026-09-15T07:57:22.001" v="925" actId="1076"/>
        <pc:sldMkLst>
          <pc:docMk/>
          <pc:sldMk cId="1974464118" sldId="363"/>
        </pc:sldMkLst>
        <pc:spChg chg="add mod">
          <ac:chgData name="Charlotte Greenway" userId="f3007956-5e20-4c5a-987f-cc7f9910f597" providerId="ADAL" clId="{AFA8BB20-F770-46CD-88B3-F3BC40357B48}" dt="2026-09-15T07:57:22.001" v="925" actId="1076"/>
          <ac:spMkLst>
            <pc:docMk/>
            <pc:sldMk cId="1974464118" sldId="363"/>
            <ac:spMk id="5" creationId="{F7C07C79-454C-D802-D651-540AE5C73B15}"/>
          </ac:spMkLst>
        </pc:spChg>
        <pc:picChg chg="add mod">
          <ac:chgData name="Charlotte Greenway" userId="f3007956-5e20-4c5a-987f-cc7f9910f597" providerId="ADAL" clId="{AFA8BB20-F770-46CD-88B3-F3BC40357B48}" dt="2026-09-15T07:56:51.900" v="886" actId="14100"/>
          <ac:picMkLst>
            <pc:docMk/>
            <pc:sldMk cId="1974464118" sldId="363"/>
            <ac:picMk id="4" creationId="{750760D4-62F4-C6A2-9B35-5F6E16C18023}"/>
          </ac:picMkLst>
        </pc:picChg>
      </pc:sldChg>
      <pc:sldChg chg="new del">
        <pc:chgData name="Charlotte Greenway" userId="f3007956-5e20-4c5a-987f-cc7f9910f597" providerId="ADAL" clId="{AFA8BB20-F770-46CD-88B3-F3BC40357B48}" dt="2026-09-21T09:23:00.310" v="966" actId="47"/>
        <pc:sldMkLst>
          <pc:docMk/>
          <pc:sldMk cId="2976459227" sldId="364"/>
        </pc:sldMkLst>
      </pc:sldChg>
      <pc:sldChg chg="addSp delSp modSp new mod">
        <pc:chgData name="Charlotte Greenway" userId="f3007956-5e20-4c5a-987f-cc7f9910f597" providerId="ADAL" clId="{AFA8BB20-F770-46CD-88B3-F3BC40357B48}" dt="2026-09-21T09:22:57.038" v="965" actId="14100"/>
        <pc:sldMkLst>
          <pc:docMk/>
          <pc:sldMk cId="4083447435" sldId="365"/>
        </pc:sldMkLst>
        <pc:spChg chg="del">
          <ac:chgData name="Charlotte Greenway" userId="f3007956-5e20-4c5a-987f-cc7f9910f597" providerId="ADAL" clId="{AFA8BB20-F770-46CD-88B3-F3BC40357B48}" dt="2026-09-21T09:22:43.069" v="957" actId="478"/>
          <ac:spMkLst>
            <pc:docMk/>
            <pc:sldMk cId="4083447435" sldId="365"/>
            <ac:spMk id="2" creationId="{B0AB172B-06A0-FF96-8ECD-33DE928CF01B}"/>
          </ac:spMkLst>
        </pc:spChg>
        <pc:picChg chg="add mod">
          <ac:chgData name="Charlotte Greenway" userId="f3007956-5e20-4c5a-987f-cc7f9910f597" providerId="ADAL" clId="{AFA8BB20-F770-46CD-88B3-F3BC40357B48}" dt="2026-09-21T09:22:57.038" v="965" actId="14100"/>
          <ac:picMkLst>
            <pc:docMk/>
            <pc:sldMk cId="4083447435" sldId="365"/>
            <ac:picMk id="4" creationId="{87E7090F-FDB0-CF87-A247-71D102D6564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84135E-CD41-45E0-A33D-A755072D1292}" type="doc">
      <dgm:prSet loTypeId="urn:microsoft.com/office/officeart/2005/8/layout/vList2" loCatId="list" qsTypeId="urn:microsoft.com/office/officeart/2005/8/quickstyle/simple1#1" qsCatId="simple" csTypeId="urn:microsoft.com/office/officeart/2005/8/colors/accent1_2#1" csCatId="accent1"/>
      <dgm:spPr/>
      <dgm:t>
        <a:bodyPr/>
        <a:lstStyle/>
        <a:p>
          <a:endParaRPr lang="en-GB"/>
        </a:p>
      </dgm:t>
    </dgm:pt>
    <dgm:pt modelId="{DBCA40DE-E5BB-49F4-B6B4-194919416045}">
      <dgm:prSet/>
      <dgm:spPr/>
      <dgm:t>
        <a:bodyPr/>
        <a:lstStyle/>
        <a:p>
          <a:r>
            <a:rPr lang="en-US" dirty="0"/>
            <a:t>The Independent Project consists of </a:t>
          </a:r>
          <a:r>
            <a:rPr lang="en-US" b="1" dirty="0"/>
            <a:t>60 credits, </a:t>
          </a:r>
          <a:r>
            <a:rPr lang="en-US" dirty="0"/>
            <a:t>and it must be of a suitable standard for the degree to be awarded. It is therefore important to work consistently on the project throughout your course and dedicate time and effort to it.</a:t>
          </a:r>
          <a:endParaRPr lang="en-GB" dirty="0"/>
        </a:p>
      </dgm:t>
    </dgm:pt>
    <dgm:pt modelId="{BBBFACDD-93CE-4456-B35F-5828018D87E1}" type="parTrans" cxnId="{65CAEFA6-38F5-4E6A-93E3-788960DC4E27}">
      <dgm:prSet/>
      <dgm:spPr/>
      <dgm:t>
        <a:bodyPr/>
        <a:lstStyle/>
        <a:p>
          <a:endParaRPr lang="en-GB"/>
        </a:p>
      </dgm:t>
    </dgm:pt>
    <dgm:pt modelId="{C212BA88-4844-4A68-B443-A702449FE298}" type="sibTrans" cxnId="{65CAEFA6-38F5-4E6A-93E3-788960DC4E27}">
      <dgm:prSet/>
      <dgm:spPr/>
      <dgm:t>
        <a:bodyPr/>
        <a:lstStyle/>
        <a:p>
          <a:endParaRPr lang="en-GB"/>
        </a:p>
      </dgm:t>
    </dgm:pt>
    <dgm:pt modelId="{24A34E22-4B33-4B8D-B1C0-6C7E207ACBAE}">
      <dgm:prSet/>
      <dgm:spPr/>
      <dgm:t>
        <a:bodyPr/>
        <a:lstStyle/>
        <a:p>
          <a:r>
            <a:rPr lang="en-US"/>
            <a:t>In the classification of ‘Distinction’, ‘Merit’ or ‘Pass’ as a final grade for your MA degree, your Independent Project mark contributes 50% to the total weighting, with the taught modules contributing the other 50%.</a:t>
          </a:r>
          <a:endParaRPr lang="en-GB"/>
        </a:p>
      </dgm:t>
    </dgm:pt>
    <dgm:pt modelId="{F92F99E6-26FC-46D6-ABE6-A968101FBF18}" type="parTrans" cxnId="{0CF5B964-E10A-4CE8-B09E-0D11261F0CEC}">
      <dgm:prSet/>
      <dgm:spPr/>
      <dgm:t>
        <a:bodyPr/>
        <a:lstStyle/>
        <a:p>
          <a:endParaRPr lang="en-GB"/>
        </a:p>
      </dgm:t>
    </dgm:pt>
    <dgm:pt modelId="{BE82EF9E-8538-4396-A2F5-4FB140695DF0}" type="sibTrans" cxnId="{0CF5B964-E10A-4CE8-B09E-0D11261F0CEC}">
      <dgm:prSet/>
      <dgm:spPr/>
      <dgm:t>
        <a:bodyPr/>
        <a:lstStyle/>
        <a:p>
          <a:endParaRPr lang="en-GB"/>
        </a:p>
      </dgm:t>
    </dgm:pt>
    <dgm:pt modelId="{2578EC30-1648-4949-833C-283EACD4707B}" type="pres">
      <dgm:prSet presAssocID="{6F84135E-CD41-45E0-A33D-A755072D1292}" presName="linear" presStyleCnt="0">
        <dgm:presLayoutVars>
          <dgm:animLvl val="lvl"/>
          <dgm:resizeHandles val="exact"/>
        </dgm:presLayoutVars>
      </dgm:prSet>
      <dgm:spPr/>
    </dgm:pt>
    <dgm:pt modelId="{0A81CE11-B1DE-4B68-ABF0-3E2E1CFF3061}" type="pres">
      <dgm:prSet presAssocID="{DBCA40DE-E5BB-49F4-B6B4-194919416045}" presName="parentText" presStyleLbl="node1" presStyleIdx="0" presStyleCnt="2" custLinFactY="-2799" custLinFactNeighborY="-100000">
        <dgm:presLayoutVars>
          <dgm:chMax val="0"/>
          <dgm:bulletEnabled val="1"/>
        </dgm:presLayoutVars>
      </dgm:prSet>
      <dgm:spPr/>
    </dgm:pt>
    <dgm:pt modelId="{4F7CFD5A-CD8B-4D96-AC28-D2C977FAFCC2}" type="pres">
      <dgm:prSet presAssocID="{C212BA88-4844-4A68-B443-A702449FE298}" presName="spacer" presStyleCnt="0"/>
      <dgm:spPr/>
    </dgm:pt>
    <dgm:pt modelId="{CCFB922E-A807-4792-BDC4-50E75E80F97B}" type="pres">
      <dgm:prSet presAssocID="{24A34E22-4B33-4B8D-B1C0-6C7E207ACBAE}" presName="parentText" presStyleLbl="node1" presStyleIdx="1" presStyleCnt="2">
        <dgm:presLayoutVars>
          <dgm:chMax val="0"/>
          <dgm:bulletEnabled val="1"/>
        </dgm:presLayoutVars>
      </dgm:prSet>
      <dgm:spPr/>
    </dgm:pt>
  </dgm:ptLst>
  <dgm:cxnLst>
    <dgm:cxn modelId="{0CF5B964-E10A-4CE8-B09E-0D11261F0CEC}" srcId="{6F84135E-CD41-45E0-A33D-A755072D1292}" destId="{24A34E22-4B33-4B8D-B1C0-6C7E207ACBAE}" srcOrd="1" destOrd="0" parTransId="{F92F99E6-26FC-46D6-ABE6-A968101FBF18}" sibTransId="{BE82EF9E-8538-4396-A2F5-4FB140695DF0}"/>
    <dgm:cxn modelId="{6B8E0974-C5E9-412B-9176-4FCA76C4BB78}" type="presOf" srcId="{DBCA40DE-E5BB-49F4-B6B4-194919416045}" destId="{0A81CE11-B1DE-4B68-ABF0-3E2E1CFF3061}" srcOrd="0" destOrd="0" presId="urn:microsoft.com/office/officeart/2005/8/layout/vList2"/>
    <dgm:cxn modelId="{267D387B-BEA6-4E0A-8BFD-0B0A02C614EA}" type="presOf" srcId="{6F84135E-CD41-45E0-A33D-A755072D1292}" destId="{2578EC30-1648-4949-833C-283EACD4707B}" srcOrd="0" destOrd="0" presId="urn:microsoft.com/office/officeart/2005/8/layout/vList2"/>
    <dgm:cxn modelId="{65CAEFA6-38F5-4E6A-93E3-788960DC4E27}" srcId="{6F84135E-CD41-45E0-A33D-A755072D1292}" destId="{DBCA40DE-E5BB-49F4-B6B4-194919416045}" srcOrd="0" destOrd="0" parTransId="{BBBFACDD-93CE-4456-B35F-5828018D87E1}" sibTransId="{C212BA88-4844-4A68-B443-A702449FE298}"/>
    <dgm:cxn modelId="{9DFD64B5-901E-4C8F-A6EF-C0B53F482253}" type="presOf" srcId="{24A34E22-4B33-4B8D-B1C0-6C7E207ACBAE}" destId="{CCFB922E-A807-4792-BDC4-50E75E80F97B}" srcOrd="0" destOrd="0" presId="urn:microsoft.com/office/officeart/2005/8/layout/vList2"/>
    <dgm:cxn modelId="{34D508D4-76E0-44AE-9289-E620C88530E7}" type="presParOf" srcId="{2578EC30-1648-4949-833C-283EACD4707B}" destId="{0A81CE11-B1DE-4B68-ABF0-3E2E1CFF3061}" srcOrd="0" destOrd="0" presId="urn:microsoft.com/office/officeart/2005/8/layout/vList2"/>
    <dgm:cxn modelId="{D5173C2C-FA9C-4B4F-AF5B-571487A6A490}" type="presParOf" srcId="{2578EC30-1648-4949-833C-283EACD4707B}" destId="{4F7CFD5A-CD8B-4D96-AC28-D2C977FAFCC2}" srcOrd="1" destOrd="0" presId="urn:microsoft.com/office/officeart/2005/8/layout/vList2"/>
    <dgm:cxn modelId="{D4F5542D-700B-463E-AA73-56ACC7B64329}" type="presParOf" srcId="{2578EC30-1648-4949-833C-283EACD4707B}" destId="{CCFB922E-A807-4792-BDC4-50E75E80F97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1CE11-B1DE-4B68-ABF0-3E2E1CFF3061}">
      <dsp:nvSpPr>
        <dsp:cNvPr id="0" name=""/>
        <dsp:cNvSpPr/>
      </dsp:nvSpPr>
      <dsp:spPr>
        <a:xfrm>
          <a:off x="0" y="0"/>
          <a:ext cx="4764806" cy="21481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Independent Project consists of </a:t>
          </a:r>
          <a:r>
            <a:rPr lang="en-US" sz="1800" b="1" kern="1200" dirty="0"/>
            <a:t>60 credits, </a:t>
          </a:r>
          <a:r>
            <a:rPr lang="en-US" sz="1800" kern="1200" dirty="0"/>
            <a:t>and it must be of a suitable standard for the degree to be awarded. It is therefore important to work consistently on the project throughout your course and dedicate time and effort to it.</a:t>
          </a:r>
          <a:endParaRPr lang="en-GB" sz="1800" kern="1200" dirty="0"/>
        </a:p>
      </dsp:txBody>
      <dsp:txXfrm>
        <a:off x="104863" y="104863"/>
        <a:ext cx="4555080" cy="1938394"/>
      </dsp:txXfrm>
    </dsp:sp>
    <dsp:sp modelId="{CCFB922E-A807-4792-BDC4-50E75E80F97B}">
      <dsp:nvSpPr>
        <dsp:cNvPr id="0" name=""/>
        <dsp:cNvSpPr/>
      </dsp:nvSpPr>
      <dsp:spPr>
        <a:xfrm>
          <a:off x="0" y="2235228"/>
          <a:ext cx="4764806" cy="21481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the classification of ‘Distinction’, ‘Merit’ or ‘Pass’ as a final grade for your MA degree, your Independent Project mark contributes 50% to the total weighting, with the taught modules contributing the other 50%.</a:t>
          </a:r>
          <a:endParaRPr lang="en-GB" sz="1800" kern="1200"/>
        </a:p>
      </dsp:txBody>
      <dsp:txXfrm>
        <a:off x="104863" y="2340091"/>
        <a:ext cx="4555080" cy="19383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9/21/2026</a:t>
            </a:fld>
            <a:endParaRPr lang="en-US" dirty="0"/>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dirty="0"/>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9/21/2026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dirty="0"/>
          </a:p>
        </p:txBody>
      </p:sp>
    </p:spTree>
    <p:extLst>
      <p:ext uri="{BB962C8B-B14F-4D97-AF65-F5344CB8AC3E}">
        <p14:creationId xmlns:p14="http://schemas.microsoft.com/office/powerpoint/2010/main" val="108604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3</a:t>
            </a:fld>
            <a:endParaRPr lang="en-US" dirty="0"/>
          </a:p>
        </p:txBody>
      </p:sp>
    </p:spTree>
    <p:extLst>
      <p:ext uri="{BB962C8B-B14F-4D97-AF65-F5344CB8AC3E}">
        <p14:creationId xmlns:p14="http://schemas.microsoft.com/office/powerpoint/2010/main" val="4016480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4</a:t>
            </a:fld>
            <a:endParaRPr lang="en-US" dirty="0"/>
          </a:p>
        </p:txBody>
      </p:sp>
    </p:spTree>
    <p:extLst>
      <p:ext uri="{BB962C8B-B14F-4D97-AF65-F5344CB8AC3E}">
        <p14:creationId xmlns:p14="http://schemas.microsoft.com/office/powerpoint/2010/main" val="2403399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5</a:t>
            </a:fld>
            <a:endParaRPr lang="en-US" dirty="0"/>
          </a:p>
        </p:txBody>
      </p:sp>
    </p:spTree>
    <p:extLst>
      <p:ext uri="{BB962C8B-B14F-4D97-AF65-F5344CB8AC3E}">
        <p14:creationId xmlns:p14="http://schemas.microsoft.com/office/powerpoint/2010/main" val="1213355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Time 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your responsibility to manage your time appropriately so that you meet the Independent Project submission date, and to develop a project timetable in consultation with your academic supervisor that ensures that you can obtain their feedback on draft chapters when you need it. Be sure that you discuss and agree your draft chapter submission and supervision plans with your academic supervisor </a:t>
            </a:r>
            <a:r>
              <a:rPr lang="en-US" sz="1200" b="1" kern="1200" dirty="0">
                <a:solidFill>
                  <a:schemeClr val="tx1"/>
                </a:solidFill>
                <a:effectLst/>
                <a:latin typeface="+mn-lt"/>
                <a:ea typeface="+mn-ea"/>
                <a:cs typeface="+mn-cs"/>
              </a:rPr>
              <a:t>well in advance</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6</a:t>
            </a:fld>
            <a:endParaRPr lang="en-US" dirty="0"/>
          </a:p>
        </p:txBody>
      </p:sp>
    </p:spTree>
    <p:extLst>
      <p:ext uri="{BB962C8B-B14F-4D97-AF65-F5344CB8AC3E}">
        <p14:creationId xmlns:p14="http://schemas.microsoft.com/office/powerpoint/2010/main" val="1649793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7</a:t>
            </a:fld>
            <a:endParaRPr lang="en-US" dirty="0"/>
          </a:p>
        </p:txBody>
      </p:sp>
    </p:spTree>
    <p:extLst>
      <p:ext uri="{BB962C8B-B14F-4D97-AF65-F5344CB8AC3E}">
        <p14:creationId xmlns:p14="http://schemas.microsoft.com/office/powerpoint/2010/main" val="436362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project is informed by the Additional Learning Needs Code for Wales.</a:t>
            </a:r>
            <a:r>
              <a:rPr lang="en-GB" dirty="0"/>
              <a:t> The principles within the Code will guide the project by providing a framework for examining how ALN is identified and supported in practice. The findings will be considered in relation to principles such as person-centred practice, learner participation, inclusion and multi-agency collaboration.</a:t>
            </a:r>
          </a:p>
          <a:p>
            <a:endParaRPr lang="en-GB" b="1" dirty="0"/>
          </a:p>
          <a:p>
            <a:r>
              <a:rPr lang="en-GB" b="1" dirty="0"/>
              <a:t>Key message:</a:t>
            </a:r>
            <a:r>
              <a:rPr lang="en-GB" dirty="0"/>
              <a:t> The important thing is to explain </a:t>
            </a:r>
            <a:r>
              <a:rPr lang="en-GB" b="1" dirty="0"/>
              <a:t>how the Code will actually be used in the project</a:t>
            </a:r>
            <a:r>
              <a:rPr lang="en-GB" dirty="0"/>
              <a:t>—for example, to develop research questions, identify themes/categories for analysis, interpret findings, or evaluate current practice—rather than simply stating that the Code is relevant.</a:t>
            </a:r>
          </a:p>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9</a:t>
            </a:fld>
            <a:endParaRPr lang="en-US" dirty="0"/>
          </a:p>
        </p:txBody>
      </p:sp>
    </p:spTree>
    <p:extLst>
      <p:ext uri="{BB962C8B-B14F-4D97-AF65-F5344CB8AC3E}">
        <p14:creationId xmlns:p14="http://schemas.microsoft.com/office/powerpoint/2010/main" val="1110044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13</a:t>
            </a:fld>
            <a:endParaRPr lang="en-US" dirty="0"/>
          </a:p>
        </p:txBody>
      </p:sp>
    </p:spTree>
    <p:extLst>
      <p:ext uri="{BB962C8B-B14F-4D97-AF65-F5344CB8AC3E}">
        <p14:creationId xmlns:p14="http://schemas.microsoft.com/office/powerpoint/2010/main" val="1535957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14</a:t>
            </a:fld>
            <a:endParaRPr lang="en-US" dirty="0"/>
          </a:p>
        </p:txBody>
      </p:sp>
    </p:spTree>
    <p:extLst>
      <p:ext uri="{BB962C8B-B14F-4D97-AF65-F5344CB8AC3E}">
        <p14:creationId xmlns:p14="http://schemas.microsoft.com/office/powerpoint/2010/main" val="1054157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16</a:t>
            </a:fld>
            <a:endParaRPr lang="en-US" dirty="0"/>
          </a:p>
        </p:txBody>
      </p:sp>
    </p:spTree>
    <p:extLst>
      <p:ext uri="{BB962C8B-B14F-4D97-AF65-F5344CB8AC3E}">
        <p14:creationId xmlns:p14="http://schemas.microsoft.com/office/powerpoint/2010/main" val="3238281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25</a:t>
            </a:fld>
            <a:endParaRPr lang="en-US" dirty="0"/>
          </a:p>
        </p:txBody>
      </p:sp>
    </p:spTree>
    <p:extLst>
      <p:ext uri="{BB962C8B-B14F-4D97-AF65-F5344CB8AC3E}">
        <p14:creationId xmlns:p14="http://schemas.microsoft.com/office/powerpoint/2010/main" val="35975060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dirty="0"/>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dirty="0"/>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US"/>
              <a:t>Click icon to add picture</a:t>
            </a:r>
            <a:endParaRPr lang="en-US" dirty="0"/>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US"/>
              <a:t>Click icon to add picture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1">
            <a:lumMod val="5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dirty="0"/>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US"/>
              <a:t>Click icon to add table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dirty="0"/>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US"/>
              <a:t>Click icon to add table</a:t>
            </a:r>
            <a:endParaRPr lang="en-US" dirty="0"/>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50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bg>
      <p:bgPr>
        <a:solidFill>
          <a:schemeClr val="accent1">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Tree>
    <p:extLst>
      <p:ext uri="{BB962C8B-B14F-4D97-AF65-F5344CB8AC3E}">
        <p14:creationId xmlns:p14="http://schemas.microsoft.com/office/powerpoint/2010/main" val="3272508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11"/>
            <a:ext cx="9384760" cy="915873"/>
          </a:xfrm>
        </p:spPr>
        <p:txBody>
          <a:bodyPr anchor="b">
            <a:normAutofit/>
          </a:bodyPr>
          <a:lstStyle>
            <a:lvl1pPr>
              <a:defRPr sz="3000">
                <a:gradFill>
                  <a:gsLst>
                    <a:gs pos="0">
                      <a:schemeClr val="bg2"/>
                    </a:gs>
                    <a:gs pos="100000">
                      <a:schemeClr val="accent1"/>
                    </a:gs>
                  </a:gsLst>
                  <a:lin ang="0" scaled="1"/>
                </a:gradFill>
              </a:defRPr>
            </a:lvl1pPr>
          </a:lstStyle>
          <a:p>
            <a:r>
              <a:rPr lang="en-US"/>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9/21/2026</a:t>
            </a:fld>
            <a:endParaRPr lang="en-US"/>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9" cy="384202"/>
          </a:xfrm>
        </p:spPr>
        <p:txBody>
          <a:bodyPr/>
          <a:lstStyle>
            <a:lvl1pPr>
              <a:defRPr>
                <a:solidFill>
                  <a:schemeClr val="accent1"/>
                </a:solidFill>
              </a:defRPr>
            </a:lvl1pPr>
          </a:lstStyle>
          <a:p>
            <a:r>
              <a:rPr lang="en-US"/>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9"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900" i="1">
                <a:solidFill>
                  <a:schemeClr val="tx2"/>
                </a:solidFill>
              </a:defRPr>
            </a:lvl1pPr>
          </a:lstStyle>
          <a:p>
            <a:pPr lvl="0"/>
            <a:r>
              <a:rPr lang="en-US"/>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685800" rtl="0" eaLnBrk="1" latinLnBrk="0" hangingPunct="1">
              <a:lnSpc>
                <a:spcPct val="90000"/>
              </a:lnSpc>
              <a:spcBef>
                <a:spcPts val="750"/>
              </a:spcBef>
              <a:buFont typeface="Arial" panose="020B0604020202020204" pitchFamily="34" charset="0"/>
              <a:buNone/>
              <a:defRPr lang="en-US" sz="1875" b="1" i="0" kern="1200" dirty="0" smtClean="0">
                <a:solidFill>
                  <a:schemeClr val="accent1"/>
                </a:solidFill>
                <a:latin typeface="+mn-lt"/>
                <a:ea typeface="+mn-ea"/>
                <a:cs typeface="+mn-cs"/>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85046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30202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9/21/2026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 id="2147483694" r:id="rId15"/>
    <p:sldLayoutId id="2147483695" r:id="rId16"/>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15.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uowtsd-my.sharepoint.com/:w:/g/personal/c_greenway_uwtsd_ac_uk/IQC7A2m9yHaiQbByZuVmBqRnAXqp_eeQ-ifk1n9uZcIqsgQ?e=fmmspN"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uowtsd-my.sharepoint.com/:w:/g/personal/c_greenway_uwtsd_ac_uk/IQBuSQPBhHaMR7CNPC_E1Xz_AaoV9m3zrmAFW-uNw1KVKRI?e=ongqKG" TargetMode="External"/><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hyperlink" Target="https://uowtsd-my.sharepoint.com/:w:/g/personal/c_greenway_uwtsd_ac_uk/IQBVElrICL3AQ4JXiEvGFUp_AZdbmecMmY6k0KwYmbtF25U?e=AaPzSs"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b:/g/personal/c_greenway_uwtsd_ac_uk/IQDCsnQ05HCNQrJask4I6GiMAVEnfqUsW20uolwcahR-quU?e=uzoHuS"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62A4-2E4B-23FB-9F8B-D54C0F90A08A}"/>
              </a:ext>
            </a:extLst>
          </p:cNvPr>
          <p:cNvSpPr>
            <a:spLocks noGrp="1"/>
          </p:cNvSpPr>
          <p:nvPr>
            <p:ph type="title"/>
          </p:nvPr>
        </p:nvSpPr>
        <p:spPr>
          <a:xfrm>
            <a:off x="751008" y="2054790"/>
            <a:ext cx="10571998" cy="3366198"/>
          </a:xfrm>
        </p:spPr>
        <p:txBody>
          <a:bodyPr/>
          <a:lstStyle/>
          <a:p>
            <a:pPr lvl="0"/>
            <a:r>
              <a:rPr lang="en-GB" sz="5400" dirty="0"/>
              <a:t>ECCY7014 </a:t>
            </a:r>
            <a:br>
              <a:rPr lang="en-GB" sz="5400" dirty="0"/>
            </a:br>
            <a:br>
              <a:rPr lang="en-GB" sz="5400" dirty="0"/>
            </a:br>
            <a:r>
              <a:rPr lang="en-GB" sz="5400" dirty="0"/>
              <a:t>Independent Project: Children and Young People’s Mental Health and ALN </a:t>
            </a:r>
            <a:endParaRPr lang="en-US" sz="5400" noProof="0" dirty="0"/>
          </a:p>
        </p:txBody>
      </p:sp>
    </p:spTree>
    <p:extLst>
      <p:ext uri="{BB962C8B-B14F-4D97-AF65-F5344CB8AC3E}">
        <p14:creationId xmlns:p14="http://schemas.microsoft.com/office/powerpoint/2010/main" val="43183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3C2E-1977-40BD-8194-FFAA92F594AB}"/>
              </a:ext>
            </a:extLst>
          </p:cNvPr>
          <p:cNvSpPr>
            <a:spLocks noGrp="1"/>
          </p:cNvSpPr>
          <p:nvPr>
            <p:ph type="title"/>
          </p:nvPr>
        </p:nvSpPr>
        <p:spPr/>
        <p:txBody>
          <a:bodyPr>
            <a:normAutofit fontScale="90000"/>
          </a:bodyPr>
          <a:lstStyle/>
          <a:p>
            <a:br>
              <a:rPr lang="en-US" dirty="0"/>
            </a:br>
            <a:br>
              <a:rPr lang="en-US" dirty="0"/>
            </a:br>
            <a:r>
              <a:rPr lang="en-US" dirty="0"/>
              <a:t>The Supervisory Team</a:t>
            </a:r>
          </a:p>
        </p:txBody>
      </p:sp>
      <p:sp>
        <p:nvSpPr>
          <p:cNvPr id="4" name="Slide Number Placeholder 3">
            <a:extLst>
              <a:ext uri="{FF2B5EF4-FFF2-40B4-BE49-F238E27FC236}">
                <a16:creationId xmlns:a16="http://schemas.microsoft.com/office/drawing/2014/main" id="{F1ABA256-8519-42C7-BF9C-F3966AE7FCE5}"/>
              </a:ext>
            </a:extLst>
          </p:cNvPr>
          <p:cNvSpPr>
            <a:spLocks noGrp="1"/>
          </p:cNvSpPr>
          <p:nvPr>
            <p:ph type="sldNum" sz="quarter" idx="12"/>
          </p:nvPr>
        </p:nvSpPr>
        <p:spPr/>
        <p:txBody>
          <a:bodyPr/>
          <a:lstStyle/>
          <a:p>
            <a:pPr defTabSz="685800"/>
            <a:fld id="{95CBEC59-7FF9-4688-98DF-89832A0C9025}" type="slidenum">
              <a:rPr lang="en-US">
                <a:solidFill>
                  <a:srgbClr val="3B2CAC"/>
                </a:solidFill>
                <a:latin typeface="Speak Pro"/>
              </a:rPr>
              <a:pPr defTabSz="685800"/>
              <a:t>2</a:t>
            </a:fld>
            <a:endParaRPr lang="en-US">
              <a:solidFill>
                <a:srgbClr val="3B2CAC"/>
              </a:solidFill>
              <a:latin typeface="Speak Pro"/>
            </a:endParaRPr>
          </a:p>
        </p:txBody>
      </p:sp>
      <p:pic>
        <p:nvPicPr>
          <p:cNvPr id="10" name="Picture 9" descr="Charlotte Greenway | University of Wales Trinity Saint David">
            <a:extLst>
              <a:ext uri="{FF2B5EF4-FFF2-40B4-BE49-F238E27FC236}">
                <a16:creationId xmlns:a16="http://schemas.microsoft.com/office/drawing/2014/main" id="{EFE531AE-01F9-23E2-7048-9DD000491D4F}"/>
              </a:ext>
            </a:extLst>
          </p:cNvPr>
          <p:cNvPicPr>
            <a:picLocks noChangeAspect="1"/>
          </p:cNvPicPr>
          <p:nvPr/>
        </p:nvPicPr>
        <p:blipFill>
          <a:blip r:embed="rId2"/>
          <a:stretch>
            <a:fillRect/>
          </a:stretch>
        </p:blipFill>
        <p:spPr>
          <a:xfrm>
            <a:off x="2277996" y="2604611"/>
            <a:ext cx="1521925" cy="15202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2" name="Picture 11" descr="UWTSD lecturer's bilingual storytelling research published ...">
            <a:extLst>
              <a:ext uri="{FF2B5EF4-FFF2-40B4-BE49-F238E27FC236}">
                <a16:creationId xmlns:a16="http://schemas.microsoft.com/office/drawing/2014/main" id="{44FAAF39-047D-8B1A-F9A0-8A98A34AA748}"/>
              </a:ext>
            </a:extLst>
          </p:cNvPr>
          <p:cNvPicPr>
            <a:picLocks noChangeAspect="1"/>
          </p:cNvPicPr>
          <p:nvPr/>
        </p:nvPicPr>
        <p:blipFill>
          <a:blip r:embed="rId3"/>
          <a:stretch>
            <a:fillRect/>
          </a:stretch>
        </p:blipFill>
        <p:spPr>
          <a:xfrm>
            <a:off x="4443358" y="1341669"/>
            <a:ext cx="1521925" cy="1579902"/>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3" name="Picture 12" descr="Fragmentation and Policy-to-Practice in Early Childhood Education in Wales | University of Wales Trinity Saint David">
            <a:extLst>
              <a:ext uri="{FF2B5EF4-FFF2-40B4-BE49-F238E27FC236}">
                <a16:creationId xmlns:a16="http://schemas.microsoft.com/office/drawing/2014/main" id="{A6CCCC23-15D4-3D26-2ACB-64E20DE790EF}"/>
              </a:ext>
            </a:extLst>
          </p:cNvPr>
          <p:cNvPicPr>
            <a:picLocks noChangeAspect="1"/>
          </p:cNvPicPr>
          <p:nvPr/>
        </p:nvPicPr>
        <p:blipFill>
          <a:blip r:embed="rId4"/>
          <a:stretch>
            <a:fillRect/>
          </a:stretch>
        </p:blipFill>
        <p:spPr>
          <a:xfrm>
            <a:off x="233134" y="593668"/>
            <a:ext cx="1632854" cy="1625908"/>
          </a:xfrm>
          <a:prstGeom prst="rect">
            <a:avLst/>
          </a:prstGeom>
        </p:spPr>
      </p:pic>
      <p:pic>
        <p:nvPicPr>
          <p:cNvPr id="14" name="Picture 13" descr="Staff Profiles | University of Wales Trinity Saint David">
            <a:extLst>
              <a:ext uri="{FF2B5EF4-FFF2-40B4-BE49-F238E27FC236}">
                <a16:creationId xmlns:a16="http://schemas.microsoft.com/office/drawing/2014/main" id="{482AFFC4-63EB-74B5-78FF-3B3056597D84}"/>
              </a:ext>
            </a:extLst>
          </p:cNvPr>
          <p:cNvPicPr>
            <a:picLocks noChangeAspect="1"/>
          </p:cNvPicPr>
          <p:nvPr/>
        </p:nvPicPr>
        <p:blipFill>
          <a:blip r:embed="rId5"/>
          <a:stretch>
            <a:fillRect/>
          </a:stretch>
        </p:blipFill>
        <p:spPr>
          <a:xfrm>
            <a:off x="6484772" y="2822761"/>
            <a:ext cx="1602605" cy="1508334"/>
          </a:xfrm>
          <a:prstGeom prst="rect">
            <a:avLst/>
          </a:prstGeom>
        </p:spPr>
      </p:pic>
      <p:pic>
        <p:nvPicPr>
          <p:cNvPr id="15" name="Picture 14" descr="Vision for Young People in Wales | University of Wales Trinity Saint David">
            <a:extLst>
              <a:ext uri="{FF2B5EF4-FFF2-40B4-BE49-F238E27FC236}">
                <a16:creationId xmlns:a16="http://schemas.microsoft.com/office/drawing/2014/main" id="{22CD03DE-BCF7-D96D-A614-519747E3EA68}"/>
              </a:ext>
            </a:extLst>
          </p:cNvPr>
          <p:cNvPicPr>
            <a:picLocks noChangeAspect="1"/>
          </p:cNvPicPr>
          <p:nvPr/>
        </p:nvPicPr>
        <p:blipFill>
          <a:blip r:embed="rId6"/>
          <a:stretch>
            <a:fillRect/>
          </a:stretch>
        </p:blipFill>
        <p:spPr>
          <a:xfrm>
            <a:off x="10332549" y="2524301"/>
            <a:ext cx="1502062" cy="1856043"/>
          </a:xfrm>
          <a:prstGeom prst="rect">
            <a:avLst/>
          </a:prstGeom>
        </p:spPr>
      </p:pic>
      <p:sp>
        <p:nvSpPr>
          <p:cNvPr id="23" name="TextBox 22">
            <a:extLst>
              <a:ext uri="{FF2B5EF4-FFF2-40B4-BE49-F238E27FC236}">
                <a16:creationId xmlns:a16="http://schemas.microsoft.com/office/drawing/2014/main" id="{39DA5A68-0E6D-23C8-1722-2BE65066AB2A}"/>
              </a:ext>
            </a:extLst>
          </p:cNvPr>
          <p:cNvSpPr txBox="1"/>
          <p:nvPr/>
        </p:nvSpPr>
        <p:spPr>
          <a:xfrm>
            <a:off x="6315214" y="2047141"/>
            <a:ext cx="4574078" cy="584775"/>
          </a:xfrm>
          <a:prstGeom prst="rect">
            <a:avLst/>
          </a:prstGeom>
          <a:noFill/>
        </p:spPr>
        <p:txBody>
          <a:bodyPr wrap="square">
            <a:spAutoFit/>
          </a:bodyPr>
          <a:lstStyle/>
          <a:p>
            <a:pPr defTabSz="685800"/>
            <a:r>
              <a:rPr lang="sv-SE" sz="1600" dirty="0">
                <a:solidFill>
                  <a:prstClr val="white"/>
                </a:solidFill>
                <a:latin typeface="Speak Pro"/>
              </a:rPr>
              <a:t>Darren O'Connor </a:t>
            </a:r>
          </a:p>
          <a:p>
            <a:pPr defTabSz="685800"/>
            <a:r>
              <a:rPr lang="sv-SE" sz="1600" dirty="0">
                <a:solidFill>
                  <a:prstClr val="white"/>
                </a:solidFill>
                <a:latin typeface="Speak Pro"/>
              </a:rPr>
              <a:t>d.oconnor@uwtsd.ac.uk</a:t>
            </a:r>
            <a:endParaRPr lang="en-GB" sz="1600" dirty="0">
              <a:solidFill>
                <a:prstClr val="white"/>
              </a:solidFill>
              <a:latin typeface="Speak Pro"/>
            </a:endParaRPr>
          </a:p>
        </p:txBody>
      </p:sp>
      <p:sp>
        <p:nvSpPr>
          <p:cNvPr id="25" name="TextBox 24">
            <a:extLst>
              <a:ext uri="{FF2B5EF4-FFF2-40B4-BE49-F238E27FC236}">
                <a16:creationId xmlns:a16="http://schemas.microsoft.com/office/drawing/2014/main" id="{92927542-6BCD-8833-DB81-52D26DFED4CD}"/>
              </a:ext>
            </a:extLst>
          </p:cNvPr>
          <p:cNvSpPr txBox="1"/>
          <p:nvPr/>
        </p:nvSpPr>
        <p:spPr>
          <a:xfrm>
            <a:off x="245116" y="2544054"/>
            <a:ext cx="2140361" cy="500137"/>
          </a:xfrm>
          <a:prstGeom prst="rect">
            <a:avLst/>
          </a:prstGeom>
          <a:noFill/>
        </p:spPr>
        <p:txBody>
          <a:bodyPr wrap="square">
            <a:spAutoFit/>
          </a:bodyPr>
          <a:lstStyle/>
          <a:p>
            <a:pPr defTabSz="685800"/>
            <a:r>
              <a:rPr lang="en-GB" sz="1600" dirty="0">
                <a:solidFill>
                  <a:prstClr val="white"/>
                </a:solidFill>
                <a:latin typeface="Speak Pro"/>
              </a:rPr>
              <a:t>Natalie MacDonald </a:t>
            </a:r>
          </a:p>
          <a:p>
            <a:pPr defTabSz="685800"/>
            <a:r>
              <a:rPr lang="en-GB" sz="1050" dirty="0">
                <a:solidFill>
                  <a:prstClr val="white"/>
                </a:solidFill>
                <a:latin typeface="Speak Pro"/>
              </a:rPr>
              <a:t>natalie.macdonald@uwtsd.ac.uk</a:t>
            </a:r>
          </a:p>
        </p:txBody>
      </p:sp>
      <p:sp>
        <p:nvSpPr>
          <p:cNvPr id="27" name="TextBox 26">
            <a:extLst>
              <a:ext uri="{FF2B5EF4-FFF2-40B4-BE49-F238E27FC236}">
                <a16:creationId xmlns:a16="http://schemas.microsoft.com/office/drawing/2014/main" id="{4D77C933-7BE6-C870-FA64-32180BFD5834}"/>
              </a:ext>
            </a:extLst>
          </p:cNvPr>
          <p:cNvSpPr txBox="1"/>
          <p:nvPr/>
        </p:nvSpPr>
        <p:spPr>
          <a:xfrm>
            <a:off x="2163313" y="1786112"/>
            <a:ext cx="2604967" cy="800219"/>
          </a:xfrm>
          <a:prstGeom prst="rect">
            <a:avLst/>
          </a:prstGeom>
          <a:noFill/>
        </p:spPr>
        <p:txBody>
          <a:bodyPr wrap="square">
            <a:spAutoFit/>
          </a:bodyPr>
          <a:lstStyle/>
          <a:p>
            <a:pPr defTabSz="685800"/>
            <a:r>
              <a:rPr lang="en-GB" sz="1600" dirty="0">
                <a:solidFill>
                  <a:prstClr val="white"/>
                </a:solidFill>
                <a:latin typeface="Speak Pro"/>
              </a:rPr>
              <a:t>Dr Charlotte Greenway</a:t>
            </a:r>
          </a:p>
          <a:p>
            <a:pPr defTabSz="685800"/>
            <a:r>
              <a:rPr lang="en-GB" sz="1400" dirty="0">
                <a:solidFill>
                  <a:prstClr val="white"/>
                </a:solidFill>
                <a:latin typeface="Speak Pro"/>
              </a:rPr>
              <a:t>c.greenway@uwtsd.ac.uk</a:t>
            </a:r>
          </a:p>
          <a:p>
            <a:pPr defTabSz="685800"/>
            <a:endParaRPr lang="en-GB" sz="1600" dirty="0">
              <a:solidFill>
                <a:prstClr val="white"/>
              </a:solidFill>
              <a:latin typeface="Speak Pro"/>
            </a:endParaRPr>
          </a:p>
        </p:txBody>
      </p:sp>
      <p:sp>
        <p:nvSpPr>
          <p:cNvPr id="29" name="TextBox 28">
            <a:extLst>
              <a:ext uri="{FF2B5EF4-FFF2-40B4-BE49-F238E27FC236}">
                <a16:creationId xmlns:a16="http://schemas.microsoft.com/office/drawing/2014/main" id="{1D43B92D-27DF-080D-9CA8-252488555673}"/>
              </a:ext>
            </a:extLst>
          </p:cNvPr>
          <p:cNvSpPr txBox="1"/>
          <p:nvPr/>
        </p:nvSpPr>
        <p:spPr>
          <a:xfrm>
            <a:off x="10452126" y="1786112"/>
            <a:ext cx="4725785" cy="500137"/>
          </a:xfrm>
          <a:prstGeom prst="rect">
            <a:avLst/>
          </a:prstGeom>
          <a:noFill/>
        </p:spPr>
        <p:txBody>
          <a:bodyPr wrap="square">
            <a:spAutoFit/>
          </a:bodyPr>
          <a:lstStyle/>
          <a:p>
            <a:pPr defTabSz="685800"/>
            <a:r>
              <a:rPr lang="en-GB" sz="1600" dirty="0">
                <a:solidFill>
                  <a:prstClr val="white"/>
                </a:solidFill>
                <a:latin typeface="Speak Pro"/>
              </a:rPr>
              <a:t>Dr Darrel Williams </a:t>
            </a:r>
          </a:p>
          <a:p>
            <a:pPr defTabSz="685800"/>
            <a:r>
              <a:rPr lang="en-GB" sz="1050" dirty="0">
                <a:solidFill>
                  <a:prstClr val="white"/>
                </a:solidFill>
                <a:latin typeface="Speak Pro"/>
              </a:rPr>
              <a:t>D.G.Williams@uwtsd.ac.uk</a:t>
            </a:r>
          </a:p>
        </p:txBody>
      </p:sp>
      <p:sp>
        <p:nvSpPr>
          <p:cNvPr id="35" name="TextBox 34">
            <a:extLst>
              <a:ext uri="{FF2B5EF4-FFF2-40B4-BE49-F238E27FC236}">
                <a16:creationId xmlns:a16="http://schemas.microsoft.com/office/drawing/2014/main" id="{66732DAF-A853-4929-D397-2184F07652EA}"/>
              </a:ext>
            </a:extLst>
          </p:cNvPr>
          <p:cNvSpPr txBox="1"/>
          <p:nvPr/>
        </p:nvSpPr>
        <p:spPr>
          <a:xfrm>
            <a:off x="4372307" y="544691"/>
            <a:ext cx="2415069" cy="538609"/>
          </a:xfrm>
          <a:prstGeom prst="rect">
            <a:avLst/>
          </a:prstGeom>
          <a:noFill/>
        </p:spPr>
        <p:txBody>
          <a:bodyPr wrap="square">
            <a:spAutoFit/>
          </a:bodyPr>
          <a:lstStyle/>
          <a:p>
            <a:pPr defTabSz="685800"/>
            <a:r>
              <a:rPr lang="en-GB" dirty="0">
                <a:solidFill>
                  <a:prstClr val="white"/>
                </a:solidFill>
                <a:latin typeface="Speak Pro"/>
              </a:rPr>
              <a:t>Alison Rees-Edwards </a:t>
            </a:r>
          </a:p>
          <a:p>
            <a:pPr defTabSz="685800"/>
            <a:r>
              <a:rPr lang="en-GB" sz="1100" dirty="0">
                <a:solidFill>
                  <a:prstClr val="white"/>
                </a:solidFill>
                <a:latin typeface="Speak Pro"/>
              </a:rPr>
              <a:t>A.Rees-Edwards@uwtsd.ac.uk</a:t>
            </a:r>
            <a:endParaRPr lang="en-GB" dirty="0">
              <a:solidFill>
                <a:prstClr val="white"/>
              </a:solidFill>
              <a:latin typeface="Speak Pro"/>
            </a:endParaRPr>
          </a:p>
        </p:txBody>
      </p:sp>
      <p:pic>
        <p:nvPicPr>
          <p:cNvPr id="3" name="Picture 2" descr="Glenda Tinney headshot in nature">
            <a:extLst>
              <a:ext uri="{FF2B5EF4-FFF2-40B4-BE49-F238E27FC236}">
                <a16:creationId xmlns:a16="http://schemas.microsoft.com/office/drawing/2014/main" id="{E50A2B52-EE2E-1260-9444-7367C80365C3}"/>
              </a:ext>
            </a:extLst>
          </p:cNvPr>
          <p:cNvPicPr>
            <a:picLocks noChangeAspect="1"/>
          </p:cNvPicPr>
          <p:nvPr/>
        </p:nvPicPr>
        <p:blipFill>
          <a:blip r:embed="rId7"/>
          <a:stretch>
            <a:fillRect/>
          </a:stretch>
        </p:blipFill>
        <p:spPr>
          <a:xfrm>
            <a:off x="8259262" y="150673"/>
            <a:ext cx="1521925" cy="1521925"/>
          </a:xfrm>
          <a:prstGeom prst="rect">
            <a:avLst/>
          </a:prstGeom>
        </p:spPr>
      </p:pic>
      <p:sp>
        <p:nvSpPr>
          <p:cNvPr id="6" name="TextBox 5">
            <a:extLst>
              <a:ext uri="{FF2B5EF4-FFF2-40B4-BE49-F238E27FC236}">
                <a16:creationId xmlns:a16="http://schemas.microsoft.com/office/drawing/2014/main" id="{C47AC215-7C03-1B50-5A0F-8CE5A26EBC2B}"/>
              </a:ext>
            </a:extLst>
          </p:cNvPr>
          <p:cNvSpPr txBox="1"/>
          <p:nvPr/>
        </p:nvSpPr>
        <p:spPr>
          <a:xfrm>
            <a:off x="8240941" y="1877344"/>
            <a:ext cx="2437390" cy="523220"/>
          </a:xfrm>
          <a:prstGeom prst="rect">
            <a:avLst/>
          </a:prstGeom>
          <a:noFill/>
        </p:spPr>
        <p:txBody>
          <a:bodyPr wrap="square">
            <a:spAutoFit/>
          </a:bodyPr>
          <a:lstStyle/>
          <a:p>
            <a:r>
              <a:rPr lang="en-GB" sz="1400" dirty="0"/>
              <a:t>Dr Glenda Tinney g.tinney@uwtsd.ac.uk</a:t>
            </a:r>
          </a:p>
        </p:txBody>
      </p:sp>
    </p:spTree>
    <p:extLst>
      <p:ext uri="{BB962C8B-B14F-4D97-AF65-F5344CB8AC3E}">
        <p14:creationId xmlns:p14="http://schemas.microsoft.com/office/powerpoint/2010/main" val="1920497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550717" y="924339"/>
            <a:ext cx="3990110" cy="5009322"/>
          </a:xfrm>
        </p:spPr>
        <p:txBody>
          <a:bodyPr anchor="ctr">
            <a:normAutofit/>
          </a:bodyPr>
          <a:lstStyle/>
          <a:p>
            <a:pPr>
              <a:lnSpc>
                <a:spcPct val="90000"/>
              </a:lnSpc>
            </a:pPr>
            <a:r>
              <a:rPr lang="en-US" sz="2300"/>
              <a:t>The Independent Project has the following aim:</a:t>
            </a:r>
            <a:br>
              <a:rPr lang="en-GB" sz="2300"/>
            </a:br>
            <a:r>
              <a:rPr lang="en-US" sz="2300"/>
              <a:t> </a:t>
            </a:r>
            <a:br>
              <a:rPr lang="en-GB" sz="2300"/>
            </a:br>
            <a:r>
              <a:rPr lang="en-GB" sz="2300" b="0"/>
              <a:t>To enable students to design, execute, and critically evaluate a substantial independent project that demonstrates advanced research, analytical, project management and problem-solving skills within their discipline/practice. </a:t>
            </a:r>
            <a:endParaRPr lang="en-GB" sz="2300"/>
          </a:p>
        </p:txBody>
      </p:sp>
      <p:pic>
        <p:nvPicPr>
          <p:cNvPr id="6" name="Picture 5">
            <a:extLst>
              <a:ext uri="{FF2B5EF4-FFF2-40B4-BE49-F238E27FC236}">
                <a16:creationId xmlns:a16="http://schemas.microsoft.com/office/drawing/2014/main" id="{3739E511-93BA-AFE9-4F0B-A263EBA7AEBF}"/>
              </a:ext>
            </a:extLst>
          </p:cNvPr>
          <p:cNvPicPr>
            <a:picLocks noChangeAspect="1"/>
          </p:cNvPicPr>
          <p:nvPr/>
        </p:nvPicPr>
        <p:blipFill>
          <a:blip r:embed="rId3"/>
          <a:stretch>
            <a:fillRect/>
          </a:stretch>
        </p:blipFill>
        <p:spPr>
          <a:xfrm>
            <a:off x="5013579" y="1124045"/>
            <a:ext cx="6434270" cy="4809616"/>
          </a:xfrm>
          <a:prstGeom prst="rect">
            <a:avLst/>
          </a:prstGeom>
          <a:noFill/>
          <a:effectLst/>
        </p:spPr>
      </p:pic>
    </p:spTree>
    <p:extLst>
      <p:ext uri="{BB962C8B-B14F-4D97-AF65-F5344CB8AC3E}">
        <p14:creationId xmlns:p14="http://schemas.microsoft.com/office/powerpoint/2010/main" val="90992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CF8F5-609D-E31E-6659-2E3CE63097D7}"/>
              </a:ext>
            </a:extLst>
          </p:cNvPr>
          <p:cNvSpPr>
            <a:spLocks noGrp="1"/>
          </p:cNvSpPr>
          <p:nvPr>
            <p:ph type="title"/>
          </p:nvPr>
        </p:nvSpPr>
        <p:spPr>
          <a:xfrm>
            <a:off x="926816" y="-696620"/>
            <a:ext cx="10571998" cy="1928264"/>
          </a:xfrm>
        </p:spPr>
        <p:txBody>
          <a:bodyPr/>
          <a:lstStyle/>
          <a:p>
            <a:pPr lvl="0"/>
            <a:r>
              <a:rPr lang="en-US" noProof="0" dirty="0"/>
              <a:t>Independent Project weighting</a:t>
            </a:r>
          </a:p>
        </p:txBody>
      </p:sp>
      <p:graphicFrame>
        <p:nvGraphicFramePr>
          <p:cNvPr id="8" name="Diagram 7">
            <a:extLst>
              <a:ext uri="{FF2B5EF4-FFF2-40B4-BE49-F238E27FC236}">
                <a16:creationId xmlns:a16="http://schemas.microsoft.com/office/drawing/2014/main" id="{A39A876A-2122-3B6F-AA98-011CEA73481C}"/>
              </a:ext>
            </a:extLst>
          </p:cNvPr>
          <p:cNvGraphicFramePr/>
          <p:nvPr>
            <p:extLst>
              <p:ext uri="{D42A27DB-BD31-4B8C-83A1-F6EECF244321}">
                <p14:modId xmlns:p14="http://schemas.microsoft.com/office/powerpoint/2010/main" val="3810860064"/>
              </p:ext>
            </p:extLst>
          </p:nvPr>
        </p:nvGraphicFramePr>
        <p:xfrm>
          <a:off x="590920" y="1545955"/>
          <a:ext cx="4764806" cy="4418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352A800C-1668-89A2-3C4F-ABEEE98C6D7C}"/>
              </a:ext>
            </a:extLst>
          </p:cNvPr>
          <p:cNvPicPr>
            <a:picLocks noChangeAspect="1"/>
          </p:cNvPicPr>
          <p:nvPr/>
        </p:nvPicPr>
        <p:blipFill>
          <a:blip r:embed="rId8"/>
          <a:stretch>
            <a:fillRect/>
          </a:stretch>
        </p:blipFill>
        <p:spPr>
          <a:xfrm>
            <a:off x="5709597" y="1545955"/>
            <a:ext cx="5685983" cy="4130214"/>
          </a:xfrm>
          <a:prstGeom prst="rect">
            <a:avLst/>
          </a:prstGeom>
        </p:spPr>
      </p:pic>
      <p:sp>
        <p:nvSpPr>
          <p:cNvPr id="12" name="TextBox 11">
            <a:extLst>
              <a:ext uri="{FF2B5EF4-FFF2-40B4-BE49-F238E27FC236}">
                <a16:creationId xmlns:a16="http://schemas.microsoft.com/office/drawing/2014/main" id="{DF433F42-2926-5229-BF60-A65569B592A3}"/>
              </a:ext>
            </a:extLst>
          </p:cNvPr>
          <p:cNvSpPr txBox="1"/>
          <p:nvPr/>
        </p:nvSpPr>
        <p:spPr>
          <a:xfrm>
            <a:off x="5598488" y="5763993"/>
            <a:ext cx="6096982" cy="607539"/>
          </a:xfrm>
          <a:prstGeom prst="rect">
            <a:avLst/>
          </a:prstGeom>
          <a:noFill/>
        </p:spPr>
        <p:txBody>
          <a:bodyPr wrap="square">
            <a:spAutoFit/>
          </a:bodyPr>
          <a:lstStyle/>
          <a:p>
            <a:pPr>
              <a:lnSpc>
                <a:spcPct val="107000"/>
              </a:lnSpc>
              <a:spcAft>
                <a:spcPts val="800"/>
              </a:spcAft>
              <a:buNone/>
            </a:pPr>
            <a:r>
              <a:rPr lang="en-GB" sz="1600" dirty="0">
                <a:effectLst/>
                <a:latin typeface="Calibri" panose="020F0502020204030204" pitchFamily="34" charset="0"/>
                <a:ea typeface="DengXian" panose="02010600030101010101" pitchFamily="2" charset="-122"/>
                <a:cs typeface="Arial" panose="020B0604020202020204" pitchFamily="34" charset="0"/>
              </a:rPr>
              <a:t>Assessments due:  24/11/26 (component 1) 16/03/27 (component 2) 12/04/27 and 13/04/27 (component 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7393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97DFA-9278-9CB6-C5BC-520AB107B9E7}"/>
              </a:ext>
            </a:extLst>
          </p:cNvPr>
          <p:cNvSpPr>
            <a:spLocks noGrp="1"/>
          </p:cNvSpPr>
          <p:nvPr>
            <p:ph type="title"/>
          </p:nvPr>
        </p:nvSpPr>
        <p:spPr>
          <a:xfrm>
            <a:off x="550717" y="-785515"/>
            <a:ext cx="3990110" cy="6955856"/>
          </a:xfrm>
        </p:spPr>
        <p:txBody>
          <a:bodyPr anchor="ctr">
            <a:normAutofit/>
          </a:bodyPr>
          <a:lstStyle/>
          <a:p>
            <a:pPr lvl="0"/>
            <a:r>
              <a:rPr lang="en-US" noProof="0" dirty="0"/>
              <a:t>Online sessions</a:t>
            </a:r>
          </a:p>
        </p:txBody>
      </p:sp>
      <p:pic>
        <p:nvPicPr>
          <p:cNvPr id="4" name="Picture 3">
            <a:extLst>
              <a:ext uri="{FF2B5EF4-FFF2-40B4-BE49-F238E27FC236}">
                <a16:creationId xmlns:a16="http://schemas.microsoft.com/office/drawing/2014/main" id="{722F104D-30B8-8C2C-0F6C-3C869DBC649B}"/>
              </a:ext>
            </a:extLst>
          </p:cNvPr>
          <p:cNvPicPr>
            <a:picLocks noChangeAspect="1"/>
          </p:cNvPicPr>
          <p:nvPr/>
        </p:nvPicPr>
        <p:blipFill>
          <a:blip r:embed="rId3"/>
          <a:stretch>
            <a:fillRect/>
          </a:stretch>
        </p:blipFill>
        <p:spPr>
          <a:xfrm>
            <a:off x="4719404" y="848607"/>
            <a:ext cx="6992671" cy="4897464"/>
          </a:xfrm>
          <a:prstGeom prst="rect">
            <a:avLst/>
          </a:prstGeom>
          <a:noFill/>
          <a:effectLst/>
        </p:spPr>
      </p:pic>
      <p:sp>
        <p:nvSpPr>
          <p:cNvPr id="6" name="TextBox 5">
            <a:extLst>
              <a:ext uri="{FF2B5EF4-FFF2-40B4-BE49-F238E27FC236}">
                <a16:creationId xmlns:a16="http://schemas.microsoft.com/office/drawing/2014/main" id="{71B669DE-3888-CF52-98C4-B720AAE445B6}"/>
              </a:ext>
            </a:extLst>
          </p:cNvPr>
          <p:cNvSpPr txBox="1"/>
          <p:nvPr/>
        </p:nvSpPr>
        <p:spPr>
          <a:xfrm>
            <a:off x="832201" y="4594302"/>
            <a:ext cx="3427142" cy="1815882"/>
          </a:xfrm>
          <a:prstGeom prst="rect">
            <a:avLst/>
          </a:prstGeom>
          <a:solidFill>
            <a:schemeClr val="tx1"/>
          </a:solidFill>
        </p:spPr>
        <p:txBody>
          <a:bodyPr wrap="square">
            <a:spAutoFit/>
          </a:bodyPr>
          <a:lstStyle/>
          <a:p>
            <a:r>
              <a:rPr lang="en-US" sz="1600" dirty="0">
                <a:solidFill>
                  <a:schemeClr val="bg1"/>
                </a:solidFill>
              </a:rPr>
              <a:t>Each session will look at different elements – lit review, methodology, results, discussion etc.</a:t>
            </a:r>
          </a:p>
          <a:p>
            <a:endParaRPr lang="en-US" sz="1600" dirty="0">
              <a:solidFill>
                <a:schemeClr val="bg1"/>
              </a:solidFill>
            </a:endParaRPr>
          </a:p>
          <a:p>
            <a:r>
              <a:rPr lang="en-US" sz="1600" dirty="0">
                <a:solidFill>
                  <a:schemeClr val="bg1"/>
                </a:solidFill>
              </a:rPr>
              <a:t>There will also be recorded resources for you to access.</a:t>
            </a:r>
          </a:p>
        </p:txBody>
      </p:sp>
    </p:spTree>
    <p:extLst>
      <p:ext uri="{BB962C8B-B14F-4D97-AF65-F5344CB8AC3E}">
        <p14:creationId xmlns:p14="http://schemas.microsoft.com/office/powerpoint/2010/main" val="1722147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CDD0-17F6-3312-AE6D-F7EB95E46C02}"/>
              </a:ext>
            </a:extLst>
          </p:cNvPr>
          <p:cNvSpPr>
            <a:spLocks noGrp="1"/>
          </p:cNvSpPr>
          <p:nvPr>
            <p:ph type="title"/>
          </p:nvPr>
        </p:nvSpPr>
        <p:spPr>
          <a:xfrm>
            <a:off x="463496" y="811098"/>
            <a:ext cx="3990110" cy="1533306"/>
          </a:xfrm>
        </p:spPr>
        <p:txBody>
          <a:bodyPr/>
          <a:lstStyle/>
          <a:p>
            <a:r>
              <a:rPr lang="en-US" dirty="0"/>
              <a:t>Supervision</a:t>
            </a:r>
          </a:p>
        </p:txBody>
      </p:sp>
      <p:sp>
        <p:nvSpPr>
          <p:cNvPr id="3" name="Content Placeholder 2">
            <a:extLst>
              <a:ext uri="{FF2B5EF4-FFF2-40B4-BE49-F238E27FC236}">
                <a16:creationId xmlns:a16="http://schemas.microsoft.com/office/drawing/2014/main" id="{EB336AA5-9DDA-DA9A-5469-6885A5A84D1D}"/>
              </a:ext>
            </a:extLst>
          </p:cNvPr>
          <p:cNvSpPr>
            <a:spLocks noGrp="1"/>
          </p:cNvSpPr>
          <p:nvPr>
            <p:ph sz="quarter" idx="10"/>
          </p:nvPr>
        </p:nvSpPr>
        <p:spPr>
          <a:xfrm>
            <a:off x="4930307" y="869318"/>
            <a:ext cx="6585546" cy="5595277"/>
          </a:xfrm>
        </p:spPr>
        <p:txBody>
          <a:bodyPr>
            <a:noAutofit/>
          </a:bodyPr>
          <a:lstStyle/>
          <a:p>
            <a:pPr marL="270510" marR="340995">
              <a:lnSpc>
                <a:spcPct val="115000"/>
              </a:lnSpc>
              <a:buNone/>
            </a:pPr>
            <a:endParaRPr lang="en-GB" sz="1500" dirty="0">
              <a:effectLst/>
              <a:latin typeface="Arial" panose="020B0604020202020204" pitchFamily="34" charset="0"/>
              <a:ea typeface="Arial" panose="020B0604020202020204" pitchFamily="34" charset="0"/>
            </a:endParaRPr>
          </a:p>
          <a:p>
            <a:pPr marL="270510" marR="340995">
              <a:lnSpc>
                <a:spcPct val="115000"/>
              </a:lnSpc>
              <a:buNone/>
            </a:pPr>
            <a:r>
              <a:rPr lang="en-US" sz="1500" spc="-10" dirty="0">
                <a:effectLst/>
                <a:latin typeface="Arial" panose="020B0604020202020204" pitchFamily="34" charset="0"/>
                <a:ea typeface="Arial" panose="020B0604020202020204" pitchFamily="34" charset="0"/>
              </a:rPr>
              <a:t>Reasonable</a:t>
            </a:r>
            <a:r>
              <a:rPr lang="en-US" sz="1500" spc="-30"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expectations</a:t>
            </a:r>
            <a:r>
              <a:rPr lang="en-US" sz="1500" spc="5"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of</a:t>
            </a:r>
            <a:r>
              <a:rPr lang="en-US" sz="1500" spc="-35"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your</a:t>
            </a:r>
            <a:r>
              <a:rPr lang="en-US" sz="1500" spc="-25" dirty="0">
                <a:effectLst/>
                <a:latin typeface="Arial" panose="020B0604020202020204" pitchFamily="34" charset="0"/>
                <a:ea typeface="Arial" panose="020B0604020202020204" pitchFamily="34" charset="0"/>
              </a:rPr>
              <a:t> </a:t>
            </a:r>
            <a:r>
              <a:rPr lang="en-US" sz="1500" b="1" spc="-10" dirty="0">
                <a:effectLst/>
                <a:latin typeface="Arial" panose="020B0604020202020204" pitchFamily="34" charset="0"/>
                <a:ea typeface="Arial" panose="020B0604020202020204" pitchFamily="34" charset="0"/>
              </a:rPr>
              <a:t>academic</a:t>
            </a:r>
            <a:r>
              <a:rPr lang="en-US" sz="1500" b="1" spc="-30" dirty="0">
                <a:effectLst/>
                <a:latin typeface="Arial" panose="020B0604020202020204" pitchFamily="34" charset="0"/>
                <a:ea typeface="Arial" panose="020B0604020202020204" pitchFamily="34" charset="0"/>
              </a:rPr>
              <a:t> </a:t>
            </a:r>
            <a:r>
              <a:rPr lang="en-US" sz="1500" b="1" spc="-10" dirty="0">
                <a:effectLst/>
                <a:latin typeface="Arial" panose="020B0604020202020204" pitchFamily="34" charset="0"/>
                <a:ea typeface="Arial" panose="020B0604020202020204" pitchFamily="34" charset="0"/>
              </a:rPr>
              <a:t>supervisor</a:t>
            </a:r>
            <a:r>
              <a:rPr lang="en-US" sz="1500" b="1" spc="-15"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include:</a:t>
            </a:r>
            <a:endParaRPr lang="en-GB" sz="1500" dirty="0">
              <a:effectLst/>
              <a:latin typeface="Arial" panose="020B0604020202020204" pitchFamily="34" charset="0"/>
              <a:ea typeface="Arial" panose="020B0604020202020204" pitchFamily="34" charset="0"/>
            </a:endParaRPr>
          </a:p>
          <a:p>
            <a:pPr marL="1143000" marR="342900" lvl="2" indent="-228600">
              <a:lnSpc>
                <a:spcPct val="115000"/>
              </a:lnSpc>
              <a:spcBef>
                <a:spcPts val="790"/>
              </a:spcBef>
              <a:buSzPts val="1100"/>
              <a:buFont typeface="Arial" panose="020B0604020202020204" pitchFamily="34" charset="0"/>
              <a:buAutoNum type="arabicPeriod"/>
              <a:tabLst>
                <a:tab pos="746125" algn="l"/>
                <a:tab pos="749935" algn="l"/>
              </a:tabLst>
            </a:pPr>
            <a:r>
              <a:rPr lang="en-US" sz="1500" spc="-5" dirty="0">
                <a:effectLst/>
                <a:latin typeface="Arial" panose="020B0604020202020204" pitchFamily="34" charset="0"/>
                <a:ea typeface="Arial" panose="020B0604020202020204" pitchFamily="34" charset="0"/>
              </a:rPr>
              <a:t>Commenting on the appropriateness of the question posed, providing constructive criticism, and making suggestions</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for</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the</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improvement</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and</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development</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of</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the research question.</a:t>
            </a:r>
            <a:endParaRPr lang="en-GB" sz="1500" spc="-5" dirty="0">
              <a:effectLst/>
              <a:latin typeface="Arial" panose="020B0604020202020204" pitchFamily="34" charset="0"/>
              <a:ea typeface="Arial" panose="020B0604020202020204" pitchFamily="34" charset="0"/>
            </a:endParaRPr>
          </a:p>
          <a:p>
            <a:pPr marL="1143000" marR="504825" lvl="2" indent="-228600">
              <a:lnSpc>
                <a:spcPct val="115000"/>
              </a:lnSpc>
              <a:spcBef>
                <a:spcPts val="600"/>
              </a:spcBef>
              <a:buSzPts val="1100"/>
              <a:buFont typeface="Arial" panose="020B0604020202020204" pitchFamily="34" charset="0"/>
              <a:buAutoNum type="arabicPeriod"/>
              <a:tabLst>
                <a:tab pos="746125" algn="l"/>
                <a:tab pos="749935" algn="l"/>
              </a:tabLst>
            </a:pPr>
            <a:r>
              <a:rPr lang="en-US" sz="1500" spc="-5" dirty="0">
                <a:effectLst/>
                <a:latin typeface="Arial" panose="020B0604020202020204" pitchFamily="34" charset="0"/>
                <a:ea typeface="Arial" panose="020B0604020202020204" pitchFamily="34" charset="0"/>
              </a:rPr>
              <a:t>Commenting</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on</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the</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research</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method(s)</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proposed</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and making suggestions for the development and improvement of the research methods.</a:t>
            </a:r>
            <a:endParaRPr lang="en-GB" sz="1500" spc="-5" dirty="0">
              <a:effectLst/>
              <a:latin typeface="Arial" panose="020B0604020202020204" pitchFamily="34" charset="0"/>
              <a:ea typeface="Arial" panose="020B0604020202020204" pitchFamily="34" charset="0"/>
            </a:endParaRPr>
          </a:p>
          <a:p>
            <a:pPr marL="1143000" marR="400050" lvl="2" indent="-228600">
              <a:lnSpc>
                <a:spcPct val="113000"/>
              </a:lnSpc>
              <a:spcBef>
                <a:spcPts val="630"/>
              </a:spcBef>
              <a:buSzPts val="1100"/>
              <a:buFont typeface="Arial" panose="020B0604020202020204" pitchFamily="34" charset="0"/>
              <a:buAutoNum type="arabicPeriod"/>
              <a:tabLst>
                <a:tab pos="746125" algn="l"/>
                <a:tab pos="749935" algn="l"/>
              </a:tabLst>
            </a:pPr>
            <a:r>
              <a:rPr lang="en-US" sz="1500" spc="-5" dirty="0">
                <a:effectLst/>
                <a:latin typeface="Arial" panose="020B0604020202020204" pitchFamily="34" charset="0"/>
                <a:ea typeface="Arial" panose="020B0604020202020204" pitchFamily="34" charset="0"/>
              </a:rPr>
              <a:t>Supporting the student in processing the research protocol</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through</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all</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relevant</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ethics</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and</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research</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panels.</a:t>
            </a:r>
            <a:endParaRPr lang="en-GB" sz="1500" spc="-5" dirty="0">
              <a:effectLst/>
              <a:latin typeface="Arial" panose="020B0604020202020204" pitchFamily="34" charset="0"/>
              <a:ea typeface="Arial" panose="020B0604020202020204" pitchFamily="34" charset="0"/>
            </a:endParaRPr>
          </a:p>
          <a:p>
            <a:pPr marL="1143000" marR="407670" lvl="2" indent="-228600">
              <a:lnSpc>
                <a:spcPct val="112000"/>
              </a:lnSpc>
              <a:spcBef>
                <a:spcPts val="620"/>
              </a:spcBef>
              <a:buSzPts val="1100"/>
              <a:buFont typeface="Arial" panose="020B0604020202020204" pitchFamily="34" charset="0"/>
              <a:buAutoNum type="arabicPeriod"/>
              <a:tabLst>
                <a:tab pos="746125" algn="l"/>
                <a:tab pos="749935" algn="l"/>
              </a:tabLst>
            </a:pPr>
            <a:r>
              <a:rPr lang="en-US" sz="1500" spc="-5" dirty="0">
                <a:effectLst/>
                <a:latin typeface="Arial" panose="020B0604020202020204" pitchFamily="34" charset="0"/>
                <a:ea typeface="Arial" panose="020B0604020202020204" pitchFamily="34" charset="0"/>
              </a:rPr>
              <a:t>Providing support and encouragement for the student during</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the</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collection,</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management</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and</a:t>
            </a:r>
            <a:r>
              <a:rPr lang="en-US" sz="1500" spc="-80"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analysis</a:t>
            </a:r>
            <a:r>
              <a:rPr lang="en-US" sz="1500" spc="-7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of</a:t>
            </a:r>
            <a:r>
              <a:rPr lang="en-US" sz="1500" spc="-65" dirty="0">
                <a:effectLst/>
                <a:latin typeface="Arial" panose="020B0604020202020204" pitchFamily="34" charset="0"/>
                <a:ea typeface="Arial" panose="020B0604020202020204" pitchFamily="34" charset="0"/>
              </a:rPr>
              <a:t> </a:t>
            </a:r>
            <a:r>
              <a:rPr lang="en-US" sz="1500" spc="-5" dirty="0">
                <a:effectLst/>
                <a:latin typeface="Arial" panose="020B0604020202020204" pitchFamily="34" charset="0"/>
                <a:ea typeface="Arial" panose="020B0604020202020204" pitchFamily="34" charset="0"/>
              </a:rPr>
              <a:t>data.</a:t>
            </a:r>
            <a:endParaRPr lang="en-GB" sz="1500" spc="-5" dirty="0">
              <a:effectLst/>
              <a:latin typeface="Arial" panose="020B0604020202020204" pitchFamily="34" charset="0"/>
              <a:ea typeface="Arial" panose="020B0604020202020204" pitchFamily="34" charset="0"/>
            </a:endParaRPr>
          </a:p>
          <a:p>
            <a:pPr marL="1143000" marR="529590" lvl="2" indent="-228600">
              <a:lnSpc>
                <a:spcPct val="115000"/>
              </a:lnSpc>
              <a:spcBef>
                <a:spcPts val="635"/>
              </a:spcBef>
              <a:buSzPts val="1100"/>
              <a:buFont typeface="Arial" panose="020B0604020202020204" pitchFamily="34" charset="0"/>
              <a:buAutoNum type="arabicPeriod"/>
              <a:tabLst>
                <a:tab pos="749935" algn="l"/>
                <a:tab pos="789305" algn="l"/>
              </a:tabLst>
            </a:pPr>
            <a:r>
              <a:rPr lang="en-US" sz="1500" spc="-5" dirty="0">
                <a:effectLst/>
                <a:latin typeface="Arial" panose="020B0604020202020204" pitchFamily="34" charset="0"/>
                <a:ea typeface="Arial" panose="020B0604020202020204" pitchFamily="34" charset="0"/>
              </a:rPr>
              <a:t>Providing assistance in the write-up of the project, including </a:t>
            </a:r>
            <a:r>
              <a:rPr lang="en-US" sz="1500" b="1" i="1" spc="-5" dirty="0">
                <a:effectLst/>
                <a:latin typeface="Arial" panose="020B0604020202020204" pitchFamily="34" charset="0"/>
                <a:ea typeface="Arial" panose="020B0604020202020204" pitchFamily="34" charset="0"/>
              </a:rPr>
              <a:t>ONE </a:t>
            </a:r>
            <a:r>
              <a:rPr lang="en-US" sz="1500" spc="-5" dirty="0">
                <a:effectLst/>
                <a:latin typeface="Arial" panose="020B0604020202020204" pitchFamily="34" charset="0"/>
                <a:ea typeface="Arial" panose="020B0604020202020204" pitchFamily="34" charset="0"/>
              </a:rPr>
              <a:t>reading (only) of each section.</a:t>
            </a:r>
            <a:endParaRPr lang="en-GB" sz="1500" spc="-5" dirty="0">
              <a:effectLst/>
              <a:latin typeface="Arial" panose="020B0604020202020204" pitchFamily="34" charset="0"/>
              <a:ea typeface="Arial" panose="020B0604020202020204" pitchFamily="34" charset="0"/>
            </a:endParaRPr>
          </a:p>
          <a:p>
            <a:pPr marL="1143000" lvl="2" indent="-228600">
              <a:spcBef>
                <a:spcPts val="590"/>
              </a:spcBef>
              <a:buSzPts val="1100"/>
              <a:buFont typeface="Arial" panose="020B0604020202020204" pitchFamily="34" charset="0"/>
              <a:buAutoNum type="arabicPeriod"/>
              <a:tabLst>
                <a:tab pos="746125" algn="l"/>
              </a:tabLst>
            </a:pPr>
            <a:r>
              <a:rPr lang="en-US" sz="1500" spc="-10" dirty="0">
                <a:effectLst/>
                <a:latin typeface="Arial" panose="020B0604020202020204" pitchFamily="34" charset="0"/>
                <a:ea typeface="Arial" panose="020B0604020202020204" pitchFamily="34" charset="0"/>
              </a:rPr>
              <a:t>Agreed</a:t>
            </a:r>
            <a:r>
              <a:rPr lang="en-US" sz="1500" spc="-25"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contact</a:t>
            </a:r>
            <a:r>
              <a:rPr lang="en-US" sz="1500" spc="-20"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during</a:t>
            </a:r>
            <a:r>
              <a:rPr lang="en-US" sz="1500" spc="-40" dirty="0">
                <a:effectLst/>
                <a:latin typeface="Arial" panose="020B0604020202020204" pitchFamily="34" charset="0"/>
                <a:ea typeface="Arial" panose="020B0604020202020204" pitchFamily="34" charset="0"/>
              </a:rPr>
              <a:t> </a:t>
            </a:r>
            <a:r>
              <a:rPr lang="en-US" sz="1500" spc="-10" dirty="0">
                <a:effectLst/>
                <a:latin typeface="Arial" panose="020B0604020202020204" pitchFamily="34" charset="0"/>
                <a:ea typeface="Arial" panose="020B0604020202020204" pitchFamily="34" charset="0"/>
              </a:rPr>
              <a:t>working hours.</a:t>
            </a:r>
          </a:p>
          <a:p>
            <a:pPr marL="1143000" lvl="2" indent="-228600">
              <a:spcBef>
                <a:spcPts val="590"/>
              </a:spcBef>
              <a:buSzPts val="1100"/>
              <a:buFont typeface="Arial" panose="020B0604020202020204" pitchFamily="34" charset="0"/>
              <a:buAutoNum type="arabicPeriod"/>
              <a:tabLst>
                <a:tab pos="746125" algn="l"/>
              </a:tabLst>
            </a:pPr>
            <a:endParaRPr lang="en-GB" sz="600" spc="-5" dirty="0">
              <a:effectLst/>
              <a:latin typeface="Arial" panose="020B0604020202020204" pitchFamily="34" charset="0"/>
              <a:ea typeface="Arial" panose="020B0604020202020204" pitchFamily="34" charset="0"/>
            </a:endParaRPr>
          </a:p>
          <a:p>
            <a:pPr marL="292735" marR="343535">
              <a:lnSpc>
                <a:spcPct val="115000"/>
              </a:lnSpc>
              <a:spcBef>
                <a:spcPts val="800"/>
              </a:spcBef>
              <a:buNone/>
            </a:pPr>
            <a:r>
              <a:rPr lang="en-US" sz="1500" dirty="0">
                <a:effectLst/>
                <a:latin typeface="Arial" panose="020B0604020202020204" pitchFamily="34" charset="0"/>
                <a:ea typeface="Arial" panose="020B0604020202020204" pitchFamily="34" charset="0"/>
              </a:rPr>
              <a:t>It</a:t>
            </a:r>
            <a:r>
              <a:rPr lang="en-US" sz="1500" spc="-60"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is</a:t>
            </a:r>
            <a:r>
              <a:rPr lang="en-US" sz="1500" spc="-50"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very</a:t>
            </a:r>
            <a:r>
              <a:rPr lang="en-US" sz="1500" spc="-60"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important</a:t>
            </a:r>
            <a:r>
              <a:rPr lang="en-US" sz="1500" spc="-60"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that</a:t>
            </a:r>
            <a:r>
              <a:rPr lang="en-US" sz="1500" spc="-55"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you</a:t>
            </a:r>
            <a:r>
              <a:rPr lang="en-US" sz="1500" spc="-55" dirty="0">
                <a:effectLst/>
                <a:latin typeface="Arial" panose="020B0604020202020204" pitchFamily="34" charset="0"/>
                <a:ea typeface="Arial" panose="020B0604020202020204" pitchFamily="34" charset="0"/>
              </a:rPr>
              <a:t> </a:t>
            </a:r>
            <a:r>
              <a:rPr lang="en-US" sz="1500" b="1" dirty="0">
                <a:effectLst/>
                <a:latin typeface="Arial" panose="020B0604020202020204" pitchFamily="34" charset="0"/>
                <a:ea typeface="Arial" panose="020B0604020202020204" pitchFamily="34" charset="0"/>
              </a:rPr>
              <a:t>discuss</a:t>
            </a:r>
            <a:r>
              <a:rPr lang="en-US" sz="1500" b="1" spc="-75" dirty="0">
                <a:effectLst/>
                <a:latin typeface="Arial" panose="020B0604020202020204" pitchFamily="34" charset="0"/>
                <a:ea typeface="Arial" panose="020B0604020202020204" pitchFamily="34" charset="0"/>
              </a:rPr>
              <a:t> </a:t>
            </a:r>
            <a:r>
              <a:rPr lang="en-US" sz="1500" b="1" dirty="0">
                <a:effectLst/>
                <a:latin typeface="Arial" panose="020B0604020202020204" pitchFamily="34" charset="0"/>
                <a:ea typeface="Arial" panose="020B0604020202020204" pitchFamily="34" charset="0"/>
              </a:rPr>
              <a:t>any</a:t>
            </a:r>
            <a:r>
              <a:rPr lang="en-US" sz="1500" b="1" spc="-60" dirty="0">
                <a:effectLst/>
                <a:latin typeface="Arial" panose="020B0604020202020204" pitchFamily="34" charset="0"/>
                <a:ea typeface="Arial" panose="020B0604020202020204" pitchFamily="34" charset="0"/>
              </a:rPr>
              <a:t> </a:t>
            </a:r>
            <a:r>
              <a:rPr lang="en-US" sz="1500" b="1" dirty="0">
                <a:effectLst/>
                <a:latin typeface="Arial" panose="020B0604020202020204" pitchFamily="34" charset="0"/>
                <a:ea typeface="Arial" panose="020B0604020202020204" pitchFamily="34" charset="0"/>
              </a:rPr>
              <a:t>changes</a:t>
            </a:r>
            <a:r>
              <a:rPr lang="en-US" sz="1500" b="1" spc="-55"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to</a:t>
            </a:r>
            <a:r>
              <a:rPr lang="en-US" sz="1500" spc="-80" dirty="0">
                <a:effectLst/>
                <a:latin typeface="Arial" panose="020B0604020202020204" pitchFamily="34" charset="0"/>
                <a:ea typeface="Arial" panose="020B0604020202020204" pitchFamily="34" charset="0"/>
              </a:rPr>
              <a:t> </a:t>
            </a:r>
            <a:r>
              <a:rPr lang="en-US" sz="1500" dirty="0">
                <a:effectLst/>
                <a:latin typeface="Arial" panose="020B0604020202020204" pitchFamily="34" charset="0"/>
                <a:ea typeface="Arial" panose="020B0604020202020204" pitchFamily="34" charset="0"/>
              </a:rPr>
              <a:t>the research protocol, data collection approaches and data collection tools with </a:t>
            </a:r>
            <a:r>
              <a:rPr lang="en-US" sz="1500" b="1" dirty="0">
                <a:effectLst/>
                <a:latin typeface="Arial" panose="020B0604020202020204" pitchFamily="34" charset="0"/>
                <a:ea typeface="Arial" panose="020B0604020202020204" pitchFamily="34" charset="0"/>
              </a:rPr>
              <a:t>your academic supervisor</a:t>
            </a:r>
            <a:r>
              <a:rPr lang="en-US" sz="1500" dirty="0">
                <a:effectLst/>
                <a:latin typeface="Arial" panose="020B0604020202020204" pitchFamily="34" charset="0"/>
                <a:ea typeface="Arial" panose="020B0604020202020204" pitchFamily="34" charset="0"/>
              </a:rPr>
              <a:t>.</a:t>
            </a:r>
            <a:endParaRPr lang="en-GB" sz="1500" dirty="0">
              <a:effectLst/>
              <a:latin typeface="Arial" panose="020B0604020202020204" pitchFamily="34" charset="0"/>
              <a:ea typeface="Arial" panose="020B0604020202020204" pitchFamily="34" charset="0"/>
            </a:endParaRPr>
          </a:p>
          <a:p>
            <a:pPr>
              <a:buNone/>
            </a:pPr>
            <a:r>
              <a:rPr lang="en-US" sz="1500" dirty="0">
                <a:effectLst/>
                <a:latin typeface="Arial" panose="020B0604020202020204" pitchFamily="34" charset="0"/>
                <a:ea typeface="Arial" panose="020B0604020202020204" pitchFamily="34" charset="0"/>
              </a:rPr>
              <a:t> </a:t>
            </a:r>
            <a:endParaRPr lang="en-GB" sz="1500" dirty="0">
              <a:effectLst/>
              <a:latin typeface="Arial" panose="020B0604020202020204" pitchFamily="34" charset="0"/>
              <a:ea typeface="Arial" panose="020B0604020202020204" pitchFamily="34" charset="0"/>
            </a:endParaRPr>
          </a:p>
          <a:p>
            <a:pPr>
              <a:spcBef>
                <a:spcPts val="595"/>
              </a:spcBef>
              <a:buNone/>
            </a:pPr>
            <a:r>
              <a:rPr lang="en-US" sz="1500" dirty="0">
                <a:effectLst/>
                <a:latin typeface="Arial" panose="020B0604020202020204" pitchFamily="34" charset="0"/>
                <a:ea typeface="Arial" panose="020B0604020202020204" pitchFamily="34" charset="0"/>
              </a:rPr>
              <a:t> </a:t>
            </a:r>
            <a:endParaRPr lang="en-GB" sz="15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6AC7185B-D0B8-9EFF-C5FE-38FE62B3F772}"/>
              </a:ext>
            </a:extLst>
          </p:cNvPr>
          <p:cNvSpPr txBox="1"/>
          <p:nvPr/>
        </p:nvSpPr>
        <p:spPr>
          <a:xfrm>
            <a:off x="463496" y="2438401"/>
            <a:ext cx="3650166" cy="3447098"/>
          </a:xfrm>
          <a:prstGeom prst="rect">
            <a:avLst/>
          </a:prstGeom>
          <a:noFill/>
        </p:spPr>
        <p:txBody>
          <a:bodyPr wrap="square">
            <a:spAutoFit/>
          </a:bodyPr>
          <a:lstStyle/>
          <a:p>
            <a:pPr marL="342900">
              <a:spcBef>
                <a:spcPts val="1200"/>
              </a:spcBef>
              <a:spcAft>
                <a:spcPts val="1200"/>
              </a:spcAft>
              <a:buNone/>
            </a:pPr>
            <a:r>
              <a:rPr lang="en-US" dirty="0">
                <a:latin typeface="Arial" panose="020B0604020202020204" pitchFamily="34" charset="0"/>
                <a:ea typeface="Arial" panose="020B0604020202020204" pitchFamily="34" charset="0"/>
              </a:rPr>
              <a:t>You are </a:t>
            </a:r>
            <a:r>
              <a:rPr lang="en-US" dirty="0">
                <a:effectLst/>
                <a:latin typeface="Arial" panose="020B0604020202020204" pitchFamily="34" charset="0"/>
                <a:ea typeface="Arial" panose="020B0604020202020204" pitchFamily="34" charset="0"/>
              </a:rPr>
              <a:t>entitled to a maximum of 10 hours of individual supervision  - this will include meetings, feedback, and email exchange. These hours will be negotiated with your supervisor.</a:t>
            </a:r>
          </a:p>
          <a:p>
            <a:pPr marL="342900">
              <a:spcBef>
                <a:spcPts val="1200"/>
              </a:spcBef>
              <a:spcAft>
                <a:spcPts val="1200"/>
              </a:spcAft>
              <a:buNone/>
            </a:pPr>
            <a:r>
              <a:rPr lang="en-US" dirty="0">
                <a:effectLst/>
                <a:latin typeface="Arial" panose="020B0604020202020204" pitchFamily="34" charset="0"/>
                <a:ea typeface="Arial" panose="020B0604020202020204" pitchFamily="34" charset="0"/>
              </a:rPr>
              <a:t>Meetings that take place should be recorded on the supervision record, </a:t>
            </a:r>
            <a:r>
              <a:rPr lang="en-US" dirty="0">
                <a:effectLst/>
                <a:latin typeface="Arial" panose="020B0604020202020204" pitchFamily="34" charset="0"/>
                <a:ea typeface="Arial" panose="020B0604020202020204" pitchFamily="34" charset="0"/>
                <a:hlinkClick r:id="rId3"/>
              </a:rPr>
              <a:t>GA19</a:t>
            </a:r>
            <a:r>
              <a:rPr lang="en-US" dirty="0">
                <a:effectLst/>
                <a:latin typeface="Arial" panose="020B0604020202020204" pitchFamily="34" charset="0"/>
                <a:ea typeface="Arial" panose="020B0604020202020204" pitchFamily="34" charset="0"/>
              </a:rPr>
              <a:t>, and maintained by the student.</a:t>
            </a:r>
            <a:endParaRPr lang="en-GB"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959076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85972AC-EBF0-AEDE-17FB-A51EAA83AA0E}"/>
              </a:ext>
            </a:extLst>
          </p:cNvPr>
          <p:cNvSpPr>
            <a:spLocks noGrp="1"/>
          </p:cNvSpPr>
          <p:nvPr>
            <p:ph type="title"/>
          </p:nvPr>
        </p:nvSpPr>
        <p:spPr>
          <a:xfrm>
            <a:off x="8036952" y="477518"/>
            <a:ext cx="3829465" cy="2693887"/>
          </a:xfrm>
        </p:spPr>
        <p:txBody>
          <a:bodyPr/>
          <a:lstStyle/>
          <a:p>
            <a:r>
              <a:rPr lang="en-US" dirty="0"/>
              <a:t>Proposal</a:t>
            </a:r>
          </a:p>
        </p:txBody>
      </p:sp>
      <p:sp>
        <p:nvSpPr>
          <p:cNvPr id="6" name="TextBox 5">
            <a:extLst>
              <a:ext uri="{FF2B5EF4-FFF2-40B4-BE49-F238E27FC236}">
                <a16:creationId xmlns:a16="http://schemas.microsoft.com/office/drawing/2014/main" id="{ECC36696-DC9F-C24D-3A4A-02D66912E0ED}"/>
              </a:ext>
            </a:extLst>
          </p:cNvPr>
          <p:cNvSpPr txBox="1"/>
          <p:nvPr/>
        </p:nvSpPr>
        <p:spPr>
          <a:xfrm>
            <a:off x="555702" y="994422"/>
            <a:ext cx="6240966" cy="4598695"/>
          </a:xfrm>
          <a:prstGeom prst="rect">
            <a:avLst/>
          </a:prstGeom>
          <a:noFill/>
        </p:spPr>
        <p:txBody>
          <a:bodyPr wrap="square">
            <a:spAutoFit/>
          </a:bodyPr>
          <a:lstStyle/>
          <a:p>
            <a:pPr marL="292735" marR="343535">
              <a:lnSpc>
                <a:spcPct val="115000"/>
              </a:lnSpc>
              <a:buNone/>
            </a:pPr>
            <a:r>
              <a:rPr lang="en-US" sz="1600" b="1"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marL="292735" marR="343535">
              <a:lnSpc>
                <a:spcPct val="115000"/>
              </a:lnSpc>
              <a:buNone/>
            </a:pPr>
            <a:r>
              <a:rPr lang="en-GB" sz="1600" dirty="0">
                <a:effectLst/>
                <a:latin typeface="Arial" panose="020B0604020202020204" pitchFamily="34" charset="0"/>
                <a:ea typeface="Arial" panose="020B0604020202020204" pitchFamily="34" charset="0"/>
              </a:rPr>
              <a:t>You should have all now received feedback on </a:t>
            </a:r>
            <a:r>
              <a:rPr lang="en-GB" sz="1600" dirty="0">
                <a:latin typeface="Arial" panose="020B0604020202020204" pitchFamily="34" charset="0"/>
                <a:ea typeface="Arial" panose="020B0604020202020204" pitchFamily="34" charset="0"/>
              </a:rPr>
              <a:t>you </a:t>
            </a:r>
            <a:r>
              <a:rPr lang="en-GB" sz="1600" dirty="0">
                <a:effectLst/>
                <a:latin typeface="Arial" panose="020B0604020202020204" pitchFamily="34" charset="0"/>
                <a:ea typeface="Arial" panose="020B0604020202020204" pitchFamily="34" charset="0"/>
              </a:rPr>
              <a:t>draft proposal to support further development of their ideas. </a:t>
            </a:r>
          </a:p>
          <a:p>
            <a:pPr marL="292735" marR="343535">
              <a:lnSpc>
                <a:spcPct val="115000"/>
              </a:lnSpc>
              <a:buNone/>
            </a:pPr>
            <a:endParaRPr lang="en-GB" sz="1600" dirty="0">
              <a:latin typeface="Arial" panose="020B0604020202020204" pitchFamily="34" charset="0"/>
              <a:ea typeface="Arial" panose="020B0604020202020204" pitchFamily="34" charset="0"/>
            </a:endParaRPr>
          </a:p>
          <a:p>
            <a:pPr marL="292735" marR="343535">
              <a:lnSpc>
                <a:spcPct val="115000"/>
              </a:lnSpc>
              <a:buNone/>
            </a:pPr>
            <a:r>
              <a:rPr lang="en-GB" sz="1600" dirty="0">
                <a:effectLst/>
                <a:latin typeface="Arial" panose="020B0604020202020204" pitchFamily="34" charset="0"/>
                <a:ea typeface="Arial" panose="020B0604020202020204" pitchFamily="34" charset="0"/>
              </a:rPr>
              <a:t>The final proposal will be submitted in November and will contribute 50% of the mark for Assessment 1. </a:t>
            </a:r>
          </a:p>
          <a:p>
            <a:pPr marL="292735" marR="343535">
              <a:lnSpc>
                <a:spcPct val="115000"/>
              </a:lnSpc>
              <a:buNone/>
            </a:pPr>
            <a:endParaRPr lang="en-GB" sz="1600" dirty="0">
              <a:latin typeface="Arial" panose="020B0604020202020204" pitchFamily="34" charset="0"/>
              <a:ea typeface="Arial" panose="020B0604020202020204" pitchFamily="34" charset="0"/>
            </a:endParaRPr>
          </a:p>
          <a:p>
            <a:pPr marL="292735" marR="343535">
              <a:lnSpc>
                <a:spcPct val="115000"/>
              </a:lnSpc>
              <a:buNone/>
            </a:pPr>
            <a:r>
              <a:rPr lang="en-GB" sz="1600" dirty="0">
                <a:effectLst/>
                <a:latin typeface="Arial" panose="020B0604020202020204" pitchFamily="34" charset="0"/>
                <a:ea typeface="Arial" panose="020B0604020202020204" pitchFamily="34" charset="0"/>
              </a:rPr>
              <a:t>The remaining 50% will comprise either the ethics application form (for students undertaking empirical research) or the alternative ethics assessment (for students not collecting primary data). </a:t>
            </a:r>
          </a:p>
          <a:p>
            <a:pPr marL="292735" marR="343535">
              <a:lnSpc>
                <a:spcPct val="115000"/>
              </a:lnSpc>
              <a:buNone/>
            </a:pPr>
            <a:endParaRPr lang="en-GB" sz="1600" dirty="0">
              <a:latin typeface="Arial" panose="020B0604020202020204" pitchFamily="34" charset="0"/>
              <a:ea typeface="Arial" panose="020B0604020202020204" pitchFamily="34" charset="0"/>
            </a:endParaRPr>
          </a:p>
          <a:p>
            <a:pPr marL="292735" marR="343535">
              <a:lnSpc>
                <a:spcPct val="115000"/>
              </a:lnSpc>
              <a:buNone/>
            </a:pPr>
            <a:r>
              <a:rPr lang="en-GB" sz="1600" dirty="0">
                <a:effectLst/>
                <a:latin typeface="Arial" panose="020B0604020202020204" pitchFamily="34" charset="0"/>
                <a:ea typeface="Arial" panose="020B0604020202020204" pitchFamily="34" charset="0"/>
              </a:rPr>
              <a:t>Together, these components are designed to ensure that students have developed a robust, feasible, and ethically informed plan before progressing to the main Independent Project.</a:t>
            </a:r>
          </a:p>
        </p:txBody>
      </p:sp>
      <p:sp>
        <p:nvSpPr>
          <p:cNvPr id="10" name="TextBox 9">
            <a:extLst>
              <a:ext uri="{FF2B5EF4-FFF2-40B4-BE49-F238E27FC236}">
                <a16:creationId xmlns:a16="http://schemas.microsoft.com/office/drawing/2014/main" id="{FD469BCE-1F4A-375C-2165-249CBF05EAED}"/>
              </a:ext>
            </a:extLst>
          </p:cNvPr>
          <p:cNvSpPr txBox="1"/>
          <p:nvPr/>
        </p:nvSpPr>
        <p:spPr>
          <a:xfrm>
            <a:off x="7677615" y="3293770"/>
            <a:ext cx="6240966" cy="383823"/>
          </a:xfrm>
          <a:prstGeom prst="rect">
            <a:avLst/>
          </a:prstGeom>
          <a:noFill/>
        </p:spPr>
        <p:txBody>
          <a:bodyPr wrap="square">
            <a:spAutoFit/>
          </a:bodyPr>
          <a:lstStyle/>
          <a:p>
            <a:pPr marL="292735" marR="343535">
              <a:lnSpc>
                <a:spcPct val="115000"/>
              </a:lnSpc>
              <a:buNone/>
            </a:pPr>
            <a:r>
              <a:rPr lang="en-US" b="1" dirty="0">
                <a:solidFill>
                  <a:schemeClr val="bg1"/>
                </a:solidFill>
                <a:effectLst/>
                <a:latin typeface="Arial" panose="020B0604020202020204" pitchFamily="34" charset="0"/>
                <a:ea typeface="Arial" panose="020B0604020202020204" pitchFamily="34" charset="0"/>
              </a:rPr>
              <a:t>(</a:t>
            </a:r>
            <a:r>
              <a:rPr lang="en-US" b="1" u="sng" dirty="0">
                <a:solidFill>
                  <a:schemeClr val="bg1"/>
                </a:solidFill>
                <a:effectLst/>
                <a:latin typeface="Arial" panose="020B0604020202020204" pitchFamily="34" charset="0"/>
                <a:ea typeface="Arial" panose="020B0604020202020204" pitchFamily="34" charset="0"/>
                <a:hlinkClick r:id="rId3">
                  <a:extLst>
                    <a:ext uri="{A12FA001-AC4F-418D-AE19-62706E023703}">
                      <ahyp:hlinkClr xmlns:ahyp="http://schemas.microsoft.com/office/drawing/2018/hyperlinkcolor" val="tx"/>
                    </a:ext>
                  </a:extLst>
                </a:hlinkClick>
              </a:rPr>
              <a:t>Link: proposal form</a:t>
            </a:r>
            <a:r>
              <a:rPr lang="en-US" b="1" dirty="0">
                <a:solidFill>
                  <a:schemeClr val="bg1"/>
                </a:solidFill>
                <a:effectLst/>
                <a:latin typeface="Arial" panose="020B0604020202020204" pitchFamily="34" charset="0"/>
                <a:ea typeface="Arial" panose="020B0604020202020204" pitchFamily="34" charset="0"/>
              </a:rPr>
              <a:t>) </a:t>
            </a:r>
            <a:endParaRPr lang="en-GB" dirty="0">
              <a:solidFill>
                <a:schemeClr val="bg1"/>
              </a:solidFill>
              <a:effectLst/>
              <a:latin typeface="Arial" panose="020B0604020202020204" pitchFamily="34" charset="0"/>
              <a:ea typeface="Arial" panose="020B0604020202020204" pitchFamily="34" charset="0"/>
            </a:endParaRPr>
          </a:p>
        </p:txBody>
      </p:sp>
      <p:sp>
        <p:nvSpPr>
          <p:cNvPr id="12" name="TextBox 11">
            <a:extLst>
              <a:ext uri="{FF2B5EF4-FFF2-40B4-BE49-F238E27FC236}">
                <a16:creationId xmlns:a16="http://schemas.microsoft.com/office/drawing/2014/main" id="{B18D6CE3-5432-CBC6-D438-B31D441DF9D0}"/>
              </a:ext>
            </a:extLst>
          </p:cNvPr>
          <p:cNvSpPr txBox="1"/>
          <p:nvPr/>
        </p:nvSpPr>
        <p:spPr>
          <a:xfrm>
            <a:off x="7677615" y="5878401"/>
            <a:ext cx="6958360" cy="338554"/>
          </a:xfrm>
          <a:prstGeom prst="rect">
            <a:avLst/>
          </a:prstGeom>
          <a:noFill/>
        </p:spPr>
        <p:txBody>
          <a:bodyPr wrap="square">
            <a:spAutoFit/>
          </a:bodyPr>
          <a:lstStyle/>
          <a:p>
            <a:r>
              <a:rPr lang="en-GB" sz="16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Assessment due:  24/11/26 (component 1)</a:t>
            </a:r>
            <a:endParaRPr lang="en-GB" dirty="0">
              <a:solidFill>
                <a:schemeClr val="bg1"/>
              </a:solidFill>
            </a:endParaRPr>
          </a:p>
        </p:txBody>
      </p:sp>
    </p:spTree>
    <p:extLst>
      <p:ext uri="{BB962C8B-B14F-4D97-AF65-F5344CB8AC3E}">
        <p14:creationId xmlns:p14="http://schemas.microsoft.com/office/powerpoint/2010/main" val="261094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CADDA-0FEB-A4B7-B396-E53F3A8F9E14}"/>
              </a:ext>
            </a:extLst>
          </p:cNvPr>
          <p:cNvSpPr>
            <a:spLocks noGrp="1"/>
          </p:cNvSpPr>
          <p:nvPr>
            <p:ph type="title"/>
          </p:nvPr>
        </p:nvSpPr>
        <p:spPr/>
        <p:txBody>
          <a:bodyPr/>
          <a:lstStyle/>
          <a:p>
            <a:r>
              <a:rPr lang="en-US" dirty="0"/>
              <a:t>Proposal general points moving forward</a:t>
            </a:r>
            <a:endParaRPr lang="en-GB" dirty="0"/>
          </a:p>
        </p:txBody>
      </p:sp>
      <p:sp>
        <p:nvSpPr>
          <p:cNvPr id="6" name="TextBox 5">
            <a:extLst>
              <a:ext uri="{FF2B5EF4-FFF2-40B4-BE49-F238E27FC236}">
                <a16:creationId xmlns:a16="http://schemas.microsoft.com/office/drawing/2014/main" id="{9F996F13-E4F4-9391-DAFF-E843332ADB65}"/>
              </a:ext>
            </a:extLst>
          </p:cNvPr>
          <p:cNvSpPr txBox="1"/>
          <p:nvPr/>
        </p:nvSpPr>
        <p:spPr>
          <a:xfrm>
            <a:off x="682084" y="731851"/>
            <a:ext cx="6240966" cy="5394297"/>
          </a:xfrm>
          <a:prstGeom prst="rect">
            <a:avLst/>
          </a:prstGeom>
          <a:noFill/>
        </p:spPr>
        <p:txBody>
          <a:bodyPr wrap="square">
            <a:spAutoFit/>
          </a:bodyPr>
          <a:lstStyle/>
          <a:p>
            <a:pPr lvl="0">
              <a:lnSpc>
                <a:spcPct val="115000"/>
              </a:lnSpc>
              <a:spcAft>
                <a:spcPts val="800"/>
              </a:spcAft>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research/project question is clear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Is the question specific, focused and achievable within an MA project?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Is there a clear link between the question, aims and objectives?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Avoid questions that are too broad or attempt to address too many issues. </a:t>
            </a:r>
          </a:p>
          <a:p>
            <a:pPr lvl="0">
              <a:lnSpc>
                <a:spcPct val="115000"/>
              </a:lnSpc>
              <a:spcAft>
                <a:spcPts val="800"/>
              </a:spcAft>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 clear rationale is provided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Why is this topic important?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What is the problem, gap or issue the project is addressing?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Why is it relevant to children and young people's mental health and/or ALN? </a:t>
            </a:r>
          </a:p>
        </p:txBody>
      </p:sp>
    </p:spTree>
    <p:extLst>
      <p:ext uri="{BB962C8B-B14F-4D97-AF65-F5344CB8AC3E}">
        <p14:creationId xmlns:p14="http://schemas.microsoft.com/office/powerpoint/2010/main" val="3141994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20DE5FA-ABDE-034A-FA90-2C391F5F5A73}"/>
              </a:ext>
            </a:extLst>
          </p:cNvPr>
          <p:cNvSpPr txBox="1"/>
          <p:nvPr/>
        </p:nvSpPr>
        <p:spPr>
          <a:xfrm>
            <a:off x="550126" y="421830"/>
            <a:ext cx="10987669" cy="6014339"/>
          </a:xfrm>
          <a:prstGeom prst="rect">
            <a:avLst/>
          </a:prstGeom>
          <a:noFill/>
        </p:spPr>
        <p:txBody>
          <a:bodyPr wrap="square">
            <a:spAutoFit/>
          </a:bodyPr>
          <a:lstStyle/>
          <a:p>
            <a:pPr lvl="0">
              <a:lnSpc>
                <a:spcPct val="115000"/>
              </a:lnSpc>
              <a:spcAft>
                <a:spcPts val="800"/>
              </a:spcAft>
              <a:tabLst>
                <a:tab pos="4572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The literature needs to underpin the project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Demonstrate knowledge of relevant literature rather than simply describing previous research.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Identify key debates, gaps, inconsistencies or limitations.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Use recent peer-reviewed research alongside key theoretical/conceptual literature.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Avoid relying heavily on websites or general information sources. </a:t>
            </a:r>
          </a:p>
          <a:p>
            <a:pPr lvl="0">
              <a:lnSpc>
                <a:spcPct val="115000"/>
              </a:lnSpc>
              <a:spcAft>
                <a:spcPts val="800"/>
              </a:spcAft>
              <a:tabLst>
                <a:tab pos="457200" algn="l"/>
              </a:tabLst>
            </a:pPr>
            <a:endParaRPr lang="en-GB" sz="1900" kern="100" dirty="0">
              <a:latin typeface="Aptos" panose="020B0004020202020204" pitchFamily="34" charset="0"/>
              <a:ea typeface="DengXian" panose="02010600030101010101" pitchFamily="2" charset="-122"/>
              <a:cs typeface="Times New Roman" panose="02020603050405020304" pitchFamily="18" charset="0"/>
            </a:endParaRPr>
          </a:p>
          <a:p>
            <a:pPr lvl="0">
              <a:lnSpc>
                <a:spcPct val="115000"/>
              </a:lnSpc>
              <a:spcAft>
                <a:spcPts val="800"/>
              </a:spcAft>
              <a:tabLst>
                <a:tab pos="4572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The project needs a strong theoretical/conceptual basis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What theory, model or conceptual framework informs the project?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Explain how this framework influences the project rather than simply naming a theory. </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1900" kern="100" dirty="0">
              <a:effectLst/>
              <a:latin typeface="Aptos" panose="020B0004020202020204" pitchFamily="34" charset="0"/>
              <a:ea typeface="DengXian" panose="02010600030101010101" pitchFamily="2" charset="-122"/>
              <a:cs typeface="Times New Roman" panose="02020603050405020304" pitchFamily="18" charset="0"/>
            </a:endParaRPr>
          </a:p>
          <a:p>
            <a:pPr lvl="0">
              <a:lnSpc>
                <a:spcPct val="115000"/>
              </a:lnSpc>
              <a:spcAft>
                <a:spcPts val="800"/>
              </a:spcAft>
              <a:tabLst>
                <a:tab pos="4572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The scope needs to be realistic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Is the project achievable within the available time, resources and word count?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You should avoid trying to investigate an issue at an excessively broad population, geographical or policy level. </a:t>
            </a:r>
          </a:p>
        </p:txBody>
      </p:sp>
    </p:spTree>
    <p:extLst>
      <p:ext uri="{BB962C8B-B14F-4D97-AF65-F5344CB8AC3E}">
        <p14:creationId xmlns:p14="http://schemas.microsoft.com/office/powerpoint/2010/main" val="219779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DDA022-B512-A133-32AD-92BF5A0B27EC}"/>
              </a:ext>
            </a:extLst>
          </p:cNvPr>
          <p:cNvSpPr txBox="1"/>
          <p:nvPr/>
        </p:nvSpPr>
        <p:spPr>
          <a:xfrm>
            <a:off x="735981" y="751217"/>
            <a:ext cx="10556488" cy="5212774"/>
          </a:xfrm>
          <a:prstGeom prst="rect">
            <a:avLst/>
          </a:prstGeom>
          <a:noFill/>
        </p:spPr>
        <p:txBody>
          <a:bodyPr wrap="square">
            <a:spAutoFit/>
          </a:bodyPr>
          <a:lstStyle/>
          <a:p>
            <a:pPr lvl="0">
              <a:lnSpc>
                <a:spcPct val="115000"/>
              </a:lnSpc>
              <a:spcAft>
                <a:spcPts val="800"/>
              </a:spcAft>
              <a:tabLst>
                <a:tab pos="4572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Consider the Welsh context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Where relevant, you should engage with Welsh legislation, policy and practice.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Consider how the Welsh context differs from England/UK-wide approaches.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Relevant areas might include ALN reform, the Curriculum for Wales, Welsh Government policy, mental health provision or education practice. </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1700" kern="100" dirty="0">
              <a:effectLst/>
              <a:latin typeface="Aptos" panose="020B0004020202020204" pitchFamily="34" charset="0"/>
              <a:ea typeface="DengXian" panose="02010600030101010101" pitchFamily="2" charset="-122"/>
              <a:cs typeface="Times New Roman" panose="02020603050405020304" pitchFamily="18" charset="0"/>
            </a:endParaRPr>
          </a:p>
          <a:p>
            <a:pPr lvl="0">
              <a:lnSpc>
                <a:spcPct val="115000"/>
              </a:lnSpc>
              <a:spcAft>
                <a:spcPts val="800"/>
              </a:spcAft>
              <a:tabLst>
                <a:tab pos="4572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Ethics should be considered from the beginning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You should identify the </a:t>
            </a:r>
            <a:r>
              <a:rPr lang="en-GB" sz="1700" i="1" kern="100" dirty="0">
                <a:effectLst/>
                <a:latin typeface="Aptos" panose="020B0004020202020204" pitchFamily="34" charset="0"/>
                <a:ea typeface="DengXian" panose="02010600030101010101" pitchFamily="2" charset="-122"/>
                <a:cs typeface="Times New Roman" panose="02020603050405020304" pitchFamily="18" charset="0"/>
              </a:rPr>
              <a:t>specific ethical risks</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associated with their project rather than simply stating that ethical approval will be obtained.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Consider consent, confidentiality, anonymity, safeguarding, potential distress, power relationships and data management.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For research involving children/young people or potentially vulnerable participants, particular attention should be given to assent, consent and safeguarding. </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Consider BERA and BPS ethical principles where relevant. </a:t>
            </a:r>
          </a:p>
        </p:txBody>
      </p:sp>
    </p:spTree>
    <p:extLst>
      <p:ext uri="{BB962C8B-B14F-4D97-AF65-F5344CB8AC3E}">
        <p14:creationId xmlns:p14="http://schemas.microsoft.com/office/powerpoint/2010/main" val="3540993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126D7-389D-6A62-68A5-28E190586ED8}"/>
              </a:ext>
            </a:extLst>
          </p:cNvPr>
          <p:cNvSpPr>
            <a:spLocks noGrp="1"/>
          </p:cNvSpPr>
          <p:nvPr>
            <p:ph type="title"/>
          </p:nvPr>
        </p:nvSpPr>
        <p:spPr>
          <a:xfrm>
            <a:off x="529935" y="683011"/>
            <a:ext cx="11118274" cy="1154114"/>
          </a:xfrm>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Feedback for empirical projects</a:t>
            </a:r>
            <a:br>
              <a:rPr lang="en-GB"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6" name="TextBox 5">
            <a:extLst>
              <a:ext uri="{FF2B5EF4-FFF2-40B4-BE49-F238E27FC236}">
                <a16:creationId xmlns:a16="http://schemas.microsoft.com/office/drawing/2014/main" id="{42661880-B2CB-8FFD-F0B8-7A5C30ABBC46}"/>
              </a:ext>
            </a:extLst>
          </p:cNvPr>
          <p:cNvSpPr txBox="1"/>
          <p:nvPr/>
        </p:nvSpPr>
        <p:spPr>
          <a:xfrm>
            <a:off x="691881" y="1993274"/>
            <a:ext cx="5397191" cy="4293227"/>
          </a:xfrm>
          <a:prstGeom prst="rect">
            <a:avLst/>
          </a:prstGeom>
          <a:noFill/>
        </p:spPr>
        <p:txBody>
          <a:bodyPr wrap="square">
            <a:spAutoFit/>
          </a:bodyPr>
          <a:lstStyle/>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1. Research design</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Is the chosen methodology appropriate for answering the research question?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Is there a clear justification for choosing qualitative, quantitative or mixed methods?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Does the proposed design actually allow the student to answer the question? </a:t>
            </a:r>
          </a:p>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2. Participants/sample</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Who will participate and why?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How will participants be recruited?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Is the proposed sample realistic?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Are there potential sampling biases or barriers to recruitment?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If recruiting children/young people, has the student considered consent, assent and safeguarding? </a:t>
            </a:r>
          </a:p>
          <a:p>
            <a:pPr>
              <a:lnSpc>
                <a:spcPct val="115000"/>
              </a:lnSpc>
              <a:spcAft>
                <a:spcPts val="800"/>
              </a:spcAft>
              <a:buNone/>
            </a:pPr>
            <a:endPar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8" name="TextBox 7">
            <a:extLst>
              <a:ext uri="{FF2B5EF4-FFF2-40B4-BE49-F238E27FC236}">
                <a16:creationId xmlns:a16="http://schemas.microsoft.com/office/drawing/2014/main" id="{04A3A1ED-4677-F7BF-757F-8BF35808B5F0}"/>
              </a:ext>
            </a:extLst>
          </p:cNvPr>
          <p:cNvSpPr txBox="1"/>
          <p:nvPr/>
        </p:nvSpPr>
        <p:spPr>
          <a:xfrm>
            <a:off x="6489417" y="1993274"/>
            <a:ext cx="5158792" cy="4608185"/>
          </a:xfrm>
          <a:prstGeom prst="rect">
            <a:avLst/>
          </a:prstGeom>
          <a:noFill/>
        </p:spPr>
        <p:txBody>
          <a:bodyPr wrap="square">
            <a:spAutoFit/>
          </a:bodyPr>
          <a:lstStyle/>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3. Data collection</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What exactly will participants be asked to do?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Is the proposed interview, questionnaire, focus group, observation etc. appropriate?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Are the questions/measures appropriate and sufficiently justified?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Has the student considered accessibility and reasonable adjustments? </a:t>
            </a:r>
          </a:p>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4. Data analysis</a:t>
            </a:r>
          </a:p>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Students should be able to explain how the data will actually be analysed.</a:t>
            </a:r>
          </a:p>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For example:</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Qualitative → thematic analysis, framework analysis, IPA etc. </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Quantitative → descriptive/inferential statistical analysis as appropriate. </a:t>
            </a:r>
          </a:p>
          <a:p>
            <a:pPr>
              <a:lnSpc>
                <a:spcPct val="115000"/>
              </a:lnSpc>
              <a:spcAft>
                <a:spcPts val="800"/>
              </a:spcAft>
              <a:buNone/>
            </a:pPr>
            <a:r>
              <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Avoid proposals that say simply “the data will be analysed thematically” without explaining what this means or why it is appropriate.</a:t>
            </a:r>
          </a:p>
          <a:p>
            <a:pPr>
              <a:lnSpc>
                <a:spcPct val="115000"/>
              </a:lnSpc>
              <a:spcAft>
                <a:spcPts val="800"/>
              </a:spcAft>
              <a:buNone/>
            </a:pPr>
            <a:endParaRPr lang="en-GB" sz="12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375621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DBAF992-47A7-4CBF-DCD1-D73765766572}"/>
              </a:ext>
            </a:extLst>
          </p:cNvPr>
          <p:cNvSpPr txBox="1"/>
          <p:nvPr/>
        </p:nvSpPr>
        <p:spPr>
          <a:xfrm>
            <a:off x="713678" y="2120606"/>
            <a:ext cx="10430108" cy="4080028"/>
          </a:xfrm>
          <a:prstGeom prst="rect">
            <a:avLst/>
          </a:prstGeom>
          <a:noFill/>
        </p:spPr>
        <p:txBody>
          <a:bodyPr wrap="square">
            <a:spAutoFit/>
          </a:bodyPr>
          <a:lstStyle/>
          <a:p>
            <a:pPr>
              <a:lnSpc>
                <a:spcPct val="115000"/>
              </a:lnSpc>
              <a:spcAft>
                <a:spcPts val="800"/>
              </a:spcAft>
              <a:buNone/>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5. Feasibility</a:t>
            </a:r>
          </a:p>
          <a:p>
            <a:pPr>
              <a:lnSpc>
                <a:spcPct val="115000"/>
              </a:lnSpc>
              <a:spcAft>
                <a:spcPts val="800"/>
              </a:spcAft>
              <a:buNone/>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 particularly important question is:</a:t>
            </a:r>
          </a:p>
          <a:p>
            <a:pPr>
              <a:lnSpc>
                <a:spcPct val="115000"/>
              </a:lnSpc>
              <a:spcAft>
                <a:spcPts val="800"/>
              </a:spcAft>
              <a:buNone/>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Can you realistically recruit these participants and collect this amount of data within the timeframe of the MA project?</a:t>
            </a:r>
          </a:p>
          <a:p>
            <a:pPr>
              <a:lnSpc>
                <a:spcPct val="115000"/>
              </a:lnSpc>
              <a:spcAft>
                <a:spcPts val="800"/>
              </a:spcAft>
              <a:buNone/>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Students often underestimate recruitment, access and ethical approval timelines.</a:t>
            </a:r>
          </a:p>
          <a:p>
            <a:pPr>
              <a:lnSpc>
                <a:spcPct val="115000"/>
              </a:lnSpc>
              <a:spcAft>
                <a:spcPts val="800"/>
              </a:spcAft>
              <a:buNone/>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6. Researcher position/reflexivity</a:t>
            </a:r>
          </a:p>
          <a:p>
            <a:pPr>
              <a:lnSpc>
                <a:spcPct val="115000"/>
              </a:lnSpc>
              <a:spcAft>
                <a:spcPts val="800"/>
              </a:spcAft>
              <a:buNone/>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For qualitative projects particularly:</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What is the researcher's relationship to the topic/participants?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Could their professional role or personal experience influence data collection or interpretation?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How will reflexivity be incorporated? </a:t>
            </a:r>
            <a:endParaRPr lang="en-GB" sz="2800" dirty="0"/>
          </a:p>
        </p:txBody>
      </p:sp>
      <p:sp>
        <p:nvSpPr>
          <p:cNvPr id="7" name="Title 1">
            <a:extLst>
              <a:ext uri="{FF2B5EF4-FFF2-40B4-BE49-F238E27FC236}">
                <a16:creationId xmlns:a16="http://schemas.microsoft.com/office/drawing/2014/main" id="{799D36C2-1ADA-E59F-1E3B-0D333650F51C}"/>
              </a:ext>
            </a:extLst>
          </p:cNvPr>
          <p:cNvSpPr>
            <a:spLocks noGrp="1"/>
          </p:cNvSpPr>
          <p:nvPr>
            <p:ph type="title"/>
          </p:nvPr>
        </p:nvSpPr>
        <p:spPr>
          <a:xfrm>
            <a:off x="537368" y="657366"/>
            <a:ext cx="11117263" cy="1154113"/>
          </a:xfrm>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Feedback for empirical projects</a:t>
            </a:r>
            <a:br>
              <a:rPr lang="en-GB"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spTree>
    <p:extLst>
      <p:ext uri="{BB962C8B-B14F-4D97-AF65-F5344CB8AC3E}">
        <p14:creationId xmlns:p14="http://schemas.microsoft.com/office/powerpoint/2010/main" val="2490665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B42E5-D422-31FE-C6ED-F63E32236458}"/>
              </a:ext>
            </a:extLst>
          </p:cNvPr>
          <p:cNvSpPr>
            <a:spLocks noGrp="1"/>
          </p:cNvSpPr>
          <p:nvPr>
            <p:ph type="title"/>
          </p:nvPr>
        </p:nvSpPr>
        <p:spPr>
          <a:xfrm>
            <a:off x="1538548" y="232632"/>
            <a:ext cx="10571998" cy="970450"/>
          </a:xfrm>
        </p:spPr>
        <p:txBody>
          <a:bodyPr/>
          <a:lstStyle/>
          <a:p>
            <a:r>
              <a:rPr lang="en-GB" sz="3600" dirty="0"/>
              <a:t>Feedback for non-empirical projects</a:t>
            </a:r>
            <a:br>
              <a:rPr lang="en-GB" sz="3600" dirty="0"/>
            </a:br>
            <a:endParaRPr lang="en-GB" sz="3600" dirty="0"/>
          </a:p>
        </p:txBody>
      </p:sp>
      <p:sp>
        <p:nvSpPr>
          <p:cNvPr id="4" name="TextBox 3">
            <a:extLst>
              <a:ext uri="{FF2B5EF4-FFF2-40B4-BE49-F238E27FC236}">
                <a16:creationId xmlns:a16="http://schemas.microsoft.com/office/drawing/2014/main" id="{E5C5462F-872A-5AEA-9ED0-EA632E3232C8}"/>
              </a:ext>
            </a:extLst>
          </p:cNvPr>
          <p:cNvSpPr txBox="1"/>
          <p:nvPr/>
        </p:nvSpPr>
        <p:spPr>
          <a:xfrm>
            <a:off x="81454" y="1153562"/>
            <a:ext cx="11902390" cy="2184957"/>
          </a:xfrm>
          <a:prstGeom prst="rect">
            <a:avLst/>
          </a:prstGeom>
          <a:solidFill>
            <a:schemeClr val="tx1">
              <a:lumMod val="95000"/>
            </a:schemeClr>
          </a:solidFill>
        </p:spPr>
        <p:txBody>
          <a:bodyPr wrap="square">
            <a:spAutoFit/>
          </a:bodyPr>
          <a:lstStyle/>
          <a:p>
            <a:pPr>
              <a:lnSpc>
                <a:spcPct val="115000"/>
              </a:lnSpc>
              <a:spcAft>
                <a:spcPts val="800"/>
              </a:spcAft>
              <a:buNone/>
            </a:pPr>
            <a:r>
              <a:rPr lang="en-GB" sz="15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Be clear about what type of project it is</a:t>
            </a:r>
          </a:p>
          <a:p>
            <a:pPr>
              <a:lnSpc>
                <a:spcPct val="115000"/>
              </a:lnSpc>
              <a:spcAft>
                <a:spcPts val="800"/>
              </a:spcAft>
              <a:buNone/>
            </a:pPr>
            <a:r>
              <a:rPr lang="en-GB" sz="15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You need to clearly identify whether you are undertaking, for example:</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 critical literature review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 critical evaluation of existing practice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Development of an intervention/resource/toolkit </a:t>
            </a:r>
          </a:p>
          <a:p>
            <a:pPr>
              <a:lnSpc>
                <a:spcPct val="115000"/>
              </a:lnSpc>
              <a:spcAft>
                <a:spcPts val="800"/>
              </a:spcAft>
              <a:buNone/>
            </a:pPr>
            <a:r>
              <a:rPr lang="en-GB" sz="15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The methodology should reflect the chosen approach.</a:t>
            </a:r>
          </a:p>
        </p:txBody>
      </p:sp>
      <p:sp>
        <p:nvSpPr>
          <p:cNvPr id="6" name="TextBox 5">
            <a:extLst>
              <a:ext uri="{FF2B5EF4-FFF2-40B4-BE49-F238E27FC236}">
                <a16:creationId xmlns:a16="http://schemas.microsoft.com/office/drawing/2014/main" id="{BF2227F4-B943-9534-6E0E-A919D1F8B64B}"/>
              </a:ext>
            </a:extLst>
          </p:cNvPr>
          <p:cNvSpPr txBox="1"/>
          <p:nvPr/>
        </p:nvSpPr>
        <p:spPr>
          <a:xfrm>
            <a:off x="415991" y="543231"/>
            <a:ext cx="11055215" cy="462499"/>
          </a:xfrm>
          <a:prstGeom prst="rect">
            <a:avLst/>
          </a:prstGeom>
          <a:noFill/>
        </p:spPr>
        <p:txBody>
          <a:bodyPr wrap="square">
            <a:spAutoFit/>
          </a:bodyPr>
          <a:lstStyle/>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For literature reviews, intervention/resource development or other non-empirical projects, </a:t>
            </a:r>
          </a:p>
        </p:txBody>
      </p:sp>
      <p:sp>
        <p:nvSpPr>
          <p:cNvPr id="8" name="TextBox 7">
            <a:extLst>
              <a:ext uri="{FF2B5EF4-FFF2-40B4-BE49-F238E27FC236}">
                <a16:creationId xmlns:a16="http://schemas.microsoft.com/office/drawing/2014/main" id="{C608B7B3-45BC-9CDE-4C2E-CACD46C579C9}"/>
              </a:ext>
            </a:extLst>
          </p:cNvPr>
          <p:cNvSpPr txBox="1"/>
          <p:nvPr/>
        </p:nvSpPr>
        <p:spPr>
          <a:xfrm>
            <a:off x="6453161" y="1153562"/>
            <a:ext cx="5738839" cy="6019661"/>
          </a:xfrm>
          <a:prstGeom prst="rect">
            <a:avLst/>
          </a:prstGeom>
          <a:solidFill>
            <a:schemeClr val="bg2">
              <a:lumMod val="50000"/>
              <a:lumOff val="50000"/>
            </a:schemeClr>
          </a:solidFill>
        </p:spPr>
        <p:txBody>
          <a:bodyPr wrap="square">
            <a:spAutoFit/>
          </a:bodyPr>
          <a:lstStyle/>
          <a:p>
            <a:pPr>
              <a:lnSpc>
                <a:spcPct val="115000"/>
              </a:lnSpc>
              <a:spcAft>
                <a:spcPts val="800"/>
              </a:spcAft>
              <a:buNone/>
            </a:pPr>
            <a:endPar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Literature review methodology</a:t>
            </a:r>
          </a:p>
          <a:p>
            <a:pPr>
              <a:lnSpc>
                <a:spcPct val="115000"/>
              </a:lnSpc>
              <a:spcAft>
                <a:spcPts val="800"/>
              </a:spcAft>
              <a:buNone/>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If the project involves a structured literature review, students should explain:</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Where they will search </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Search terms/key concepts </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Inclusion/exclusion criteria </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Date/language restrictions, where applicable </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How literature will be selected </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How the literature will be critically analysed/synthesised </a:t>
            </a:r>
          </a:p>
          <a:p>
            <a:pPr>
              <a:lnSpc>
                <a:spcPct val="115000"/>
              </a:lnSpc>
              <a:spcAft>
                <a:spcPts val="800"/>
              </a:spcAft>
              <a:buNone/>
            </a:pPr>
            <a:r>
              <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 literature review should not become a series of summaries of individual papers. The emphasis should be on: synthesis + comparison + critique + identification of themes/gaps</a:t>
            </a:r>
          </a:p>
          <a:p>
            <a:pPr>
              <a:lnSpc>
                <a:spcPct val="115000"/>
              </a:lnSpc>
              <a:spcAft>
                <a:spcPts val="800"/>
              </a:spcAft>
              <a:buNone/>
            </a:pPr>
            <a:endPar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endParaRPr lang="en-GB" sz="17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0" name="TextBox 9">
            <a:extLst>
              <a:ext uri="{FF2B5EF4-FFF2-40B4-BE49-F238E27FC236}">
                <a16:creationId xmlns:a16="http://schemas.microsoft.com/office/drawing/2014/main" id="{B7B44E09-0B55-8389-8597-8084FCC7963F}"/>
              </a:ext>
            </a:extLst>
          </p:cNvPr>
          <p:cNvSpPr txBox="1"/>
          <p:nvPr/>
        </p:nvSpPr>
        <p:spPr>
          <a:xfrm>
            <a:off x="81454" y="3322457"/>
            <a:ext cx="6371707" cy="3937616"/>
          </a:xfrm>
          <a:prstGeom prst="rect">
            <a:avLst/>
          </a:prstGeom>
          <a:solidFill>
            <a:schemeClr val="bg2">
              <a:lumMod val="75000"/>
              <a:lumOff val="25000"/>
            </a:schemeClr>
          </a:solid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Intervention/resource development - toolkit, video </a:t>
            </a:r>
            <a:endParaRPr lang="en-GB" sz="1400" b="1"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The product </a:t>
            </a:r>
            <a:r>
              <a:rPr lang="en-GB" sz="1600" kern="100" dirty="0">
                <a:latin typeface="Aptos" panose="020B0004020202020204" pitchFamily="34" charset="0"/>
                <a:ea typeface="DengXian" panose="02010600030101010101" pitchFamily="2" charset="-122"/>
                <a:cs typeface="Times New Roman" panose="02020603050405020304" pitchFamily="18" charset="0"/>
              </a:rPr>
              <a:t>must be</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evidence-informed.  You need to explain:</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What problem is the intervention addressing?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Who is the intended audience?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What evidence supports the approach?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What theoretical framework informs it?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Why have particular activities/components been selected?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How will it address the identified need?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How could its effectiveness be evaluated? </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The final product should not become a substitute for critical academic work.</a:t>
            </a:r>
          </a:p>
          <a:p>
            <a:pPr>
              <a:lnSpc>
                <a:spcPct val="115000"/>
              </a:lnSpc>
              <a:spcAft>
                <a:spcPts val="800"/>
              </a:spcAft>
              <a:buNone/>
            </a:pP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32652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ECA8A6-26C7-FE2F-5884-A9A5652053C6}"/>
              </a:ext>
            </a:extLst>
          </p:cNvPr>
          <p:cNvSpPr>
            <a:spLocks noGrp="1"/>
          </p:cNvSpPr>
          <p:nvPr>
            <p:ph type="title"/>
          </p:nvPr>
        </p:nvSpPr>
        <p:spPr>
          <a:xfrm>
            <a:off x="5366569" y="928682"/>
            <a:ext cx="5695102" cy="2092049"/>
          </a:xfrm>
        </p:spPr>
        <p:txBody>
          <a:bodyPr/>
          <a:lstStyle/>
          <a:p>
            <a:r>
              <a:rPr lang="en-US" dirty="0"/>
              <a:t>Ethical Approval for empirical projects (</a:t>
            </a:r>
            <a:r>
              <a:rPr lang="en-US" u="sng" dirty="0">
                <a:hlinkClick r:id="rId3"/>
              </a:rPr>
              <a:t>Link: ethics form</a:t>
            </a:r>
            <a:r>
              <a:rPr lang="en-US" dirty="0"/>
              <a:t>)</a:t>
            </a:r>
            <a:br>
              <a:rPr lang="en-GB" dirty="0"/>
            </a:br>
            <a:endParaRPr lang="en-US" dirty="0"/>
          </a:p>
        </p:txBody>
      </p:sp>
      <p:pic>
        <p:nvPicPr>
          <p:cNvPr id="8" name="Picture Placeholder 7" descr="A green circle with a curled corner">
            <a:extLst>
              <a:ext uri="{FF2B5EF4-FFF2-40B4-BE49-F238E27FC236}">
                <a16:creationId xmlns:a16="http://schemas.microsoft.com/office/drawing/2014/main" id="{8CCCEC06-31A4-216C-78F1-DF37E7A7CC34}"/>
              </a:ext>
            </a:extLst>
          </p:cNvPr>
          <p:cNvPicPr>
            <a:picLocks noGrp="1" noChangeAspect="1"/>
          </p:cNvPicPr>
          <p:nvPr>
            <p:ph type="pic" sz="quarter" idx="11"/>
          </p:nvPr>
        </p:nvPicPr>
        <p:blipFill>
          <a:blip r:embed="rId4"/>
          <a:srcRect/>
          <a:stretch/>
        </p:blipFill>
        <p:spPr>
          <a:xfrm>
            <a:off x="1350099" y="1974707"/>
            <a:ext cx="2907792" cy="2907792"/>
          </a:xfrm>
        </p:spPr>
      </p:pic>
      <p:sp>
        <p:nvSpPr>
          <p:cNvPr id="5" name="Content Placeholder 4">
            <a:extLst>
              <a:ext uri="{FF2B5EF4-FFF2-40B4-BE49-F238E27FC236}">
                <a16:creationId xmlns:a16="http://schemas.microsoft.com/office/drawing/2014/main" id="{6F377941-FDA2-9332-B360-A8C727991812}"/>
              </a:ext>
            </a:extLst>
          </p:cNvPr>
          <p:cNvSpPr>
            <a:spLocks noGrp="1"/>
          </p:cNvSpPr>
          <p:nvPr>
            <p:ph sz="quarter" idx="10"/>
          </p:nvPr>
        </p:nvSpPr>
        <p:spPr>
          <a:xfrm>
            <a:off x="5254731" y="2497873"/>
            <a:ext cx="6036189" cy="3667429"/>
          </a:xfrm>
        </p:spPr>
        <p:txBody>
          <a:bodyPr>
            <a:normAutofit fontScale="92500" lnSpcReduction="10000"/>
          </a:bodyPr>
          <a:lstStyle/>
          <a:p>
            <a:endParaRPr lang="en-GB" sz="1400" dirty="0"/>
          </a:p>
          <a:p>
            <a:r>
              <a:rPr lang="en-US" sz="1400" dirty="0"/>
              <a:t>It is your responsibility to ensure that you meet the deadlines set out by the Faculty Ethics Committee, as the School has no control over timings of ethics boards. Based upon your coverage of ethics in the taught element of the </a:t>
            </a:r>
            <a:r>
              <a:rPr lang="en-US" sz="1400" dirty="0" err="1"/>
              <a:t>programme</a:t>
            </a:r>
            <a:r>
              <a:rPr lang="en-US" sz="1400" dirty="0"/>
              <a:t> it is expected that students should </a:t>
            </a:r>
            <a:r>
              <a:rPr lang="en-US" sz="1400" dirty="0" err="1"/>
              <a:t>recognise</a:t>
            </a:r>
            <a:r>
              <a:rPr lang="en-US" sz="1400" dirty="0"/>
              <a:t> the requirements and thoroughness needed for an ethics submission at Faculty level. Whilst your supervisor may provide comments on a draft of the ethics form prior to submission (if submitted to the supervisor in good time) it is the students’ responsibility to produce a sound ethics approval form. Poor quality ethics forms will not be signed off for submission.</a:t>
            </a:r>
            <a:endParaRPr lang="en-GB" sz="1400" dirty="0"/>
          </a:p>
          <a:p>
            <a:r>
              <a:rPr lang="en-US" sz="1400" dirty="0"/>
              <a:t> </a:t>
            </a:r>
            <a:endParaRPr lang="en-GB" sz="1400" dirty="0"/>
          </a:p>
          <a:p>
            <a:r>
              <a:rPr lang="en-US" sz="1400" dirty="0"/>
              <a:t> </a:t>
            </a:r>
            <a:endParaRPr lang="en-GB" sz="1400" dirty="0"/>
          </a:p>
        </p:txBody>
      </p:sp>
    </p:spTree>
    <p:extLst>
      <p:ext uri="{BB962C8B-B14F-4D97-AF65-F5344CB8AC3E}">
        <p14:creationId xmlns:p14="http://schemas.microsoft.com/office/powerpoint/2010/main" val="3937483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E7090F-FDB0-CF87-A247-71D102D6564B}"/>
              </a:ext>
            </a:extLst>
          </p:cNvPr>
          <p:cNvPicPr>
            <a:picLocks noChangeAspect="1"/>
          </p:cNvPicPr>
          <p:nvPr/>
        </p:nvPicPr>
        <p:blipFill>
          <a:blip r:embed="rId2"/>
          <a:stretch>
            <a:fillRect/>
          </a:stretch>
        </p:blipFill>
        <p:spPr>
          <a:xfrm>
            <a:off x="416312" y="825190"/>
            <a:ext cx="11612137" cy="5196469"/>
          </a:xfrm>
          <a:prstGeom prst="rect">
            <a:avLst/>
          </a:prstGeom>
        </p:spPr>
      </p:pic>
    </p:spTree>
    <p:extLst>
      <p:ext uri="{BB962C8B-B14F-4D97-AF65-F5344CB8AC3E}">
        <p14:creationId xmlns:p14="http://schemas.microsoft.com/office/powerpoint/2010/main" val="4083447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7FBB55-EF55-03D8-7D3C-29341A40D63E}"/>
              </a:ext>
            </a:extLst>
          </p:cNvPr>
          <p:cNvSpPr>
            <a:spLocks noGrp="1"/>
          </p:cNvSpPr>
          <p:nvPr>
            <p:ph type="title"/>
          </p:nvPr>
        </p:nvSpPr>
        <p:spPr>
          <a:xfrm>
            <a:off x="529935" y="633845"/>
            <a:ext cx="3990110" cy="2192482"/>
          </a:xfrm>
        </p:spPr>
        <p:txBody>
          <a:bodyPr/>
          <a:lstStyle/>
          <a:p>
            <a:r>
              <a:rPr lang="en-US" dirty="0"/>
              <a:t>Ethics for non-empirical projects</a:t>
            </a:r>
          </a:p>
        </p:txBody>
      </p:sp>
      <p:sp>
        <p:nvSpPr>
          <p:cNvPr id="8" name="TextBox 7">
            <a:extLst>
              <a:ext uri="{FF2B5EF4-FFF2-40B4-BE49-F238E27FC236}">
                <a16:creationId xmlns:a16="http://schemas.microsoft.com/office/drawing/2014/main" id="{F1AFCF82-723C-A114-8820-13B5614A0CDA}"/>
              </a:ext>
            </a:extLst>
          </p:cNvPr>
          <p:cNvSpPr txBox="1"/>
          <p:nvPr/>
        </p:nvSpPr>
        <p:spPr>
          <a:xfrm>
            <a:off x="666453" y="2627816"/>
            <a:ext cx="3717073" cy="3785652"/>
          </a:xfrm>
          <a:prstGeom prst="rect">
            <a:avLst/>
          </a:prstGeom>
          <a:noFill/>
        </p:spPr>
        <p:txBody>
          <a:bodyPr wrap="square">
            <a:spAutoFit/>
          </a:bodyPr>
          <a:lstStyle/>
          <a:p>
            <a:r>
              <a:rPr lang="en-US" sz="1600" dirty="0">
                <a:solidFill>
                  <a:schemeClr val="bg1"/>
                </a:solidFill>
              </a:rPr>
              <a:t> </a:t>
            </a:r>
            <a:endParaRPr lang="en-GB" sz="1600" dirty="0">
              <a:solidFill>
                <a:schemeClr val="bg1"/>
              </a:solidFill>
            </a:endParaRPr>
          </a:p>
          <a:p>
            <a:r>
              <a:rPr lang="en-US" sz="1600" dirty="0">
                <a:solidFill>
                  <a:schemeClr val="bg1"/>
                </a:solidFill>
              </a:rPr>
              <a:t>Students who are not undertaking an empirical project involving the collection of primary data will be required to complete an alternative assessment in place of the research project. This assessment is designed to ensure that students demonstrate an advanced understanding of the ethical, professional, and methodological issues associated with conducting research with children and young people.</a:t>
            </a:r>
            <a:endParaRPr lang="en-GB" sz="1600" dirty="0">
              <a:solidFill>
                <a:schemeClr val="bg1"/>
              </a:solidFill>
            </a:endParaRPr>
          </a:p>
          <a:p>
            <a:r>
              <a:rPr lang="en-US" sz="1600" dirty="0">
                <a:solidFill>
                  <a:schemeClr val="bg1"/>
                </a:solidFill>
              </a:rPr>
              <a:t> </a:t>
            </a:r>
            <a:endParaRPr lang="en-GB" sz="1600" dirty="0">
              <a:solidFill>
                <a:schemeClr val="bg1"/>
              </a:solidFill>
            </a:endParaRPr>
          </a:p>
        </p:txBody>
      </p:sp>
      <p:sp>
        <p:nvSpPr>
          <p:cNvPr id="12" name="TextBox 11">
            <a:extLst>
              <a:ext uri="{FF2B5EF4-FFF2-40B4-BE49-F238E27FC236}">
                <a16:creationId xmlns:a16="http://schemas.microsoft.com/office/drawing/2014/main" id="{F03D5FD7-2EAE-83BA-7D6C-A4D47E0DCF2F}"/>
              </a:ext>
            </a:extLst>
          </p:cNvPr>
          <p:cNvSpPr txBox="1"/>
          <p:nvPr/>
        </p:nvSpPr>
        <p:spPr>
          <a:xfrm>
            <a:off x="5203903" y="969119"/>
            <a:ext cx="6096000" cy="4801314"/>
          </a:xfrm>
          <a:prstGeom prst="rect">
            <a:avLst/>
          </a:prstGeom>
          <a:noFill/>
        </p:spPr>
        <p:txBody>
          <a:bodyPr wrap="square">
            <a:spAutoFit/>
          </a:bodyPr>
          <a:lstStyle/>
          <a:p>
            <a:r>
              <a:rPr lang="en-US" dirty="0"/>
              <a:t>The assessment requires students to produce a 1,500-word critical evaluation of the ethical considerations involved in conducting a dissertation project with children and young people as participants. Students will be expected to critically examine ethical issues arising throughout the research process, including participant recruitment, informed consent and assent, safeguarding, confidentiality, data management, researcher responsibilities, and the dissemination of findings. </a:t>
            </a:r>
          </a:p>
          <a:p>
            <a:endParaRPr lang="en-US" dirty="0"/>
          </a:p>
          <a:p>
            <a:r>
              <a:rPr lang="en-US" dirty="0"/>
              <a:t>The assignment should demonstrate engagement with relevant ethical frameworks, professional guidance, and research governance principles, while critically exploring the complexities, tensions, and dilemmas that can arise when conducting research with children and young people.</a:t>
            </a:r>
            <a:endParaRPr lang="en-GB" dirty="0"/>
          </a:p>
        </p:txBody>
      </p:sp>
      <p:sp>
        <p:nvSpPr>
          <p:cNvPr id="3" name="TextBox 2">
            <a:extLst>
              <a:ext uri="{FF2B5EF4-FFF2-40B4-BE49-F238E27FC236}">
                <a16:creationId xmlns:a16="http://schemas.microsoft.com/office/drawing/2014/main" id="{163BAF38-207E-9B34-86E4-62E240A78C44}"/>
              </a:ext>
            </a:extLst>
          </p:cNvPr>
          <p:cNvSpPr txBox="1"/>
          <p:nvPr/>
        </p:nvSpPr>
        <p:spPr>
          <a:xfrm>
            <a:off x="5047785" y="5941070"/>
            <a:ext cx="6096000" cy="369332"/>
          </a:xfrm>
          <a:prstGeom prst="rect">
            <a:avLst/>
          </a:prstGeom>
          <a:noFill/>
        </p:spPr>
        <p:txBody>
          <a:bodyPr wrap="square">
            <a:spAutoFit/>
          </a:bodyPr>
          <a:lstStyle/>
          <a:p>
            <a:r>
              <a:rPr lang="en-GB" dirty="0">
                <a:hlinkClick r:id="rId3"/>
              </a:rPr>
              <a:t>GA36d Proposal and Ethics form (component 1).pdf</a:t>
            </a:r>
            <a:r>
              <a:rPr lang="en-GB" dirty="0"/>
              <a:t> </a:t>
            </a:r>
          </a:p>
        </p:txBody>
      </p:sp>
    </p:spTree>
    <p:extLst>
      <p:ext uri="{BB962C8B-B14F-4D97-AF65-F5344CB8AC3E}">
        <p14:creationId xmlns:p14="http://schemas.microsoft.com/office/powerpoint/2010/main" val="4104434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8025" y="766525"/>
            <a:ext cx="5287848" cy="954107"/>
          </a:xfrm>
          <a:prstGeom prst="rect">
            <a:avLst/>
          </a:prstGeom>
          <a:noFill/>
        </p:spPr>
        <p:txBody>
          <a:bodyPr wrap="square">
            <a:spAutoFit/>
          </a:bodyPr>
          <a:lstStyle/>
          <a:p>
            <a:pPr>
              <a:defRPr sz="2800" b="1"/>
            </a:pPr>
            <a:r>
              <a:rPr dirty="0"/>
              <a:t>Why do we need to consider ethics?</a:t>
            </a:r>
          </a:p>
        </p:txBody>
      </p:sp>
      <p:sp>
        <p:nvSpPr>
          <p:cNvPr id="4" name="TextBox 3"/>
          <p:cNvSpPr txBox="1"/>
          <p:nvPr/>
        </p:nvSpPr>
        <p:spPr>
          <a:xfrm>
            <a:off x="258025" y="1848936"/>
            <a:ext cx="5765818" cy="3477875"/>
          </a:xfrm>
          <a:prstGeom prst="rect">
            <a:avLst/>
          </a:prstGeom>
          <a:solidFill>
            <a:schemeClr val="accent6">
              <a:lumMod val="60000"/>
              <a:lumOff val="40000"/>
            </a:schemeClr>
          </a:solidFill>
        </p:spPr>
        <p:txBody>
          <a:bodyPr wrap="square">
            <a:spAutoFit/>
          </a:bodyPr>
          <a:lstStyle/>
          <a:p>
            <a:pPr>
              <a:spcAft>
                <a:spcPts val="900"/>
              </a:spcAft>
              <a:defRPr sz="1900"/>
            </a:pPr>
            <a:r>
              <a:rPr dirty="0">
                <a:solidFill>
                  <a:schemeClr val="bg1"/>
                </a:solidFill>
              </a:rPr>
              <a:t>Ethical research protects participants, researchers and institutions.</a:t>
            </a:r>
          </a:p>
          <a:p>
            <a:pPr>
              <a:spcAft>
                <a:spcPts val="900"/>
              </a:spcAft>
              <a:defRPr sz="1900"/>
            </a:pPr>
            <a:r>
              <a:rPr dirty="0">
                <a:solidFill>
                  <a:schemeClr val="bg1"/>
                </a:solidFill>
              </a:rPr>
              <a:t>Researchers should anticipate potential harms rather than wait for problems to occur.</a:t>
            </a:r>
          </a:p>
          <a:p>
            <a:pPr>
              <a:spcAft>
                <a:spcPts val="900"/>
              </a:spcAft>
              <a:defRPr sz="1900"/>
            </a:pPr>
            <a:r>
              <a:rPr dirty="0">
                <a:solidFill>
                  <a:schemeClr val="bg1"/>
                </a:solidFill>
              </a:rPr>
              <a:t>Risks should be considered across the whole research process.</a:t>
            </a:r>
          </a:p>
          <a:p>
            <a:pPr>
              <a:spcAft>
                <a:spcPts val="900"/>
              </a:spcAft>
              <a:defRPr sz="1900"/>
            </a:pPr>
            <a:r>
              <a:rPr dirty="0">
                <a:solidFill>
                  <a:schemeClr val="bg1"/>
                </a:solidFill>
              </a:rPr>
              <a:t>Ethical decision-making goes beyond simply obtaining a consent form.</a:t>
            </a:r>
          </a:p>
          <a:p>
            <a:pPr>
              <a:spcAft>
                <a:spcPts val="900"/>
              </a:spcAft>
              <a:defRPr sz="1900"/>
            </a:pPr>
            <a:r>
              <a:rPr dirty="0">
                <a:solidFill>
                  <a:schemeClr val="bg1"/>
                </a:solidFill>
              </a:rPr>
              <a:t>The aim is to </a:t>
            </a:r>
            <a:r>
              <a:rPr dirty="0" err="1">
                <a:solidFill>
                  <a:schemeClr val="bg1"/>
                </a:solidFill>
              </a:rPr>
              <a:t>minimise</a:t>
            </a:r>
            <a:r>
              <a:rPr dirty="0">
                <a:solidFill>
                  <a:schemeClr val="bg1"/>
                </a:solidFill>
              </a:rPr>
              <a:t> harm while </a:t>
            </a:r>
            <a:r>
              <a:rPr dirty="0" err="1">
                <a:solidFill>
                  <a:schemeClr val="bg1"/>
                </a:solidFill>
              </a:rPr>
              <a:t>maximising</a:t>
            </a:r>
            <a:r>
              <a:rPr dirty="0">
                <a:solidFill>
                  <a:schemeClr val="bg1"/>
                </a:solidFill>
              </a:rPr>
              <a:t> potential benefit.</a:t>
            </a:r>
          </a:p>
        </p:txBody>
      </p:sp>
      <p:sp>
        <p:nvSpPr>
          <p:cNvPr id="6" name="TextBox 5">
            <a:extLst>
              <a:ext uri="{FF2B5EF4-FFF2-40B4-BE49-F238E27FC236}">
                <a16:creationId xmlns:a16="http://schemas.microsoft.com/office/drawing/2014/main" id="{28B8E7B6-053C-E074-CB03-14D5BC0BA3C5}"/>
              </a:ext>
            </a:extLst>
          </p:cNvPr>
          <p:cNvSpPr txBox="1"/>
          <p:nvPr/>
        </p:nvSpPr>
        <p:spPr>
          <a:xfrm>
            <a:off x="3140934" y="115001"/>
            <a:ext cx="8490121" cy="523220"/>
          </a:xfrm>
          <a:prstGeom prst="rect">
            <a:avLst/>
          </a:prstGeom>
          <a:noFill/>
        </p:spPr>
        <p:txBody>
          <a:bodyPr wrap="square">
            <a:spAutoFit/>
          </a:bodyPr>
          <a:lstStyle/>
          <a:p>
            <a:pPr>
              <a:defRPr sz="2800" b="1"/>
            </a:pPr>
            <a:r>
              <a:rPr lang="en-GB" sz="2800" dirty="0"/>
              <a:t>Research Ethics: Risks &amp; Mitigations</a:t>
            </a:r>
          </a:p>
        </p:txBody>
      </p:sp>
      <p:sp>
        <p:nvSpPr>
          <p:cNvPr id="8" name="TextBox 7">
            <a:extLst>
              <a:ext uri="{FF2B5EF4-FFF2-40B4-BE49-F238E27FC236}">
                <a16:creationId xmlns:a16="http://schemas.microsoft.com/office/drawing/2014/main" id="{0ABD0886-B587-19F2-6FDC-40821BCEB73B}"/>
              </a:ext>
            </a:extLst>
          </p:cNvPr>
          <p:cNvSpPr txBox="1"/>
          <p:nvPr/>
        </p:nvSpPr>
        <p:spPr>
          <a:xfrm>
            <a:off x="258025" y="5583419"/>
            <a:ext cx="5765818" cy="954107"/>
          </a:xfrm>
          <a:prstGeom prst="rect">
            <a:avLst/>
          </a:prstGeom>
          <a:solidFill>
            <a:schemeClr val="accent3">
              <a:lumMod val="75000"/>
            </a:schemeClr>
          </a:solidFill>
        </p:spPr>
        <p:txBody>
          <a:bodyPr wrap="square">
            <a:spAutoFit/>
          </a:bodyPr>
          <a:lstStyle/>
          <a:p>
            <a:pPr>
              <a:defRPr sz="2800" b="1"/>
            </a:pPr>
            <a:r>
              <a:rPr lang="en-GB" sz="2800" dirty="0"/>
              <a:t>A useful framework: Risk → Impact → Mitigation</a:t>
            </a:r>
          </a:p>
        </p:txBody>
      </p:sp>
      <p:sp>
        <p:nvSpPr>
          <p:cNvPr id="10" name="TextBox 9">
            <a:extLst>
              <a:ext uri="{FF2B5EF4-FFF2-40B4-BE49-F238E27FC236}">
                <a16:creationId xmlns:a16="http://schemas.microsoft.com/office/drawing/2014/main" id="{67E39021-DB81-F117-DC05-0B1946CA0FA3}"/>
              </a:ext>
            </a:extLst>
          </p:cNvPr>
          <p:cNvSpPr txBox="1"/>
          <p:nvPr/>
        </p:nvSpPr>
        <p:spPr>
          <a:xfrm>
            <a:off x="6290379" y="4142287"/>
            <a:ext cx="5643596" cy="2600712"/>
          </a:xfrm>
          <a:prstGeom prst="rect">
            <a:avLst/>
          </a:prstGeom>
          <a:solidFill>
            <a:schemeClr val="accent3">
              <a:lumMod val="75000"/>
            </a:schemeClr>
          </a:solidFill>
        </p:spPr>
        <p:txBody>
          <a:bodyPr wrap="square">
            <a:spAutoFit/>
          </a:bodyPr>
          <a:lstStyle/>
          <a:p>
            <a:pPr>
              <a:spcAft>
                <a:spcPts val="900"/>
              </a:spcAft>
              <a:defRPr sz="1900"/>
            </a:pPr>
            <a:r>
              <a:rPr dirty="0"/>
              <a:t>1. What could happen?</a:t>
            </a:r>
          </a:p>
          <a:p>
            <a:pPr>
              <a:spcAft>
                <a:spcPts val="900"/>
              </a:spcAft>
              <a:defRPr sz="1900"/>
            </a:pPr>
            <a:r>
              <a:rPr dirty="0"/>
              <a:t>2. Who could be affected?</a:t>
            </a:r>
          </a:p>
          <a:p>
            <a:pPr>
              <a:spcAft>
                <a:spcPts val="900"/>
              </a:spcAft>
              <a:defRPr sz="1900"/>
            </a:pPr>
            <a:r>
              <a:rPr dirty="0"/>
              <a:t>3. How likely is the risk and how serious could the impact be?</a:t>
            </a:r>
          </a:p>
          <a:p>
            <a:pPr>
              <a:spcAft>
                <a:spcPts val="900"/>
              </a:spcAft>
              <a:defRPr sz="1900"/>
            </a:pPr>
            <a:r>
              <a:rPr dirty="0"/>
              <a:t>4. What practical steps will reduce or manage the risk?</a:t>
            </a:r>
          </a:p>
          <a:p>
            <a:pPr>
              <a:spcAft>
                <a:spcPts val="900"/>
              </a:spcAft>
              <a:defRPr sz="1900"/>
            </a:pPr>
            <a:r>
              <a:rPr dirty="0"/>
              <a:t>5. What will I do if something goes wrong?</a:t>
            </a:r>
          </a:p>
        </p:txBody>
      </p:sp>
      <p:graphicFrame>
        <p:nvGraphicFramePr>
          <p:cNvPr id="13" name="Table 12">
            <a:extLst>
              <a:ext uri="{FF2B5EF4-FFF2-40B4-BE49-F238E27FC236}">
                <a16:creationId xmlns:a16="http://schemas.microsoft.com/office/drawing/2014/main" id="{A0635CED-1043-DC0E-1B30-332035A3AA72}"/>
              </a:ext>
            </a:extLst>
          </p:cNvPr>
          <p:cNvGraphicFramePr>
            <a:graphicFrameLocks noGrp="1"/>
          </p:cNvGraphicFramePr>
          <p:nvPr>
            <p:extLst>
              <p:ext uri="{D42A27DB-BD31-4B8C-83A1-F6EECF244321}">
                <p14:modId xmlns:p14="http://schemas.microsoft.com/office/powerpoint/2010/main" val="309612559"/>
              </p:ext>
            </p:extLst>
          </p:nvPr>
        </p:nvGraphicFramePr>
        <p:xfrm>
          <a:off x="6290379" y="873609"/>
          <a:ext cx="5643596" cy="3033289"/>
        </p:xfrm>
        <a:graphic>
          <a:graphicData uri="http://schemas.openxmlformats.org/drawingml/2006/table">
            <a:tbl>
              <a:tblPr firstRow="1" firstCol="1" bandRow="1">
                <a:tableStyleId>{5C22544A-7EE6-4342-B048-85BDC9FD1C3A}</a:tableStyleId>
              </a:tblPr>
              <a:tblGrid>
                <a:gridCol w="5643596">
                  <a:extLst>
                    <a:ext uri="{9D8B030D-6E8A-4147-A177-3AD203B41FA5}">
                      <a16:colId xmlns:a16="http://schemas.microsoft.com/office/drawing/2014/main" val="2633498565"/>
                    </a:ext>
                  </a:extLst>
                </a:gridCol>
              </a:tblGrid>
              <a:tr h="275140">
                <a:tc>
                  <a:txBody>
                    <a:bodyPr/>
                    <a:lstStyle/>
                    <a:p>
                      <a:pPr>
                        <a:buNone/>
                      </a:pPr>
                      <a:r>
                        <a:rPr lang="en-GB" sz="1700" dirty="0">
                          <a:effectLst/>
                        </a:rPr>
                        <a:t>UWTSD Research Ethics &amp; Integrity Policy</a:t>
                      </a:r>
                      <a:endParaRPr lang="en-GB" sz="17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575978526"/>
                  </a:ext>
                </a:extLst>
              </a:tr>
              <a:tr h="281210">
                <a:tc>
                  <a:txBody>
                    <a:bodyPr/>
                    <a:lstStyle/>
                    <a:p>
                      <a:pPr>
                        <a:buNone/>
                      </a:pPr>
                      <a:r>
                        <a:rPr lang="en-GB" sz="1700">
                          <a:effectLst/>
                        </a:rPr>
                        <a:t>UWTSD Research Data Management Policy</a:t>
                      </a:r>
                      <a:endParaRPr lang="en-GB" sz="17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663143464"/>
                  </a:ext>
                </a:extLst>
              </a:tr>
              <a:tr h="275815">
                <a:tc>
                  <a:txBody>
                    <a:bodyPr/>
                    <a:lstStyle/>
                    <a:p>
                      <a:pPr>
                        <a:buNone/>
                      </a:pPr>
                      <a:r>
                        <a:rPr lang="en-GB" sz="1700">
                          <a:effectLst/>
                        </a:rPr>
                        <a:t>UWTSD Open Access Publications Policy</a:t>
                      </a:r>
                      <a:endParaRPr lang="en-GB" sz="17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110899448"/>
                  </a:ext>
                </a:extLst>
              </a:tr>
              <a:tr h="550281">
                <a:tc>
                  <a:txBody>
                    <a:bodyPr/>
                    <a:lstStyle/>
                    <a:p>
                      <a:pPr>
                        <a:buNone/>
                      </a:pPr>
                      <a:r>
                        <a:rPr lang="en-GB" sz="1700" dirty="0">
                          <a:effectLst/>
                        </a:rPr>
                        <a:t>British Psychological Society Code of Ethics and Conduct (2021)</a:t>
                      </a:r>
                      <a:endParaRPr lang="en-GB" sz="17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680787654"/>
                  </a:ext>
                </a:extLst>
              </a:tr>
              <a:tr h="550281">
                <a:tc>
                  <a:txBody>
                    <a:bodyPr/>
                    <a:lstStyle/>
                    <a:p>
                      <a:pPr>
                        <a:buNone/>
                      </a:pPr>
                      <a:r>
                        <a:rPr lang="en-GB" sz="1700">
                          <a:effectLst/>
                        </a:rPr>
                        <a:t>British Psychological Society Code of Human Research Ethics (2021)</a:t>
                      </a:r>
                      <a:endParaRPr lang="en-GB" sz="17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061971137"/>
                  </a:ext>
                </a:extLst>
              </a:tr>
              <a:tr h="550281">
                <a:tc>
                  <a:txBody>
                    <a:bodyPr/>
                    <a:lstStyle/>
                    <a:p>
                      <a:pPr>
                        <a:buNone/>
                      </a:pPr>
                      <a:r>
                        <a:rPr lang="en-GB" sz="1700">
                          <a:effectLst/>
                        </a:rPr>
                        <a:t>British Psychological Society Ethics Guidelines for Internet-Mediated Research (2021)</a:t>
                      </a:r>
                      <a:endParaRPr lang="en-GB" sz="17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594043306"/>
                  </a:ext>
                </a:extLst>
              </a:tr>
              <a:tr h="550281">
                <a:tc>
                  <a:txBody>
                    <a:bodyPr/>
                    <a:lstStyle/>
                    <a:p>
                      <a:pPr>
                        <a:buNone/>
                      </a:pPr>
                      <a:r>
                        <a:rPr lang="en-GB" sz="1700" dirty="0">
                          <a:effectLst/>
                        </a:rPr>
                        <a:t>Ethical Guidelines for Educational Research, fifth edition (2024)</a:t>
                      </a:r>
                      <a:endParaRPr lang="en-GB" sz="17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78623678"/>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7113" y="105391"/>
            <a:ext cx="5168075" cy="523220"/>
          </a:xfrm>
          <a:prstGeom prst="rect">
            <a:avLst/>
          </a:prstGeom>
          <a:solidFill>
            <a:schemeClr val="accent4">
              <a:lumMod val="60000"/>
              <a:lumOff val="40000"/>
            </a:schemeClr>
          </a:solidFill>
        </p:spPr>
        <p:txBody>
          <a:bodyPr wrap="square">
            <a:spAutoFit/>
          </a:bodyPr>
          <a:lstStyle/>
          <a:p>
            <a:pPr>
              <a:defRPr sz="2800" b="1"/>
            </a:pPr>
            <a:r>
              <a:rPr dirty="0">
                <a:solidFill>
                  <a:schemeClr val="bg1"/>
                </a:solidFill>
              </a:rPr>
              <a:t>Emotional distress</a:t>
            </a:r>
          </a:p>
        </p:txBody>
      </p:sp>
      <p:sp>
        <p:nvSpPr>
          <p:cNvPr id="4" name="TextBox 3"/>
          <p:cNvSpPr txBox="1"/>
          <p:nvPr/>
        </p:nvSpPr>
        <p:spPr>
          <a:xfrm>
            <a:off x="257113" y="908013"/>
            <a:ext cx="5168075" cy="4878259"/>
          </a:xfrm>
          <a:prstGeom prst="rect">
            <a:avLst/>
          </a:prstGeom>
          <a:solidFill>
            <a:schemeClr val="accent4">
              <a:lumMod val="60000"/>
              <a:lumOff val="40000"/>
            </a:schemeClr>
          </a:solidFill>
        </p:spPr>
        <p:txBody>
          <a:bodyPr wrap="square">
            <a:spAutoFit/>
          </a:bodyPr>
          <a:lstStyle/>
          <a:p>
            <a:pPr>
              <a:spcAft>
                <a:spcPts val="900"/>
              </a:spcAft>
              <a:defRPr sz="1900"/>
            </a:pPr>
            <a:r>
              <a:rPr dirty="0">
                <a:solidFill>
                  <a:schemeClr val="bg1"/>
                </a:solidFill>
              </a:rPr>
              <a:t>Risk: Participants may become upset when discussing trauma, bereavement, mental health or discrimination.</a:t>
            </a:r>
          </a:p>
          <a:p>
            <a:pPr>
              <a:spcAft>
                <a:spcPts val="900"/>
              </a:spcAft>
              <a:defRPr sz="1900"/>
            </a:pPr>
            <a:r>
              <a:rPr dirty="0">
                <a:solidFill>
                  <a:schemeClr val="bg1"/>
                </a:solidFill>
              </a:rPr>
              <a:t>Potential impact: Distress, anxiety or discomfort during or after participation.</a:t>
            </a:r>
          </a:p>
          <a:p>
            <a:pPr>
              <a:spcAft>
                <a:spcPts val="900"/>
              </a:spcAft>
              <a:defRPr sz="1900"/>
            </a:pPr>
            <a:r>
              <a:rPr dirty="0">
                <a:solidFill>
                  <a:schemeClr val="bg1"/>
                </a:solidFill>
              </a:rPr>
              <a:t>Mitigations:</a:t>
            </a:r>
          </a:p>
          <a:p>
            <a:pPr>
              <a:spcAft>
                <a:spcPts val="900"/>
              </a:spcAft>
              <a:defRPr sz="1900"/>
            </a:pPr>
            <a:r>
              <a:rPr dirty="0">
                <a:solidFill>
                  <a:schemeClr val="bg1"/>
                </a:solidFill>
              </a:rPr>
              <a:t>• Give clear information about potentially sensitive topics in advance.</a:t>
            </a:r>
          </a:p>
          <a:p>
            <a:pPr>
              <a:spcAft>
                <a:spcPts val="900"/>
              </a:spcAft>
              <a:defRPr sz="1900"/>
            </a:pPr>
            <a:r>
              <a:rPr dirty="0">
                <a:solidFill>
                  <a:schemeClr val="bg1"/>
                </a:solidFill>
              </a:rPr>
              <a:t>• Allow participants to skip questions, pause or withdraw.</a:t>
            </a:r>
          </a:p>
          <a:p>
            <a:pPr>
              <a:spcAft>
                <a:spcPts val="900"/>
              </a:spcAft>
              <a:defRPr sz="1900"/>
            </a:pPr>
            <a:r>
              <a:rPr dirty="0">
                <a:solidFill>
                  <a:schemeClr val="bg1"/>
                </a:solidFill>
              </a:rPr>
              <a:t>• Use sensitive, </a:t>
            </a:r>
            <a:r>
              <a:rPr dirty="0" err="1">
                <a:solidFill>
                  <a:schemeClr val="bg1"/>
                </a:solidFill>
              </a:rPr>
              <a:t>non-judgemental</a:t>
            </a:r>
            <a:r>
              <a:rPr dirty="0">
                <a:solidFill>
                  <a:schemeClr val="bg1"/>
                </a:solidFill>
              </a:rPr>
              <a:t> questioning.</a:t>
            </a:r>
          </a:p>
          <a:p>
            <a:pPr>
              <a:spcAft>
                <a:spcPts val="900"/>
              </a:spcAft>
              <a:defRPr sz="1900"/>
            </a:pPr>
            <a:r>
              <a:rPr dirty="0">
                <a:solidFill>
                  <a:schemeClr val="bg1"/>
                </a:solidFill>
              </a:rPr>
              <a:t>• Provide appropriate debriefing and signposting.</a:t>
            </a:r>
          </a:p>
        </p:txBody>
      </p:sp>
      <p:sp>
        <p:nvSpPr>
          <p:cNvPr id="7" name="TextBox 6">
            <a:extLst>
              <a:ext uri="{FF2B5EF4-FFF2-40B4-BE49-F238E27FC236}">
                <a16:creationId xmlns:a16="http://schemas.microsoft.com/office/drawing/2014/main" id="{E5310D74-9F0B-1E0C-908E-EB36BDC006F6}"/>
              </a:ext>
            </a:extLst>
          </p:cNvPr>
          <p:cNvSpPr txBox="1"/>
          <p:nvPr/>
        </p:nvSpPr>
        <p:spPr>
          <a:xfrm>
            <a:off x="5738428" y="105391"/>
            <a:ext cx="6196459" cy="461665"/>
          </a:xfrm>
          <a:prstGeom prst="rect">
            <a:avLst/>
          </a:prstGeom>
          <a:solidFill>
            <a:schemeClr val="accent5">
              <a:lumMod val="60000"/>
              <a:lumOff val="40000"/>
            </a:schemeClr>
          </a:solidFill>
        </p:spPr>
        <p:txBody>
          <a:bodyPr wrap="square">
            <a:spAutoFit/>
          </a:bodyPr>
          <a:lstStyle/>
          <a:p>
            <a:pPr>
              <a:defRPr sz="2800" b="1"/>
            </a:pPr>
            <a:r>
              <a:rPr sz="2400" dirty="0">
                <a:solidFill>
                  <a:schemeClr val="bg1"/>
                </a:solidFill>
              </a:rPr>
              <a:t>Informed consent &amp; right to withdraw</a:t>
            </a:r>
          </a:p>
        </p:txBody>
      </p:sp>
      <p:sp>
        <p:nvSpPr>
          <p:cNvPr id="9" name="TextBox 8">
            <a:extLst>
              <a:ext uri="{FF2B5EF4-FFF2-40B4-BE49-F238E27FC236}">
                <a16:creationId xmlns:a16="http://schemas.microsoft.com/office/drawing/2014/main" id="{82A12904-5726-DE6D-C71E-46208A1514F2}"/>
              </a:ext>
            </a:extLst>
          </p:cNvPr>
          <p:cNvSpPr txBox="1"/>
          <p:nvPr/>
        </p:nvSpPr>
        <p:spPr>
          <a:xfrm>
            <a:off x="5738428" y="690422"/>
            <a:ext cx="6196458" cy="2639184"/>
          </a:xfrm>
          <a:prstGeom prst="rect">
            <a:avLst/>
          </a:prstGeom>
          <a:solidFill>
            <a:schemeClr val="accent5">
              <a:lumMod val="60000"/>
              <a:lumOff val="40000"/>
            </a:schemeClr>
          </a:solidFill>
        </p:spPr>
        <p:txBody>
          <a:bodyPr wrap="square">
            <a:spAutoFit/>
          </a:bodyPr>
          <a:lstStyle/>
          <a:p>
            <a:pPr>
              <a:spcAft>
                <a:spcPts val="900"/>
              </a:spcAft>
              <a:defRPr sz="1900"/>
            </a:pPr>
            <a:r>
              <a:rPr sz="1600" dirty="0">
                <a:solidFill>
                  <a:schemeClr val="bg1"/>
                </a:solidFill>
              </a:rPr>
              <a:t>Risk: Participants may not fully understand what participation involves or may feel pressured to take part.</a:t>
            </a:r>
          </a:p>
          <a:p>
            <a:pPr>
              <a:spcAft>
                <a:spcPts val="900"/>
              </a:spcAft>
              <a:defRPr sz="1900"/>
            </a:pPr>
            <a:r>
              <a:rPr sz="1600" dirty="0">
                <a:solidFill>
                  <a:schemeClr val="bg1"/>
                </a:solidFill>
              </a:rPr>
              <a:t>Mitigations:</a:t>
            </a:r>
          </a:p>
          <a:p>
            <a:pPr>
              <a:spcAft>
                <a:spcPts val="900"/>
              </a:spcAft>
              <a:defRPr sz="1900"/>
            </a:pPr>
            <a:r>
              <a:rPr sz="1600" dirty="0">
                <a:solidFill>
                  <a:schemeClr val="bg1"/>
                </a:solidFill>
              </a:rPr>
              <a:t>• Provide clear, accessible participant information.</a:t>
            </a:r>
          </a:p>
          <a:p>
            <a:pPr>
              <a:spcAft>
                <a:spcPts val="900"/>
              </a:spcAft>
              <a:defRPr sz="1900"/>
            </a:pPr>
            <a:r>
              <a:rPr sz="1600" dirty="0">
                <a:solidFill>
                  <a:schemeClr val="bg1"/>
                </a:solidFill>
              </a:rPr>
              <a:t>• Ensure consent is informed, voluntary and explicit.</a:t>
            </a:r>
          </a:p>
          <a:p>
            <a:pPr>
              <a:spcAft>
                <a:spcPts val="900"/>
              </a:spcAft>
              <a:defRPr sz="1900"/>
            </a:pPr>
            <a:r>
              <a:rPr sz="1600" dirty="0">
                <a:solidFill>
                  <a:schemeClr val="bg1"/>
                </a:solidFill>
              </a:rPr>
              <a:t>• Allow adequate time for questions and decision-making.</a:t>
            </a:r>
          </a:p>
          <a:p>
            <a:pPr>
              <a:spcAft>
                <a:spcPts val="900"/>
              </a:spcAft>
              <a:defRPr sz="1900"/>
            </a:pPr>
            <a:r>
              <a:rPr sz="1600" dirty="0">
                <a:solidFill>
                  <a:schemeClr val="bg1"/>
                </a:solidFill>
              </a:rPr>
              <a:t>• Explain the right to withdraw and when data can no longer be removed, e.g. after </a:t>
            </a:r>
            <a:r>
              <a:rPr sz="1600" dirty="0" err="1">
                <a:solidFill>
                  <a:schemeClr val="bg1"/>
                </a:solidFill>
              </a:rPr>
              <a:t>anonymisation</a:t>
            </a:r>
            <a:r>
              <a:rPr sz="1600" dirty="0">
                <a:solidFill>
                  <a:schemeClr val="bg1"/>
                </a:solidFill>
              </a:rPr>
              <a:t>.</a:t>
            </a:r>
          </a:p>
        </p:txBody>
      </p:sp>
      <p:sp>
        <p:nvSpPr>
          <p:cNvPr id="11" name="TextBox 10">
            <a:extLst>
              <a:ext uri="{FF2B5EF4-FFF2-40B4-BE49-F238E27FC236}">
                <a16:creationId xmlns:a16="http://schemas.microsoft.com/office/drawing/2014/main" id="{F82C4507-C08C-F421-1729-8E89C85A3C5C}"/>
              </a:ext>
            </a:extLst>
          </p:cNvPr>
          <p:cNvSpPr txBox="1"/>
          <p:nvPr/>
        </p:nvSpPr>
        <p:spPr>
          <a:xfrm>
            <a:off x="257113" y="5903893"/>
            <a:ext cx="5168075" cy="954107"/>
          </a:xfrm>
          <a:prstGeom prst="rect">
            <a:avLst/>
          </a:prstGeom>
          <a:solidFill>
            <a:schemeClr val="accent3">
              <a:lumMod val="75000"/>
            </a:schemeClr>
          </a:solidFill>
        </p:spPr>
        <p:txBody>
          <a:bodyPr wrap="square">
            <a:spAutoFit/>
          </a:bodyPr>
          <a:lstStyle/>
          <a:p>
            <a:pPr>
              <a:defRPr sz="2800" b="1"/>
            </a:pPr>
            <a:r>
              <a:rPr dirty="0">
                <a:solidFill>
                  <a:schemeClr val="bg1"/>
                </a:solidFill>
              </a:rPr>
              <a:t>Safeguarding &amp; sensitive disclosures</a:t>
            </a:r>
          </a:p>
        </p:txBody>
      </p:sp>
      <p:sp>
        <p:nvSpPr>
          <p:cNvPr id="13" name="TextBox 12">
            <a:extLst>
              <a:ext uri="{FF2B5EF4-FFF2-40B4-BE49-F238E27FC236}">
                <a16:creationId xmlns:a16="http://schemas.microsoft.com/office/drawing/2014/main" id="{C5A26A9D-838D-C49B-FB1D-5BFED2AB70EB}"/>
              </a:ext>
            </a:extLst>
          </p:cNvPr>
          <p:cNvSpPr txBox="1"/>
          <p:nvPr/>
        </p:nvSpPr>
        <p:spPr>
          <a:xfrm>
            <a:off x="5738428" y="3545425"/>
            <a:ext cx="6196458" cy="3247043"/>
          </a:xfrm>
          <a:prstGeom prst="rect">
            <a:avLst/>
          </a:prstGeom>
          <a:solidFill>
            <a:schemeClr val="accent3">
              <a:lumMod val="75000"/>
            </a:schemeClr>
          </a:solidFill>
        </p:spPr>
        <p:txBody>
          <a:bodyPr wrap="square">
            <a:spAutoFit/>
          </a:bodyPr>
          <a:lstStyle/>
          <a:p>
            <a:pPr>
              <a:spcAft>
                <a:spcPts val="900"/>
              </a:spcAft>
              <a:defRPr sz="1900"/>
            </a:pPr>
            <a:r>
              <a:rPr sz="1600" dirty="0">
                <a:solidFill>
                  <a:schemeClr val="bg1"/>
                </a:solidFill>
              </a:rPr>
              <a:t>Risk: A participant may disclose abuse, risk of harm or another safeguarding concern.</a:t>
            </a:r>
          </a:p>
          <a:p>
            <a:pPr>
              <a:spcAft>
                <a:spcPts val="900"/>
              </a:spcAft>
              <a:defRPr sz="1900"/>
            </a:pPr>
            <a:r>
              <a:rPr sz="1600" dirty="0">
                <a:solidFill>
                  <a:schemeClr val="bg1"/>
                </a:solidFill>
              </a:rPr>
              <a:t>Mitigations:</a:t>
            </a:r>
          </a:p>
          <a:p>
            <a:pPr>
              <a:spcAft>
                <a:spcPts val="900"/>
              </a:spcAft>
              <a:defRPr sz="1900"/>
            </a:pPr>
            <a:r>
              <a:rPr sz="1600" dirty="0">
                <a:solidFill>
                  <a:schemeClr val="bg1"/>
                </a:solidFill>
              </a:rPr>
              <a:t>• Explain the limits of confidentiality before consent.</a:t>
            </a:r>
          </a:p>
          <a:p>
            <a:pPr>
              <a:spcAft>
                <a:spcPts val="900"/>
              </a:spcAft>
              <a:defRPr sz="1900"/>
            </a:pPr>
            <a:r>
              <a:rPr sz="1600" dirty="0">
                <a:solidFill>
                  <a:schemeClr val="bg1"/>
                </a:solidFill>
              </a:rPr>
              <a:t>• Establish a clear procedure for responding to disclosures.</a:t>
            </a:r>
          </a:p>
          <a:p>
            <a:pPr>
              <a:spcAft>
                <a:spcPts val="900"/>
              </a:spcAft>
              <a:defRPr sz="1900"/>
            </a:pPr>
            <a:r>
              <a:rPr sz="1600" dirty="0">
                <a:solidFill>
                  <a:schemeClr val="bg1"/>
                </a:solidFill>
              </a:rPr>
              <a:t>• Know who to contact and when concerns must be escalated.</a:t>
            </a:r>
          </a:p>
          <a:p>
            <a:pPr>
              <a:spcAft>
                <a:spcPts val="900"/>
              </a:spcAft>
              <a:defRPr sz="1900"/>
            </a:pPr>
            <a:r>
              <a:rPr sz="1600" dirty="0">
                <a:solidFill>
                  <a:schemeClr val="bg1"/>
                </a:solidFill>
              </a:rPr>
              <a:t>• Follow university and relevant safeguarding procedures.</a:t>
            </a:r>
          </a:p>
          <a:p>
            <a:pPr>
              <a:spcAft>
                <a:spcPts val="900"/>
              </a:spcAft>
              <a:defRPr sz="1900"/>
            </a:pPr>
            <a:r>
              <a:rPr sz="1600" dirty="0">
                <a:solidFill>
                  <a:schemeClr val="bg1"/>
                </a:solidFill>
              </a:rPr>
              <a:t>Key message: Never promise absolute confidentiality when safeguarding duties may apply.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411480"/>
            <a:ext cx="10972800" cy="640080"/>
          </a:xfrm>
          <a:prstGeom prst="rect">
            <a:avLst/>
          </a:prstGeom>
          <a:noFill/>
        </p:spPr>
        <p:txBody>
          <a:bodyPr wrap="none">
            <a:spAutoFit/>
          </a:bodyPr>
          <a:lstStyle/>
          <a:p>
            <a:pPr>
              <a:defRPr sz="2800" b="1"/>
            </a:pPr>
            <a:r>
              <a:t>Confidentiality, anonymity &amp; data protection</a:t>
            </a:r>
          </a:p>
        </p:txBody>
      </p:sp>
      <p:sp>
        <p:nvSpPr>
          <p:cNvPr id="4" name="TextBox 3"/>
          <p:cNvSpPr txBox="1"/>
          <p:nvPr/>
        </p:nvSpPr>
        <p:spPr>
          <a:xfrm>
            <a:off x="495546" y="1470415"/>
            <a:ext cx="11161195" cy="4593565"/>
          </a:xfrm>
          <a:prstGeom prst="rect">
            <a:avLst/>
          </a:prstGeom>
          <a:solidFill>
            <a:schemeClr val="accent1">
              <a:lumMod val="75000"/>
            </a:schemeClr>
          </a:solidFill>
        </p:spPr>
        <p:txBody>
          <a:bodyPr wrap="square">
            <a:spAutoFit/>
          </a:bodyPr>
          <a:lstStyle/>
          <a:p>
            <a:pPr>
              <a:spcAft>
                <a:spcPts val="900"/>
              </a:spcAft>
              <a:defRPr sz="1900"/>
            </a:pPr>
            <a:r>
              <a:rPr sz="2400" dirty="0"/>
              <a:t>Risk: Participants could be identified through names, quotations, job roles, locations or small samples.</a:t>
            </a:r>
          </a:p>
          <a:p>
            <a:pPr>
              <a:spcAft>
                <a:spcPts val="900"/>
              </a:spcAft>
              <a:defRPr sz="1900"/>
            </a:pPr>
            <a:r>
              <a:rPr sz="2400" dirty="0"/>
              <a:t>Risk: Personal or sensitive data could be lost, accessed or shared inappropriately.</a:t>
            </a:r>
          </a:p>
          <a:p>
            <a:pPr>
              <a:spcAft>
                <a:spcPts val="900"/>
              </a:spcAft>
              <a:defRPr sz="1900"/>
            </a:pPr>
            <a:r>
              <a:rPr sz="2400" dirty="0"/>
              <a:t>Mitigations:</a:t>
            </a:r>
          </a:p>
          <a:p>
            <a:pPr>
              <a:spcAft>
                <a:spcPts val="900"/>
              </a:spcAft>
              <a:defRPr sz="1900"/>
            </a:pPr>
            <a:r>
              <a:rPr sz="2400" dirty="0"/>
              <a:t>• Collect only data that are necessary.</a:t>
            </a:r>
          </a:p>
          <a:p>
            <a:pPr>
              <a:spcAft>
                <a:spcPts val="900"/>
              </a:spcAft>
              <a:defRPr sz="1900"/>
            </a:pPr>
            <a:r>
              <a:rPr sz="2400" dirty="0"/>
              <a:t>• Use pseudonyms and remove identifying details.</a:t>
            </a:r>
          </a:p>
          <a:p>
            <a:pPr>
              <a:spcAft>
                <a:spcPts val="900"/>
              </a:spcAft>
              <a:defRPr sz="1900"/>
            </a:pPr>
            <a:r>
              <a:rPr sz="2400" dirty="0"/>
              <a:t>• Consider whether anonymity can genuinely be guaranteed.</a:t>
            </a:r>
          </a:p>
          <a:p>
            <a:pPr>
              <a:spcAft>
                <a:spcPts val="900"/>
              </a:spcAft>
              <a:defRPr sz="1900"/>
            </a:pPr>
            <a:r>
              <a:rPr sz="2400" dirty="0"/>
              <a:t>• Use secure, university-approved storage and restrict access.</a:t>
            </a:r>
          </a:p>
          <a:p>
            <a:pPr>
              <a:spcAft>
                <a:spcPts val="900"/>
              </a:spcAft>
              <a:defRPr sz="1900"/>
            </a:pPr>
            <a:r>
              <a:rPr sz="2400" dirty="0"/>
              <a:t>• Follow relevant data protection and institutional procedures.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9232" y="410004"/>
            <a:ext cx="5443630" cy="523220"/>
          </a:xfrm>
          <a:prstGeom prst="rect">
            <a:avLst/>
          </a:prstGeom>
          <a:solidFill>
            <a:schemeClr val="accent4">
              <a:lumMod val="75000"/>
            </a:schemeClr>
          </a:solidFill>
        </p:spPr>
        <p:txBody>
          <a:bodyPr wrap="square">
            <a:spAutoFit/>
          </a:bodyPr>
          <a:lstStyle/>
          <a:p>
            <a:pPr>
              <a:defRPr sz="2800" b="1"/>
            </a:pPr>
            <a:r>
              <a:rPr dirty="0"/>
              <a:t>Children &amp; young people</a:t>
            </a:r>
          </a:p>
        </p:txBody>
      </p:sp>
      <p:sp>
        <p:nvSpPr>
          <p:cNvPr id="4" name="TextBox 3"/>
          <p:cNvSpPr txBox="1"/>
          <p:nvPr/>
        </p:nvSpPr>
        <p:spPr>
          <a:xfrm>
            <a:off x="399231" y="1122104"/>
            <a:ext cx="5443630" cy="5578450"/>
          </a:xfrm>
          <a:prstGeom prst="rect">
            <a:avLst/>
          </a:prstGeom>
          <a:solidFill>
            <a:schemeClr val="accent4">
              <a:lumMod val="75000"/>
            </a:schemeClr>
          </a:solidFill>
        </p:spPr>
        <p:txBody>
          <a:bodyPr wrap="square">
            <a:spAutoFit/>
          </a:bodyPr>
          <a:lstStyle/>
          <a:p>
            <a:pPr>
              <a:spcAft>
                <a:spcPts val="900"/>
              </a:spcAft>
              <a:defRPr sz="1900"/>
            </a:pPr>
            <a:r>
              <a:rPr dirty="0"/>
              <a:t>Children and young people may have less power within the research relationship.</a:t>
            </a:r>
          </a:p>
          <a:p>
            <a:pPr>
              <a:spcAft>
                <a:spcPts val="900"/>
              </a:spcAft>
              <a:defRPr sz="1900"/>
            </a:pPr>
            <a:r>
              <a:rPr dirty="0"/>
              <a:t>Researchers must consider age, understanding, capacity and developing autonomy.</a:t>
            </a:r>
          </a:p>
          <a:p>
            <a:pPr>
              <a:spcAft>
                <a:spcPts val="900"/>
              </a:spcAft>
              <a:defRPr sz="1900"/>
            </a:pPr>
            <a:r>
              <a:rPr dirty="0"/>
              <a:t>Mitigations:</a:t>
            </a:r>
          </a:p>
          <a:p>
            <a:pPr>
              <a:spcAft>
                <a:spcPts val="900"/>
              </a:spcAft>
              <a:defRPr sz="1900"/>
            </a:pPr>
            <a:r>
              <a:rPr dirty="0"/>
              <a:t>• Use age-appropriate information and language.</a:t>
            </a:r>
          </a:p>
          <a:p>
            <a:pPr>
              <a:spcAft>
                <a:spcPts val="900"/>
              </a:spcAft>
              <a:defRPr sz="1900"/>
            </a:pPr>
            <a:r>
              <a:rPr dirty="0"/>
              <a:t>• Obtain appropriate parental/carer consent where required.</a:t>
            </a:r>
          </a:p>
          <a:p>
            <a:pPr>
              <a:spcAft>
                <a:spcPts val="900"/>
              </a:spcAft>
              <a:defRPr sz="1900"/>
            </a:pPr>
            <a:r>
              <a:rPr dirty="0"/>
              <a:t>• Obtain the young person’s assent where appropriate.</a:t>
            </a:r>
          </a:p>
          <a:p>
            <a:pPr>
              <a:spcAft>
                <a:spcPts val="900"/>
              </a:spcAft>
              <a:defRPr sz="1900"/>
            </a:pPr>
            <a:r>
              <a:rPr dirty="0"/>
              <a:t>• Respect dissent and ongoing willingness to participate.</a:t>
            </a:r>
          </a:p>
          <a:p>
            <a:pPr>
              <a:spcAft>
                <a:spcPts val="900"/>
              </a:spcAft>
              <a:defRPr sz="1900"/>
            </a:pPr>
            <a:r>
              <a:rPr dirty="0"/>
              <a:t>• Consider additional safeguarding and support needs.</a:t>
            </a:r>
          </a:p>
        </p:txBody>
      </p:sp>
      <p:sp>
        <p:nvSpPr>
          <p:cNvPr id="6" name="TextBox 5">
            <a:extLst>
              <a:ext uri="{FF2B5EF4-FFF2-40B4-BE49-F238E27FC236}">
                <a16:creationId xmlns:a16="http://schemas.microsoft.com/office/drawing/2014/main" id="{1D60FEBD-24FB-7A03-87B5-58FE1ED3C23E}"/>
              </a:ext>
            </a:extLst>
          </p:cNvPr>
          <p:cNvSpPr txBox="1"/>
          <p:nvPr/>
        </p:nvSpPr>
        <p:spPr>
          <a:xfrm>
            <a:off x="6419876" y="411480"/>
            <a:ext cx="5272154" cy="954107"/>
          </a:xfrm>
          <a:prstGeom prst="rect">
            <a:avLst/>
          </a:prstGeom>
          <a:solidFill>
            <a:schemeClr val="accent4">
              <a:lumMod val="60000"/>
              <a:lumOff val="40000"/>
            </a:schemeClr>
          </a:solidFill>
        </p:spPr>
        <p:txBody>
          <a:bodyPr wrap="square">
            <a:spAutoFit/>
          </a:bodyPr>
          <a:lstStyle/>
          <a:p>
            <a:pPr>
              <a:defRPr sz="2800" b="1"/>
            </a:pPr>
            <a:r>
              <a:rPr dirty="0">
                <a:solidFill>
                  <a:schemeClr val="bg1"/>
                </a:solidFill>
              </a:rPr>
              <a:t>Power relationships &amp; coercion</a:t>
            </a:r>
          </a:p>
        </p:txBody>
      </p:sp>
      <p:sp>
        <p:nvSpPr>
          <p:cNvPr id="8" name="TextBox 7">
            <a:extLst>
              <a:ext uri="{FF2B5EF4-FFF2-40B4-BE49-F238E27FC236}">
                <a16:creationId xmlns:a16="http://schemas.microsoft.com/office/drawing/2014/main" id="{51BD8353-CDE1-65BD-21E6-4F7B2B11A27D}"/>
              </a:ext>
            </a:extLst>
          </p:cNvPr>
          <p:cNvSpPr txBox="1"/>
          <p:nvPr/>
        </p:nvSpPr>
        <p:spPr>
          <a:xfrm>
            <a:off x="6419876" y="1806788"/>
            <a:ext cx="5272154" cy="4378122"/>
          </a:xfrm>
          <a:prstGeom prst="rect">
            <a:avLst/>
          </a:prstGeom>
          <a:solidFill>
            <a:schemeClr val="accent4">
              <a:lumMod val="60000"/>
              <a:lumOff val="40000"/>
            </a:schemeClr>
          </a:solidFill>
        </p:spPr>
        <p:txBody>
          <a:bodyPr wrap="square">
            <a:spAutoFit/>
          </a:bodyPr>
          <a:lstStyle/>
          <a:p>
            <a:pPr>
              <a:spcAft>
                <a:spcPts val="900"/>
              </a:spcAft>
              <a:defRPr sz="1700"/>
            </a:pPr>
            <a:r>
              <a:rPr dirty="0">
                <a:solidFill>
                  <a:schemeClr val="bg1"/>
                </a:solidFill>
              </a:rPr>
              <a:t>Risk: Participants may feel obliged to participate because of relationships with researchers, teachers, employers or gatekeepers.</a:t>
            </a:r>
          </a:p>
          <a:p>
            <a:pPr>
              <a:spcAft>
                <a:spcPts val="900"/>
              </a:spcAft>
              <a:defRPr sz="1900"/>
            </a:pPr>
            <a:r>
              <a:rPr dirty="0">
                <a:solidFill>
                  <a:schemeClr val="bg1"/>
                </a:solidFill>
              </a:rPr>
              <a:t>Mitigations:</a:t>
            </a:r>
          </a:p>
          <a:p>
            <a:pPr>
              <a:spcAft>
                <a:spcPts val="900"/>
              </a:spcAft>
              <a:defRPr sz="1900"/>
            </a:pPr>
            <a:r>
              <a:rPr dirty="0">
                <a:solidFill>
                  <a:schemeClr val="bg1"/>
                </a:solidFill>
              </a:rPr>
              <a:t>• Avoid recruiting people over whom the researcher has direct authority where possible.</a:t>
            </a:r>
          </a:p>
          <a:p>
            <a:pPr>
              <a:spcAft>
                <a:spcPts val="900"/>
              </a:spcAft>
              <a:defRPr sz="1900"/>
            </a:pPr>
            <a:r>
              <a:rPr dirty="0">
                <a:solidFill>
                  <a:schemeClr val="bg1"/>
                </a:solidFill>
              </a:rPr>
              <a:t>• Make voluntariness explicit.</a:t>
            </a:r>
          </a:p>
          <a:p>
            <a:pPr>
              <a:spcAft>
                <a:spcPts val="900"/>
              </a:spcAft>
              <a:defRPr sz="1900"/>
            </a:pPr>
            <a:r>
              <a:rPr dirty="0">
                <a:solidFill>
                  <a:schemeClr val="bg1"/>
                </a:solidFill>
              </a:rPr>
              <a:t>• Ensure participation does not affect teaching, assessment, employment or services.</a:t>
            </a:r>
          </a:p>
          <a:p>
            <a:pPr>
              <a:spcAft>
                <a:spcPts val="900"/>
              </a:spcAft>
              <a:defRPr sz="1900"/>
            </a:pPr>
            <a:r>
              <a:rPr dirty="0">
                <a:solidFill>
                  <a:schemeClr val="bg1"/>
                </a:solidFill>
              </a:rPr>
              <a:t>• Consider how recruitment is presented and who makes the approach.</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411480"/>
            <a:ext cx="10972800" cy="640080"/>
          </a:xfrm>
          <a:prstGeom prst="rect">
            <a:avLst/>
          </a:prstGeom>
          <a:noFill/>
        </p:spPr>
        <p:txBody>
          <a:bodyPr wrap="none">
            <a:spAutoFit/>
          </a:bodyPr>
          <a:lstStyle/>
          <a:p>
            <a:pPr>
              <a:defRPr sz="2800" b="1"/>
            </a:pPr>
            <a:r>
              <a:t>Researcher wellbeing &amp; safety</a:t>
            </a:r>
          </a:p>
        </p:txBody>
      </p:sp>
      <p:sp>
        <p:nvSpPr>
          <p:cNvPr id="4" name="TextBox 3"/>
          <p:cNvSpPr txBox="1"/>
          <p:nvPr/>
        </p:nvSpPr>
        <p:spPr>
          <a:xfrm>
            <a:off x="643029" y="1234440"/>
            <a:ext cx="10698480" cy="5120640"/>
          </a:xfrm>
          <a:prstGeom prst="rect">
            <a:avLst/>
          </a:prstGeom>
          <a:solidFill>
            <a:schemeClr val="accent5">
              <a:lumMod val="50000"/>
            </a:schemeClr>
          </a:solidFill>
        </p:spPr>
        <p:txBody>
          <a:bodyPr wrap="square">
            <a:spAutoFit/>
          </a:bodyPr>
          <a:lstStyle/>
          <a:p>
            <a:pPr>
              <a:spcAft>
                <a:spcPts val="900"/>
              </a:spcAft>
              <a:defRPr sz="1900"/>
            </a:pPr>
            <a:r>
              <a:rPr dirty="0"/>
              <a:t>Researchers can also be exposed to ethical risks.</a:t>
            </a:r>
          </a:p>
          <a:p>
            <a:pPr>
              <a:spcAft>
                <a:spcPts val="900"/>
              </a:spcAft>
              <a:defRPr sz="1900"/>
            </a:pPr>
            <a:r>
              <a:rPr dirty="0"/>
              <a:t>Potential risks: Exposure to traumatic material, emotional distress, lone working or unsafe research environments.</a:t>
            </a:r>
          </a:p>
          <a:p>
            <a:pPr>
              <a:spcAft>
                <a:spcPts val="900"/>
              </a:spcAft>
              <a:defRPr sz="1900"/>
            </a:pPr>
            <a:r>
              <a:rPr dirty="0"/>
              <a:t>Mitigations:</a:t>
            </a:r>
          </a:p>
          <a:p>
            <a:pPr>
              <a:spcAft>
                <a:spcPts val="900"/>
              </a:spcAft>
              <a:defRPr sz="1900"/>
            </a:pPr>
            <a:r>
              <a:rPr dirty="0"/>
              <a:t>• Build in supervision and debriefing.</a:t>
            </a:r>
          </a:p>
          <a:p>
            <a:pPr>
              <a:spcAft>
                <a:spcPts val="900"/>
              </a:spcAft>
              <a:defRPr sz="1900"/>
            </a:pPr>
            <a:r>
              <a:rPr dirty="0"/>
              <a:t>• Take appropriate breaks from distressing material.</a:t>
            </a:r>
          </a:p>
          <a:p>
            <a:pPr>
              <a:spcAft>
                <a:spcPts val="900"/>
              </a:spcAft>
              <a:defRPr sz="1900"/>
            </a:pPr>
            <a:r>
              <a:rPr dirty="0"/>
              <a:t>• Establish professional boundaries.</a:t>
            </a:r>
          </a:p>
          <a:p>
            <a:pPr>
              <a:spcAft>
                <a:spcPts val="900"/>
              </a:spcAft>
              <a:defRPr sz="1900"/>
            </a:pPr>
            <a:r>
              <a:rPr dirty="0"/>
              <a:t>• Follow institutional lone-working and risk-assessment procedures.</a:t>
            </a:r>
          </a:p>
          <a:p>
            <a:pPr>
              <a:spcAft>
                <a:spcPts val="900"/>
              </a:spcAft>
              <a:defRPr sz="1900"/>
            </a:pPr>
            <a:r>
              <a:rPr dirty="0"/>
              <a:t>• Use appropriate locations and ensure someone knows where the researcher is.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411480"/>
            <a:ext cx="10972800" cy="640080"/>
          </a:xfrm>
          <a:prstGeom prst="rect">
            <a:avLst/>
          </a:prstGeom>
          <a:noFill/>
        </p:spPr>
        <p:txBody>
          <a:bodyPr wrap="none">
            <a:spAutoFit/>
          </a:bodyPr>
          <a:lstStyle/>
          <a:p>
            <a:pPr>
              <a:defRPr sz="2800" b="1"/>
            </a:pPr>
            <a:r>
              <a:t>Other ethical considerations</a:t>
            </a:r>
          </a:p>
        </p:txBody>
      </p:sp>
      <p:sp>
        <p:nvSpPr>
          <p:cNvPr id="4" name="TextBox 3"/>
          <p:cNvSpPr txBox="1"/>
          <p:nvPr/>
        </p:nvSpPr>
        <p:spPr>
          <a:xfrm>
            <a:off x="643030" y="1325880"/>
            <a:ext cx="4858238" cy="5186432"/>
          </a:xfrm>
          <a:prstGeom prst="rect">
            <a:avLst/>
          </a:prstGeom>
          <a:solidFill>
            <a:schemeClr val="tx2">
              <a:lumMod val="40000"/>
              <a:lumOff val="60000"/>
            </a:schemeClr>
          </a:solidFill>
        </p:spPr>
        <p:txBody>
          <a:bodyPr wrap="square">
            <a:spAutoFit/>
          </a:bodyPr>
          <a:lstStyle/>
          <a:p>
            <a:pPr>
              <a:spcAft>
                <a:spcPts val="900"/>
              </a:spcAft>
              <a:defRPr sz="1900"/>
            </a:pPr>
            <a:r>
              <a:rPr dirty="0">
                <a:solidFill>
                  <a:schemeClr val="bg1"/>
                </a:solidFill>
              </a:rPr>
              <a:t>Deception</a:t>
            </a:r>
          </a:p>
          <a:p>
            <a:pPr>
              <a:spcAft>
                <a:spcPts val="900"/>
              </a:spcAft>
              <a:defRPr sz="1900"/>
            </a:pPr>
            <a:r>
              <a:rPr dirty="0">
                <a:solidFill>
                  <a:schemeClr val="bg1"/>
                </a:solidFill>
              </a:rPr>
              <a:t>• Avoid wherever possible; if justified, it should be proportionate and followed by appropriate debriefing.</a:t>
            </a:r>
          </a:p>
          <a:p>
            <a:pPr>
              <a:spcAft>
                <a:spcPts val="900"/>
              </a:spcAft>
              <a:defRPr sz="1900"/>
            </a:pPr>
            <a:endParaRPr dirty="0">
              <a:solidFill>
                <a:schemeClr val="bg1"/>
              </a:solidFill>
            </a:endParaRPr>
          </a:p>
          <a:p>
            <a:pPr>
              <a:spcAft>
                <a:spcPts val="900"/>
              </a:spcAft>
              <a:defRPr sz="1900"/>
            </a:pPr>
            <a:r>
              <a:rPr dirty="0">
                <a:solidFill>
                  <a:schemeClr val="bg1"/>
                </a:solidFill>
              </a:rPr>
              <a:t>Embarrassment or harm to self-esteem</a:t>
            </a:r>
          </a:p>
          <a:p>
            <a:pPr>
              <a:spcAft>
                <a:spcPts val="900"/>
              </a:spcAft>
              <a:defRPr sz="1900"/>
            </a:pPr>
            <a:r>
              <a:rPr dirty="0">
                <a:solidFill>
                  <a:schemeClr val="bg1"/>
                </a:solidFill>
              </a:rPr>
              <a:t>• Use respectful, </a:t>
            </a:r>
            <a:r>
              <a:rPr dirty="0" err="1">
                <a:solidFill>
                  <a:schemeClr val="bg1"/>
                </a:solidFill>
              </a:rPr>
              <a:t>non-judgemental</a:t>
            </a:r>
            <a:r>
              <a:rPr dirty="0">
                <a:solidFill>
                  <a:schemeClr val="bg1"/>
                </a:solidFill>
              </a:rPr>
              <a:t> language and allow participants to omit questions.</a:t>
            </a:r>
          </a:p>
          <a:p>
            <a:pPr>
              <a:spcAft>
                <a:spcPts val="900"/>
              </a:spcAft>
              <a:defRPr sz="1900"/>
            </a:pPr>
            <a:endParaRPr dirty="0">
              <a:solidFill>
                <a:schemeClr val="bg1"/>
              </a:solidFill>
            </a:endParaRPr>
          </a:p>
          <a:p>
            <a:pPr>
              <a:spcAft>
                <a:spcPts val="900"/>
              </a:spcAft>
              <a:defRPr sz="1900"/>
            </a:pPr>
            <a:r>
              <a:rPr dirty="0">
                <a:solidFill>
                  <a:schemeClr val="bg1"/>
                </a:solidFill>
              </a:rPr>
              <a:t>Research integrity</a:t>
            </a:r>
          </a:p>
          <a:p>
            <a:pPr>
              <a:spcAft>
                <a:spcPts val="900"/>
              </a:spcAft>
              <a:defRPr sz="1900"/>
            </a:pPr>
            <a:r>
              <a:rPr dirty="0">
                <a:solidFill>
                  <a:schemeClr val="bg1"/>
                </a:solidFill>
              </a:rPr>
              <a:t>• Be honest and transparent about purpose, procedures, data use, limitations and conflicts of interest.</a:t>
            </a:r>
          </a:p>
        </p:txBody>
      </p:sp>
      <p:sp>
        <p:nvSpPr>
          <p:cNvPr id="6" name="TextBox 5">
            <a:extLst>
              <a:ext uri="{FF2B5EF4-FFF2-40B4-BE49-F238E27FC236}">
                <a16:creationId xmlns:a16="http://schemas.microsoft.com/office/drawing/2014/main" id="{AACCE781-F54F-FDF0-DD2E-B00717A9670D}"/>
              </a:ext>
            </a:extLst>
          </p:cNvPr>
          <p:cNvSpPr txBox="1"/>
          <p:nvPr/>
        </p:nvSpPr>
        <p:spPr>
          <a:xfrm>
            <a:off x="6339349" y="438519"/>
            <a:ext cx="5227811" cy="523220"/>
          </a:xfrm>
          <a:prstGeom prst="rect">
            <a:avLst/>
          </a:prstGeom>
          <a:noFill/>
        </p:spPr>
        <p:txBody>
          <a:bodyPr wrap="square">
            <a:spAutoFit/>
          </a:bodyPr>
          <a:lstStyle/>
          <a:p>
            <a:pPr>
              <a:defRPr sz="2800" b="1"/>
            </a:pPr>
            <a:r>
              <a:rPr dirty="0"/>
              <a:t>BERA &amp; BPS: principles to apply</a:t>
            </a:r>
          </a:p>
        </p:txBody>
      </p:sp>
      <p:sp>
        <p:nvSpPr>
          <p:cNvPr id="8" name="TextBox 7">
            <a:extLst>
              <a:ext uri="{FF2B5EF4-FFF2-40B4-BE49-F238E27FC236}">
                <a16:creationId xmlns:a16="http://schemas.microsoft.com/office/drawing/2014/main" id="{395D568D-29C4-C50F-C621-E092713F3D58}"/>
              </a:ext>
            </a:extLst>
          </p:cNvPr>
          <p:cNvSpPr txBox="1"/>
          <p:nvPr/>
        </p:nvSpPr>
        <p:spPr>
          <a:xfrm>
            <a:off x="6096000" y="1564804"/>
            <a:ext cx="5672254" cy="4441986"/>
          </a:xfrm>
          <a:prstGeom prst="rect">
            <a:avLst/>
          </a:prstGeom>
          <a:solidFill>
            <a:schemeClr val="tx2">
              <a:lumMod val="60000"/>
              <a:lumOff val="40000"/>
            </a:schemeClr>
          </a:solidFill>
        </p:spPr>
        <p:txBody>
          <a:bodyPr wrap="square">
            <a:spAutoFit/>
          </a:bodyPr>
          <a:lstStyle/>
          <a:p>
            <a:pPr>
              <a:spcAft>
                <a:spcPts val="900"/>
              </a:spcAft>
              <a:defRPr sz="1900"/>
            </a:pPr>
            <a:r>
              <a:rPr dirty="0">
                <a:solidFill>
                  <a:schemeClr val="bg1"/>
                </a:solidFill>
              </a:rPr>
              <a:t>Respect</a:t>
            </a:r>
          </a:p>
          <a:p>
            <a:pPr>
              <a:spcAft>
                <a:spcPts val="900"/>
              </a:spcAft>
              <a:defRPr sz="1900"/>
            </a:pPr>
            <a:r>
              <a:rPr dirty="0">
                <a:solidFill>
                  <a:schemeClr val="bg1"/>
                </a:solidFill>
              </a:rPr>
              <a:t>• Autonomy, informed consent, privacy and the right to withdraw.</a:t>
            </a:r>
          </a:p>
          <a:p>
            <a:pPr>
              <a:spcAft>
                <a:spcPts val="900"/>
              </a:spcAft>
              <a:defRPr sz="1900"/>
            </a:pPr>
            <a:endParaRPr dirty="0">
              <a:solidFill>
                <a:schemeClr val="bg1"/>
              </a:solidFill>
            </a:endParaRPr>
          </a:p>
          <a:p>
            <a:pPr>
              <a:spcAft>
                <a:spcPts val="900"/>
              </a:spcAft>
              <a:defRPr sz="1900"/>
            </a:pPr>
            <a:r>
              <a:rPr dirty="0">
                <a:solidFill>
                  <a:schemeClr val="bg1"/>
                </a:solidFill>
              </a:rPr>
              <a:t>Beneficence &amp; non-maleficence</a:t>
            </a:r>
          </a:p>
          <a:p>
            <a:pPr>
              <a:spcAft>
                <a:spcPts val="900"/>
              </a:spcAft>
              <a:defRPr sz="1900"/>
            </a:pPr>
            <a:r>
              <a:rPr dirty="0">
                <a:solidFill>
                  <a:schemeClr val="bg1"/>
                </a:solidFill>
              </a:rPr>
              <a:t>• Consider potential benefits and harms; anticipate, </a:t>
            </a:r>
            <a:r>
              <a:rPr dirty="0" err="1">
                <a:solidFill>
                  <a:schemeClr val="bg1"/>
                </a:solidFill>
              </a:rPr>
              <a:t>minimise</a:t>
            </a:r>
            <a:r>
              <a:rPr dirty="0">
                <a:solidFill>
                  <a:schemeClr val="bg1"/>
                </a:solidFill>
              </a:rPr>
              <a:t> and manage risks.</a:t>
            </a:r>
          </a:p>
          <a:p>
            <a:pPr>
              <a:spcAft>
                <a:spcPts val="900"/>
              </a:spcAft>
              <a:defRPr sz="1900"/>
            </a:pPr>
            <a:endParaRPr dirty="0">
              <a:solidFill>
                <a:schemeClr val="bg1"/>
              </a:solidFill>
            </a:endParaRPr>
          </a:p>
          <a:p>
            <a:pPr>
              <a:spcAft>
                <a:spcPts val="900"/>
              </a:spcAft>
              <a:defRPr sz="1900"/>
            </a:pPr>
            <a:r>
              <a:rPr dirty="0">
                <a:solidFill>
                  <a:schemeClr val="bg1"/>
                </a:solidFill>
              </a:rPr>
              <a:t>Responsibility &amp; integrity</a:t>
            </a:r>
          </a:p>
          <a:p>
            <a:pPr>
              <a:spcAft>
                <a:spcPts val="900"/>
              </a:spcAft>
              <a:defRPr sz="1900"/>
            </a:pPr>
            <a:r>
              <a:rPr dirty="0">
                <a:solidFill>
                  <a:schemeClr val="bg1"/>
                </a:solidFill>
              </a:rPr>
              <a:t>• Act professionally, safeguard participants, maintain competence and be honest and transparent.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9746" y="411480"/>
            <a:ext cx="10972800" cy="640080"/>
          </a:xfrm>
          <a:prstGeom prst="rect">
            <a:avLst/>
          </a:prstGeom>
          <a:noFill/>
        </p:spPr>
        <p:txBody>
          <a:bodyPr wrap="none">
            <a:spAutoFit/>
          </a:bodyPr>
          <a:lstStyle/>
          <a:p>
            <a:pPr>
              <a:defRPr sz="2800" b="1"/>
            </a:pPr>
            <a:r>
              <a:rPr dirty="0"/>
              <a:t>Avoid generic ethics statements</a:t>
            </a:r>
          </a:p>
        </p:txBody>
      </p:sp>
      <p:sp>
        <p:nvSpPr>
          <p:cNvPr id="4" name="TextBox 3"/>
          <p:cNvSpPr txBox="1"/>
          <p:nvPr/>
        </p:nvSpPr>
        <p:spPr>
          <a:xfrm>
            <a:off x="525629" y="1355553"/>
            <a:ext cx="4224791" cy="4985980"/>
          </a:xfrm>
          <a:prstGeom prst="rect">
            <a:avLst/>
          </a:prstGeom>
          <a:solidFill>
            <a:schemeClr val="accent4">
              <a:lumMod val="75000"/>
            </a:schemeClr>
          </a:solidFill>
        </p:spPr>
        <p:txBody>
          <a:bodyPr wrap="square">
            <a:spAutoFit/>
          </a:bodyPr>
          <a:lstStyle/>
          <a:p>
            <a:pPr>
              <a:spcAft>
                <a:spcPts val="900"/>
              </a:spcAft>
              <a:defRPr sz="1900"/>
            </a:pPr>
            <a:r>
              <a:rPr dirty="0"/>
              <a:t>Avoid: “There are no ethical risks.”</a:t>
            </a:r>
          </a:p>
          <a:p>
            <a:pPr>
              <a:spcAft>
                <a:spcPts val="900"/>
              </a:spcAft>
              <a:defRPr sz="1900"/>
            </a:pPr>
            <a:endParaRPr dirty="0"/>
          </a:p>
          <a:p>
            <a:pPr>
              <a:spcAft>
                <a:spcPts val="900"/>
              </a:spcAft>
              <a:defRPr sz="1900"/>
            </a:pPr>
            <a:r>
              <a:rPr dirty="0"/>
              <a:t>Instead, identify the specific risk and explain the practical mitigation.</a:t>
            </a:r>
          </a:p>
          <a:p>
            <a:pPr>
              <a:spcAft>
                <a:spcPts val="900"/>
              </a:spcAft>
              <a:defRPr sz="1900"/>
            </a:pPr>
            <a:endParaRPr dirty="0"/>
          </a:p>
          <a:p>
            <a:pPr>
              <a:spcAft>
                <a:spcPts val="900"/>
              </a:spcAft>
              <a:defRPr sz="1900"/>
            </a:pPr>
            <a:r>
              <a:rPr dirty="0"/>
              <a:t>Weak: “Participants may become distressed. We will manage this.”</a:t>
            </a:r>
          </a:p>
          <a:p>
            <a:pPr>
              <a:spcAft>
                <a:spcPts val="900"/>
              </a:spcAft>
              <a:defRPr sz="1900"/>
            </a:pPr>
            <a:endParaRPr dirty="0"/>
          </a:p>
          <a:p>
            <a:pPr>
              <a:spcAft>
                <a:spcPts val="900"/>
              </a:spcAft>
              <a:defRPr sz="1700"/>
            </a:pPr>
            <a:r>
              <a:rPr dirty="0"/>
              <a:t>Stronger: “Participants will be informed that sensitive topics may be discussed and reminded that they can pause, skip questions or withdraw. Appropriate support and signposting will be provided.”</a:t>
            </a:r>
          </a:p>
        </p:txBody>
      </p:sp>
      <p:sp>
        <p:nvSpPr>
          <p:cNvPr id="6" name="TextBox 5">
            <a:extLst>
              <a:ext uri="{FF2B5EF4-FFF2-40B4-BE49-F238E27FC236}">
                <a16:creationId xmlns:a16="http://schemas.microsoft.com/office/drawing/2014/main" id="{98F4D672-1989-E736-11F2-E2F52E87CB23}"/>
              </a:ext>
            </a:extLst>
          </p:cNvPr>
          <p:cNvSpPr txBox="1"/>
          <p:nvPr/>
        </p:nvSpPr>
        <p:spPr>
          <a:xfrm>
            <a:off x="5518718" y="1355553"/>
            <a:ext cx="6323877" cy="5335179"/>
          </a:xfrm>
          <a:prstGeom prst="rect">
            <a:avLst/>
          </a:prstGeom>
          <a:solidFill>
            <a:schemeClr val="accent1">
              <a:lumMod val="75000"/>
            </a:schemeClr>
          </a:solidFill>
        </p:spPr>
        <p:txBody>
          <a:bodyPr wrap="square">
            <a:spAutoFit/>
          </a:bodyPr>
          <a:lstStyle/>
          <a:p>
            <a:pPr>
              <a:spcAft>
                <a:spcPts val="900"/>
              </a:spcAft>
              <a:defRPr sz="1900"/>
            </a:pPr>
            <a:r>
              <a:rPr dirty="0"/>
              <a:t>Good ethical practice is not about proving that a project has no risks.</a:t>
            </a:r>
          </a:p>
          <a:p>
            <a:pPr>
              <a:spcAft>
                <a:spcPts val="900"/>
              </a:spcAft>
              <a:defRPr sz="1900"/>
            </a:pPr>
            <a:endParaRPr dirty="0"/>
          </a:p>
          <a:p>
            <a:pPr>
              <a:spcAft>
                <a:spcPts val="900"/>
              </a:spcAft>
              <a:defRPr sz="1900"/>
            </a:pPr>
            <a:r>
              <a:rPr dirty="0"/>
              <a:t>It is about demonstrating that you have:</a:t>
            </a:r>
          </a:p>
          <a:p>
            <a:pPr>
              <a:spcAft>
                <a:spcPts val="900"/>
              </a:spcAft>
              <a:defRPr sz="1900"/>
            </a:pPr>
            <a:r>
              <a:rPr dirty="0"/>
              <a:t>• identified potential risks;</a:t>
            </a:r>
          </a:p>
          <a:p>
            <a:pPr>
              <a:spcAft>
                <a:spcPts val="900"/>
              </a:spcAft>
              <a:defRPr sz="1900"/>
            </a:pPr>
            <a:r>
              <a:rPr dirty="0"/>
              <a:t>• considered who may be affected;</a:t>
            </a:r>
          </a:p>
          <a:p>
            <a:pPr>
              <a:spcAft>
                <a:spcPts val="900"/>
              </a:spcAft>
              <a:defRPr sz="1900"/>
            </a:pPr>
            <a:r>
              <a:rPr dirty="0"/>
              <a:t>• assessed the seriousness and likelihood of those risks;</a:t>
            </a:r>
          </a:p>
          <a:p>
            <a:pPr>
              <a:spcAft>
                <a:spcPts val="900"/>
              </a:spcAft>
              <a:defRPr sz="1900"/>
            </a:pPr>
            <a:r>
              <a:rPr dirty="0"/>
              <a:t>• put proportionate mitigations in place; and</a:t>
            </a:r>
          </a:p>
          <a:p>
            <a:pPr>
              <a:spcAft>
                <a:spcPts val="900"/>
              </a:spcAft>
              <a:defRPr sz="1900"/>
            </a:pPr>
            <a:r>
              <a:rPr dirty="0"/>
              <a:t>• planned what you will do if something goes wrong.</a:t>
            </a:r>
          </a:p>
          <a:p>
            <a:pPr>
              <a:spcAft>
                <a:spcPts val="900"/>
              </a:spcAft>
              <a:defRPr sz="1900"/>
            </a:pPr>
            <a:endParaRPr dirty="0"/>
          </a:p>
          <a:p>
            <a:pPr>
              <a:spcAft>
                <a:spcPts val="900"/>
              </a:spcAft>
              <a:defRPr sz="1900"/>
            </a:pPr>
            <a:r>
              <a:rPr dirty="0"/>
              <a:t>Could this cause harm? → How can I reduce that harm? → What will I do if something goes wrong?</a:t>
            </a:r>
          </a:p>
        </p:txBody>
      </p:sp>
      <p:sp>
        <p:nvSpPr>
          <p:cNvPr id="8" name="TextBox 7">
            <a:extLst>
              <a:ext uri="{FF2B5EF4-FFF2-40B4-BE49-F238E27FC236}">
                <a16:creationId xmlns:a16="http://schemas.microsoft.com/office/drawing/2014/main" id="{6E5CB997-13CF-F9CF-C94E-E867ADD4714F}"/>
              </a:ext>
            </a:extLst>
          </p:cNvPr>
          <p:cNvSpPr txBox="1"/>
          <p:nvPr/>
        </p:nvSpPr>
        <p:spPr>
          <a:xfrm>
            <a:off x="9058444" y="389007"/>
            <a:ext cx="8813670" cy="523220"/>
          </a:xfrm>
          <a:prstGeom prst="rect">
            <a:avLst/>
          </a:prstGeom>
          <a:noFill/>
        </p:spPr>
        <p:txBody>
          <a:bodyPr wrap="square">
            <a:spAutoFit/>
          </a:bodyPr>
          <a:lstStyle/>
          <a:p>
            <a:pPr>
              <a:defRPr sz="2800" b="1"/>
            </a:pPr>
            <a:r>
              <a:rPr dirty="0"/>
              <a:t>Key takeaway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0760D4-62F4-C6A2-9B35-5F6E16C18023}"/>
              </a:ext>
            </a:extLst>
          </p:cNvPr>
          <p:cNvPicPr>
            <a:picLocks noChangeAspect="1"/>
          </p:cNvPicPr>
          <p:nvPr/>
        </p:nvPicPr>
        <p:blipFill>
          <a:blip r:embed="rId2"/>
          <a:stretch>
            <a:fillRect/>
          </a:stretch>
        </p:blipFill>
        <p:spPr>
          <a:xfrm>
            <a:off x="594731" y="1910576"/>
            <a:ext cx="11017405" cy="4631473"/>
          </a:xfrm>
          <a:prstGeom prst="rect">
            <a:avLst/>
          </a:prstGeom>
        </p:spPr>
      </p:pic>
      <p:sp>
        <p:nvSpPr>
          <p:cNvPr id="5" name="TextBox 4">
            <a:extLst>
              <a:ext uri="{FF2B5EF4-FFF2-40B4-BE49-F238E27FC236}">
                <a16:creationId xmlns:a16="http://schemas.microsoft.com/office/drawing/2014/main" id="{F7C07C79-454C-D802-D651-540AE5C73B15}"/>
              </a:ext>
            </a:extLst>
          </p:cNvPr>
          <p:cNvSpPr txBox="1"/>
          <p:nvPr/>
        </p:nvSpPr>
        <p:spPr>
          <a:xfrm>
            <a:off x="535259" y="683941"/>
            <a:ext cx="7140096" cy="707886"/>
          </a:xfrm>
          <a:prstGeom prst="rect">
            <a:avLst/>
          </a:prstGeom>
          <a:noFill/>
        </p:spPr>
        <p:txBody>
          <a:bodyPr wrap="none" rtlCol="0">
            <a:spAutoFit/>
          </a:bodyPr>
          <a:lstStyle/>
          <a:p>
            <a:r>
              <a:rPr lang="en-GB" sz="4000" dirty="0"/>
              <a:t>Ethics form submission dates</a:t>
            </a:r>
          </a:p>
        </p:txBody>
      </p:sp>
    </p:spTree>
    <p:extLst>
      <p:ext uri="{BB962C8B-B14F-4D97-AF65-F5344CB8AC3E}">
        <p14:creationId xmlns:p14="http://schemas.microsoft.com/office/powerpoint/2010/main" val="1974464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28204-2C6C-CA2B-7ACE-709BD219E7A2}"/>
              </a:ext>
            </a:extLst>
          </p:cNvPr>
          <p:cNvSpPr>
            <a:spLocks noGrp="1"/>
          </p:cNvSpPr>
          <p:nvPr>
            <p:ph type="title"/>
          </p:nvPr>
        </p:nvSpPr>
        <p:spPr>
          <a:xfrm>
            <a:off x="6949454" y="-1267337"/>
            <a:ext cx="4851694" cy="2190705"/>
          </a:xfrm>
        </p:spPr>
        <p:txBody>
          <a:bodyPr/>
          <a:lstStyle/>
          <a:p>
            <a:r>
              <a:rPr lang="en-US" dirty="0"/>
              <a:t>Your next steps</a:t>
            </a:r>
          </a:p>
        </p:txBody>
      </p:sp>
      <p:pic>
        <p:nvPicPr>
          <p:cNvPr id="19" name="Picture Placeholder 18">
            <a:extLst>
              <a:ext uri="{FF2B5EF4-FFF2-40B4-BE49-F238E27FC236}">
                <a16:creationId xmlns:a16="http://schemas.microsoft.com/office/drawing/2014/main" id="{C9C7069E-8095-250E-5EC8-5FE8BAC18FAA}"/>
              </a:ext>
              <a:ext uri="{C183D7F6-B498-43B3-948B-1728B52AA6E4}">
                <adec:decorative xmlns:adec="http://schemas.microsoft.com/office/drawing/2017/decorative" val="1"/>
              </a:ext>
            </a:extLst>
          </p:cNvPr>
          <p:cNvPicPr>
            <a:picLocks noGrp="1" noChangeAspect="1"/>
          </p:cNvPicPr>
          <p:nvPr>
            <p:ph type="pic" sz="quarter" idx="11"/>
          </p:nvPr>
        </p:nvPicPr>
        <p:blipFill rotWithShape="1">
          <a:blip r:embed="rId3"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t="14" b="14"/>
          <a:stretch/>
        </p:blipFill>
        <p:spPr>
          <a:xfrm>
            <a:off x="1236663" y="776288"/>
            <a:ext cx="3433762" cy="5018087"/>
          </a:xfrm>
        </p:spPr>
      </p:pic>
      <p:sp>
        <p:nvSpPr>
          <p:cNvPr id="3" name="Content Placeholder 2">
            <a:extLst>
              <a:ext uri="{FF2B5EF4-FFF2-40B4-BE49-F238E27FC236}">
                <a16:creationId xmlns:a16="http://schemas.microsoft.com/office/drawing/2014/main" id="{A83F17C7-EFB2-790A-200F-D9BF2626198F}"/>
              </a:ext>
            </a:extLst>
          </p:cNvPr>
          <p:cNvSpPr>
            <a:spLocks noGrp="1"/>
          </p:cNvSpPr>
          <p:nvPr>
            <p:ph sz="quarter" idx="10"/>
          </p:nvPr>
        </p:nvSpPr>
        <p:spPr>
          <a:xfrm>
            <a:off x="6703568" y="1321972"/>
            <a:ext cx="4837385" cy="3926717"/>
          </a:xfrm>
        </p:spPr>
        <p:txBody>
          <a:bodyPr>
            <a:normAutofit lnSpcReduction="10000"/>
          </a:bodyPr>
          <a:lstStyle/>
          <a:p>
            <a:pPr lvl="0"/>
            <a:r>
              <a:rPr lang="en-US" noProof="0" dirty="0"/>
              <a:t>Introduce yourself to your supervisor. </a:t>
            </a:r>
          </a:p>
          <a:p>
            <a:pPr lvl="0"/>
            <a:endParaRPr lang="en-US" noProof="0" dirty="0"/>
          </a:p>
          <a:p>
            <a:pPr lvl="0"/>
            <a:r>
              <a:rPr lang="en-US" noProof="0" dirty="0" err="1"/>
              <a:t>Finalise</a:t>
            </a:r>
            <a:r>
              <a:rPr lang="en-US" noProof="0" dirty="0"/>
              <a:t> your proposal following feedback – cannot </a:t>
            </a:r>
            <a:r>
              <a:rPr lang="en-US" dirty="0"/>
              <a:t>receive further written feedback from your supervisor.</a:t>
            </a:r>
          </a:p>
          <a:p>
            <a:pPr lvl="0"/>
            <a:endParaRPr lang="en-US" noProof="0" dirty="0"/>
          </a:p>
          <a:p>
            <a:pPr lvl="0"/>
            <a:r>
              <a:rPr lang="en-US" dirty="0"/>
              <a:t>Work on your ethics form/assessment. There is guidance and an example on Moodle and a recorded guide for the ethics assessment on Moodle. </a:t>
            </a:r>
            <a:endParaRPr lang="en-US" noProof="0" dirty="0"/>
          </a:p>
        </p:txBody>
      </p:sp>
      <p:pic>
        <p:nvPicPr>
          <p:cNvPr id="4" name="Picture 3" descr="I'm listed on a framework - what's next? | Advice Cloud">
            <a:extLst>
              <a:ext uri="{FF2B5EF4-FFF2-40B4-BE49-F238E27FC236}">
                <a16:creationId xmlns:a16="http://schemas.microsoft.com/office/drawing/2014/main" id="{BAD54E5F-A177-9402-8686-24E08D91AB08}"/>
              </a:ext>
            </a:extLst>
          </p:cNvPr>
          <p:cNvPicPr>
            <a:picLocks noChangeAspect="1"/>
          </p:cNvPicPr>
          <p:nvPr/>
        </p:nvPicPr>
        <p:blipFill>
          <a:blip r:embed="rId4"/>
          <a:stretch>
            <a:fillRect/>
          </a:stretch>
        </p:blipFill>
        <p:spPr>
          <a:xfrm>
            <a:off x="766326" y="923368"/>
            <a:ext cx="4374436" cy="4723926"/>
          </a:xfrm>
          <a:prstGeom prst="rect">
            <a:avLst/>
          </a:prstGeom>
        </p:spPr>
      </p:pic>
      <p:sp>
        <p:nvSpPr>
          <p:cNvPr id="6" name="TextBox 5">
            <a:extLst>
              <a:ext uri="{FF2B5EF4-FFF2-40B4-BE49-F238E27FC236}">
                <a16:creationId xmlns:a16="http://schemas.microsoft.com/office/drawing/2014/main" id="{03CBADF4-8E6B-5B15-D552-9C0E0C8FBA23}"/>
              </a:ext>
            </a:extLst>
          </p:cNvPr>
          <p:cNvSpPr txBox="1"/>
          <p:nvPr/>
        </p:nvSpPr>
        <p:spPr>
          <a:xfrm>
            <a:off x="6495586" y="5577768"/>
            <a:ext cx="6240966" cy="1200329"/>
          </a:xfrm>
          <a:prstGeom prst="rect">
            <a:avLst/>
          </a:prstGeom>
          <a:noFill/>
        </p:spPr>
        <p:txBody>
          <a:bodyPr wrap="square">
            <a:spAutoFit/>
          </a:bodyPr>
          <a:lstStyle/>
          <a:p>
            <a:r>
              <a:rPr lang="en-US" sz="7200" dirty="0">
                <a:solidFill>
                  <a:schemeClr val="bg1"/>
                </a:solidFill>
              </a:rPr>
              <a:t>Questions?</a:t>
            </a:r>
            <a:endParaRPr lang="en-GB" dirty="0">
              <a:solidFill>
                <a:schemeClr val="bg1"/>
              </a:solidFill>
            </a:endParaRPr>
          </a:p>
        </p:txBody>
      </p:sp>
    </p:spTree>
    <p:extLst>
      <p:ext uri="{BB962C8B-B14F-4D97-AF65-F5344CB8AC3E}">
        <p14:creationId xmlns:p14="http://schemas.microsoft.com/office/powerpoint/2010/main" val="10144137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ACCF44-01D5-4C40-9EAC-D3C3683409F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72B3831-C4F2-498C-8E5F-F8D6F9054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9F0C84-2C14-4FB8-88C2-9577181F2CC2}">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{5CFD0025-F0D8-4D2B-B120-936BCB459010}TF4e23ad37-c1a6-42e6-a6ec-6518d97eca9ec3cad5d6_win32-e4fb00466b0d</Template>
  <TotalTime>278</TotalTime>
  <Words>3014</Words>
  <Application>Microsoft Office PowerPoint</Application>
  <PresentationFormat>Widescreen</PresentationFormat>
  <Paragraphs>292</Paragraphs>
  <Slides>25</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Aptos</vt:lpstr>
      <vt:lpstr>Arial</vt:lpstr>
      <vt:lpstr>Calibri</vt:lpstr>
      <vt:lpstr>Century Gothic</vt:lpstr>
      <vt:lpstr>Courier New</vt:lpstr>
      <vt:lpstr>Speak Pro</vt:lpstr>
      <vt:lpstr>Symbol</vt:lpstr>
      <vt:lpstr>Times New Roman</vt:lpstr>
      <vt:lpstr>Wingdings 2</vt:lpstr>
      <vt:lpstr>Quotable</vt:lpstr>
      <vt:lpstr>ECCY7014   Independent Project: Children and Young People’s Mental Health and ALN </vt:lpstr>
      <vt:lpstr>  The Supervisory Team</vt:lpstr>
      <vt:lpstr>The Independent Project has the following aim:   To enable students to design, execute, and critically evaluate a substantial independent project that demonstrates advanced research, analytical, project management and problem-solving skills within their discipline/practice. </vt:lpstr>
      <vt:lpstr>Independent Project weighting</vt:lpstr>
      <vt:lpstr>Online sessions</vt:lpstr>
      <vt:lpstr>Supervision</vt:lpstr>
      <vt:lpstr>Proposal</vt:lpstr>
      <vt:lpstr>Proposal general points moving forward</vt:lpstr>
      <vt:lpstr>PowerPoint Presentation</vt:lpstr>
      <vt:lpstr>PowerPoint Presentation</vt:lpstr>
      <vt:lpstr>Feedback for empirical projects </vt:lpstr>
      <vt:lpstr>Feedback for empirical projects </vt:lpstr>
      <vt:lpstr>Feedback for non-empirical projects </vt:lpstr>
      <vt:lpstr>Ethical Approval for empirical projects (Link: ethics form) </vt:lpstr>
      <vt:lpstr>PowerPoint Presentation</vt:lpstr>
      <vt:lpstr>Ethics for non-empirical projects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Your next steps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Greenway</dc:creator>
  <cp:lastModifiedBy>Charlotte Greenway</cp:lastModifiedBy>
  <cp:revision>1</cp:revision>
  <dcterms:created xsi:type="dcterms:W3CDTF">2026-09-02T07:15:48Z</dcterms:created>
  <dcterms:modified xsi:type="dcterms:W3CDTF">2026-09-21T09:27:15Z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