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29"/>
  </p:notesMasterIdLst>
  <p:sldIdLst>
    <p:sldId id="307" r:id="rId2"/>
    <p:sldId id="285" r:id="rId3"/>
    <p:sldId id="257" r:id="rId4"/>
    <p:sldId id="302" r:id="rId5"/>
    <p:sldId id="311" r:id="rId6"/>
    <p:sldId id="264" r:id="rId7"/>
    <p:sldId id="266" r:id="rId8"/>
    <p:sldId id="278" r:id="rId9"/>
    <p:sldId id="305" r:id="rId10"/>
    <p:sldId id="306" r:id="rId11"/>
    <p:sldId id="279" r:id="rId12"/>
    <p:sldId id="298" r:id="rId13"/>
    <p:sldId id="299" r:id="rId14"/>
    <p:sldId id="287" r:id="rId15"/>
    <p:sldId id="281" r:id="rId16"/>
    <p:sldId id="282" r:id="rId17"/>
    <p:sldId id="288" r:id="rId18"/>
    <p:sldId id="293" r:id="rId19"/>
    <p:sldId id="297" r:id="rId20"/>
    <p:sldId id="301" r:id="rId21"/>
    <p:sldId id="310" r:id="rId22"/>
    <p:sldId id="283" r:id="rId23"/>
    <p:sldId id="270" r:id="rId24"/>
    <p:sldId id="286" r:id="rId25"/>
    <p:sldId id="309" r:id="rId26"/>
    <p:sldId id="289" r:id="rId27"/>
    <p:sldId id="284" r:id="rId28"/>
  </p:sldIdLst>
  <p:sldSz cx="9144000" cy="6858000" type="screen4x3"/>
  <p:notesSz cx="7099300" cy="102346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510" autoAdjust="0"/>
    <p:restoredTop sz="95974" autoAdjust="0"/>
  </p:normalViewPr>
  <p:slideViewPr>
    <p:cSldViewPr>
      <p:cViewPr varScale="1">
        <p:scale>
          <a:sx n="97" d="100"/>
          <a:sy n="97" d="100"/>
        </p:scale>
        <p:origin x="1016" y="76"/>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4C4AC83A-4FAC-4C49-A636-A607C04E2995}"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061B7D2B-5D2F-4FE0-83E9-E5130DC59906}">
      <dgm:prSet/>
      <dgm:spPr/>
      <dgm:t>
        <a:bodyPr/>
        <a:lstStyle/>
        <a:p>
          <a:pPr>
            <a:lnSpc>
              <a:spcPct val="100000"/>
            </a:lnSpc>
          </a:pPr>
          <a:r>
            <a:rPr lang="en-GB" b="0" i="0" dirty="0"/>
            <a:t>The draft submission link is for you to check your similarity score and similarity report before submitting your </a:t>
          </a:r>
          <a:r>
            <a:rPr lang="en-GB" b="1" i="0" dirty="0"/>
            <a:t>FINAL  ASSESSMENT</a:t>
          </a:r>
          <a:r>
            <a:rPr lang="en-GB" b="0" i="0" dirty="0"/>
            <a:t>. </a:t>
          </a:r>
          <a:endParaRPr lang="en-US" dirty="0"/>
        </a:p>
      </dgm:t>
    </dgm:pt>
    <dgm:pt modelId="{A3102510-6119-449B-91CE-FAABB59CF28F}" type="parTrans" cxnId="{D135AD62-2A27-40D2-81E8-ACA231107DF9}">
      <dgm:prSet/>
      <dgm:spPr/>
      <dgm:t>
        <a:bodyPr/>
        <a:lstStyle/>
        <a:p>
          <a:endParaRPr lang="en-US"/>
        </a:p>
      </dgm:t>
    </dgm:pt>
    <dgm:pt modelId="{3FB6B500-163B-427F-B52D-382D1E947E3F}" type="sibTrans" cxnId="{D135AD62-2A27-40D2-81E8-ACA231107DF9}">
      <dgm:prSet/>
      <dgm:spPr/>
      <dgm:t>
        <a:bodyPr/>
        <a:lstStyle/>
        <a:p>
          <a:endParaRPr lang="en-US"/>
        </a:p>
      </dgm:t>
    </dgm:pt>
    <dgm:pt modelId="{48C8E66A-0EE9-4A66-B12D-F6DBF6CEE0FF}">
      <dgm:prSet/>
      <dgm:spPr/>
      <dgm:t>
        <a:bodyPr/>
        <a:lstStyle/>
        <a:p>
          <a:pPr>
            <a:lnSpc>
              <a:spcPct val="100000"/>
            </a:lnSpc>
          </a:pPr>
          <a:r>
            <a:rPr lang="en-GB" dirty="0"/>
            <a:t>Please note you will not receive marks on this draft assessment .You may request feedback by contacting your lecturer(s) via email to check your </a:t>
          </a:r>
          <a:r>
            <a:rPr lang="en-GB" b="1" dirty="0"/>
            <a:t>DRAFT SUBMISSION</a:t>
          </a:r>
          <a:r>
            <a:rPr lang="en-GB" dirty="0"/>
            <a:t>.</a:t>
          </a:r>
          <a:endParaRPr lang="en-US" dirty="0"/>
        </a:p>
      </dgm:t>
    </dgm:pt>
    <dgm:pt modelId="{9D9F7F61-E544-45B3-94EC-A6F5F415FBE3}" type="parTrans" cxnId="{C534A195-6519-4EAF-AFBF-8955A8F13CCA}">
      <dgm:prSet/>
      <dgm:spPr/>
      <dgm:t>
        <a:bodyPr/>
        <a:lstStyle/>
        <a:p>
          <a:endParaRPr lang="en-US"/>
        </a:p>
      </dgm:t>
    </dgm:pt>
    <dgm:pt modelId="{48F719B7-2513-4476-A660-46EC9415FD50}" type="sibTrans" cxnId="{C534A195-6519-4EAF-AFBF-8955A8F13CCA}">
      <dgm:prSet/>
      <dgm:spPr/>
      <dgm:t>
        <a:bodyPr/>
        <a:lstStyle/>
        <a:p>
          <a:endParaRPr lang="en-US"/>
        </a:p>
      </dgm:t>
    </dgm:pt>
    <dgm:pt modelId="{9F98D2E1-2E7B-4A5E-8A5C-20BCE0376F54}">
      <dgm:prSet/>
      <dgm:spPr/>
      <dgm:t>
        <a:bodyPr/>
        <a:lstStyle/>
        <a:p>
          <a:pPr>
            <a:lnSpc>
              <a:spcPct val="100000"/>
            </a:lnSpc>
          </a:pPr>
          <a:r>
            <a:rPr lang="en-GB" b="0" i="0"/>
            <a:t>Please note that under </a:t>
          </a:r>
          <a:r>
            <a:rPr lang="en-GB" b="1" i="0" u="sng"/>
            <a:t>NO CIRCUMSTANCES</a:t>
          </a:r>
          <a:r>
            <a:rPr lang="en-GB" b="0" i="0"/>
            <a:t> will any Assessment submitted to the draft submission link be accepted as your </a:t>
          </a:r>
          <a:r>
            <a:rPr lang="en-GB" b="1"/>
            <a:t>FINAL SUBMISSION</a:t>
          </a:r>
          <a:r>
            <a:rPr lang="en-GB" b="0" i="0"/>
            <a:t>.   </a:t>
          </a:r>
          <a:endParaRPr lang="en-US"/>
        </a:p>
      </dgm:t>
    </dgm:pt>
    <dgm:pt modelId="{0CBC16A9-CD9B-4160-8ACD-0B3A334BE937}" type="parTrans" cxnId="{17750E99-CDB6-455C-A1E1-A148355D0BF8}">
      <dgm:prSet/>
      <dgm:spPr/>
      <dgm:t>
        <a:bodyPr/>
        <a:lstStyle/>
        <a:p>
          <a:endParaRPr lang="en-US"/>
        </a:p>
      </dgm:t>
    </dgm:pt>
    <dgm:pt modelId="{1B1D0187-A2E9-4E26-8001-F46E3CDE560D}" type="sibTrans" cxnId="{17750E99-CDB6-455C-A1E1-A148355D0BF8}">
      <dgm:prSet/>
      <dgm:spPr/>
      <dgm:t>
        <a:bodyPr/>
        <a:lstStyle/>
        <a:p>
          <a:endParaRPr lang="en-US"/>
        </a:p>
      </dgm:t>
    </dgm:pt>
    <dgm:pt modelId="{9755F8D9-1038-4DCC-BC6B-DF2612576692}">
      <dgm:prSet/>
      <dgm:spPr/>
      <dgm:t>
        <a:bodyPr/>
        <a:lstStyle/>
        <a:p>
          <a:pPr>
            <a:lnSpc>
              <a:spcPct val="100000"/>
            </a:lnSpc>
          </a:pPr>
          <a:r>
            <a:rPr lang="en-GB" b="1" i="0" dirty="0"/>
            <a:t>PLEASE NOTE THAT SHOULD YOU SUBMIT YOUR FINAL ASSESSMENT IN THE DRAFT LINK, IT WILL NOT BE MARKED BY YOUR LECTURER AND WILL BE CONSIDERED AS NON-SUBMISSION </a:t>
          </a:r>
          <a:r>
            <a:rPr lang="en-GB" b="0" i="0" dirty="0"/>
            <a:t> </a:t>
          </a:r>
          <a:endParaRPr lang="en-US" dirty="0"/>
        </a:p>
      </dgm:t>
    </dgm:pt>
    <dgm:pt modelId="{215F63FB-E2E8-4FA4-AAAE-CDEEB09543E0}" type="parTrans" cxnId="{833FD71E-D4A6-4C10-A8FA-279569F68690}">
      <dgm:prSet/>
      <dgm:spPr/>
      <dgm:t>
        <a:bodyPr/>
        <a:lstStyle/>
        <a:p>
          <a:endParaRPr lang="en-US"/>
        </a:p>
      </dgm:t>
    </dgm:pt>
    <dgm:pt modelId="{CE18428A-8DAC-43DD-984D-E7BEB6C735AE}" type="sibTrans" cxnId="{833FD71E-D4A6-4C10-A8FA-279569F68690}">
      <dgm:prSet/>
      <dgm:spPr/>
      <dgm:t>
        <a:bodyPr/>
        <a:lstStyle/>
        <a:p>
          <a:endParaRPr lang="en-US"/>
        </a:p>
      </dgm:t>
    </dgm:pt>
    <dgm:pt modelId="{1D02C4FF-D15C-4200-A3A6-D5B05D516DD3}">
      <dgm:prSet/>
      <dgm:spPr/>
      <dgm:t>
        <a:bodyPr/>
        <a:lstStyle/>
        <a:p>
          <a:pPr>
            <a:lnSpc>
              <a:spcPct val="100000"/>
            </a:lnSpc>
          </a:pPr>
          <a:r>
            <a:rPr lang="en-GB" dirty="0"/>
            <a:t>P</a:t>
          </a:r>
          <a:r>
            <a:rPr lang="en-GB" b="0" i="0" dirty="0"/>
            <a:t>lease ensure you submit your FINAL Assessment to the </a:t>
          </a:r>
          <a:r>
            <a:rPr lang="en-GB" b="1" i="0" dirty="0"/>
            <a:t>FINAL SUBMISSION LINKS</a:t>
          </a:r>
          <a:r>
            <a:rPr lang="en-GB" b="0" i="0" dirty="0"/>
            <a:t>.</a:t>
          </a:r>
          <a:endParaRPr lang="en-US" dirty="0"/>
        </a:p>
      </dgm:t>
    </dgm:pt>
    <dgm:pt modelId="{C2A26D92-BAD4-427A-8F5A-266D1ED884F0}" type="parTrans" cxnId="{F5B16BCC-30DB-4650-98F1-2155932A25AF}">
      <dgm:prSet/>
      <dgm:spPr/>
      <dgm:t>
        <a:bodyPr/>
        <a:lstStyle/>
        <a:p>
          <a:endParaRPr lang="en-US"/>
        </a:p>
      </dgm:t>
    </dgm:pt>
    <dgm:pt modelId="{D783ED5C-8029-496D-B865-BE900CC53DB4}" type="sibTrans" cxnId="{F5B16BCC-30DB-4650-98F1-2155932A25AF}">
      <dgm:prSet/>
      <dgm:spPr/>
      <dgm:t>
        <a:bodyPr/>
        <a:lstStyle/>
        <a:p>
          <a:endParaRPr lang="en-US"/>
        </a:p>
      </dgm:t>
    </dgm:pt>
    <dgm:pt modelId="{F3299981-547C-456D-B030-0A32699B5961}" type="pres">
      <dgm:prSet presAssocID="{4C4AC83A-4FAC-4C49-A636-A607C04E2995}" presName="diagram" presStyleCnt="0">
        <dgm:presLayoutVars>
          <dgm:dir/>
          <dgm:resizeHandles val="exact"/>
        </dgm:presLayoutVars>
      </dgm:prSet>
      <dgm:spPr/>
    </dgm:pt>
    <dgm:pt modelId="{34AF4ABC-E81B-4CB4-9877-5A490A6B3E2A}" type="pres">
      <dgm:prSet presAssocID="{061B7D2B-5D2F-4FE0-83E9-E5130DC59906}" presName="node" presStyleLbl="node1" presStyleIdx="0" presStyleCnt="5">
        <dgm:presLayoutVars>
          <dgm:bulletEnabled val="1"/>
        </dgm:presLayoutVars>
      </dgm:prSet>
      <dgm:spPr/>
    </dgm:pt>
    <dgm:pt modelId="{464334DB-B187-4D44-AA65-28812FC29E6A}" type="pres">
      <dgm:prSet presAssocID="{3FB6B500-163B-427F-B52D-382D1E947E3F}" presName="sibTrans" presStyleCnt="0"/>
      <dgm:spPr/>
    </dgm:pt>
    <dgm:pt modelId="{5CA1DAAB-4483-4FA7-B9DE-52D5DF61622D}" type="pres">
      <dgm:prSet presAssocID="{48C8E66A-0EE9-4A66-B12D-F6DBF6CEE0FF}" presName="node" presStyleLbl="node1" presStyleIdx="1" presStyleCnt="5">
        <dgm:presLayoutVars>
          <dgm:bulletEnabled val="1"/>
        </dgm:presLayoutVars>
      </dgm:prSet>
      <dgm:spPr/>
    </dgm:pt>
    <dgm:pt modelId="{4CD081DF-5086-4247-A859-A5932A2F5496}" type="pres">
      <dgm:prSet presAssocID="{48F719B7-2513-4476-A660-46EC9415FD50}" presName="sibTrans" presStyleCnt="0"/>
      <dgm:spPr/>
    </dgm:pt>
    <dgm:pt modelId="{E8CF248B-41DA-4923-A7CC-1F8A490EAF76}" type="pres">
      <dgm:prSet presAssocID="{9F98D2E1-2E7B-4A5E-8A5C-20BCE0376F54}" presName="node" presStyleLbl="node1" presStyleIdx="2" presStyleCnt="5">
        <dgm:presLayoutVars>
          <dgm:bulletEnabled val="1"/>
        </dgm:presLayoutVars>
      </dgm:prSet>
      <dgm:spPr/>
    </dgm:pt>
    <dgm:pt modelId="{28DFA739-7C33-4532-8326-FB50B660DDF3}" type="pres">
      <dgm:prSet presAssocID="{1B1D0187-A2E9-4E26-8001-F46E3CDE560D}" presName="sibTrans" presStyleCnt="0"/>
      <dgm:spPr/>
    </dgm:pt>
    <dgm:pt modelId="{7E65D857-9204-46FD-8512-AF215D663E4E}" type="pres">
      <dgm:prSet presAssocID="{9755F8D9-1038-4DCC-BC6B-DF2612576692}" presName="node" presStyleLbl="node1" presStyleIdx="3" presStyleCnt="5">
        <dgm:presLayoutVars>
          <dgm:bulletEnabled val="1"/>
        </dgm:presLayoutVars>
      </dgm:prSet>
      <dgm:spPr/>
    </dgm:pt>
    <dgm:pt modelId="{59856133-9282-4A06-A17D-2A562CD51FB9}" type="pres">
      <dgm:prSet presAssocID="{CE18428A-8DAC-43DD-984D-E7BEB6C735AE}" presName="sibTrans" presStyleCnt="0"/>
      <dgm:spPr/>
    </dgm:pt>
    <dgm:pt modelId="{CE17EA57-A349-4DC6-A260-20A7EACB5478}" type="pres">
      <dgm:prSet presAssocID="{1D02C4FF-D15C-4200-A3A6-D5B05D516DD3}" presName="node" presStyleLbl="node1" presStyleIdx="4" presStyleCnt="5">
        <dgm:presLayoutVars>
          <dgm:bulletEnabled val="1"/>
        </dgm:presLayoutVars>
      </dgm:prSet>
      <dgm:spPr/>
    </dgm:pt>
  </dgm:ptLst>
  <dgm:cxnLst>
    <dgm:cxn modelId="{99C1781A-99AD-48D2-A886-87BA2DAF7E22}" type="presOf" srcId="{9F98D2E1-2E7B-4A5E-8A5C-20BCE0376F54}" destId="{E8CF248B-41DA-4923-A7CC-1F8A490EAF76}" srcOrd="0" destOrd="0" presId="urn:microsoft.com/office/officeart/2005/8/layout/default"/>
    <dgm:cxn modelId="{833FD71E-D4A6-4C10-A8FA-279569F68690}" srcId="{4C4AC83A-4FAC-4C49-A636-A607C04E2995}" destId="{9755F8D9-1038-4DCC-BC6B-DF2612576692}" srcOrd="3" destOrd="0" parTransId="{215F63FB-E2E8-4FA4-AAAE-CDEEB09543E0}" sibTransId="{CE18428A-8DAC-43DD-984D-E7BEB6C735AE}"/>
    <dgm:cxn modelId="{D135AD62-2A27-40D2-81E8-ACA231107DF9}" srcId="{4C4AC83A-4FAC-4C49-A636-A607C04E2995}" destId="{061B7D2B-5D2F-4FE0-83E9-E5130DC59906}" srcOrd="0" destOrd="0" parTransId="{A3102510-6119-449B-91CE-FAABB59CF28F}" sibTransId="{3FB6B500-163B-427F-B52D-382D1E947E3F}"/>
    <dgm:cxn modelId="{56621C47-9A90-4396-A174-ED5B942AF968}" type="presOf" srcId="{1D02C4FF-D15C-4200-A3A6-D5B05D516DD3}" destId="{CE17EA57-A349-4DC6-A260-20A7EACB5478}" srcOrd="0" destOrd="0" presId="urn:microsoft.com/office/officeart/2005/8/layout/default"/>
    <dgm:cxn modelId="{494D5B4D-F9E3-4963-A1CD-4925080B3AA0}" type="presOf" srcId="{48C8E66A-0EE9-4A66-B12D-F6DBF6CEE0FF}" destId="{5CA1DAAB-4483-4FA7-B9DE-52D5DF61622D}" srcOrd="0" destOrd="0" presId="urn:microsoft.com/office/officeart/2005/8/layout/default"/>
    <dgm:cxn modelId="{93BBCA4E-4D82-4A3C-B205-832AE27E9A75}" type="presOf" srcId="{061B7D2B-5D2F-4FE0-83E9-E5130DC59906}" destId="{34AF4ABC-E81B-4CB4-9877-5A490A6B3E2A}" srcOrd="0" destOrd="0" presId="urn:microsoft.com/office/officeart/2005/8/layout/default"/>
    <dgm:cxn modelId="{C534A195-6519-4EAF-AFBF-8955A8F13CCA}" srcId="{4C4AC83A-4FAC-4C49-A636-A607C04E2995}" destId="{48C8E66A-0EE9-4A66-B12D-F6DBF6CEE0FF}" srcOrd="1" destOrd="0" parTransId="{9D9F7F61-E544-45B3-94EC-A6F5F415FBE3}" sibTransId="{48F719B7-2513-4476-A660-46EC9415FD50}"/>
    <dgm:cxn modelId="{17750E99-CDB6-455C-A1E1-A148355D0BF8}" srcId="{4C4AC83A-4FAC-4C49-A636-A607C04E2995}" destId="{9F98D2E1-2E7B-4A5E-8A5C-20BCE0376F54}" srcOrd="2" destOrd="0" parTransId="{0CBC16A9-CD9B-4160-8ACD-0B3A334BE937}" sibTransId="{1B1D0187-A2E9-4E26-8001-F46E3CDE560D}"/>
    <dgm:cxn modelId="{F5B16BCC-30DB-4650-98F1-2155932A25AF}" srcId="{4C4AC83A-4FAC-4C49-A636-A607C04E2995}" destId="{1D02C4FF-D15C-4200-A3A6-D5B05D516DD3}" srcOrd="4" destOrd="0" parTransId="{C2A26D92-BAD4-427A-8F5A-266D1ED884F0}" sibTransId="{D783ED5C-8029-496D-B865-BE900CC53DB4}"/>
    <dgm:cxn modelId="{DD48C8D7-6E30-453E-91A3-4B60BE815816}" type="presOf" srcId="{4C4AC83A-4FAC-4C49-A636-A607C04E2995}" destId="{F3299981-547C-456D-B030-0A32699B5961}" srcOrd="0" destOrd="0" presId="urn:microsoft.com/office/officeart/2005/8/layout/default"/>
    <dgm:cxn modelId="{0585D9F6-145F-45F6-9159-9E9CEC4C1E8D}" type="presOf" srcId="{9755F8D9-1038-4DCC-BC6B-DF2612576692}" destId="{7E65D857-9204-46FD-8512-AF215D663E4E}" srcOrd="0" destOrd="0" presId="urn:microsoft.com/office/officeart/2005/8/layout/default"/>
    <dgm:cxn modelId="{AB6CD02D-5BDB-4C17-A87C-0E0AC1904426}" type="presParOf" srcId="{F3299981-547C-456D-B030-0A32699B5961}" destId="{34AF4ABC-E81B-4CB4-9877-5A490A6B3E2A}" srcOrd="0" destOrd="0" presId="urn:microsoft.com/office/officeart/2005/8/layout/default"/>
    <dgm:cxn modelId="{3E69A32E-C21C-48A3-84FF-1A7E6D0B9A1E}" type="presParOf" srcId="{F3299981-547C-456D-B030-0A32699B5961}" destId="{464334DB-B187-4D44-AA65-28812FC29E6A}" srcOrd="1" destOrd="0" presId="urn:microsoft.com/office/officeart/2005/8/layout/default"/>
    <dgm:cxn modelId="{FECD2733-ACF5-4CFB-BBA4-3C710E05C11F}" type="presParOf" srcId="{F3299981-547C-456D-B030-0A32699B5961}" destId="{5CA1DAAB-4483-4FA7-B9DE-52D5DF61622D}" srcOrd="2" destOrd="0" presId="urn:microsoft.com/office/officeart/2005/8/layout/default"/>
    <dgm:cxn modelId="{793DD17E-C575-4A08-8346-50972333B01F}" type="presParOf" srcId="{F3299981-547C-456D-B030-0A32699B5961}" destId="{4CD081DF-5086-4247-A859-A5932A2F5496}" srcOrd="3" destOrd="0" presId="urn:microsoft.com/office/officeart/2005/8/layout/default"/>
    <dgm:cxn modelId="{5ACA30A6-B9BF-4DCA-8951-2FFF07E9D69E}" type="presParOf" srcId="{F3299981-547C-456D-B030-0A32699B5961}" destId="{E8CF248B-41DA-4923-A7CC-1F8A490EAF76}" srcOrd="4" destOrd="0" presId="urn:microsoft.com/office/officeart/2005/8/layout/default"/>
    <dgm:cxn modelId="{3D96969C-7A36-4F35-AF58-731AA68A1697}" type="presParOf" srcId="{F3299981-547C-456D-B030-0A32699B5961}" destId="{28DFA739-7C33-4532-8326-FB50B660DDF3}" srcOrd="5" destOrd="0" presId="urn:microsoft.com/office/officeart/2005/8/layout/default"/>
    <dgm:cxn modelId="{F5F53CA2-4B11-4BDA-AB9A-D5B990DE467E}" type="presParOf" srcId="{F3299981-547C-456D-B030-0A32699B5961}" destId="{7E65D857-9204-46FD-8512-AF215D663E4E}" srcOrd="6" destOrd="0" presId="urn:microsoft.com/office/officeart/2005/8/layout/default"/>
    <dgm:cxn modelId="{3A0D0BF6-4DE3-4AD4-994D-907E6C850A77}" type="presParOf" srcId="{F3299981-547C-456D-B030-0A32699B5961}" destId="{59856133-9282-4A06-A17D-2A562CD51FB9}" srcOrd="7" destOrd="0" presId="urn:microsoft.com/office/officeart/2005/8/layout/default"/>
    <dgm:cxn modelId="{E8AC1CEE-3E97-462B-AC2C-0225F5D1558F}" type="presParOf" srcId="{F3299981-547C-456D-B030-0A32699B5961}" destId="{CE17EA57-A349-4DC6-A260-20A7EACB5478}"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4B2BAE9-EF3F-4A43-B5BF-682896B585E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DBD0698-88B6-4433-A256-7A3072B10EE9}">
      <dgm:prSet/>
      <dgm:spPr/>
      <dgm:t>
        <a:bodyPr/>
        <a:lstStyle/>
        <a:p>
          <a:r>
            <a:rPr lang="en-GB" dirty="0"/>
            <a:t>Provisional feedback and results will be made available to students within 20 working days of the submission deadline.</a:t>
          </a:r>
          <a:endParaRPr lang="en-US" dirty="0"/>
        </a:p>
      </dgm:t>
    </dgm:pt>
    <dgm:pt modelId="{10DAE1BF-2B07-4BCC-8285-A3F75B83ED05}" type="parTrans" cxnId="{08591A28-9A34-47BF-B3B2-A1701E6E9489}">
      <dgm:prSet/>
      <dgm:spPr/>
      <dgm:t>
        <a:bodyPr/>
        <a:lstStyle/>
        <a:p>
          <a:endParaRPr lang="en-US"/>
        </a:p>
      </dgm:t>
    </dgm:pt>
    <dgm:pt modelId="{49F6691A-81D3-4528-B2F5-507B8E0ED515}" type="sibTrans" cxnId="{08591A28-9A34-47BF-B3B2-A1701E6E9489}">
      <dgm:prSet/>
      <dgm:spPr/>
      <dgm:t>
        <a:bodyPr/>
        <a:lstStyle/>
        <a:p>
          <a:endParaRPr lang="en-US"/>
        </a:p>
      </dgm:t>
    </dgm:pt>
    <dgm:pt modelId="{99CD10BE-859C-4A53-B27A-2DFFEE408BD3}">
      <dgm:prSet/>
      <dgm:spPr/>
      <dgm:t>
        <a:bodyPr/>
        <a:lstStyle/>
        <a:p>
          <a:r>
            <a:rPr lang="en-GB" i="1"/>
            <a:t>Please note that these results are provisional until confirmed by the Examination Board. You will be able to view your FINAL MARKS on Moodle on Friday after the exam board which for this FEB 2026 term will be 5th JUNE 2025 after 2:00pm.</a:t>
          </a:r>
          <a:endParaRPr lang="en-US"/>
        </a:p>
      </dgm:t>
    </dgm:pt>
    <dgm:pt modelId="{D9E09855-7B9E-402B-8012-3D3D6B9CDC10}" type="parTrans" cxnId="{69DF27E4-DC0E-4A0D-8292-33AC0F6271FA}">
      <dgm:prSet/>
      <dgm:spPr/>
      <dgm:t>
        <a:bodyPr/>
        <a:lstStyle/>
        <a:p>
          <a:endParaRPr lang="en-US"/>
        </a:p>
      </dgm:t>
    </dgm:pt>
    <dgm:pt modelId="{028FBDD0-B278-439E-9FD1-44FD5AA456C6}" type="sibTrans" cxnId="{69DF27E4-DC0E-4A0D-8292-33AC0F6271FA}">
      <dgm:prSet/>
      <dgm:spPr/>
      <dgm:t>
        <a:bodyPr/>
        <a:lstStyle/>
        <a:p>
          <a:endParaRPr lang="en-US"/>
        </a:p>
      </dgm:t>
    </dgm:pt>
    <dgm:pt modelId="{C62776D4-4793-42C9-B18A-B2A33105D576}" type="pres">
      <dgm:prSet presAssocID="{C4B2BAE9-EF3F-4A43-B5BF-682896B585E1}" presName="root" presStyleCnt="0">
        <dgm:presLayoutVars>
          <dgm:dir/>
          <dgm:resizeHandles val="exact"/>
        </dgm:presLayoutVars>
      </dgm:prSet>
      <dgm:spPr/>
    </dgm:pt>
    <dgm:pt modelId="{24693A04-A28C-4A9A-B766-BCBA15A4636B}" type="pres">
      <dgm:prSet presAssocID="{1DBD0698-88B6-4433-A256-7A3072B10EE9}" presName="compNode" presStyleCnt="0"/>
      <dgm:spPr/>
    </dgm:pt>
    <dgm:pt modelId="{3AF685E2-63C0-40FD-BE3E-D212155115A8}" type="pres">
      <dgm:prSet presAssocID="{1DBD0698-88B6-4433-A256-7A3072B10EE9}" presName="bgRect" presStyleLbl="bgShp" presStyleIdx="0" presStyleCnt="2"/>
      <dgm:spPr/>
    </dgm:pt>
    <dgm:pt modelId="{E6FD9CF6-9A7F-4387-877F-45AE668C13B2}" type="pres">
      <dgm:prSet presAssocID="{1DBD0698-88B6-4433-A256-7A3072B10EE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62B8EF0F-7897-483B-9D99-0C4E5806D1C0}" type="pres">
      <dgm:prSet presAssocID="{1DBD0698-88B6-4433-A256-7A3072B10EE9}" presName="spaceRect" presStyleCnt="0"/>
      <dgm:spPr/>
    </dgm:pt>
    <dgm:pt modelId="{2F6D2165-10C4-40BE-B4BC-E4AF89DB57A0}" type="pres">
      <dgm:prSet presAssocID="{1DBD0698-88B6-4433-A256-7A3072B10EE9}" presName="parTx" presStyleLbl="revTx" presStyleIdx="0" presStyleCnt="2">
        <dgm:presLayoutVars>
          <dgm:chMax val="0"/>
          <dgm:chPref val="0"/>
        </dgm:presLayoutVars>
      </dgm:prSet>
      <dgm:spPr/>
    </dgm:pt>
    <dgm:pt modelId="{618C9BC5-D95F-4A79-8956-09752D8E5961}" type="pres">
      <dgm:prSet presAssocID="{49F6691A-81D3-4528-B2F5-507B8E0ED515}" presName="sibTrans" presStyleCnt="0"/>
      <dgm:spPr/>
    </dgm:pt>
    <dgm:pt modelId="{3B4A4D66-1906-450D-98C0-9E92693824CD}" type="pres">
      <dgm:prSet presAssocID="{99CD10BE-859C-4A53-B27A-2DFFEE408BD3}" presName="compNode" presStyleCnt="0"/>
      <dgm:spPr/>
    </dgm:pt>
    <dgm:pt modelId="{E7332489-5FA8-4AC3-B514-A9968D53766E}" type="pres">
      <dgm:prSet presAssocID="{99CD10BE-859C-4A53-B27A-2DFFEE408BD3}" presName="bgRect" presStyleLbl="bgShp" presStyleIdx="1" presStyleCnt="2"/>
      <dgm:spPr/>
    </dgm:pt>
    <dgm:pt modelId="{7944B148-6C34-4CCE-8C6E-B948E965F0FF}" type="pres">
      <dgm:prSet presAssocID="{99CD10BE-859C-4A53-B27A-2DFFEE408BD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6C57F569-8424-4203-8C4B-898A0766452C}" type="pres">
      <dgm:prSet presAssocID="{99CD10BE-859C-4A53-B27A-2DFFEE408BD3}" presName="spaceRect" presStyleCnt="0"/>
      <dgm:spPr/>
    </dgm:pt>
    <dgm:pt modelId="{525B8F8D-A789-4446-A4B5-91BCD39693DE}" type="pres">
      <dgm:prSet presAssocID="{99CD10BE-859C-4A53-B27A-2DFFEE408BD3}" presName="parTx" presStyleLbl="revTx" presStyleIdx="1" presStyleCnt="2">
        <dgm:presLayoutVars>
          <dgm:chMax val="0"/>
          <dgm:chPref val="0"/>
        </dgm:presLayoutVars>
      </dgm:prSet>
      <dgm:spPr/>
    </dgm:pt>
  </dgm:ptLst>
  <dgm:cxnLst>
    <dgm:cxn modelId="{213D9D05-568B-4751-B33E-A782498E5A1D}" type="presOf" srcId="{C4B2BAE9-EF3F-4A43-B5BF-682896B585E1}" destId="{C62776D4-4793-42C9-B18A-B2A33105D576}" srcOrd="0" destOrd="0" presId="urn:microsoft.com/office/officeart/2018/2/layout/IconVerticalSolidList"/>
    <dgm:cxn modelId="{08591A28-9A34-47BF-B3B2-A1701E6E9489}" srcId="{C4B2BAE9-EF3F-4A43-B5BF-682896B585E1}" destId="{1DBD0698-88B6-4433-A256-7A3072B10EE9}" srcOrd="0" destOrd="0" parTransId="{10DAE1BF-2B07-4BCC-8285-A3F75B83ED05}" sibTransId="{49F6691A-81D3-4528-B2F5-507B8E0ED515}"/>
    <dgm:cxn modelId="{65716028-D30D-489A-BAE4-83E556BD2D7F}" type="presOf" srcId="{1DBD0698-88B6-4433-A256-7A3072B10EE9}" destId="{2F6D2165-10C4-40BE-B4BC-E4AF89DB57A0}" srcOrd="0" destOrd="0" presId="urn:microsoft.com/office/officeart/2018/2/layout/IconVerticalSolidList"/>
    <dgm:cxn modelId="{04FCD093-2C5C-484D-A001-583FE5459A1C}" type="presOf" srcId="{99CD10BE-859C-4A53-B27A-2DFFEE408BD3}" destId="{525B8F8D-A789-4446-A4B5-91BCD39693DE}" srcOrd="0" destOrd="0" presId="urn:microsoft.com/office/officeart/2018/2/layout/IconVerticalSolidList"/>
    <dgm:cxn modelId="{69DF27E4-DC0E-4A0D-8292-33AC0F6271FA}" srcId="{C4B2BAE9-EF3F-4A43-B5BF-682896B585E1}" destId="{99CD10BE-859C-4A53-B27A-2DFFEE408BD3}" srcOrd="1" destOrd="0" parTransId="{D9E09855-7B9E-402B-8012-3D3D6B9CDC10}" sibTransId="{028FBDD0-B278-439E-9FD1-44FD5AA456C6}"/>
    <dgm:cxn modelId="{E4165B5B-553B-4792-B303-096D7D50ABAD}" type="presParOf" srcId="{C62776D4-4793-42C9-B18A-B2A33105D576}" destId="{24693A04-A28C-4A9A-B766-BCBA15A4636B}" srcOrd="0" destOrd="0" presId="urn:microsoft.com/office/officeart/2018/2/layout/IconVerticalSolidList"/>
    <dgm:cxn modelId="{8DB37F24-F65C-44CA-85E5-E4EFA0260F5D}" type="presParOf" srcId="{24693A04-A28C-4A9A-B766-BCBA15A4636B}" destId="{3AF685E2-63C0-40FD-BE3E-D212155115A8}" srcOrd="0" destOrd="0" presId="urn:microsoft.com/office/officeart/2018/2/layout/IconVerticalSolidList"/>
    <dgm:cxn modelId="{9B5B4E38-13B4-436D-95BA-997EA9D60498}" type="presParOf" srcId="{24693A04-A28C-4A9A-B766-BCBA15A4636B}" destId="{E6FD9CF6-9A7F-4387-877F-45AE668C13B2}" srcOrd="1" destOrd="0" presId="urn:microsoft.com/office/officeart/2018/2/layout/IconVerticalSolidList"/>
    <dgm:cxn modelId="{0D43AA0C-7865-41E8-AA08-E71EB31F05B7}" type="presParOf" srcId="{24693A04-A28C-4A9A-B766-BCBA15A4636B}" destId="{62B8EF0F-7897-483B-9D99-0C4E5806D1C0}" srcOrd="2" destOrd="0" presId="urn:microsoft.com/office/officeart/2018/2/layout/IconVerticalSolidList"/>
    <dgm:cxn modelId="{FA5CE1AA-97DA-452B-ACCA-0208321F70AD}" type="presParOf" srcId="{24693A04-A28C-4A9A-B766-BCBA15A4636B}" destId="{2F6D2165-10C4-40BE-B4BC-E4AF89DB57A0}" srcOrd="3" destOrd="0" presId="urn:microsoft.com/office/officeart/2018/2/layout/IconVerticalSolidList"/>
    <dgm:cxn modelId="{24A7C12C-3EC2-443F-8431-9FF74DA6DAC5}" type="presParOf" srcId="{C62776D4-4793-42C9-B18A-B2A33105D576}" destId="{618C9BC5-D95F-4A79-8956-09752D8E5961}" srcOrd="1" destOrd="0" presId="urn:microsoft.com/office/officeart/2018/2/layout/IconVerticalSolidList"/>
    <dgm:cxn modelId="{D5176100-FD88-47AD-897B-13818DF427FD}" type="presParOf" srcId="{C62776D4-4793-42C9-B18A-B2A33105D576}" destId="{3B4A4D66-1906-450D-98C0-9E92693824CD}" srcOrd="2" destOrd="0" presId="urn:microsoft.com/office/officeart/2018/2/layout/IconVerticalSolidList"/>
    <dgm:cxn modelId="{E13F3E03-CDC2-4524-8EE8-4EF67BCF7AED}" type="presParOf" srcId="{3B4A4D66-1906-450D-98C0-9E92693824CD}" destId="{E7332489-5FA8-4AC3-B514-A9968D53766E}" srcOrd="0" destOrd="0" presId="urn:microsoft.com/office/officeart/2018/2/layout/IconVerticalSolidList"/>
    <dgm:cxn modelId="{DE5E1512-A0F4-42F8-9580-5F95E83C6A03}" type="presParOf" srcId="{3B4A4D66-1906-450D-98C0-9E92693824CD}" destId="{7944B148-6C34-4CCE-8C6E-B948E965F0FF}" srcOrd="1" destOrd="0" presId="urn:microsoft.com/office/officeart/2018/2/layout/IconVerticalSolidList"/>
    <dgm:cxn modelId="{B4750018-26E8-4F2E-B4CA-84033576114A}" type="presParOf" srcId="{3B4A4D66-1906-450D-98C0-9E92693824CD}" destId="{6C57F569-8424-4203-8C4B-898A0766452C}" srcOrd="2" destOrd="0" presId="urn:microsoft.com/office/officeart/2018/2/layout/IconVerticalSolidList"/>
    <dgm:cxn modelId="{7F9EE63E-9022-4DE2-B6DA-35139D38054F}" type="presParOf" srcId="{3B4A4D66-1906-450D-98C0-9E92693824CD}" destId="{525B8F8D-A789-4446-A4B5-91BCD39693DE}"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AF4ABC-E81B-4CB4-9877-5A490A6B3E2A}">
      <dsp:nvSpPr>
        <dsp:cNvPr id="0" name=""/>
        <dsp:cNvSpPr/>
      </dsp:nvSpPr>
      <dsp:spPr>
        <a:xfrm>
          <a:off x="0" y="626881"/>
          <a:ext cx="2785990" cy="1671594"/>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100000"/>
            </a:lnSpc>
            <a:spcBef>
              <a:spcPct val="0"/>
            </a:spcBef>
            <a:spcAft>
              <a:spcPct val="35000"/>
            </a:spcAft>
            <a:buNone/>
          </a:pPr>
          <a:r>
            <a:rPr lang="en-GB" sz="1300" b="0" i="0" kern="1200" dirty="0"/>
            <a:t>The draft submission link is for you to check your similarity score and similarity report before submitting your </a:t>
          </a:r>
          <a:r>
            <a:rPr lang="en-GB" sz="1300" b="1" i="0" kern="1200" dirty="0"/>
            <a:t>FINAL  ASSESSMENT</a:t>
          </a:r>
          <a:r>
            <a:rPr lang="en-GB" sz="1300" b="0" i="0" kern="1200" dirty="0"/>
            <a:t>. </a:t>
          </a:r>
          <a:endParaRPr lang="en-US" sz="1300" kern="1200" dirty="0"/>
        </a:p>
      </dsp:txBody>
      <dsp:txXfrm>
        <a:off x="0" y="626881"/>
        <a:ext cx="2785990" cy="1671594"/>
      </dsp:txXfrm>
    </dsp:sp>
    <dsp:sp modelId="{5CA1DAAB-4483-4FA7-B9DE-52D5DF61622D}">
      <dsp:nvSpPr>
        <dsp:cNvPr id="0" name=""/>
        <dsp:cNvSpPr/>
      </dsp:nvSpPr>
      <dsp:spPr>
        <a:xfrm>
          <a:off x="3064590" y="626881"/>
          <a:ext cx="2785990" cy="1671594"/>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100000"/>
            </a:lnSpc>
            <a:spcBef>
              <a:spcPct val="0"/>
            </a:spcBef>
            <a:spcAft>
              <a:spcPct val="35000"/>
            </a:spcAft>
            <a:buNone/>
          </a:pPr>
          <a:r>
            <a:rPr lang="en-GB" sz="1300" kern="1200" dirty="0"/>
            <a:t>Please note you will not receive marks on this draft assessment .You may request feedback by contacting your lecturer(s) via email to check your </a:t>
          </a:r>
          <a:r>
            <a:rPr lang="en-GB" sz="1300" b="1" kern="1200" dirty="0"/>
            <a:t>DRAFT SUBMISSION</a:t>
          </a:r>
          <a:r>
            <a:rPr lang="en-GB" sz="1300" kern="1200" dirty="0"/>
            <a:t>.</a:t>
          </a:r>
          <a:endParaRPr lang="en-US" sz="1300" kern="1200" dirty="0"/>
        </a:p>
      </dsp:txBody>
      <dsp:txXfrm>
        <a:off x="3064590" y="626881"/>
        <a:ext cx="2785990" cy="1671594"/>
      </dsp:txXfrm>
    </dsp:sp>
    <dsp:sp modelId="{E8CF248B-41DA-4923-A7CC-1F8A490EAF76}">
      <dsp:nvSpPr>
        <dsp:cNvPr id="0" name=""/>
        <dsp:cNvSpPr/>
      </dsp:nvSpPr>
      <dsp:spPr>
        <a:xfrm>
          <a:off x="6129180" y="626881"/>
          <a:ext cx="2785990" cy="1671594"/>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100000"/>
            </a:lnSpc>
            <a:spcBef>
              <a:spcPct val="0"/>
            </a:spcBef>
            <a:spcAft>
              <a:spcPct val="35000"/>
            </a:spcAft>
            <a:buNone/>
          </a:pPr>
          <a:r>
            <a:rPr lang="en-GB" sz="1300" b="0" i="0" kern="1200"/>
            <a:t>Please note that under </a:t>
          </a:r>
          <a:r>
            <a:rPr lang="en-GB" sz="1300" b="1" i="0" u="sng" kern="1200"/>
            <a:t>NO CIRCUMSTANCES</a:t>
          </a:r>
          <a:r>
            <a:rPr lang="en-GB" sz="1300" b="0" i="0" kern="1200"/>
            <a:t> will any Assessment submitted to the draft submission link be accepted as your </a:t>
          </a:r>
          <a:r>
            <a:rPr lang="en-GB" sz="1300" b="1" kern="1200"/>
            <a:t>FINAL SUBMISSION</a:t>
          </a:r>
          <a:r>
            <a:rPr lang="en-GB" sz="1300" b="0" i="0" kern="1200"/>
            <a:t>.   </a:t>
          </a:r>
          <a:endParaRPr lang="en-US" sz="1300" kern="1200"/>
        </a:p>
      </dsp:txBody>
      <dsp:txXfrm>
        <a:off x="6129180" y="626881"/>
        <a:ext cx="2785990" cy="1671594"/>
      </dsp:txXfrm>
    </dsp:sp>
    <dsp:sp modelId="{7E65D857-9204-46FD-8512-AF215D663E4E}">
      <dsp:nvSpPr>
        <dsp:cNvPr id="0" name=""/>
        <dsp:cNvSpPr/>
      </dsp:nvSpPr>
      <dsp:spPr>
        <a:xfrm>
          <a:off x="1532295" y="2577075"/>
          <a:ext cx="2785990" cy="1671594"/>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100000"/>
            </a:lnSpc>
            <a:spcBef>
              <a:spcPct val="0"/>
            </a:spcBef>
            <a:spcAft>
              <a:spcPct val="35000"/>
            </a:spcAft>
            <a:buNone/>
          </a:pPr>
          <a:r>
            <a:rPr lang="en-GB" sz="1300" b="1" i="0" kern="1200" dirty="0"/>
            <a:t>PLEASE NOTE THAT SHOULD YOU SUBMIT YOUR FINAL ASSESSMENT IN THE DRAFT LINK, IT WILL NOT BE MARKED BY YOUR LECTURER AND WILL BE CONSIDERED AS NON-SUBMISSION </a:t>
          </a:r>
          <a:r>
            <a:rPr lang="en-GB" sz="1300" b="0" i="0" kern="1200" dirty="0"/>
            <a:t> </a:t>
          </a:r>
          <a:endParaRPr lang="en-US" sz="1300" kern="1200" dirty="0"/>
        </a:p>
      </dsp:txBody>
      <dsp:txXfrm>
        <a:off x="1532295" y="2577075"/>
        <a:ext cx="2785990" cy="1671594"/>
      </dsp:txXfrm>
    </dsp:sp>
    <dsp:sp modelId="{CE17EA57-A349-4DC6-A260-20A7EACB5478}">
      <dsp:nvSpPr>
        <dsp:cNvPr id="0" name=""/>
        <dsp:cNvSpPr/>
      </dsp:nvSpPr>
      <dsp:spPr>
        <a:xfrm>
          <a:off x="4596885" y="2577075"/>
          <a:ext cx="2785990" cy="1671594"/>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100000"/>
            </a:lnSpc>
            <a:spcBef>
              <a:spcPct val="0"/>
            </a:spcBef>
            <a:spcAft>
              <a:spcPct val="35000"/>
            </a:spcAft>
            <a:buNone/>
          </a:pPr>
          <a:r>
            <a:rPr lang="en-GB" sz="1300" kern="1200" dirty="0"/>
            <a:t>P</a:t>
          </a:r>
          <a:r>
            <a:rPr lang="en-GB" sz="1300" b="0" i="0" kern="1200" dirty="0"/>
            <a:t>lease ensure you submit your FINAL Assessment to the </a:t>
          </a:r>
          <a:r>
            <a:rPr lang="en-GB" sz="1300" b="1" i="0" kern="1200" dirty="0"/>
            <a:t>FINAL SUBMISSION LINKS</a:t>
          </a:r>
          <a:r>
            <a:rPr lang="en-GB" sz="1300" b="0" i="0" kern="1200" dirty="0"/>
            <a:t>.</a:t>
          </a:r>
          <a:endParaRPr lang="en-US" sz="1300" kern="1200" dirty="0"/>
        </a:p>
      </dsp:txBody>
      <dsp:txXfrm>
        <a:off x="4596885" y="2577075"/>
        <a:ext cx="2785990" cy="16715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F685E2-63C0-40FD-BE3E-D212155115A8}">
      <dsp:nvSpPr>
        <dsp:cNvPr id="0" name=""/>
        <dsp:cNvSpPr/>
      </dsp:nvSpPr>
      <dsp:spPr>
        <a:xfrm>
          <a:off x="0" y="674817"/>
          <a:ext cx="8686799" cy="124581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FD9CF6-9A7F-4387-877F-45AE668C13B2}">
      <dsp:nvSpPr>
        <dsp:cNvPr id="0" name=""/>
        <dsp:cNvSpPr/>
      </dsp:nvSpPr>
      <dsp:spPr>
        <a:xfrm>
          <a:off x="376859" y="955126"/>
          <a:ext cx="685199" cy="6851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F6D2165-10C4-40BE-B4BC-E4AF89DB57A0}">
      <dsp:nvSpPr>
        <dsp:cNvPr id="0" name=""/>
        <dsp:cNvSpPr/>
      </dsp:nvSpPr>
      <dsp:spPr>
        <a:xfrm>
          <a:off x="1438919" y="674817"/>
          <a:ext cx="7247879" cy="1245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849" tIns="131849" rIns="131849" bIns="131849" numCol="1" spcCol="1270" anchor="ctr" anchorCtr="0">
          <a:noAutofit/>
        </a:bodyPr>
        <a:lstStyle/>
        <a:p>
          <a:pPr marL="0" lvl="0" indent="0" algn="l" defTabSz="800100">
            <a:lnSpc>
              <a:spcPct val="90000"/>
            </a:lnSpc>
            <a:spcBef>
              <a:spcPct val="0"/>
            </a:spcBef>
            <a:spcAft>
              <a:spcPct val="35000"/>
            </a:spcAft>
            <a:buNone/>
          </a:pPr>
          <a:r>
            <a:rPr lang="en-GB" sz="1800" kern="1200" dirty="0"/>
            <a:t>Provisional feedback and results will be made available to students within 20 working days of the submission deadline.</a:t>
          </a:r>
          <a:endParaRPr lang="en-US" sz="1800" kern="1200" dirty="0"/>
        </a:p>
      </dsp:txBody>
      <dsp:txXfrm>
        <a:off x="1438919" y="674817"/>
        <a:ext cx="7247879" cy="1245817"/>
      </dsp:txXfrm>
    </dsp:sp>
    <dsp:sp modelId="{E7332489-5FA8-4AC3-B514-A9968D53766E}">
      <dsp:nvSpPr>
        <dsp:cNvPr id="0" name=""/>
        <dsp:cNvSpPr/>
      </dsp:nvSpPr>
      <dsp:spPr>
        <a:xfrm>
          <a:off x="0" y="2232089"/>
          <a:ext cx="8686799" cy="124581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44B148-6C34-4CCE-8C6E-B948E965F0FF}">
      <dsp:nvSpPr>
        <dsp:cNvPr id="0" name=""/>
        <dsp:cNvSpPr/>
      </dsp:nvSpPr>
      <dsp:spPr>
        <a:xfrm>
          <a:off x="376859" y="2512398"/>
          <a:ext cx="685199" cy="6851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25B8F8D-A789-4446-A4B5-91BCD39693DE}">
      <dsp:nvSpPr>
        <dsp:cNvPr id="0" name=""/>
        <dsp:cNvSpPr/>
      </dsp:nvSpPr>
      <dsp:spPr>
        <a:xfrm>
          <a:off x="1438919" y="2232089"/>
          <a:ext cx="7247879" cy="1245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849" tIns="131849" rIns="131849" bIns="131849" numCol="1" spcCol="1270" anchor="ctr" anchorCtr="0">
          <a:noAutofit/>
        </a:bodyPr>
        <a:lstStyle/>
        <a:p>
          <a:pPr marL="0" lvl="0" indent="0" algn="l" defTabSz="800100">
            <a:lnSpc>
              <a:spcPct val="90000"/>
            </a:lnSpc>
            <a:spcBef>
              <a:spcPct val="0"/>
            </a:spcBef>
            <a:spcAft>
              <a:spcPct val="35000"/>
            </a:spcAft>
            <a:buNone/>
          </a:pPr>
          <a:r>
            <a:rPr lang="en-GB" sz="1800" i="1" kern="1200"/>
            <a:t>Please note that these results are provisional until confirmed by the Examination Board. You will be able to view your FINAL MARKS on Moodle on Friday after the exam board which for this FEB 2026 term will be 5th JUNE 2025 after 2:00pm.</a:t>
          </a:r>
          <a:endParaRPr lang="en-US" sz="1800" kern="1200"/>
        </a:p>
      </dsp:txBody>
      <dsp:txXfrm>
        <a:off x="1438919" y="2232089"/>
        <a:ext cx="7247879" cy="124581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4B9CB3C5-073A-4903-82B4-27096051D191}" type="datetimeFigureOut">
              <a:rPr lang="en-US" smtClean="0"/>
              <a:t>3/7/2026</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8AB9933-3C8F-4DF0-AEE2-94AA21EB2DEA}" type="slidenum">
              <a:rPr lang="en-US" smtClean="0"/>
              <a:t>‹#›</a:t>
            </a:fld>
            <a:endParaRPr lang="en-US"/>
          </a:p>
        </p:txBody>
      </p:sp>
    </p:spTree>
    <p:extLst>
      <p:ext uri="{BB962C8B-B14F-4D97-AF65-F5344CB8AC3E}">
        <p14:creationId xmlns:p14="http://schemas.microsoft.com/office/powerpoint/2010/main" val="247569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AB9933-3C8F-4DF0-AEE2-94AA21EB2DEA}" type="slidenum">
              <a:rPr lang="en-US" smtClean="0"/>
              <a:t>1</a:t>
            </a:fld>
            <a:endParaRPr lang="en-US"/>
          </a:p>
        </p:txBody>
      </p:sp>
    </p:spTree>
    <p:extLst>
      <p:ext uri="{BB962C8B-B14F-4D97-AF65-F5344CB8AC3E}">
        <p14:creationId xmlns:p14="http://schemas.microsoft.com/office/powerpoint/2010/main" val="20211645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AB9933-3C8F-4DF0-AEE2-94AA21EB2DEA}" type="slidenum">
              <a:rPr lang="en-US" smtClean="0"/>
              <a:t>10</a:t>
            </a:fld>
            <a:endParaRPr lang="en-US"/>
          </a:p>
        </p:txBody>
      </p:sp>
    </p:spTree>
    <p:extLst>
      <p:ext uri="{BB962C8B-B14F-4D97-AF65-F5344CB8AC3E}">
        <p14:creationId xmlns:p14="http://schemas.microsoft.com/office/powerpoint/2010/main" val="473280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AB9933-3C8F-4DF0-AEE2-94AA21EB2DEA}" type="slidenum">
              <a:rPr lang="en-US" smtClean="0"/>
              <a:t>15</a:t>
            </a:fld>
            <a:endParaRPr lang="en-US"/>
          </a:p>
        </p:txBody>
      </p:sp>
    </p:spTree>
    <p:extLst>
      <p:ext uri="{BB962C8B-B14F-4D97-AF65-F5344CB8AC3E}">
        <p14:creationId xmlns:p14="http://schemas.microsoft.com/office/powerpoint/2010/main" val="26995576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19</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20</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8AB9933-3C8F-4DF0-AEE2-94AA21EB2DEA}" type="slidenum">
              <a:rPr lang="en-US" smtClean="0"/>
              <a:t>27</a:t>
            </a:fld>
            <a:endParaRPr lang="en-US"/>
          </a:p>
        </p:txBody>
      </p:sp>
    </p:spTree>
    <p:extLst>
      <p:ext uri="{BB962C8B-B14F-4D97-AF65-F5344CB8AC3E}">
        <p14:creationId xmlns:p14="http://schemas.microsoft.com/office/powerpoint/2010/main" val="25699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GB"/>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3/7/2026</a:t>
            </a:fld>
            <a:endParaRPr lang="en-US"/>
          </a:p>
        </p:txBody>
      </p:sp>
      <p:sp>
        <p:nvSpPr>
          <p:cNvPr id="5" name="Footer Placeholder 4"/>
          <p:cNvSpPr>
            <a:spLocks noGrp="1"/>
          </p:cNvSpPr>
          <p:nvPr>
            <p:ph type="ftr" sz="quarter" idx="11"/>
          </p:nvPr>
        </p:nvSpPr>
        <p:spPr>
          <a:xfrm>
            <a:off x="2396319" y="329308"/>
            <a:ext cx="3086292" cy="309201"/>
          </a:xfrm>
        </p:spPr>
        <p:txBody>
          <a:bodyPr/>
          <a:lstStyle/>
          <a:p>
            <a:endParaRPr lang="en-US"/>
          </a:p>
        </p:txBody>
      </p:sp>
      <p:sp>
        <p:nvSpPr>
          <p:cNvPr id="6" name="Slide Number Placeholder 5"/>
          <p:cNvSpPr>
            <a:spLocks noGrp="1"/>
          </p:cNvSpPr>
          <p:nvPr>
            <p:ph type="sldNum" sz="quarter" idx="12"/>
          </p:nvPr>
        </p:nvSpPr>
        <p:spPr>
          <a:xfrm>
            <a:off x="1434703" y="798973"/>
            <a:ext cx="802005" cy="503578"/>
          </a:xfrm>
        </p:spPr>
        <p:txBody>
          <a:bodyPr/>
          <a:lstStyle/>
          <a:p>
            <a:fld id="{5E357012-04FE-47C5-B2EA-950176BFA0B9}" type="slidenum">
              <a:rPr lang="en-US" smtClean="0"/>
              <a:t>‹#›</a:t>
            </a:fld>
            <a:endParaRPr lang="en-US"/>
          </a:p>
        </p:txBody>
      </p:sp>
      <p:cxnSp>
        <p:nvCxnSpPr>
          <p:cNvPr id="15" name="Straight Connector 14"/>
          <p:cNvCxnSpPr/>
          <p:nvPr/>
        </p:nvCxnSpPr>
        <p:spPr>
          <a:xfrm>
            <a:off x="2396319"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7" name="Picture 6">
            <a:extLst>
              <a:ext uri="{FF2B5EF4-FFF2-40B4-BE49-F238E27FC236}">
                <a16:creationId xmlns:a16="http://schemas.microsoft.com/office/drawing/2014/main" id="{9C68FDC9-0311-0212-B414-3A9360B4D354}"/>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649604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558173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GB"/>
              <a:t>Click to edit Master title style</a:t>
            </a:r>
            <a:endParaRPr lang="en-US" dirty="0"/>
          </a:p>
        </p:txBody>
      </p:sp>
      <p:sp>
        <p:nvSpPr>
          <p:cNvPr id="3" name="Text Placeholder 2"/>
          <p:cNvSpPr>
            <a:spLocks noGrp="1"/>
          </p:cNvSpPr>
          <p:nvPr>
            <p:ph type="body" idx="1"/>
          </p:nvPr>
        </p:nvSpPr>
        <p:spPr>
          <a:xfrm>
            <a:off x="1443492" y="3806196"/>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78FB209-F688-4268-B4BA-08BC5B920596}" type="datetimeFigureOut">
              <a:rPr lang="en-US" smtClean="0"/>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166024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78FB209-F688-4268-B4BA-08BC5B920596}" type="datetimeFigureOut">
              <a:rPr lang="en-US" smtClean="0"/>
              <a:t>3/7/2026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023050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4"/>
            <a:ext cx="6571344"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3491" y="2019550"/>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1443491" y="2824270"/>
            <a:ext cx="3125766"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889182" y="2023004"/>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78FB209-F688-4268-B4BA-08BC5B920596}" type="datetimeFigureOut">
              <a:rPr lang="en-US" smtClean="0"/>
              <a:t>3/7/2026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357012-04FE-47C5-B2EA-950176BFA0B9}" type="slidenum">
              <a:rPr lang="en-US" smtClean="0"/>
              <a:t>‹#›</a:t>
            </a:fld>
            <a:endParaRPr lang="en-US"/>
          </a:p>
        </p:txBody>
      </p:sp>
    </p:spTree>
    <p:extLst>
      <p:ext uri="{BB962C8B-B14F-4D97-AF65-F5344CB8AC3E}">
        <p14:creationId xmlns:p14="http://schemas.microsoft.com/office/powerpoint/2010/main" val="554126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78FB209-F688-4268-B4BA-08BC5B920596}" type="datetimeFigureOut">
              <a:rPr lang="en-US" smtClean="0"/>
              <a:t>3/7/2026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357012-04FE-47C5-B2EA-950176BFA0B9}" type="slidenum">
              <a:rPr lang="en-US" smtClean="0"/>
              <a:t>‹#›</a:t>
            </a:fld>
            <a:endParaRPr lang="en-US"/>
          </a:p>
        </p:txBody>
      </p:sp>
    </p:spTree>
    <p:extLst>
      <p:ext uri="{BB962C8B-B14F-4D97-AF65-F5344CB8AC3E}">
        <p14:creationId xmlns:p14="http://schemas.microsoft.com/office/powerpoint/2010/main" val="42176332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B209-F688-4268-B4BA-08BC5B920596}" type="datetimeFigureOut">
              <a:rPr lang="en-US" smtClean="0"/>
              <a:t>3/7/2026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357012-04FE-47C5-B2EA-950176BFA0B9}" type="slidenum">
              <a:rPr lang="en-US" smtClean="0"/>
              <a:t>‹#›</a:t>
            </a:fld>
            <a:endParaRPr lang="en-US"/>
          </a:p>
        </p:txBody>
      </p:sp>
    </p:spTree>
    <p:extLst>
      <p:ext uri="{BB962C8B-B14F-4D97-AF65-F5344CB8AC3E}">
        <p14:creationId xmlns:p14="http://schemas.microsoft.com/office/powerpoint/2010/main" val="49466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39042" y="3205492"/>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3/7/2026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17" name="Straight Connector 16"/>
          <p:cNvCxnSpPr/>
          <p:nvPr/>
        </p:nvCxnSpPr>
        <p:spPr>
          <a:xfrm>
            <a:off x="1441748"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968288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1" y="482171"/>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a:xfrm>
            <a:off x="1436664" y="5469857"/>
            <a:ext cx="3252420" cy="320123"/>
          </a:xfrm>
        </p:spPr>
        <p:txBody>
          <a:bodyPr/>
          <a:lstStyle>
            <a:lvl1pPr algn="l">
              <a:defRPr/>
            </a:lvl1pPr>
          </a:lstStyle>
          <a:p>
            <a:fld id="{278FB209-F688-4268-B4BA-08BC5B920596}" type="datetimeFigureOut">
              <a:rPr lang="en-US" smtClean="0"/>
              <a:t>3/7/2026</a:t>
            </a:fld>
            <a:endParaRPr lang="en-US"/>
          </a:p>
        </p:txBody>
      </p:sp>
      <p:sp>
        <p:nvSpPr>
          <p:cNvPr id="6" name="Footer Placeholder 5"/>
          <p:cNvSpPr>
            <a:spLocks noGrp="1"/>
          </p:cNvSpPr>
          <p:nvPr>
            <p:ph type="ftr" sz="quarter" idx="11"/>
          </p:nvPr>
        </p:nvSpPr>
        <p:spPr>
          <a:xfrm>
            <a:off x="1437530" y="318641"/>
            <a:ext cx="3251553" cy="320931"/>
          </a:xfrm>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41706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extLst>
      <p:ext uri="{BB962C8B-B14F-4D97-AF65-F5344CB8AC3E}">
        <p14:creationId xmlns:p14="http://schemas.microsoft.com/office/powerpoint/2010/main" val="29012020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798974"/>
            <a:ext cx="1103027"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3491" y="798974"/>
            <a:ext cx="5301095"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15" name="Straight Connector 14"/>
          <p:cNvCxnSpPr/>
          <p:nvPr/>
        </p:nvCxnSpPr>
        <p:spPr>
          <a:xfrm>
            <a:off x="6918028"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463913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8FB209-F688-4268-B4BA-08BC5B920596}" type="datetimeFigureOut">
              <a:rPr lang="en-US" smtClean="0"/>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4996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p:cNvPicPr>
            <a:picLocks noChangeAspect="1"/>
          </p:cNvPicPr>
          <p:nvPr/>
        </p:nvPicPr>
        <p:blipFill rotWithShape="1">
          <a:blip r:embed="rId14">
            <a:extLst>
              <a:ext uri="{28A0092B-C50C-407E-A947-70E740481C1C}">
                <a14:useLocalDpi xmlns:a14="http://schemas.microsoft.com/office/drawing/2010/main" val="0"/>
              </a:ext>
            </a:extLst>
          </a:blip>
          <a:srcRect l="12500" t="1538" r="12500" b="-1538"/>
          <a:stretch/>
        </p:blipFill>
        <p:spPr>
          <a:xfrm>
            <a:off x="-1" y="6095253"/>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1" y="804520"/>
            <a:ext cx="6571343"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43491" y="2015733"/>
            <a:ext cx="6571343"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278FB209-F688-4268-B4BA-08BC5B920596}" type="datetimeFigureOut">
              <a:rPr lang="en-US" smtClean="0"/>
              <a:t>3/7/2026</a:t>
            </a:fld>
            <a:endParaRPr lang="en-US"/>
          </a:p>
        </p:txBody>
      </p:sp>
      <p:sp>
        <p:nvSpPr>
          <p:cNvPr id="5" name="Footer Placeholder 4"/>
          <p:cNvSpPr>
            <a:spLocks noGrp="1"/>
          </p:cNvSpPr>
          <p:nvPr>
            <p:ph type="ftr" sz="quarter" idx="3"/>
          </p:nvPr>
        </p:nvSpPr>
        <p:spPr>
          <a:xfrm>
            <a:off x="1443491" y="329308"/>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fld id="{5E357012-04FE-47C5-B2EA-950176BFA0B9}" type="slidenum">
              <a:rPr lang="en-US" smtClean="0"/>
              <a:t>‹#›</a:t>
            </a:fld>
            <a:endParaRPr lang="en-US"/>
          </a:p>
        </p:txBody>
      </p:sp>
    </p:spTree>
    <p:extLst>
      <p:ext uri="{BB962C8B-B14F-4D97-AF65-F5344CB8AC3E}">
        <p14:creationId xmlns:p14="http://schemas.microsoft.com/office/powerpoint/2010/main" val="3815878470"/>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649" r:id="rId12"/>
  </p:sldLayoutIdLst>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jpe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moodle.uwtsd.ac.uk/mod/resource/view.php?id=200180"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6.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1.wmf"/></Relationships>
</file>

<file path=ppt/slides/_rels/slide2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2.wmf"/></Relationships>
</file>

<file path=ppt/slides/_rels/slide2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tsd.uwtsd.ac.uk" TargetMode="Externa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mailto:LondonITServiceDesk@uwtsd.ac.uk" TargetMode="External"/><Relationship Id="rId7"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 Id="rId6" Type="http://schemas.openxmlformats.org/officeDocument/2006/relationships/image" Target="../media/image1.jpg"/><Relationship Id="rId5" Type="http://schemas.openxmlformats.org/officeDocument/2006/relationships/image" Target="../media/image14.png"/><Relationship Id="rId4" Type="http://schemas.openxmlformats.org/officeDocument/2006/relationships/hyperlink" Target="mailto:aocases@uwtsd.ac.uk"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mailto:disability@uwtsd.ac.uk" TargetMode="Externa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jpg"/><Relationship Id="rId4" Type="http://schemas.openxmlformats.org/officeDocument/2006/relationships/hyperlink" Target="mailto:wellbeingsupport@uwtsd.ac.uk"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7C1A4-7769-C088-F453-66AA6530F715}"/>
              </a:ext>
            </a:extLst>
          </p:cNvPr>
          <p:cNvSpPr>
            <a:spLocks noGrp="1"/>
          </p:cNvSpPr>
          <p:nvPr>
            <p:ph type="title"/>
          </p:nvPr>
        </p:nvSpPr>
        <p:spPr>
          <a:xfrm>
            <a:off x="457200" y="304800"/>
            <a:ext cx="8229600" cy="1049235"/>
          </a:xfrm>
        </p:spPr>
        <p:txBody>
          <a:bodyPr>
            <a:normAutofit/>
          </a:bodyPr>
          <a:lstStyle/>
          <a:p>
            <a:r>
              <a:rPr lang="en-GB" sz="4800" b="1" dirty="0">
                <a:latin typeface="Calibri" panose="020F0502020204030204" pitchFamily="34" charset="0"/>
              </a:rPr>
              <a:t>      ASSESSMENT WORKSHOP</a:t>
            </a:r>
            <a:endParaRPr lang="en-GB" sz="4800" b="1" dirty="0"/>
          </a:p>
        </p:txBody>
      </p:sp>
      <p:sp>
        <p:nvSpPr>
          <p:cNvPr id="3" name="Content Placeholder 2">
            <a:extLst>
              <a:ext uri="{FF2B5EF4-FFF2-40B4-BE49-F238E27FC236}">
                <a16:creationId xmlns:a16="http://schemas.microsoft.com/office/drawing/2014/main" id="{49697C76-42E9-B8E3-1423-92E149A1795D}"/>
              </a:ext>
            </a:extLst>
          </p:cNvPr>
          <p:cNvSpPr>
            <a:spLocks noGrp="1"/>
          </p:cNvSpPr>
          <p:nvPr>
            <p:ph idx="1"/>
          </p:nvPr>
        </p:nvSpPr>
        <p:spPr>
          <a:xfrm>
            <a:off x="457200" y="1295400"/>
            <a:ext cx="8229600" cy="4800600"/>
          </a:xfrm>
        </p:spPr>
        <p:txBody>
          <a:bodyPr>
            <a:normAutofit fontScale="77500" lnSpcReduction="20000"/>
          </a:bodyPr>
          <a:lstStyle/>
          <a:p>
            <a:r>
              <a:rPr lang="en-GB" sz="1800" b="1" dirty="0">
                <a:effectLst/>
                <a:latin typeface="Calibri" panose="020F0502020204030204" pitchFamily="34" charset="0"/>
                <a:ea typeface="DengXian" panose="02010600030101010101" pitchFamily="2" charset="-122"/>
              </a:rPr>
              <a:t>                                   </a:t>
            </a:r>
            <a:r>
              <a:rPr lang="en-GB" sz="3200" b="1" dirty="0">
                <a:solidFill>
                  <a:srgbClr val="00B0F0"/>
                </a:solidFill>
                <a:effectLst/>
                <a:latin typeface="Calibri" panose="020F0502020204030204" pitchFamily="34" charset="0"/>
                <a:ea typeface="DengXian" panose="02010600030101010101" pitchFamily="2" charset="-122"/>
              </a:rPr>
              <a:t>ASSESSMENT STAFF &amp; ROLES</a:t>
            </a:r>
          </a:p>
          <a:p>
            <a:r>
              <a:rPr lang="en-GB" sz="2800" dirty="0">
                <a:effectLst/>
                <a:latin typeface="Calibri" panose="020F0502020204030204" pitchFamily="34" charset="0"/>
                <a:ea typeface="DengXian" panose="02010600030101010101" pitchFamily="2" charset="-122"/>
              </a:rPr>
              <a:t>Bart Plange – Principal Administrator(Assessment Officer)</a:t>
            </a:r>
          </a:p>
          <a:p>
            <a:r>
              <a:rPr lang="en-GB" sz="2800" dirty="0">
                <a:effectLst/>
                <a:latin typeface="Calibri" panose="020F0502020204030204" pitchFamily="34" charset="0"/>
                <a:ea typeface="DengXian" panose="02010600030101010101" pitchFamily="2" charset="-122"/>
              </a:rPr>
              <a:t>Jossett Hector-Senior Assessments Officer(Weekend)</a:t>
            </a:r>
          </a:p>
          <a:p>
            <a:r>
              <a:rPr lang="en-GB" sz="2800" dirty="0">
                <a:effectLst/>
                <a:latin typeface="Calibri" panose="020F0502020204030204" pitchFamily="34" charset="0"/>
                <a:ea typeface="DengXian" panose="02010600030101010101" pitchFamily="2" charset="-122"/>
              </a:rPr>
              <a:t>Matthew Kelleher– Assessments Officer</a:t>
            </a:r>
          </a:p>
          <a:p>
            <a:r>
              <a:rPr lang="en-GB" sz="2800" dirty="0">
                <a:effectLst/>
                <a:latin typeface="Calibri" panose="020F0502020204030204" pitchFamily="34" charset="0"/>
                <a:ea typeface="DengXian" panose="02010600030101010101" pitchFamily="2" charset="-122"/>
              </a:rPr>
              <a:t>Manuela Dineva - Assessments  Officer </a:t>
            </a:r>
          </a:p>
          <a:p>
            <a:r>
              <a:rPr lang="en-GB" sz="2800" dirty="0">
                <a:effectLst/>
                <a:latin typeface="Calibri" panose="020F0502020204030204" pitchFamily="34" charset="0"/>
                <a:ea typeface="DengXian" panose="02010600030101010101" pitchFamily="2" charset="-122"/>
              </a:rPr>
              <a:t>Eliane Mukeba -Assessment Officer</a:t>
            </a:r>
          </a:p>
          <a:p>
            <a:r>
              <a:rPr lang="en-GB" sz="2800" dirty="0">
                <a:effectLst/>
                <a:latin typeface="Calibri" panose="020F0502020204030204" pitchFamily="34" charset="0"/>
                <a:ea typeface="DengXian" panose="02010600030101010101" pitchFamily="2" charset="-122"/>
              </a:rPr>
              <a:t>Marin Zaharidov - Assessment Officer</a:t>
            </a:r>
          </a:p>
          <a:p>
            <a:r>
              <a:rPr lang="en-GB" sz="2800" dirty="0">
                <a:effectLst/>
                <a:latin typeface="Calibri" panose="020F0502020204030204" pitchFamily="34" charset="0"/>
                <a:ea typeface="DengXian" panose="02010600030101010101" pitchFamily="2" charset="-122"/>
              </a:rPr>
              <a:t>Anamika Roy – Assessment Officer</a:t>
            </a:r>
          </a:p>
          <a:p>
            <a:r>
              <a:rPr lang="en-GB" sz="2800" dirty="0">
                <a:effectLst/>
                <a:latin typeface="Calibri" panose="020F0502020204030204" pitchFamily="34" charset="0"/>
                <a:ea typeface="DengXian" panose="02010600030101010101" pitchFamily="2" charset="-122"/>
              </a:rPr>
              <a:t>Anita</a:t>
            </a:r>
            <a:r>
              <a:rPr lang="it-IT" sz="2800" dirty="0">
                <a:effectLst/>
                <a:latin typeface="Calibri" panose="020F0502020204030204" pitchFamily="34" charset="0"/>
                <a:ea typeface="DengXian" panose="02010600030101010101" pitchFamily="2" charset="-122"/>
              </a:rPr>
              <a:t> Chiafi </a:t>
            </a:r>
            <a:r>
              <a:rPr lang="en-GB" sz="2800" dirty="0">
                <a:effectLst/>
                <a:latin typeface="Calibri" panose="020F0502020204030204" pitchFamily="34" charset="0"/>
                <a:ea typeface="DengXian" panose="02010600030101010101" pitchFamily="2" charset="-122"/>
              </a:rPr>
              <a:t>-Assessment Officer (Weekend)</a:t>
            </a:r>
          </a:p>
          <a:p>
            <a:r>
              <a:rPr lang="en-GB" sz="2800" dirty="0">
                <a:latin typeface="Calibri" panose="020F0502020204030204" pitchFamily="34" charset="0"/>
                <a:ea typeface="DengXian" panose="02010600030101010101" pitchFamily="2" charset="-122"/>
              </a:rPr>
              <a:t>Joshua </a:t>
            </a:r>
            <a:r>
              <a:rPr lang="en-GB" sz="2800" dirty="0" err="1">
                <a:latin typeface="Calibri" panose="020F0502020204030204" pitchFamily="34" charset="0"/>
                <a:ea typeface="DengXian" panose="02010600030101010101" pitchFamily="2" charset="-122"/>
              </a:rPr>
              <a:t>Nkatiah</a:t>
            </a:r>
            <a:r>
              <a:rPr lang="en-GB" sz="2800" dirty="0">
                <a:latin typeface="Calibri" panose="020F0502020204030204" pitchFamily="34" charset="0"/>
                <a:ea typeface="DengXian" panose="02010600030101010101" pitchFamily="2" charset="-122"/>
              </a:rPr>
              <a:t>-Assessments Officer (Weekend)</a:t>
            </a:r>
            <a:endParaRPr lang="en-GB" sz="2800" dirty="0">
              <a:effectLst/>
              <a:latin typeface="Calibri" panose="020F0502020204030204" pitchFamily="34" charset="0"/>
              <a:ea typeface="DengXian" panose="02010600030101010101" pitchFamily="2" charset="-122"/>
            </a:endParaRPr>
          </a:p>
          <a:p>
            <a:pPr marL="0" indent="0">
              <a:buNone/>
            </a:pPr>
            <a:endParaRPr lang="en-GB" dirty="0"/>
          </a:p>
        </p:txBody>
      </p:sp>
    </p:spTree>
    <p:extLst>
      <p:ext uri="{BB962C8B-B14F-4D97-AF65-F5344CB8AC3E}">
        <p14:creationId xmlns:p14="http://schemas.microsoft.com/office/powerpoint/2010/main" val="13989710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b="1" dirty="0">
                <a:latin typeface="Calibri" panose="020F0502020204030204" pitchFamily="34" charset="0"/>
              </a:rPr>
              <a:t>HOW TO CONTACT US</a:t>
            </a:r>
            <a:endParaRPr lang="en-US" sz="4800" b="1" dirty="0">
              <a:latin typeface="Calibri" panose="020F0502020204030204" pitchFamily="34" charset="0"/>
            </a:endParaRPr>
          </a:p>
        </p:txBody>
      </p:sp>
      <p:sp>
        <p:nvSpPr>
          <p:cNvPr id="3" name="Content Placeholder 2"/>
          <p:cNvSpPr>
            <a:spLocks noGrp="1"/>
          </p:cNvSpPr>
          <p:nvPr>
            <p:ph idx="1"/>
          </p:nvPr>
        </p:nvSpPr>
        <p:spPr>
          <a:xfrm>
            <a:off x="876300" y="2069878"/>
            <a:ext cx="7391400" cy="2425922"/>
          </a:xfrm>
          <a:solidFill>
            <a:schemeClr val="bg1"/>
          </a:solidFill>
        </p:spPr>
        <p:txBody>
          <a:bodyPr>
            <a:noAutofit/>
          </a:bodyPr>
          <a:lstStyle/>
          <a:p>
            <a:pPr algn="ctr">
              <a:buFont typeface="Wingdings" panose="05000000000000000000" pitchFamily="2" charset="2"/>
              <a:buChar char="§"/>
            </a:pPr>
            <a:r>
              <a:rPr lang="en-GB" sz="3200" b="1" dirty="0">
                <a:latin typeface="Calibri" panose="020F0502020204030204" pitchFamily="34" charset="0"/>
              </a:rPr>
              <a:t>Assessments Hot-Desk Times:</a:t>
            </a:r>
          </a:p>
          <a:p>
            <a:endParaRPr lang="en-GB" sz="1800" b="1" dirty="0"/>
          </a:p>
          <a:p>
            <a:endParaRPr lang="en-GB" sz="1800" b="1" dirty="0"/>
          </a:p>
          <a:p>
            <a:endParaRPr lang="en-GB" sz="1800" b="1" dirty="0"/>
          </a:p>
          <a:p>
            <a:endParaRPr lang="en-GB" sz="1800" dirty="0"/>
          </a:p>
          <a:p>
            <a:pPr marL="0" indent="0" algn="ctr">
              <a:buNone/>
            </a:pPr>
            <a:r>
              <a:rPr lang="en-GB" sz="3200" dirty="0">
                <a:latin typeface="Calibri" panose="020F0502020204030204" pitchFamily="34" charset="0"/>
                <a:hlinkClick r:id="rId2"/>
              </a:rPr>
              <a:t>LondonAssessments@uwtsd.ac.uk</a:t>
            </a:r>
            <a:endParaRPr lang="en-GB" sz="3200" dirty="0">
              <a:latin typeface="Calibri" panose="020F0502020204030204" pitchFamily="34" charset="0"/>
            </a:endParaRPr>
          </a:p>
          <a:p>
            <a:pPr marL="0" indent="0" algn="ctr">
              <a:buNone/>
            </a:pPr>
            <a:r>
              <a:rPr lang="en-GB" sz="3200" b="1" dirty="0">
                <a:solidFill>
                  <a:srgbClr val="FF0000"/>
                </a:solidFill>
                <a:latin typeface="Calibri" panose="020F0502020204030204" pitchFamily="34" charset="0"/>
              </a:rPr>
              <a:t>Tel:</a:t>
            </a:r>
            <a:r>
              <a:rPr lang="en-GB" sz="3200" dirty="0">
                <a:solidFill>
                  <a:srgbClr val="FF0000"/>
                </a:solidFill>
                <a:latin typeface="Calibri" panose="020F0502020204030204" pitchFamily="34" charset="0"/>
              </a:rPr>
              <a:t> </a:t>
            </a:r>
            <a:r>
              <a:rPr lang="en-GB" sz="3200" b="1" dirty="0">
                <a:solidFill>
                  <a:srgbClr val="FF0000"/>
                </a:solidFill>
                <a:latin typeface="Calibri" panose="020F0502020204030204" pitchFamily="34" charset="0"/>
              </a:rPr>
              <a:t>0207 127 7405   </a:t>
            </a:r>
            <a:endParaRPr lang="en-US" sz="2400" b="1" i="1" spc="-100" dirty="0">
              <a:solidFill>
                <a:srgbClr val="FF0000"/>
              </a:solidFill>
              <a:latin typeface="Calibri" panose="020F0502020204030204" pitchFamily="34" charset="0"/>
              <a:ea typeface="+mj-ea"/>
              <a:cs typeface="+mj-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40615" y="6019800"/>
            <a:ext cx="1609725" cy="633305"/>
          </a:xfrm>
          <a:prstGeom prst="rect">
            <a:avLst/>
          </a:prstGeom>
        </p:spPr>
      </p:pic>
      <p:graphicFrame>
        <p:nvGraphicFramePr>
          <p:cNvPr id="5" name="Table 4">
            <a:extLst>
              <a:ext uri="{FF2B5EF4-FFF2-40B4-BE49-F238E27FC236}">
                <a16:creationId xmlns:a16="http://schemas.microsoft.com/office/drawing/2014/main" id="{57CB2512-775C-C59A-6BB7-9110E242475F}"/>
              </a:ext>
            </a:extLst>
          </p:cNvPr>
          <p:cNvGraphicFramePr>
            <a:graphicFrameLocks noGrp="1"/>
          </p:cNvGraphicFramePr>
          <p:nvPr>
            <p:extLst>
              <p:ext uri="{D42A27DB-BD31-4B8C-83A1-F6EECF244321}">
                <p14:modId xmlns:p14="http://schemas.microsoft.com/office/powerpoint/2010/main" val="444205839"/>
              </p:ext>
            </p:extLst>
          </p:nvPr>
        </p:nvGraphicFramePr>
        <p:xfrm>
          <a:off x="906478" y="2868930"/>
          <a:ext cx="7239000" cy="1120140"/>
        </p:xfrm>
        <a:graphic>
          <a:graphicData uri="http://schemas.openxmlformats.org/drawingml/2006/table">
            <a:tbl>
              <a:tblPr firstRow="1" bandRow="1">
                <a:tableStyleId>{5C22544A-7EE6-4342-B048-85BDC9FD1C3A}</a:tableStyleId>
              </a:tblPr>
              <a:tblGrid>
                <a:gridCol w="3619500">
                  <a:extLst>
                    <a:ext uri="{9D8B030D-6E8A-4147-A177-3AD203B41FA5}">
                      <a16:colId xmlns:a16="http://schemas.microsoft.com/office/drawing/2014/main" val="3880520446"/>
                    </a:ext>
                  </a:extLst>
                </a:gridCol>
                <a:gridCol w="3619500">
                  <a:extLst>
                    <a:ext uri="{9D8B030D-6E8A-4147-A177-3AD203B41FA5}">
                      <a16:colId xmlns:a16="http://schemas.microsoft.com/office/drawing/2014/main" val="1413373219"/>
                    </a:ext>
                  </a:extLst>
                </a:gridCol>
              </a:tblGrid>
              <a:tr h="370840">
                <a:tc>
                  <a:txBody>
                    <a:bodyPr/>
                    <a:lstStyle/>
                    <a:p>
                      <a:r>
                        <a:rPr lang="en-GB" sz="1800" b="1" dirty="0">
                          <a:solidFill>
                            <a:schemeClr val="tx1"/>
                          </a:solidFill>
                        </a:rPr>
                        <a:t>Monday to Friday:</a:t>
                      </a:r>
                    </a:p>
                    <a:p>
                      <a:r>
                        <a:rPr lang="en-GB" sz="1800" b="0" dirty="0">
                          <a:solidFill>
                            <a:schemeClr val="tx1"/>
                          </a:solidFill>
                        </a:rPr>
                        <a:t>10:00 am to 12:00 pm  </a:t>
                      </a:r>
                    </a:p>
                    <a:p>
                      <a:r>
                        <a:rPr lang="en-GB" sz="1800" b="0" dirty="0">
                          <a:solidFill>
                            <a:schemeClr val="tx1"/>
                          </a:solidFill>
                        </a:rPr>
                        <a:t>1:00 pm to 3:00 pm</a:t>
                      </a:r>
                    </a:p>
                    <a:p>
                      <a:endParaRPr lang="en-GB" b="0" dirty="0">
                        <a:solidFill>
                          <a:schemeClr val="tx1"/>
                        </a:solidFill>
                      </a:endParaRPr>
                    </a:p>
                  </a:txBody>
                  <a:tcPr>
                    <a:solidFill>
                      <a:schemeClr val="bg1"/>
                    </a:solidFill>
                  </a:tcPr>
                </a:tc>
                <a:tc>
                  <a:txBody>
                    <a:bodyPr/>
                    <a:lstStyle/>
                    <a:p>
                      <a:r>
                        <a:rPr lang="en-GB" sz="1800" b="1" dirty="0">
                          <a:solidFill>
                            <a:schemeClr val="tx1"/>
                          </a:solidFill>
                        </a:rPr>
                        <a:t>At the weekends: </a:t>
                      </a:r>
                    </a:p>
                    <a:p>
                      <a:r>
                        <a:rPr lang="en-GB" sz="1800" b="0" dirty="0">
                          <a:solidFill>
                            <a:schemeClr val="tx1"/>
                          </a:solidFill>
                        </a:rPr>
                        <a:t>10:00 am to 12:00 pm  </a:t>
                      </a:r>
                    </a:p>
                    <a:p>
                      <a:r>
                        <a:rPr lang="en-GB" sz="1800" b="0" dirty="0">
                          <a:solidFill>
                            <a:schemeClr val="tx1"/>
                          </a:solidFill>
                        </a:rPr>
                        <a:t>1:00 pm to 3:00 pm</a:t>
                      </a:r>
                    </a:p>
                    <a:p>
                      <a:endParaRPr lang="en-GB" b="0" dirty="0">
                        <a:solidFill>
                          <a:schemeClr val="tx1"/>
                        </a:solidFill>
                      </a:endParaRPr>
                    </a:p>
                  </a:txBody>
                  <a:tcPr>
                    <a:solidFill>
                      <a:schemeClr val="bg1"/>
                    </a:solidFill>
                  </a:tcPr>
                </a:tc>
                <a:extLst>
                  <a:ext uri="{0D108BD9-81ED-4DB2-BD59-A6C34878D82A}">
                    <a16:rowId xmlns:a16="http://schemas.microsoft.com/office/drawing/2014/main" val="243249286"/>
                  </a:ext>
                </a:extLst>
              </a:tr>
            </a:tbl>
          </a:graphicData>
        </a:graphic>
      </p:graphicFrame>
    </p:spTree>
    <p:extLst>
      <p:ext uri="{BB962C8B-B14F-4D97-AF65-F5344CB8AC3E}">
        <p14:creationId xmlns:p14="http://schemas.microsoft.com/office/powerpoint/2010/main" val="26108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2600" y="161137"/>
            <a:ext cx="6571343" cy="1049235"/>
          </a:xfrm>
        </p:spPr>
        <p:txBody>
          <a:bodyPr>
            <a:normAutofit/>
          </a:bodyPr>
          <a:lstStyle/>
          <a:p>
            <a:pPr algn="ctr"/>
            <a:r>
              <a:rPr lang="en-GB" sz="4800" dirty="0">
                <a:latin typeface="Calibri" panose="020F0502020204030204" pitchFamily="34" charset="0"/>
              </a:rPr>
              <a:t>YOUR RESPONSIBILITIES</a:t>
            </a:r>
            <a:endParaRPr lang="en-US" sz="4800" dirty="0">
              <a:latin typeface="Calibri" panose="020F0502020204030204" pitchFamily="34" charset="0"/>
            </a:endParaRPr>
          </a:p>
        </p:txBody>
      </p:sp>
      <p:sp>
        <p:nvSpPr>
          <p:cNvPr id="3" name="Content Placeholder 2"/>
          <p:cNvSpPr>
            <a:spLocks noGrp="1"/>
          </p:cNvSpPr>
          <p:nvPr>
            <p:ph idx="1"/>
          </p:nvPr>
        </p:nvSpPr>
        <p:spPr>
          <a:xfrm>
            <a:off x="428922" y="990600"/>
            <a:ext cx="9077325" cy="4226375"/>
          </a:xfrm>
        </p:spPr>
        <p:txBody>
          <a:bodyPr>
            <a:noAutofit/>
          </a:bodyPr>
          <a:lstStyle/>
          <a:p>
            <a:pPr>
              <a:buFont typeface="Wingdings" panose="05000000000000000000" pitchFamily="2" charset="2"/>
              <a:buChar char="§"/>
            </a:pPr>
            <a:r>
              <a:rPr lang="en-GB" dirty="0">
                <a:latin typeface="Calibri" panose="020F0502020204030204" pitchFamily="34" charset="0"/>
              </a:rPr>
              <a:t>To submit your work on time</a:t>
            </a:r>
          </a:p>
          <a:p>
            <a:pPr lvl="2">
              <a:buFont typeface="Wingdings" panose="05000000000000000000" pitchFamily="2" charset="2"/>
              <a:buChar char="§"/>
            </a:pPr>
            <a:r>
              <a:rPr lang="en-GB" sz="2000" b="1" dirty="0">
                <a:solidFill>
                  <a:srgbClr val="FF0000"/>
                </a:solidFill>
                <a:latin typeface="Calibri" panose="020F0502020204030204" pitchFamily="34" charset="0"/>
              </a:rPr>
              <a:t>Your deadline will always be at 2.00PM</a:t>
            </a:r>
          </a:p>
          <a:p>
            <a:pPr>
              <a:buFont typeface="Wingdings" panose="05000000000000000000" pitchFamily="2" charset="2"/>
              <a:buChar char="§"/>
            </a:pPr>
            <a:r>
              <a:rPr lang="en-GB" dirty="0">
                <a:latin typeface="Calibri" panose="020F0502020204030204" pitchFamily="34" charset="0"/>
              </a:rPr>
              <a:t>To make sure the work is your own</a:t>
            </a:r>
          </a:p>
          <a:p>
            <a:pPr lvl="2">
              <a:buFont typeface="Wingdings" panose="05000000000000000000" pitchFamily="2" charset="2"/>
              <a:buChar char="§"/>
            </a:pPr>
            <a:r>
              <a:rPr lang="en-GB" sz="1600" dirty="0">
                <a:latin typeface="Calibri" panose="020F0502020204030204" pitchFamily="34" charset="0"/>
              </a:rPr>
              <a:t>Avoid Academic Misconduct!</a:t>
            </a:r>
          </a:p>
          <a:p>
            <a:pPr>
              <a:buFont typeface="Wingdings" panose="05000000000000000000" pitchFamily="2" charset="2"/>
              <a:buChar char="§"/>
            </a:pPr>
            <a:r>
              <a:rPr lang="en-GB" dirty="0">
                <a:latin typeface="Calibri" panose="020F0502020204030204" pitchFamily="34" charset="0"/>
              </a:rPr>
              <a:t>To make sure your work is ready for submission</a:t>
            </a:r>
          </a:p>
          <a:p>
            <a:pPr lvl="2">
              <a:buFont typeface="Wingdings" panose="05000000000000000000" pitchFamily="2" charset="2"/>
              <a:buChar char="§"/>
            </a:pPr>
            <a:r>
              <a:rPr lang="en-GB" sz="1600" dirty="0">
                <a:latin typeface="Calibri" panose="020F0502020204030204" pitchFamily="34" charset="0"/>
              </a:rPr>
              <a:t>Do not upload your assessment if it is incomplete</a:t>
            </a:r>
          </a:p>
          <a:p>
            <a:pPr lvl="2">
              <a:buFont typeface="Wingdings" panose="05000000000000000000" pitchFamily="2" charset="2"/>
              <a:buChar char="§"/>
            </a:pPr>
            <a:r>
              <a:rPr lang="en-GB" sz="1600" dirty="0">
                <a:latin typeface="Calibri" panose="020F0502020204030204" pitchFamily="34" charset="0"/>
              </a:rPr>
              <a:t>Check and re-check your file to make sure it is the assessment you wish to upload</a:t>
            </a:r>
            <a:endParaRPr lang="en-GB" sz="1400" dirty="0">
              <a:latin typeface="Calibri" panose="020F0502020204030204" pitchFamily="34" charset="0"/>
            </a:endParaRPr>
          </a:p>
          <a:p>
            <a:pPr>
              <a:buFont typeface="Wingdings" panose="05000000000000000000" pitchFamily="2" charset="2"/>
              <a:buChar char="§"/>
            </a:pPr>
            <a:r>
              <a:rPr lang="en-GB" dirty="0">
                <a:latin typeface="Calibri" panose="020F0502020204030204" pitchFamily="34" charset="0"/>
              </a:rPr>
              <a:t>What you should </a:t>
            </a:r>
            <a:r>
              <a:rPr lang="en-GB" u="sng" dirty="0">
                <a:latin typeface="Calibri" panose="020F0502020204030204" pitchFamily="34" charset="0"/>
              </a:rPr>
              <a:t>always</a:t>
            </a:r>
            <a:r>
              <a:rPr lang="en-GB" dirty="0">
                <a:latin typeface="Calibri" panose="020F0502020204030204" pitchFamily="34" charset="0"/>
              </a:rPr>
              <a:t> do:</a:t>
            </a:r>
          </a:p>
          <a:p>
            <a:pPr lvl="1">
              <a:buFont typeface="Wingdings" panose="05000000000000000000" pitchFamily="2" charset="2"/>
              <a:buChar char="§"/>
            </a:pPr>
            <a:r>
              <a:rPr lang="en-GB" i="1" dirty="0">
                <a:solidFill>
                  <a:srgbClr val="FF0000"/>
                </a:solidFill>
                <a:latin typeface="Calibri" panose="020F0502020204030204" pitchFamily="34" charset="0"/>
              </a:rPr>
              <a:t>Allow plenty of time to deal with unforeseen circumstances</a:t>
            </a:r>
          </a:p>
          <a:p>
            <a:pPr lvl="1">
              <a:buFont typeface="Wingdings" panose="05000000000000000000" pitchFamily="2" charset="2"/>
              <a:buChar char="§"/>
            </a:pPr>
            <a:r>
              <a:rPr lang="en-GB" i="1" dirty="0">
                <a:solidFill>
                  <a:srgbClr val="FF0000"/>
                </a:solidFill>
                <a:latin typeface="Calibri" panose="020F0502020204030204" pitchFamily="34" charset="0"/>
              </a:rPr>
              <a:t>Check and re-check your submission deadline</a:t>
            </a:r>
          </a:p>
          <a:p>
            <a:pPr lvl="1">
              <a:buFont typeface="Wingdings" panose="05000000000000000000" pitchFamily="2" charset="2"/>
              <a:buChar char="§"/>
            </a:pPr>
            <a:r>
              <a:rPr lang="en-GB" i="1" dirty="0">
                <a:solidFill>
                  <a:srgbClr val="FF0000"/>
                </a:solidFill>
                <a:latin typeface="Calibri" panose="020F0502020204030204" pitchFamily="34" charset="0"/>
              </a:rPr>
              <a:t>Check what is required for your submission  (Module Handbook)</a:t>
            </a:r>
          </a:p>
          <a:p>
            <a:pPr lvl="1">
              <a:buFont typeface="Wingdings" panose="05000000000000000000" pitchFamily="2" charset="2"/>
              <a:buChar char="§"/>
            </a:pPr>
            <a:r>
              <a:rPr lang="en-GB" i="1" dirty="0">
                <a:solidFill>
                  <a:srgbClr val="FF0000"/>
                </a:solidFill>
                <a:latin typeface="Calibri" panose="020F0502020204030204" pitchFamily="34" charset="0"/>
              </a:rPr>
              <a:t>Only submit your work when it is ready for final submission</a:t>
            </a:r>
          </a:p>
          <a:p>
            <a:pPr marL="548640" lvl="2" indent="0">
              <a:buNone/>
            </a:pPr>
            <a:endParaRPr lang="en-GB" sz="1050" i="1" spc="-100" dirty="0">
              <a:solidFill>
                <a:schemeClr val="tx2"/>
              </a:solidFill>
              <a:latin typeface="Calibri" panose="020F0502020204030204" pitchFamily="34" charset="0"/>
              <a:ea typeface="+mj-ea"/>
              <a:cs typeface="+mj-cs"/>
            </a:endParaRPr>
          </a:p>
          <a:p>
            <a:pPr marL="274320" lvl="1" indent="0">
              <a:buNone/>
            </a:pPr>
            <a:endParaRPr lang="en-US" sz="1800" i="1" spc="-100" dirty="0">
              <a:solidFill>
                <a:schemeClr val="tx2"/>
              </a:solidFill>
              <a:latin typeface="Calibri" panose="020F0502020204030204" pitchFamily="34" charset="0"/>
              <a:ea typeface="+mj-ea"/>
              <a:cs typeface="+mj-cs"/>
            </a:endParaRPr>
          </a:p>
        </p:txBody>
      </p:sp>
      <p:pic>
        <p:nvPicPr>
          <p:cNvPr id="3075" name="Picture 3" descr="C:\Users\c.abifadel\AppData\Local\Microsoft\Windows\Temporary Internet Files\Content.IE5\ZC3N9ZOI\MC900098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2694" y="90830"/>
            <a:ext cx="782269" cy="899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91400" y="6063558"/>
            <a:ext cx="1609725" cy="633305"/>
          </a:xfrm>
          <a:prstGeom prst="rect">
            <a:avLst/>
          </a:prstGeom>
        </p:spPr>
      </p:pic>
    </p:spTree>
    <p:extLst>
      <p:ext uri="{BB962C8B-B14F-4D97-AF65-F5344CB8AC3E}">
        <p14:creationId xmlns:p14="http://schemas.microsoft.com/office/powerpoint/2010/main" val="3872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par>
                          <p:cTn id="9" fill="hold">
                            <p:stCondLst>
                              <p:cond delay="1000"/>
                            </p:stCondLst>
                            <p:childTnLst>
                              <p:par>
                                <p:cTn id="10" presetID="12" presetClass="entr" presetSubtype="1"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3" dur="1000"/>
                                        <p:tgtEl>
                                          <p:spTgt spid="3">
                                            <p:txEl>
                                              <p:pRg st="1" end="1"/>
                                            </p:txEl>
                                          </p:spTgt>
                                        </p:tgtEl>
                                      </p:cBhvr>
                                    </p:animEffect>
                                  </p:childTnLst>
                                </p:cTn>
                              </p:par>
                            </p:childTnLst>
                          </p:cTn>
                        </p:par>
                        <p:par>
                          <p:cTn id="14" fill="hold">
                            <p:stCondLst>
                              <p:cond delay="2000"/>
                            </p:stCondLst>
                            <p:childTnLst>
                              <p:par>
                                <p:cTn id="15" presetID="12" presetClass="entr" presetSubtype="1"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8" dur="1000"/>
                                        <p:tgtEl>
                                          <p:spTgt spid="3">
                                            <p:txEl>
                                              <p:pRg st="2" end="2"/>
                                            </p:txEl>
                                          </p:spTgt>
                                        </p:tgtEl>
                                      </p:cBhvr>
                                    </p:animEffect>
                                  </p:childTnLst>
                                </p:cTn>
                              </p:par>
                            </p:childTnLst>
                          </p:cTn>
                        </p:par>
                        <p:par>
                          <p:cTn id="19" fill="hold">
                            <p:stCondLst>
                              <p:cond delay="3000"/>
                            </p:stCondLst>
                            <p:childTnLst>
                              <p:par>
                                <p:cTn id="20" presetID="12" presetClass="entr" presetSubtype="1"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3" dur="1000"/>
                                        <p:tgtEl>
                                          <p:spTgt spid="3">
                                            <p:txEl>
                                              <p:pRg st="3" end="3"/>
                                            </p:txEl>
                                          </p:spTgt>
                                        </p:tgtEl>
                                      </p:cBhvr>
                                    </p:animEffect>
                                  </p:childTnLst>
                                </p:cTn>
                              </p:par>
                            </p:childTnLst>
                          </p:cTn>
                        </p:par>
                        <p:par>
                          <p:cTn id="24" fill="hold">
                            <p:stCondLst>
                              <p:cond delay="4000"/>
                            </p:stCondLst>
                            <p:childTnLst>
                              <p:par>
                                <p:cTn id="25" presetID="12" presetClass="entr" presetSubtype="1"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4" end="4"/>
                                            </p:txEl>
                                          </p:spTgt>
                                        </p:tgtEl>
                                      </p:cBhvr>
                                    </p:animEffect>
                                  </p:childTnLst>
                                </p:cTn>
                              </p:par>
                            </p:childTnLst>
                          </p:cTn>
                        </p:par>
                        <p:par>
                          <p:cTn id="29" fill="hold">
                            <p:stCondLst>
                              <p:cond delay="5000"/>
                            </p:stCondLst>
                            <p:childTnLst>
                              <p:par>
                                <p:cTn id="30" presetID="12" presetClass="entr" presetSubtype="1"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3" dur="1000"/>
                                        <p:tgtEl>
                                          <p:spTgt spid="3">
                                            <p:txEl>
                                              <p:pRg st="5" end="5"/>
                                            </p:txEl>
                                          </p:spTgt>
                                        </p:tgtEl>
                                      </p:cBhvr>
                                    </p:animEffect>
                                  </p:childTnLst>
                                </p:cTn>
                              </p:par>
                            </p:childTnLst>
                          </p:cTn>
                        </p:par>
                        <p:par>
                          <p:cTn id="34" fill="hold">
                            <p:stCondLst>
                              <p:cond delay="6000"/>
                            </p:stCondLst>
                            <p:childTnLst>
                              <p:par>
                                <p:cTn id="35" presetID="12" presetClass="entr" presetSubtype="1"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38" dur="1000"/>
                                        <p:tgtEl>
                                          <p:spTgt spid="3">
                                            <p:txEl>
                                              <p:pRg st="6" end="6"/>
                                            </p:txEl>
                                          </p:spTgt>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childTnLst>
                                </p:cTn>
                              </p:par>
                            </p:childTnLst>
                          </p:cTn>
                        </p:par>
                        <p:par>
                          <p:cTn id="47" fill="hold">
                            <p:stCondLst>
                              <p:cond delay="9000"/>
                            </p:stCondLst>
                            <p:childTnLst>
                              <p:par>
                                <p:cTn id="48" presetID="10" presetClass="entr" presetSubtype="0" fill="hold" nodeType="after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1000"/>
                                        <p:tgtEl>
                                          <p:spTgt spid="3">
                                            <p:txEl>
                                              <p:pRg st="9" end="9"/>
                                            </p:txEl>
                                          </p:spTgt>
                                        </p:tgtEl>
                                      </p:cBhvr>
                                    </p:animEffect>
                                  </p:childTnLst>
                                </p:cTn>
                              </p:par>
                            </p:childTnLst>
                          </p:cTn>
                        </p:par>
                        <p:par>
                          <p:cTn id="51" fill="hold">
                            <p:stCondLst>
                              <p:cond delay="10000"/>
                            </p:stCondLst>
                            <p:childTnLst>
                              <p:par>
                                <p:cTn id="52" presetID="10" presetClass="entr" presetSubtype="0" fill="hold" nodeType="after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childTnLst>
                                </p:cTn>
                              </p:par>
                            </p:childTnLst>
                          </p:cTn>
                        </p:par>
                        <p:par>
                          <p:cTn id="55" fill="hold">
                            <p:stCondLst>
                              <p:cond delay="11000"/>
                            </p:stCondLst>
                            <p:childTnLst>
                              <p:par>
                                <p:cTn id="56" presetID="10" presetClass="entr" presetSubtype="0" fill="hold" nodeType="after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fade">
                                      <p:cBhvr>
                                        <p:cTn id="58"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93990"/>
            <a:ext cx="6571343" cy="1049235"/>
          </a:xfrm>
        </p:spPr>
        <p:txBody>
          <a:bodyPr>
            <a:normAutofit fontScale="90000"/>
          </a:bodyPr>
          <a:lstStyle/>
          <a:p>
            <a:pPr algn="ctr"/>
            <a:r>
              <a:rPr lang="en-GB" sz="4800" dirty="0">
                <a:latin typeface="Calibri" panose="020F0502020204030204" pitchFamily="34" charset="0"/>
              </a:rPr>
              <a:t>London STUDENTS’ HALL - MOODLE</a:t>
            </a:r>
            <a:endParaRPr lang="en-US" sz="4800" dirty="0">
              <a:latin typeface="Calibri" panose="020F0502020204030204" pitchFamily="34" charset="0"/>
            </a:endParaRPr>
          </a:p>
        </p:txBody>
      </p:sp>
      <p:sp>
        <p:nvSpPr>
          <p:cNvPr id="3" name="Content Placeholder 2"/>
          <p:cNvSpPr>
            <a:spLocks noGrp="1"/>
          </p:cNvSpPr>
          <p:nvPr>
            <p:ph idx="1"/>
          </p:nvPr>
        </p:nvSpPr>
        <p:spPr>
          <a:xfrm>
            <a:off x="76200" y="1359747"/>
            <a:ext cx="8848725" cy="5052905"/>
          </a:xfrm>
          <a:solidFill>
            <a:schemeClr val="bg1"/>
          </a:solidFill>
        </p:spPr>
        <p:txBody>
          <a:bodyPr>
            <a:noAutofit/>
          </a:bodyPr>
          <a:lstStyle/>
          <a:p>
            <a:pPr>
              <a:buFont typeface="Wingdings" panose="05000000000000000000" pitchFamily="2" charset="2"/>
              <a:buChar char="§"/>
            </a:pPr>
            <a:r>
              <a:rPr lang="en-GB" sz="2200" dirty="0">
                <a:latin typeface="Calibri" panose="020F0502020204030204" pitchFamily="34" charset="0"/>
              </a:rPr>
              <a:t>A page created especially for you on Moodle</a:t>
            </a:r>
          </a:p>
          <a:p>
            <a:pPr lvl="1">
              <a:buFont typeface="Wingdings" panose="05000000000000000000" pitchFamily="2" charset="2"/>
              <a:buChar char="§"/>
            </a:pPr>
            <a:r>
              <a:rPr lang="en-GB" sz="2200" dirty="0">
                <a:latin typeface="Calibri" panose="020F0502020204030204" pitchFamily="34" charset="0"/>
              </a:rPr>
              <a:t>Assessment Schedules</a:t>
            </a:r>
          </a:p>
          <a:p>
            <a:pPr lvl="1">
              <a:buFont typeface="Wingdings" panose="05000000000000000000" pitchFamily="2" charset="2"/>
              <a:buChar char="§"/>
            </a:pPr>
            <a:r>
              <a:rPr lang="en-GB" sz="2200" dirty="0">
                <a:latin typeface="Calibri" panose="020F0502020204030204" pitchFamily="34" charset="0"/>
              </a:rPr>
              <a:t>Step by step guides on:</a:t>
            </a:r>
          </a:p>
          <a:p>
            <a:pPr lvl="4">
              <a:buFont typeface="Wingdings" panose="05000000000000000000" pitchFamily="2" charset="2"/>
              <a:buChar char="§"/>
            </a:pPr>
            <a:r>
              <a:rPr lang="en-GB" sz="2200" dirty="0">
                <a:latin typeface="Calibri" panose="020F0502020204030204" pitchFamily="34" charset="0"/>
              </a:rPr>
              <a:t>How to upload your assessments to Moodle</a:t>
            </a:r>
          </a:p>
          <a:p>
            <a:pPr lvl="4">
              <a:buFont typeface="Wingdings" panose="05000000000000000000" pitchFamily="2" charset="2"/>
              <a:buChar char="§"/>
            </a:pPr>
            <a:r>
              <a:rPr lang="en-GB" sz="2200" dirty="0">
                <a:latin typeface="Calibri" panose="020F0502020204030204" pitchFamily="34" charset="0"/>
              </a:rPr>
              <a:t>How to deal with a late submission</a:t>
            </a:r>
          </a:p>
          <a:p>
            <a:pPr lvl="4">
              <a:buFont typeface="Wingdings" panose="05000000000000000000" pitchFamily="2" charset="2"/>
              <a:buChar char="§"/>
            </a:pPr>
            <a:r>
              <a:rPr lang="en-GB" sz="2200" dirty="0">
                <a:latin typeface="Calibri" panose="020F0502020204030204" pitchFamily="34" charset="0"/>
              </a:rPr>
              <a:t>How to file for extenuating circumstances</a:t>
            </a:r>
          </a:p>
          <a:p>
            <a:pPr lvl="4">
              <a:buFont typeface="Wingdings" panose="05000000000000000000" pitchFamily="2" charset="2"/>
              <a:buChar char="§"/>
            </a:pPr>
            <a:r>
              <a:rPr lang="en-GB" sz="2200" dirty="0">
                <a:latin typeface="Calibri" panose="020F0502020204030204" pitchFamily="34" charset="0"/>
              </a:rPr>
              <a:t>How to set up your IT account</a:t>
            </a:r>
          </a:p>
          <a:p>
            <a:pPr lvl="1">
              <a:buFont typeface="Wingdings" panose="05000000000000000000" pitchFamily="2" charset="2"/>
              <a:buChar char="§"/>
            </a:pPr>
            <a:r>
              <a:rPr lang="en-GB" sz="2200" dirty="0">
                <a:latin typeface="Calibri" panose="020F0502020204030204" pitchFamily="34" charset="0"/>
              </a:rPr>
              <a:t>Timetables</a:t>
            </a:r>
          </a:p>
          <a:p>
            <a:pPr lvl="1">
              <a:buFont typeface="Wingdings" panose="05000000000000000000" pitchFamily="2" charset="2"/>
              <a:buChar char="§"/>
            </a:pPr>
            <a:r>
              <a:rPr lang="en-GB" sz="2200" dirty="0">
                <a:latin typeface="Calibri" panose="020F0502020204030204" pitchFamily="34" charset="0"/>
              </a:rPr>
              <a:t>Attendance Policy, and much more!</a:t>
            </a:r>
          </a:p>
          <a:p>
            <a:pPr marL="274320" lvl="1" indent="0" algn="ctr">
              <a:buNone/>
            </a:pPr>
            <a:r>
              <a:rPr lang="en-GB" sz="2200" i="1" dirty="0">
                <a:solidFill>
                  <a:srgbClr val="FF0000"/>
                </a:solidFill>
                <a:latin typeface="Calibri" panose="020F0502020204030204" pitchFamily="34" charset="0"/>
              </a:rPr>
              <a:t>Please make full use of this page</a:t>
            </a:r>
          </a:p>
          <a:p>
            <a:pPr lvl="1">
              <a:buFont typeface="Wingdings" panose="05000000000000000000" pitchFamily="2" charset="2"/>
              <a:buChar char="§"/>
            </a:pPr>
            <a:endParaRPr lang="en-US" sz="22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130705"/>
            <a:ext cx="1609725" cy="633305"/>
          </a:xfrm>
          <a:prstGeom prst="rect">
            <a:avLst/>
          </a:prstGeom>
        </p:spPr>
      </p:pic>
    </p:spTree>
    <p:extLst>
      <p:ext uri="{BB962C8B-B14F-4D97-AF65-F5344CB8AC3E}">
        <p14:creationId xmlns:p14="http://schemas.microsoft.com/office/powerpoint/2010/main" val="28003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par>
                          <p:cTn id="15" fill="hold">
                            <p:stCondLst>
                              <p:cond delay="1000"/>
                            </p:stCondLst>
                            <p:childTnLst>
                              <p:par>
                                <p:cTn id="16" presetID="12" presetClass="entr" presetSubtype="1"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9" dur="1000"/>
                                        <p:tgtEl>
                                          <p:spTgt spid="3">
                                            <p:txEl>
                                              <p:pRg st="1" end="1"/>
                                            </p:txEl>
                                          </p:spTgt>
                                        </p:tgtEl>
                                      </p:cBhvr>
                                    </p:animEffect>
                                  </p:childTnLst>
                                </p:cTn>
                              </p:par>
                            </p:childTnLst>
                          </p:cTn>
                        </p:par>
                        <p:par>
                          <p:cTn id="20" fill="hold">
                            <p:stCondLst>
                              <p:cond delay="2000"/>
                            </p:stCondLst>
                            <p:childTnLst>
                              <p:par>
                                <p:cTn id="21" presetID="12" presetClass="entr" presetSubtype="1"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24" dur="1000"/>
                                        <p:tgtEl>
                                          <p:spTgt spid="3">
                                            <p:txEl>
                                              <p:pRg st="2" end="2"/>
                                            </p:txEl>
                                          </p:spTgt>
                                        </p:tgtEl>
                                      </p:cBhvr>
                                    </p:animEffect>
                                  </p:childTnLst>
                                </p:cTn>
                              </p:par>
                              <p:par>
                                <p:cTn id="25" presetID="12" presetClass="entr" presetSubtype="1"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3" end="3"/>
                                            </p:txEl>
                                          </p:spTgt>
                                        </p:tgtEl>
                                      </p:cBhvr>
                                    </p:animEffect>
                                  </p:childTnLst>
                                </p:cTn>
                              </p:par>
                              <p:par>
                                <p:cTn id="29" presetID="12" presetClass="entr" presetSubtype="1"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32" dur="1000"/>
                                        <p:tgtEl>
                                          <p:spTgt spid="3">
                                            <p:txEl>
                                              <p:pRg st="4" end="4"/>
                                            </p:txEl>
                                          </p:spTgt>
                                        </p:tgtEl>
                                      </p:cBhvr>
                                    </p:animEffect>
                                  </p:childTnLst>
                                </p:cTn>
                              </p:par>
                              <p:par>
                                <p:cTn id="33" presetID="12" presetClass="entr" presetSubtype="1"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6" dur="1000"/>
                                        <p:tgtEl>
                                          <p:spTgt spid="3">
                                            <p:txEl>
                                              <p:pRg st="5" end="5"/>
                                            </p:txEl>
                                          </p:spTgt>
                                        </p:tgtEl>
                                      </p:cBhvr>
                                    </p:animEffect>
                                  </p:childTnLst>
                                </p:cTn>
                              </p:par>
                              <p:par>
                                <p:cTn id="37" presetID="12" presetClass="entr" presetSubtype="1"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40" dur="1000"/>
                                        <p:tgtEl>
                                          <p:spTgt spid="3">
                                            <p:txEl>
                                              <p:pRg st="6" end="6"/>
                                            </p:txEl>
                                          </p:spTgt>
                                        </p:tgtEl>
                                      </p:cBhvr>
                                    </p:animEffect>
                                  </p:childTnLst>
                                </p:cTn>
                              </p:par>
                            </p:childTnLst>
                          </p:cTn>
                        </p:par>
                        <p:par>
                          <p:cTn id="41" fill="hold">
                            <p:stCondLst>
                              <p:cond delay="3000"/>
                            </p:stCondLst>
                            <p:childTnLst>
                              <p:par>
                                <p:cTn id="42" presetID="12" presetClass="entr" presetSubtype="1" fill="hold" grpId="0" nodeType="after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1000"/>
                                        <p:tgtEl>
                                          <p:spTgt spid="3">
                                            <p:txEl>
                                              <p:pRg st="7" end="7"/>
                                            </p:txEl>
                                          </p:spTgt>
                                        </p:tgtEl>
                                        <p:attrNameLst>
                                          <p:attrName>ppt_y</p:attrName>
                                        </p:attrNameLst>
                                      </p:cBhvr>
                                      <p:tavLst>
                                        <p:tav tm="0">
                                          <p:val>
                                            <p:strVal val="#ppt_y-#ppt_h*1.125000"/>
                                          </p:val>
                                        </p:tav>
                                        <p:tav tm="100000">
                                          <p:val>
                                            <p:strVal val="#ppt_y"/>
                                          </p:val>
                                        </p:tav>
                                      </p:tavLst>
                                    </p:anim>
                                    <p:animEffect transition="in" filter="wipe(down)">
                                      <p:cBhvr>
                                        <p:cTn id="45" dur="1000"/>
                                        <p:tgtEl>
                                          <p:spTgt spid="3">
                                            <p:txEl>
                                              <p:pRg st="7" end="7"/>
                                            </p:txEl>
                                          </p:spTgt>
                                        </p:tgtEl>
                                      </p:cBhvr>
                                    </p:animEffect>
                                  </p:childTnLst>
                                </p:cTn>
                              </p:par>
                            </p:childTnLst>
                          </p:cTn>
                        </p:par>
                        <p:par>
                          <p:cTn id="46" fill="hold">
                            <p:stCondLst>
                              <p:cond delay="4000"/>
                            </p:stCondLst>
                            <p:childTnLst>
                              <p:par>
                                <p:cTn id="47" presetID="12" presetClass="entr" presetSubtype="1" fill="hold" grpId="0"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1000"/>
                                        <p:tgtEl>
                                          <p:spTgt spid="3">
                                            <p:txEl>
                                              <p:pRg st="8" end="8"/>
                                            </p:txEl>
                                          </p:spTgt>
                                        </p:tgtEl>
                                        <p:attrNameLst>
                                          <p:attrName>ppt_y</p:attrName>
                                        </p:attrNameLst>
                                      </p:cBhvr>
                                      <p:tavLst>
                                        <p:tav tm="0">
                                          <p:val>
                                            <p:strVal val="#ppt_y-#ppt_h*1.125000"/>
                                          </p:val>
                                        </p:tav>
                                        <p:tav tm="100000">
                                          <p:val>
                                            <p:strVal val="#ppt_y"/>
                                          </p:val>
                                        </p:tav>
                                      </p:tavLst>
                                    </p:anim>
                                    <p:animEffect transition="in" filter="wipe(down)">
                                      <p:cBhvr>
                                        <p:cTn id="50" dur="1000"/>
                                        <p:tgtEl>
                                          <p:spTgt spid="3">
                                            <p:txEl>
                                              <p:pRg st="8" end="8"/>
                                            </p:txEl>
                                          </p:spTgt>
                                        </p:tgtEl>
                                      </p:cBhvr>
                                    </p:animEffect>
                                  </p:childTnLst>
                                </p:cTn>
                              </p:par>
                              <p:par>
                                <p:cTn id="51" presetID="12" presetClass="entr" presetSubtype="1"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1000"/>
                                        <p:tgtEl>
                                          <p:spTgt spid="3">
                                            <p:txEl>
                                              <p:pRg st="9" end="9"/>
                                            </p:txEl>
                                          </p:spTgt>
                                        </p:tgtEl>
                                        <p:attrNameLst>
                                          <p:attrName>ppt_y</p:attrName>
                                        </p:attrNameLst>
                                      </p:cBhvr>
                                      <p:tavLst>
                                        <p:tav tm="0">
                                          <p:val>
                                            <p:strVal val="#ppt_y-#ppt_h*1.125000"/>
                                          </p:val>
                                        </p:tav>
                                        <p:tav tm="100000">
                                          <p:val>
                                            <p:strVal val="#ppt_y"/>
                                          </p:val>
                                        </p:tav>
                                      </p:tavLst>
                                    </p:anim>
                                    <p:animEffect transition="in" filter="wipe(down)">
                                      <p:cBhvr>
                                        <p:cTn id="5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38F172-08B9-4BA5-B753-7D93472C0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C900681B-C4FD-40B3-B5BC-C33231614C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14" name="Straight Connector 13">
            <a:extLst>
              <a:ext uri="{FF2B5EF4-FFF2-40B4-BE49-F238E27FC236}">
                <a16:creationId xmlns:a16="http://schemas.microsoft.com/office/drawing/2014/main" id="{FEAACD67-2FB5-4530-9B74-8D946F1CE9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07DE5115-89C8-4B9C-B0E8-78A15C20C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7063" y="533400"/>
            <a:ext cx="6809874" cy="5077326"/>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A6402E2-72CC-4683-9B83-11265402E5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38453" y="763203"/>
            <a:ext cx="6467094" cy="4617720"/>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07831275-B35F-DFE0-47B0-A0CEBEB6C8BE}"/>
              </a:ext>
            </a:extLst>
          </p:cNvPr>
          <p:cNvPicPr>
            <a:picLocks noGrp="1" noChangeAspect="1"/>
          </p:cNvPicPr>
          <p:nvPr>
            <p:ph idx="1"/>
          </p:nvPr>
        </p:nvPicPr>
        <p:blipFill>
          <a:blip r:embed="rId3"/>
          <a:srcRect t="8874" r="-3" b="-3"/>
          <a:stretch>
            <a:fillRect/>
          </a:stretch>
        </p:blipFill>
        <p:spPr>
          <a:xfrm>
            <a:off x="1701927" y="1247835"/>
            <a:ext cx="5740146" cy="3648456"/>
          </a:xfrm>
          <a:prstGeom prst="rect">
            <a:avLst/>
          </a:prstGeom>
          <a:noFill/>
        </p:spPr>
      </p:pic>
    </p:spTree>
    <p:extLst>
      <p:ext uri="{BB962C8B-B14F-4D97-AF65-F5344CB8AC3E}">
        <p14:creationId xmlns:p14="http://schemas.microsoft.com/office/powerpoint/2010/main" val="177518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3046595"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7262" y="1240076"/>
            <a:ext cx="2045860" cy="4584527"/>
          </a:xfrm>
        </p:spPr>
        <p:txBody>
          <a:bodyPr>
            <a:normAutofit/>
          </a:bodyPr>
          <a:lstStyle/>
          <a:p>
            <a:r>
              <a:rPr lang="en-GB" sz="2700" b="1">
                <a:solidFill>
                  <a:srgbClr val="FFFFFF"/>
                </a:solidFill>
                <a:latin typeface="Calibri" panose="020F0502020204030204" pitchFamily="34" charset="0"/>
              </a:rPr>
              <a:t>NOTES TO REMEMBER</a:t>
            </a:r>
            <a:endParaRPr lang="en-US" sz="2700" b="1">
              <a:solidFill>
                <a:srgbClr val="FFFFFF"/>
              </a:solidFill>
              <a:latin typeface="Calibri" panose="020F0502020204030204" pitchFamily="34" charset="0"/>
            </a:endParaRPr>
          </a:p>
        </p:txBody>
      </p:sp>
      <p:sp>
        <p:nvSpPr>
          <p:cNvPr id="3" name="Content Placeholder 2"/>
          <p:cNvSpPr>
            <a:spLocks noGrp="1"/>
          </p:cNvSpPr>
          <p:nvPr>
            <p:ph idx="1"/>
          </p:nvPr>
        </p:nvSpPr>
        <p:spPr>
          <a:xfrm>
            <a:off x="3445548" y="488856"/>
            <a:ext cx="5299496" cy="5949447"/>
          </a:xfrm>
        </p:spPr>
        <p:txBody>
          <a:bodyPr anchor="t">
            <a:normAutofit/>
          </a:bodyPr>
          <a:lstStyle/>
          <a:p>
            <a:pPr>
              <a:lnSpc>
                <a:spcPct val="110000"/>
              </a:lnSpc>
              <a:buFont typeface="Wingdings" panose="05000000000000000000" pitchFamily="2" charset="2"/>
              <a:buChar char="§"/>
            </a:pPr>
            <a:r>
              <a:rPr lang="en-US" sz="1800" dirty="0">
                <a:latin typeface="Calibri" panose="020F0502020204030204" pitchFamily="34" charset="0"/>
              </a:rPr>
              <a:t>Deadlines are always at </a:t>
            </a:r>
            <a:r>
              <a:rPr lang="en-US" sz="1800" b="1" dirty="0">
                <a:latin typeface="Calibri" panose="020F0502020204030204" pitchFamily="34" charset="0"/>
              </a:rPr>
              <a:t>2:00PM</a:t>
            </a:r>
            <a:r>
              <a:rPr lang="en-US" sz="1800" dirty="0">
                <a:latin typeface="Calibri" panose="020F0502020204030204" pitchFamily="34" charset="0"/>
              </a:rPr>
              <a:t> of the assigned date in the assessment schedule</a:t>
            </a:r>
          </a:p>
          <a:p>
            <a:pPr>
              <a:lnSpc>
                <a:spcPct val="110000"/>
              </a:lnSpc>
              <a:buFont typeface="Wingdings" panose="05000000000000000000" pitchFamily="2" charset="2"/>
              <a:buChar char="§"/>
            </a:pPr>
            <a:endParaRPr lang="en-US" sz="1800" dirty="0">
              <a:latin typeface="Calibri" panose="020F0502020204030204" pitchFamily="34" charset="0"/>
            </a:endParaRPr>
          </a:p>
          <a:p>
            <a:pPr lvl="2">
              <a:lnSpc>
                <a:spcPct val="110000"/>
              </a:lnSpc>
              <a:buFont typeface="Wingdings" panose="05000000000000000000" pitchFamily="2" charset="2"/>
              <a:buChar char="§"/>
            </a:pPr>
            <a:r>
              <a:rPr lang="en-US" sz="1800" b="1" dirty="0">
                <a:latin typeface="Calibri" panose="020F0502020204030204" pitchFamily="34" charset="0"/>
              </a:rPr>
              <a:t>DO NOT leave to ’1:58PM’ to upload your work. You might encounter difficulties trying to gain access</a:t>
            </a:r>
          </a:p>
          <a:p>
            <a:pPr lvl="2">
              <a:lnSpc>
                <a:spcPct val="110000"/>
              </a:lnSpc>
              <a:buFont typeface="Wingdings" panose="05000000000000000000" pitchFamily="2" charset="2"/>
              <a:buChar char="§"/>
            </a:pPr>
            <a:endParaRPr lang="en-US" sz="1800" b="1" dirty="0">
              <a:latin typeface="Calibri" panose="020F0502020204030204" pitchFamily="34" charset="0"/>
            </a:endParaRPr>
          </a:p>
          <a:p>
            <a:pPr lvl="2">
              <a:lnSpc>
                <a:spcPct val="110000"/>
              </a:lnSpc>
              <a:buFont typeface="Wingdings" panose="05000000000000000000" pitchFamily="2" charset="2"/>
              <a:buChar char="§"/>
            </a:pPr>
            <a:r>
              <a:rPr lang="en-US" sz="1800" b="1" dirty="0">
                <a:latin typeface="Calibri" panose="020F0502020204030204" pitchFamily="34" charset="0"/>
              </a:rPr>
              <a:t>In other words, …. DO NOT leave it to the LAST MINUTE</a:t>
            </a:r>
            <a:r>
              <a:rPr lang="en-US" sz="1800" dirty="0">
                <a:latin typeface="Calibri" panose="020F0502020204030204" pitchFamily="34" charset="0"/>
              </a:rPr>
              <a:t>!</a:t>
            </a:r>
          </a:p>
          <a:p>
            <a:pPr>
              <a:lnSpc>
                <a:spcPct val="110000"/>
              </a:lnSpc>
              <a:buFont typeface="Wingdings" panose="05000000000000000000" pitchFamily="2" charset="2"/>
              <a:buChar char="§"/>
            </a:pPr>
            <a:endParaRPr lang="en-US" sz="1800" dirty="0">
              <a:latin typeface="Calibri" panose="020F0502020204030204" pitchFamily="34" charset="0"/>
            </a:endParaRPr>
          </a:p>
          <a:p>
            <a:pPr>
              <a:lnSpc>
                <a:spcPct val="110000"/>
              </a:lnSpc>
              <a:buFont typeface="Wingdings" panose="05000000000000000000" pitchFamily="2" charset="2"/>
              <a:buChar char="§"/>
            </a:pPr>
            <a:r>
              <a:rPr lang="en-US" sz="1800" i="1" dirty="0">
                <a:latin typeface="Calibri" panose="020F0502020204030204" pitchFamily="34" charset="0"/>
              </a:rPr>
              <a:t>You should ALWAYS use your </a:t>
            </a:r>
            <a:r>
              <a:rPr lang="en-US" sz="1800" b="1" i="1" dirty="0">
                <a:latin typeface="Calibri" panose="020F0502020204030204" pitchFamily="34" charset="0"/>
              </a:rPr>
              <a:t>University email address </a:t>
            </a:r>
            <a:r>
              <a:rPr lang="en-US" sz="1800" i="1" dirty="0">
                <a:latin typeface="Calibri" panose="020F0502020204030204" pitchFamily="34" charset="0"/>
              </a:rPr>
              <a:t>when communicating with us!</a:t>
            </a:r>
          </a:p>
          <a:p>
            <a:pPr marL="0" indent="0">
              <a:lnSpc>
                <a:spcPct val="110000"/>
              </a:lnSpc>
              <a:buNone/>
            </a:pPr>
            <a:r>
              <a:rPr lang="en-US" sz="1800" i="1" dirty="0">
                <a:latin typeface="Calibri" panose="020F0502020204030204" pitchFamily="34" charset="0"/>
              </a:rPr>
              <a:t>                                                </a:t>
            </a:r>
            <a:r>
              <a:rPr lang="en-US" sz="1800" dirty="0">
                <a:latin typeface="Calibri" panose="020F0502020204030204" pitchFamily="34" charset="0"/>
              </a:rPr>
              <a:t>LondonAssessments@uwtsd.ac.uk</a:t>
            </a:r>
          </a:p>
          <a:p>
            <a:pPr lvl="2">
              <a:lnSpc>
                <a:spcPct val="110000"/>
              </a:lnSpc>
              <a:buFont typeface="Wingdings" panose="05000000000000000000" pitchFamily="2" charset="2"/>
              <a:buChar char="§"/>
            </a:pPr>
            <a:endParaRPr lang="en-US" sz="1800" i="1" dirty="0">
              <a:latin typeface="Calibri" panose="020F0502020204030204" pitchFamily="34" charset="0"/>
            </a:endParaRPr>
          </a:p>
          <a:p>
            <a:pPr>
              <a:lnSpc>
                <a:spcPct val="110000"/>
              </a:lnSpc>
              <a:buFont typeface="Wingdings" panose="05000000000000000000" pitchFamily="2" charset="2"/>
              <a:buChar char="§"/>
            </a:pPr>
            <a:endParaRPr lang="en-US" sz="18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par>
                          <p:cTn id="8" fill="hold">
                            <p:stCondLst>
                              <p:cond delay="2000"/>
                            </p:stCondLst>
                            <p:childTnLst>
                              <p:par>
                                <p:cTn id="9" presetID="1"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par>
                          <p:cTn id="11" fill="hold">
                            <p:stCondLst>
                              <p:cond delay="3000"/>
                            </p:stCondLst>
                            <p:childTnLst>
                              <p:par>
                                <p:cTn id="12" presetID="1" presetClass="entr" presetSubtype="0" fill="hold" nodeType="afterEffect">
                                  <p:stCondLst>
                                    <p:cond delay="1500"/>
                                  </p:stCondLst>
                                  <p:childTnLst>
                                    <p:set>
                                      <p:cBhvr>
                                        <p:cTn id="13"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6" end="6"/>
                                            </p:txEl>
                                          </p:spTgt>
                                        </p:tgtEl>
                                        <p:attrNameLst>
                                          <p:attrName>style.visibility</p:attrName>
                                        </p:attrNameLst>
                                      </p:cBhvr>
                                      <p:to>
                                        <p:strVal val="visible"/>
                                      </p:to>
                                    </p:set>
                                    <p:animEffect transition="in" filter="fade">
                                      <p:cBhvr>
                                        <p:cTn id="18" dur="500"/>
                                        <p:tgtEl>
                                          <p:spTgt spid="3">
                                            <p:txEl>
                                              <p:pRg st="6" end="6"/>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animEffect transition="in" filter="fade">
                                      <p:cBhvr>
                                        <p:cTn id="23"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8E7A6F0-5CD3-481E-B0F2-E7F99FE675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11290DF-4975-4FCD-8B8D-BBC86B836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152401" y="1138228"/>
            <a:ext cx="3672386" cy="3858767"/>
          </a:xfrm>
        </p:spPr>
        <p:txBody>
          <a:bodyPr anchor="ctr">
            <a:normAutofit/>
          </a:bodyPr>
          <a:lstStyle/>
          <a:p>
            <a:r>
              <a:rPr lang="en-GB" sz="3400" b="1" dirty="0">
                <a:latin typeface="Calibri" panose="020F0502020204030204" pitchFamily="34" charset="0"/>
              </a:rPr>
              <a:t>LATE SUBMISSIONS</a:t>
            </a:r>
            <a:endParaRPr lang="en-US" sz="3400" b="1" dirty="0">
              <a:latin typeface="Calibri" panose="020F0502020204030204" pitchFamily="34" charset="0"/>
            </a:endParaRPr>
          </a:p>
        </p:txBody>
      </p:sp>
      <p:grpSp>
        <p:nvGrpSpPr>
          <p:cNvPr id="13" name="Group 12">
            <a:extLst>
              <a:ext uri="{FF2B5EF4-FFF2-40B4-BE49-F238E27FC236}">
                <a16:creationId xmlns:a16="http://schemas.microsoft.com/office/drawing/2014/main" id="{357CA18A-A333-4DCB-842B-76827D2ECB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25015" y="638300"/>
            <a:ext cx="4807204" cy="4858625"/>
            <a:chOff x="7807230" y="2012810"/>
            <a:chExt cx="3251252" cy="3459865"/>
          </a:xfrm>
        </p:grpSpPr>
        <p:sp>
          <p:nvSpPr>
            <p:cNvPr id="14" name="Rectangle 13">
              <a:extLst>
                <a:ext uri="{FF2B5EF4-FFF2-40B4-BE49-F238E27FC236}">
                  <a16:creationId xmlns:a16="http://schemas.microsoft.com/office/drawing/2014/main" id="{6E785FC3-CE7B-46F8-8C7A-EBBF001ED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5069D9A-30C7-4159-880C-DD2BDC510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D9FE1511-6E1B-4F0E-8FF0-958527181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918" y="973636"/>
            <a:ext cx="4327398" cy="4187952"/>
          </a:xfrm>
          <a:prstGeom prst="rect">
            <a:avLst/>
          </a:prstGeom>
          <a:solidFill>
            <a:srgbClr val="FFFFFF"/>
          </a:solidFill>
          <a:ln w="6350">
            <a:solidFill>
              <a:srgbClr val="DFDB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188362" y="1138228"/>
            <a:ext cx="4080510" cy="3858768"/>
          </a:xfrm>
        </p:spPr>
        <p:txBody>
          <a:bodyPr anchor="ctr">
            <a:noAutofit/>
          </a:bodyPr>
          <a:lstStyle/>
          <a:p>
            <a:pPr>
              <a:lnSpc>
                <a:spcPct val="110000"/>
              </a:lnSpc>
              <a:buFont typeface="Wingdings" panose="05000000000000000000" pitchFamily="2" charset="2"/>
              <a:buChar char="§"/>
            </a:pPr>
            <a:r>
              <a:rPr lang="en-US" sz="1300" b="1" dirty="0">
                <a:solidFill>
                  <a:srgbClr val="000000"/>
                </a:solidFill>
                <a:latin typeface="Calibri" panose="020F0502020204030204" pitchFamily="34" charset="0"/>
              </a:rPr>
              <a:t>Students are responsible for submitting their work on time. </a:t>
            </a:r>
          </a:p>
          <a:p>
            <a:pPr marL="0" indent="0">
              <a:lnSpc>
                <a:spcPct val="110000"/>
              </a:lnSpc>
              <a:buNone/>
            </a:pPr>
            <a:r>
              <a:rPr lang="en-US" sz="1300" dirty="0">
                <a:solidFill>
                  <a:srgbClr val="000000"/>
                </a:solidFill>
                <a:latin typeface="Calibri" panose="020F0502020204030204" pitchFamily="34" charset="0"/>
              </a:rPr>
              <a:t>In the event that work cannot be submitted by its deadline, you need to:</a:t>
            </a:r>
          </a:p>
          <a:p>
            <a:pPr lvl="0">
              <a:lnSpc>
                <a:spcPct val="110000"/>
              </a:lnSpc>
              <a:buFont typeface="Wingdings" panose="05000000000000000000" pitchFamily="2" charset="2"/>
              <a:buChar char="§"/>
            </a:pPr>
            <a:r>
              <a:rPr lang="en-US" sz="1300" dirty="0">
                <a:solidFill>
                  <a:srgbClr val="000000"/>
                </a:solidFill>
                <a:latin typeface="Calibri" panose="020F0502020204030204" pitchFamily="34" charset="0"/>
              </a:rPr>
              <a:t>Upload your work on Moodle as Normal but it will show the date and time you uploaded (submitted) your Assessment.</a:t>
            </a:r>
          </a:p>
          <a:p>
            <a:pPr lvl="0">
              <a:lnSpc>
                <a:spcPct val="110000"/>
              </a:lnSpc>
              <a:buFont typeface="Wingdings" panose="05000000000000000000" pitchFamily="2" charset="2"/>
              <a:buChar char="§"/>
            </a:pPr>
            <a:r>
              <a:rPr lang="en-US" sz="1300" dirty="0">
                <a:solidFill>
                  <a:srgbClr val="000000"/>
                </a:solidFill>
                <a:latin typeface="Calibri" panose="020F0502020204030204" pitchFamily="34" charset="0"/>
              </a:rPr>
              <a:t>Assessments submitted  within </a:t>
            </a:r>
            <a:r>
              <a:rPr lang="en-US" sz="1300" b="1" u="sng" dirty="0">
                <a:solidFill>
                  <a:srgbClr val="000000"/>
                </a:solidFill>
                <a:latin typeface="Calibri" panose="020F0502020204030204" pitchFamily="34" charset="0"/>
              </a:rPr>
              <a:t>ONE WEEK  </a:t>
            </a:r>
            <a:r>
              <a:rPr lang="en-US" sz="1300" dirty="0">
                <a:solidFill>
                  <a:srgbClr val="000000"/>
                </a:solidFill>
                <a:latin typeface="Calibri" panose="020F0502020204030204" pitchFamily="34" charset="0"/>
              </a:rPr>
              <a:t>after the submission deadline will be counted as Late Submission and will be Marked</a:t>
            </a:r>
          </a:p>
          <a:p>
            <a:pPr>
              <a:lnSpc>
                <a:spcPct val="110000"/>
              </a:lnSpc>
              <a:buFont typeface="Wingdings" panose="05000000000000000000" pitchFamily="2" charset="2"/>
              <a:buChar char="§"/>
            </a:pPr>
            <a:r>
              <a:rPr lang="en-US" sz="1300" dirty="0">
                <a:solidFill>
                  <a:srgbClr val="000000"/>
                </a:solidFill>
                <a:latin typeface="Calibri" panose="020F0502020204030204" pitchFamily="34" charset="0"/>
              </a:rPr>
              <a:t>Assessments submitted   </a:t>
            </a:r>
            <a:r>
              <a:rPr lang="en-US" sz="1300" b="1" u="sng" dirty="0">
                <a:solidFill>
                  <a:srgbClr val="000000"/>
                </a:solidFill>
                <a:latin typeface="Calibri" panose="020F0502020204030204" pitchFamily="34" charset="0"/>
              </a:rPr>
              <a:t>ONE WEEK  </a:t>
            </a:r>
            <a:r>
              <a:rPr lang="en-US" sz="1300" dirty="0">
                <a:solidFill>
                  <a:srgbClr val="000000"/>
                </a:solidFill>
                <a:latin typeface="Calibri" panose="020F0502020204030204" pitchFamily="34" charset="0"/>
              </a:rPr>
              <a:t>after the submission deadline will not be marked and will be awarded a mark of  Zero (Non-Submission)</a:t>
            </a:r>
          </a:p>
          <a:p>
            <a:pPr lvl="0">
              <a:lnSpc>
                <a:spcPct val="110000"/>
              </a:lnSpc>
              <a:buFont typeface="Wingdings" panose="05000000000000000000" pitchFamily="2" charset="2"/>
              <a:buChar char="§"/>
            </a:pPr>
            <a:r>
              <a:rPr lang="en-US" sz="1300" dirty="0">
                <a:solidFill>
                  <a:srgbClr val="000000"/>
                </a:solidFill>
                <a:latin typeface="Calibri" panose="020F0502020204030204" pitchFamily="34" charset="0"/>
              </a:rPr>
              <a:t> </a:t>
            </a:r>
            <a:r>
              <a:rPr lang="en-GB" sz="1300" i="1" dirty="0">
                <a:solidFill>
                  <a:srgbClr val="000000"/>
                </a:solidFill>
                <a:latin typeface="Calibri" panose="020F0502020204030204" pitchFamily="34" charset="0"/>
              </a:rPr>
              <a:t>Please also refer to the relevant guide on the Students’ Hall Page</a:t>
            </a:r>
            <a:endParaRPr lang="en-US" sz="1300" dirty="0">
              <a:solidFill>
                <a:srgbClr val="000000"/>
              </a:solidFill>
              <a:latin typeface="Calibri" panose="020F0502020204030204" pitchFamily="34" charset="0"/>
            </a:endParaRPr>
          </a:p>
          <a:p>
            <a:pPr marL="0" indent="0">
              <a:lnSpc>
                <a:spcPct val="110000"/>
              </a:lnSpc>
              <a:buNone/>
            </a:pPr>
            <a:r>
              <a:rPr lang="en-US" sz="1300" i="1" dirty="0">
                <a:solidFill>
                  <a:srgbClr val="000000"/>
                </a:solidFill>
                <a:latin typeface="Calibri" panose="020F0502020204030204" pitchFamily="34" charset="0"/>
              </a:rPr>
              <a:t> </a:t>
            </a:r>
          </a:p>
        </p:txBody>
      </p:sp>
      <p:pic>
        <p:nvPicPr>
          <p:cNvPr id="19" name="Picture 18">
            <a:extLst>
              <a:ext uri="{FF2B5EF4-FFF2-40B4-BE49-F238E27FC236}">
                <a16:creationId xmlns:a16="http://schemas.microsoft.com/office/drawing/2014/main" id="{025CEF6D-5E98-4B5C-A10F-7459C1EEF1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21" name="Straight Connector 20">
            <a:extLst>
              <a:ext uri="{FF2B5EF4-FFF2-40B4-BE49-F238E27FC236}">
                <a16:creationId xmlns:a16="http://schemas.microsoft.com/office/drawing/2014/main" id="{05C73161-1E4E-4E6A-91B2-E885CF8FFB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1000"/>
                                        <p:tgtEl>
                                          <p:spTgt spid="3">
                                            <p:txEl>
                                              <p:pRg st="2" end="2"/>
                                            </p:txEl>
                                          </p:spTgt>
                                        </p:tgtEl>
                                      </p:cBhvr>
                                    </p:animEffect>
                                  </p:childTnLst>
                                </p:cTn>
                              </p:par>
                            </p:childTnLst>
                          </p:cTn>
                        </p:par>
                        <p:par>
                          <p:cTn id="17" fill="hold">
                            <p:stCondLst>
                              <p:cond delay="3500"/>
                            </p:stCondLst>
                            <p:childTnLst>
                              <p:par>
                                <p:cTn id="18" presetID="10" presetClass="entr" presetSubtype="0" fill="hold" nodeType="afterEffect">
                                  <p:stCondLst>
                                    <p:cond delay="50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1000"/>
                                        <p:tgtEl>
                                          <p:spTgt spid="3">
                                            <p:txEl>
                                              <p:pRg st="3" end="3"/>
                                            </p:txEl>
                                          </p:spTgt>
                                        </p:tgtEl>
                                      </p:cBhvr>
                                    </p:animEffect>
                                  </p:childTnLst>
                                </p:cTn>
                              </p:par>
                            </p:childTnLst>
                          </p:cTn>
                        </p:par>
                        <p:par>
                          <p:cTn id="21" fill="hold">
                            <p:stCondLst>
                              <p:cond delay="5000"/>
                            </p:stCondLst>
                            <p:childTnLst>
                              <p:par>
                                <p:cTn id="22" presetID="10" presetClass="entr" presetSubtype="0" fill="hold" nodeType="afterEffect">
                                  <p:stCondLst>
                                    <p:cond delay="50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1000"/>
                                        <p:tgtEl>
                                          <p:spTgt spid="3">
                                            <p:txEl>
                                              <p:pRg st="4" end="4"/>
                                            </p:txEl>
                                          </p:spTgt>
                                        </p:tgtEl>
                                      </p:cBhvr>
                                    </p:animEffect>
                                  </p:childTnLst>
                                </p:cTn>
                              </p:par>
                            </p:childTnLst>
                          </p:cTn>
                        </p:par>
                        <p:par>
                          <p:cTn id="25" fill="hold">
                            <p:stCondLst>
                              <p:cond delay="6500"/>
                            </p:stCondLst>
                            <p:childTnLst>
                              <p:par>
                                <p:cTn id="26" presetID="10" presetClass="entr" presetSubtype="0" fill="hold" nodeType="afterEffect">
                                  <p:stCondLst>
                                    <p:cond delay="50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6328" y="355349"/>
            <a:ext cx="6571343" cy="1049235"/>
          </a:xfrm>
        </p:spPr>
        <p:txBody>
          <a:bodyPr>
            <a:normAutofit fontScale="90000"/>
          </a:bodyPr>
          <a:lstStyle/>
          <a:p>
            <a:pPr algn="ctr"/>
            <a:r>
              <a:rPr lang="en-GB" sz="4800" b="1" dirty="0">
                <a:latin typeface="Calibri" panose="020F0502020204030204" pitchFamily="34" charset="0"/>
              </a:rPr>
              <a:t>LATE SUBMISSIONS - PENALTIES</a:t>
            </a:r>
            <a:endParaRPr lang="en-US" sz="4800" b="1" dirty="0">
              <a:latin typeface="Calibri" panose="020F0502020204030204" pitchFamily="34" charset="0"/>
            </a:endParaRPr>
          </a:p>
        </p:txBody>
      </p:sp>
      <p:sp>
        <p:nvSpPr>
          <p:cNvPr id="3" name="Content Placeholder 2"/>
          <p:cNvSpPr>
            <a:spLocks noGrp="1"/>
          </p:cNvSpPr>
          <p:nvPr>
            <p:ph idx="1"/>
          </p:nvPr>
        </p:nvSpPr>
        <p:spPr>
          <a:xfrm>
            <a:off x="457200" y="1676400"/>
            <a:ext cx="8229600" cy="4800600"/>
          </a:xfrm>
        </p:spPr>
        <p:txBody>
          <a:bodyPr>
            <a:normAutofit fontScale="70000" lnSpcReduction="20000"/>
          </a:bodyPr>
          <a:lstStyle/>
          <a:p>
            <a:pPr lvl="0"/>
            <a:endParaRPr lang="en-US" sz="900" dirty="0">
              <a:latin typeface="Calibri" panose="020F0502020204030204" pitchFamily="34" charset="0"/>
            </a:endParaRPr>
          </a:p>
          <a:p>
            <a:pPr lvl="0"/>
            <a:r>
              <a:rPr lang="en-US" sz="2800" dirty="0">
                <a:latin typeface="Calibri" panose="020F0502020204030204" pitchFamily="34" charset="0"/>
              </a:rPr>
              <a:t>If you submit your assessment late, your mark will be subject to the University’s rules and regulations:</a:t>
            </a:r>
          </a:p>
          <a:p>
            <a:pPr marL="548640" lvl="2" indent="0">
              <a:buNone/>
            </a:pPr>
            <a:endParaRPr lang="en-US" sz="2400" b="1" u="sng" dirty="0">
              <a:latin typeface="Calibri" panose="020F0502020204030204" pitchFamily="34" charset="0"/>
            </a:endParaRPr>
          </a:p>
          <a:p>
            <a:pPr marL="548640" lvl="2" indent="0">
              <a:buNone/>
            </a:pPr>
            <a:r>
              <a:rPr lang="en-US" sz="2400" b="1" u="sng" dirty="0">
                <a:latin typeface="Calibri" panose="020F0502020204030204" pitchFamily="34" charset="0"/>
              </a:rPr>
              <a:t>First Attempt Students</a:t>
            </a:r>
          </a:p>
          <a:p>
            <a:pPr lvl="2"/>
            <a:r>
              <a:rPr lang="en-US" sz="2400" i="1" dirty="0">
                <a:latin typeface="Calibri" panose="020F0502020204030204" pitchFamily="34" charset="0"/>
              </a:rPr>
              <a:t>Capped to </a:t>
            </a:r>
            <a:r>
              <a:rPr lang="en-US" sz="2400" i="1" dirty="0">
                <a:solidFill>
                  <a:srgbClr val="FF0000"/>
                </a:solidFill>
                <a:latin typeface="Calibri" panose="020F0502020204030204" pitchFamily="34" charset="0"/>
              </a:rPr>
              <a:t>40% </a:t>
            </a:r>
            <a:r>
              <a:rPr lang="en-GB" sz="2400" i="1" dirty="0">
                <a:solidFill>
                  <a:srgbClr val="FF0000"/>
                </a:solidFill>
                <a:latin typeface="Calibri" panose="020F0502020204030204" pitchFamily="34" charset="0"/>
              </a:rPr>
              <a:t>(50% for Level 7)</a:t>
            </a:r>
            <a:r>
              <a:rPr lang="en-GB" sz="2400" i="1" dirty="0">
                <a:latin typeface="Calibri" panose="020F0502020204030204" pitchFamily="34" charset="0"/>
              </a:rPr>
              <a:t> </a:t>
            </a:r>
            <a:r>
              <a:rPr lang="en-US" sz="2400" i="1" dirty="0">
                <a:latin typeface="Calibri" panose="020F0502020204030204" pitchFamily="34" charset="0"/>
              </a:rPr>
              <a:t>if submitted within 1 week of the deadline </a:t>
            </a:r>
          </a:p>
          <a:p>
            <a:pPr lvl="2"/>
            <a:endParaRPr lang="en-US" sz="2000" i="1" dirty="0">
              <a:latin typeface="Calibri" panose="020F0502020204030204" pitchFamily="34" charset="0"/>
            </a:endParaRP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endParaRPr lang="en-US" sz="2400" b="1" i="1" dirty="0">
              <a:solidFill>
                <a:srgbClr val="FF0000"/>
              </a:solidFill>
              <a:latin typeface="Calibri" panose="020F0502020204030204" pitchFamily="34" charset="0"/>
            </a:endParaRPr>
          </a:p>
          <a:p>
            <a:pPr lvl="2"/>
            <a:r>
              <a:rPr lang="en-GB" sz="2400" b="1" i="1" dirty="0">
                <a:solidFill>
                  <a:srgbClr val="FF0000"/>
                </a:solidFill>
                <a:latin typeface="Calibri" panose="020F0502020204030204" pitchFamily="34" charset="0"/>
              </a:rPr>
              <a:t>For more detailed instruction please refer to the Students’ Hall in Moodle</a:t>
            </a:r>
            <a:endParaRPr lang="en-US" sz="2400" b="1" i="1" dirty="0">
              <a:solidFill>
                <a:srgbClr val="FF0000"/>
              </a:solidFill>
              <a:latin typeface="Calibri" panose="020F0502020204030204" pitchFamily="34" charset="0"/>
            </a:endParaRPr>
          </a:p>
          <a:p>
            <a:endParaRPr lang="en-GB" sz="1050" b="1" dirty="0">
              <a:latin typeface="Calibri" panose="020F0502020204030204" pitchFamily="34" charset="0"/>
            </a:endParaRPr>
          </a:p>
          <a:p>
            <a:pPr marL="0" indent="0" algn="ctr">
              <a:buNone/>
            </a:pPr>
            <a:r>
              <a:rPr lang="en-US" sz="2900" b="1" i="1" u="sng" spc="-100" dirty="0">
                <a:solidFill>
                  <a:srgbClr val="FF0000"/>
                </a:solidFill>
                <a:latin typeface="Calibri" panose="020F0502020204030204" pitchFamily="34" charset="0"/>
              </a:rPr>
              <a:t>IMPORTANT:  The 2:00 PM rule also applies for late submissions</a:t>
            </a:r>
          </a:p>
          <a:p>
            <a:pPr marL="0" indent="0" algn="ctr">
              <a:buNone/>
            </a:pPr>
            <a:r>
              <a:rPr lang="en-US" i="1" spc="-100" dirty="0">
                <a:solidFill>
                  <a:schemeClr val="tx2"/>
                </a:solidFill>
                <a:latin typeface="Calibri" panose="020F0502020204030204" pitchFamily="34" charset="0"/>
                <a:ea typeface="+mj-ea"/>
                <a:cs typeface="+mj-cs"/>
              </a:rPr>
              <a: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0" end="10"/>
                                            </p:txEl>
                                          </p:spTgt>
                                        </p:tgtEl>
                                        <p:attrNameLst>
                                          <p:attrName>style.visibility</p:attrName>
                                        </p:attrNameLst>
                                      </p:cBhvr>
                                      <p:to>
                                        <p:strVal val="visible"/>
                                      </p:to>
                                    </p:set>
                                    <p:anim calcmode="lin" valueType="num">
                                      <p:cBhvr additive="base">
                                        <p:cTn id="7"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 calcmode="lin" valueType="num">
                                      <p:cBhvr additive="base">
                                        <p:cTn id="37"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B94D8A-AB70-4699-A292-4509070882D5}"/>
              </a:ext>
            </a:extLst>
          </p:cNvPr>
          <p:cNvSpPr>
            <a:spLocks noGrp="1"/>
          </p:cNvSpPr>
          <p:nvPr>
            <p:ph type="title"/>
          </p:nvPr>
        </p:nvSpPr>
        <p:spPr>
          <a:xfrm>
            <a:off x="1088684" y="327653"/>
            <a:ext cx="6912316" cy="662948"/>
          </a:xfrm>
        </p:spPr>
        <p:txBody>
          <a:bodyPr>
            <a:normAutofit/>
          </a:bodyPr>
          <a:lstStyle/>
          <a:p>
            <a:r>
              <a:rPr lang="en-GB" b="1" dirty="0"/>
              <a:t>DRAFT SUBMISSION LINK</a:t>
            </a:r>
          </a:p>
        </p:txBody>
      </p:sp>
      <p:cxnSp>
        <p:nvCxnSpPr>
          <p:cNvPr id="38" name="Straight Connector 37">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8684" y="1853754"/>
            <a:ext cx="720245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39" name="Rectangle 38">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4" name="Picture 3">
            <a:extLst>
              <a:ext uri="{FF2B5EF4-FFF2-40B4-BE49-F238E27FC236}">
                <a16:creationId xmlns:a16="http://schemas.microsoft.com/office/drawing/2014/main" id="{EEF795E4-430A-D805-0431-48AF8865DE2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graphicFrame>
        <p:nvGraphicFramePr>
          <p:cNvPr id="6" name="Content Placeholder 2">
            <a:extLst>
              <a:ext uri="{FF2B5EF4-FFF2-40B4-BE49-F238E27FC236}">
                <a16:creationId xmlns:a16="http://schemas.microsoft.com/office/drawing/2014/main" id="{3E2C037C-E174-2AF8-2CAB-3FD3E8BD96CB}"/>
              </a:ext>
            </a:extLst>
          </p:cNvPr>
          <p:cNvGraphicFramePr>
            <a:graphicFrameLocks noGrp="1"/>
          </p:cNvGraphicFramePr>
          <p:nvPr>
            <p:ph idx="1"/>
            <p:extLst>
              <p:ext uri="{D42A27DB-BD31-4B8C-83A1-F6EECF244321}">
                <p14:modId xmlns:p14="http://schemas.microsoft.com/office/powerpoint/2010/main" val="3428803210"/>
              </p:ext>
            </p:extLst>
          </p:nvPr>
        </p:nvGraphicFramePr>
        <p:xfrm>
          <a:off x="114300" y="1447800"/>
          <a:ext cx="8915171" cy="48755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920503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88684" y="804519"/>
            <a:ext cx="7202456" cy="1049235"/>
          </a:xfrm>
        </p:spPr>
        <p:txBody>
          <a:bodyPr>
            <a:normAutofit/>
          </a:bodyPr>
          <a:lstStyle/>
          <a:p>
            <a:r>
              <a:rPr lang="en-GB" b="1"/>
              <a:t>PROVISIONAL FEEDBACK &amp; RESULTS</a:t>
            </a:r>
          </a:p>
        </p:txBody>
      </p:sp>
      <p:cxnSp>
        <p:nvCxnSpPr>
          <p:cNvPr id="17" name="Straight Connector 16">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8684" y="1853754"/>
            <a:ext cx="720245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8" name="Rectangle 17">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4" name="Picture 3">
            <a:extLst>
              <a:ext uri="{FF2B5EF4-FFF2-40B4-BE49-F238E27FC236}">
                <a16:creationId xmlns:a16="http://schemas.microsoft.com/office/drawing/2014/main" id="{20EE35B9-8216-D3E7-0C7C-EDEE0470A4C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graphicFrame>
        <p:nvGraphicFramePr>
          <p:cNvPr id="19" name="Content Placeholder 2">
            <a:extLst>
              <a:ext uri="{FF2B5EF4-FFF2-40B4-BE49-F238E27FC236}">
                <a16:creationId xmlns:a16="http://schemas.microsoft.com/office/drawing/2014/main" id="{086567D3-6046-555A-870E-7AF64F776254}"/>
              </a:ext>
            </a:extLst>
          </p:cNvPr>
          <p:cNvGraphicFramePr>
            <a:graphicFrameLocks noGrp="1"/>
          </p:cNvGraphicFramePr>
          <p:nvPr>
            <p:ph idx="1"/>
            <p:extLst>
              <p:ext uri="{D42A27DB-BD31-4B8C-83A1-F6EECF244321}">
                <p14:modId xmlns:p14="http://schemas.microsoft.com/office/powerpoint/2010/main" val="331109120"/>
              </p:ext>
            </p:extLst>
          </p:nvPr>
        </p:nvGraphicFramePr>
        <p:xfrm>
          <a:off x="304800" y="2019475"/>
          <a:ext cx="8686799" cy="41527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45212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D6EDB49-211E-499D-9A08-6C5FF3D06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8F9F37E-D3CF-4F3D-96C2-25307819D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3" name="Rectangle 12">
            <a:extLst>
              <a:ext uri="{FF2B5EF4-FFF2-40B4-BE49-F238E27FC236}">
                <a16:creationId xmlns:a16="http://schemas.microsoft.com/office/drawing/2014/main" id="{C5FFF17D-767C-40E7-8C89-962F1F54B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98" y="638508"/>
            <a:ext cx="8179004"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9F39E1-619D-4D9E-8823-8BD8CC320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653" y="865667"/>
            <a:ext cx="7838694"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1"/>
          </a:fillRef>
          <a:effectRef idx="2">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8C53F47-DF50-454F-A5A6-6B969748D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6097" y="1030259"/>
            <a:ext cx="7591806" cy="4059936"/>
          </a:xfrm>
          <a:prstGeom prst="rect">
            <a:avLst/>
          </a:prstGeom>
          <a:noFill/>
          <a:ln>
            <a:solidFill>
              <a:srgbClr val="45454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88684" y="1376053"/>
            <a:ext cx="7054418" cy="1002990"/>
          </a:xfrm>
        </p:spPr>
        <p:txBody>
          <a:bodyPr anchor="ctr">
            <a:normAutofit/>
          </a:bodyPr>
          <a:lstStyle/>
          <a:p>
            <a:r>
              <a:rPr lang="en-GB" b="1">
                <a:latin typeface="Calibri" panose="020F0502020204030204" pitchFamily="34" charset="0"/>
              </a:rPr>
              <a:t>EXTENUATING CIRCUMSTANCES</a:t>
            </a:r>
            <a:endParaRPr lang="en-US" b="1">
              <a:latin typeface="Calibri" panose="020F0502020204030204" pitchFamily="34" charset="0"/>
            </a:endParaRPr>
          </a:p>
        </p:txBody>
      </p:sp>
      <p:sp>
        <p:nvSpPr>
          <p:cNvPr id="3" name="Content Placeholder 2"/>
          <p:cNvSpPr>
            <a:spLocks noGrp="1"/>
          </p:cNvSpPr>
          <p:nvPr>
            <p:ph idx="1"/>
          </p:nvPr>
        </p:nvSpPr>
        <p:spPr>
          <a:xfrm>
            <a:off x="1044677" y="2072369"/>
            <a:ext cx="7054418" cy="2880631"/>
          </a:xfrm>
        </p:spPr>
        <p:txBody>
          <a:bodyPr>
            <a:noAutofit/>
          </a:bodyPr>
          <a:lstStyle/>
          <a:p>
            <a:pPr>
              <a:lnSpc>
                <a:spcPct val="110000"/>
              </a:lnSpc>
            </a:pPr>
            <a:endParaRPr lang="en-US" sz="1800" dirty="0">
              <a:latin typeface="Calibri" panose="020F0502020204030204" pitchFamily="34" charset="0"/>
            </a:endParaRPr>
          </a:p>
          <a:p>
            <a:pPr>
              <a:lnSpc>
                <a:spcPct val="110000"/>
              </a:lnSpc>
            </a:pPr>
            <a:r>
              <a:rPr lang="en-US" sz="1800" dirty="0">
                <a:latin typeface="Calibri" panose="020F0502020204030204" pitchFamily="34" charset="0"/>
              </a:rPr>
              <a:t>A student who believes that his/her performance in an assessment has been adversely affected by extenuating circumstances, may request that those circumstances are taken into account by the University</a:t>
            </a:r>
          </a:p>
          <a:p>
            <a:pPr>
              <a:lnSpc>
                <a:spcPct val="110000"/>
              </a:lnSpc>
            </a:pPr>
            <a:r>
              <a:rPr lang="en-US" sz="1800" dirty="0">
                <a:latin typeface="Calibri" panose="020F0502020204030204" pitchFamily="34" charset="0"/>
              </a:rPr>
              <a:t>For consideration of the late submission penalty to be lifted, Students may file an Extenuating Circumstances Request with the Academic Office</a:t>
            </a:r>
          </a:p>
          <a:p>
            <a:pPr>
              <a:lnSpc>
                <a:spcPct val="110000"/>
              </a:lnSpc>
            </a:pPr>
            <a:r>
              <a:rPr lang="en-US" sz="1800" dirty="0">
                <a:latin typeface="Calibri" panose="020F0502020204030204" pitchFamily="34" charset="0"/>
              </a:rPr>
              <a:t> </a:t>
            </a:r>
            <a:r>
              <a:rPr lang="en-GB" sz="1800" i="1" dirty="0">
                <a:latin typeface="Calibri" panose="020F0502020204030204" pitchFamily="34" charset="0"/>
              </a:rPr>
              <a:t>Please refer to the relevant guide on the Students’ Hall Page</a:t>
            </a:r>
            <a:endParaRPr lang="en-US" sz="1800" dirty="0">
              <a:latin typeface="Calibri" panose="020F0502020204030204" pitchFamily="34" charset="0"/>
            </a:endParaRPr>
          </a:p>
          <a:p>
            <a:pPr>
              <a:lnSpc>
                <a:spcPct val="110000"/>
              </a:lnSpc>
            </a:pPr>
            <a:endParaRPr lang="en-US" sz="1800" dirty="0">
              <a:latin typeface="Calibri" panose="020F0502020204030204" pitchFamily="34" charset="0"/>
            </a:endParaRPr>
          </a:p>
        </p:txBody>
      </p:sp>
      <p:pic>
        <p:nvPicPr>
          <p:cNvPr id="19" name="Picture 18">
            <a:extLst>
              <a:ext uri="{FF2B5EF4-FFF2-40B4-BE49-F238E27FC236}">
                <a16:creationId xmlns:a16="http://schemas.microsoft.com/office/drawing/2014/main" id="{6A26901A-BC62-4A3A-A07A-65E1F3DDDE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childTnLst>
                                </p:cTn>
                              </p:par>
                            </p:childTnLst>
                          </p:cTn>
                        </p:par>
                        <p:par>
                          <p:cTn id="12" fill="hold">
                            <p:stCondLst>
                              <p:cond delay="3500"/>
                            </p:stCondLst>
                            <p:childTnLst>
                              <p:par>
                                <p:cTn id="13" presetID="10" presetClass="entr" presetSubtype="0" fill="hold" nodeType="afterEffect">
                                  <p:stCondLst>
                                    <p:cond delay="50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7404" y="-2"/>
            <a:ext cx="3046596"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72902" y="990600"/>
            <a:ext cx="2895600" cy="4584527"/>
          </a:xfrm>
        </p:spPr>
        <p:txBody>
          <a:bodyPr>
            <a:normAutofit/>
          </a:bodyPr>
          <a:lstStyle/>
          <a:p>
            <a:r>
              <a:rPr lang="en-GB" sz="2800" b="1" dirty="0">
                <a:solidFill>
                  <a:srgbClr val="FFFFFF"/>
                </a:solidFill>
                <a:latin typeface="Calibri" panose="020F0502020204030204" pitchFamily="34" charset="0"/>
              </a:rPr>
              <a:t>EXTENUATING CIRCUMSTANCES </a:t>
            </a:r>
            <a:br>
              <a:rPr lang="en-GB" sz="2800" b="1" dirty="0">
                <a:solidFill>
                  <a:srgbClr val="FFFFFF"/>
                </a:solidFill>
                <a:latin typeface="Calibri" panose="020F0502020204030204" pitchFamily="34" charset="0"/>
              </a:rPr>
            </a:br>
            <a:r>
              <a:rPr lang="en-GB" sz="2800" b="1" dirty="0">
                <a:solidFill>
                  <a:srgbClr val="FFFFFF"/>
                </a:solidFill>
                <a:latin typeface="Calibri" panose="020F0502020204030204" pitchFamily="34" charset="0"/>
              </a:rPr>
              <a:t>WHAT IS CONSIDERED </a:t>
            </a:r>
            <a:endParaRPr lang="en-US" sz="2800" b="1" dirty="0">
              <a:solidFill>
                <a:srgbClr val="FFFFFF"/>
              </a:solidFill>
              <a:latin typeface="Calibri" panose="020F0502020204030204" pitchFamily="34" charset="0"/>
            </a:endParaRPr>
          </a:p>
        </p:txBody>
      </p:sp>
      <p:sp>
        <p:nvSpPr>
          <p:cNvPr id="3" name="Content Placeholder 2"/>
          <p:cNvSpPr>
            <a:spLocks noGrp="1"/>
          </p:cNvSpPr>
          <p:nvPr>
            <p:ph idx="1"/>
          </p:nvPr>
        </p:nvSpPr>
        <p:spPr>
          <a:xfrm>
            <a:off x="1" y="426928"/>
            <a:ext cx="6019800" cy="6004142"/>
          </a:xfrm>
        </p:spPr>
        <p:txBody>
          <a:bodyPr anchor="t">
            <a:noAutofit/>
          </a:bodyPr>
          <a:lstStyle/>
          <a:p>
            <a:pPr>
              <a:lnSpc>
                <a:spcPct val="110000"/>
              </a:lnSpc>
            </a:pPr>
            <a:r>
              <a:rPr lang="en-GB" sz="2200" dirty="0">
                <a:latin typeface="Calibri" panose="020F0502020204030204" pitchFamily="34" charset="0"/>
              </a:rPr>
              <a:t>An application for extenuating circumstances may be considered if </a:t>
            </a:r>
            <a:r>
              <a:rPr lang="en-GB" sz="2200" u="sng" dirty="0">
                <a:solidFill>
                  <a:srgbClr val="FF0000"/>
                </a:solidFill>
                <a:latin typeface="Calibri" panose="020F0502020204030204" pitchFamily="34" charset="0"/>
              </a:rPr>
              <a:t>evidence</a:t>
            </a:r>
            <a:r>
              <a:rPr lang="en-GB" sz="2200" dirty="0">
                <a:latin typeface="Calibri" panose="020F0502020204030204" pitchFamily="34" charset="0"/>
              </a:rPr>
              <a:t> is provided of:</a:t>
            </a:r>
          </a:p>
          <a:p>
            <a:pPr lvl="1">
              <a:lnSpc>
                <a:spcPct val="110000"/>
              </a:lnSpc>
            </a:pPr>
            <a:r>
              <a:rPr lang="en-GB" sz="2200" dirty="0">
                <a:latin typeface="Calibri" panose="020F0502020204030204" pitchFamily="34" charset="0"/>
              </a:rPr>
              <a:t>(a)	an immobilising illness or period of hospitalisation that would affect your ability to meet a deadline or undertake an examination;</a:t>
            </a:r>
          </a:p>
          <a:p>
            <a:pPr lvl="1">
              <a:lnSpc>
                <a:spcPct val="110000"/>
              </a:lnSpc>
            </a:pPr>
            <a:r>
              <a:rPr lang="en-GB" sz="2200" dirty="0">
                <a:latin typeface="Calibri" panose="020F0502020204030204" pitchFamily="34" charset="0"/>
              </a:rPr>
              <a:t>(b)	bereavement shortly before assessment resulting from the loss of a relative or close friend;</a:t>
            </a:r>
          </a:p>
          <a:p>
            <a:pPr lvl="1">
              <a:lnSpc>
                <a:spcPct val="110000"/>
              </a:lnSpc>
            </a:pPr>
            <a:r>
              <a:rPr lang="en-GB" sz="2200" dirty="0">
                <a:latin typeface="Calibri" panose="020F0502020204030204" pitchFamily="34" charset="0"/>
              </a:rPr>
              <a:t>(c)	serious personal problems (where these relate to a third party, you must provide independent evidence of the impact on you); other problems that are beyond your control which compromise your ability to meet a deadline or undertake an examination</a:t>
            </a:r>
          </a:p>
          <a:p>
            <a:pPr marL="0" indent="0">
              <a:lnSpc>
                <a:spcPct val="110000"/>
              </a:lnSpc>
              <a:buNone/>
            </a:pPr>
            <a:endParaRPr lang="en-US" sz="22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141601"/>
            <a:ext cx="1609725" cy="633305"/>
          </a:xfrm>
          <a:prstGeom prst="rect">
            <a:avLst/>
          </a:prstGeom>
        </p:spPr>
      </p:pic>
    </p:spTree>
    <p:extLst>
      <p:ext uri="{BB962C8B-B14F-4D97-AF65-F5344CB8AC3E}">
        <p14:creationId xmlns:p14="http://schemas.microsoft.com/office/powerpoint/2010/main" val="315825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4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8000"/>
                            </p:stCondLst>
                            <p:childTnLst>
                              <p:par>
                                <p:cTn id="13" presetID="10" presetClass="entr" presetSubtype="0" fill="hold" nodeType="afterEffect">
                                  <p:stCondLst>
                                    <p:cond delay="4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4000"/>
                            </p:stCondLst>
                            <p:childTnLst>
                              <p:par>
                                <p:cTn id="17" presetID="10" presetClass="entr" presetSubtype="0" fill="hold" nodeType="afterEffect">
                                  <p:stCondLst>
                                    <p:cond delay="4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b="1" dirty="0">
                <a:latin typeface="Calibri" panose="020F0502020204030204" pitchFamily="34" charset="0"/>
              </a:rPr>
              <a:t>EXTENUATING CIRCUMSTANCES </a:t>
            </a:r>
            <a:br>
              <a:rPr lang="en-GB" sz="3600" b="1" dirty="0">
                <a:latin typeface="Calibri" panose="020F0502020204030204" pitchFamily="34" charset="0"/>
              </a:rPr>
            </a:br>
            <a:r>
              <a:rPr lang="en-GB" sz="3600" b="1" dirty="0">
                <a:latin typeface="Calibri" panose="020F0502020204030204" pitchFamily="34" charset="0"/>
              </a:rPr>
              <a:t>WHAT IS CONSIDERED </a:t>
            </a:r>
            <a:endParaRPr lang="en-US" sz="3600" b="1" dirty="0">
              <a:latin typeface="Calibri" panose="020F0502020204030204" pitchFamily="34" charset="0"/>
            </a:endParaRPr>
          </a:p>
        </p:txBody>
      </p:sp>
      <p:sp>
        <p:nvSpPr>
          <p:cNvPr id="3" name="Content Placeholder 2"/>
          <p:cNvSpPr>
            <a:spLocks noGrp="1"/>
          </p:cNvSpPr>
          <p:nvPr>
            <p:ph idx="1"/>
          </p:nvPr>
        </p:nvSpPr>
        <p:spPr>
          <a:xfrm>
            <a:off x="457200" y="1852505"/>
            <a:ext cx="8229600" cy="4876800"/>
          </a:xfrm>
        </p:spPr>
        <p:txBody>
          <a:bodyPr>
            <a:normAutofit/>
          </a:bodyPr>
          <a:lstStyle/>
          <a:p>
            <a:pPr algn="just"/>
            <a:r>
              <a:rPr lang="en-GB" sz="2800" dirty="0">
                <a:latin typeface="Calibri" panose="020F0502020204030204" pitchFamily="34" charset="0"/>
              </a:rPr>
              <a:t>In each case, the student </a:t>
            </a:r>
            <a:r>
              <a:rPr lang="en-GB" sz="2800" dirty="0">
                <a:solidFill>
                  <a:srgbClr val="FF0000"/>
                </a:solidFill>
                <a:latin typeface="Calibri" panose="020F0502020204030204" pitchFamily="34" charset="0"/>
              </a:rPr>
              <a:t>must provide verifiable independent evidence</a:t>
            </a:r>
          </a:p>
          <a:p>
            <a:pPr marL="0" indent="0" algn="just">
              <a:buNone/>
            </a:pPr>
            <a:endParaRPr lang="en-GB" sz="2800" dirty="0">
              <a:solidFill>
                <a:srgbClr val="FF0000"/>
              </a:solidFill>
              <a:latin typeface="Calibri" panose="020F0502020204030204" pitchFamily="34" charset="0"/>
            </a:endParaRPr>
          </a:p>
          <a:p>
            <a:pPr algn="just"/>
            <a:r>
              <a:rPr lang="en-GB" sz="2800" dirty="0">
                <a:latin typeface="Calibri" panose="020F0502020204030204" pitchFamily="34" charset="0"/>
              </a:rPr>
              <a:t>In the case of a medical issue, this would mean a </a:t>
            </a:r>
            <a:r>
              <a:rPr lang="en-GB" sz="2800" dirty="0">
                <a:solidFill>
                  <a:srgbClr val="FF0000"/>
                </a:solidFill>
                <a:latin typeface="Calibri" panose="020F0502020204030204" pitchFamily="34" charset="0"/>
              </a:rPr>
              <a:t>Medical Certificate</a:t>
            </a:r>
            <a:r>
              <a:rPr lang="en-GB" sz="2800" dirty="0">
                <a:latin typeface="Calibri" panose="020F0502020204030204" pitchFamily="34" charset="0"/>
              </a:rPr>
              <a:t> from a </a:t>
            </a:r>
            <a:r>
              <a:rPr lang="en-GB" sz="2800" dirty="0">
                <a:solidFill>
                  <a:srgbClr val="FF0000"/>
                </a:solidFill>
                <a:latin typeface="Calibri" panose="020F0502020204030204" pitchFamily="34" charset="0"/>
              </a:rPr>
              <a:t>registered NHS GP</a:t>
            </a:r>
            <a:r>
              <a:rPr lang="en-GB" sz="2800" dirty="0">
                <a:latin typeface="Calibri" panose="020F0502020204030204" pitchFamily="34" charset="0"/>
              </a:rPr>
              <a:t>, clearly identifying the start and anticipated end date of the medical issue</a:t>
            </a:r>
          </a:p>
          <a:p>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27054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800" b="1" dirty="0">
                <a:latin typeface="Calibri" panose="020F0502020204030204" pitchFamily="34" charset="0"/>
              </a:rPr>
              <a:t>EXTENUATING CIRCUMSTANCES REQUESTS</a:t>
            </a:r>
            <a:endParaRPr lang="en-US" sz="3800" b="1" dirty="0">
              <a:latin typeface="Calibri" panose="020F0502020204030204" pitchFamily="34" charset="0"/>
            </a:endParaRPr>
          </a:p>
        </p:txBody>
      </p:sp>
      <p:sp>
        <p:nvSpPr>
          <p:cNvPr id="3" name="Content Placeholder 2"/>
          <p:cNvSpPr>
            <a:spLocks noGrp="1"/>
          </p:cNvSpPr>
          <p:nvPr>
            <p:ph idx="1"/>
          </p:nvPr>
        </p:nvSpPr>
        <p:spPr>
          <a:xfrm>
            <a:off x="457200" y="2057400"/>
            <a:ext cx="8229600" cy="3886200"/>
          </a:xfrm>
        </p:spPr>
        <p:txBody>
          <a:bodyPr>
            <a:normAutofit/>
          </a:bodyPr>
          <a:lstStyle/>
          <a:p>
            <a:pPr algn="just"/>
            <a:r>
              <a:rPr lang="en-US" dirty="0">
                <a:latin typeface="Calibri" panose="020F0502020204030204" pitchFamily="34" charset="0"/>
              </a:rPr>
              <a:t>Extenuating Circumstances requests are dealt with by the </a:t>
            </a:r>
            <a:r>
              <a:rPr lang="en-US" b="1" dirty="0">
                <a:solidFill>
                  <a:srgbClr val="FF0000"/>
                </a:solidFill>
                <a:latin typeface="Calibri" panose="020F0502020204030204" pitchFamily="34" charset="0"/>
              </a:rPr>
              <a:t>Academic Office </a:t>
            </a:r>
            <a:r>
              <a:rPr lang="en-US" dirty="0">
                <a:latin typeface="Calibri" panose="020F0502020204030204" pitchFamily="34" charset="0"/>
              </a:rPr>
              <a:t>and </a:t>
            </a:r>
            <a:r>
              <a:rPr lang="en-US" b="1" u="sng" dirty="0">
                <a:solidFill>
                  <a:srgbClr val="FF0000"/>
                </a:solidFill>
                <a:latin typeface="Calibri" panose="020F0502020204030204" pitchFamily="34" charset="0"/>
              </a:rPr>
              <a:t>SHOULD NOT</a:t>
            </a:r>
            <a:r>
              <a:rPr lang="en-US" b="1" dirty="0">
                <a:solidFill>
                  <a:srgbClr val="FF0000"/>
                </a:solidFill>
                <a:latin typeface="Calibri" panose="020F0502020204030204" pitchFamily="34" charset="0"/>
              </a:rPr>
              <a:t> </a:t>
            </a:r>
            <a:r>
              <a:rPr lang="en-US" dirty="0">
                <a:latin typeface="Calibri" panose="020F0502020204030204" pitchFamily="34" charset="0"/>
              </a:rPr>
              <a:t>be sent to the London Assessments Team</a:t>
            </a:r>
          </a:p>
          <a:p>
            <a:pPr marL="0" indent="0" algn="just">
              <a:buNone/>
            </a:pPr>
            <a:endParaRPr lang="en-US" sz="400" dirty="0">
              <a:latin typeface="Calibri" panose="020F0502020204030204" pitchFamily="34" charset="0"/>
            </a:endParaRPr>
          </a:p>
          <a:p>
            <a:pPr algn="just"/>
            <a:r>
              <a:rPr lang="en-US" dirty="0">
                <a:latin typeface="Calibri" panose="020F0502020204030204" pitchFamily="34" charset="0"/>
              </a:rPr>
              <a:t>All requests should be submitted to the Academic Office not more than</a:t>
            </a:r>
            <a:r>
              <a:rPr lang="en-US" b="1" dirty="0">
                <a:latin typeface="Calibri" panose="020F0502020204030204" pitchFamily="34" charset="0"/>
              </a:rPr>
              <a:t> 21 days after</a:t>
            </a:r>
            <a:r>
              <a:rPr lang="en-US" dirty="0">
                <a:latin typeface="Calibri" panose="020F0502020204030204" pitchFamily="34" charset="0"/>
              </a:rPr>
              <a:t> the deadline of the assessment, </a:t>
            </a:r>
            <a:r>
              <a:rPr lang="en-GB" dirty="0">
                <a:latin typeface="Calibri" panose="020F0502020204030204" pitchFamily="34" charset="0"/>
              </a:rPr>
              <a:t>presentation or examination </a:t>
            </a:r>
            <a:r>
              <a:rPr lang="en-GB" dirty="0"/>
              <a:t>date.</a:t>
            </a:r>
            <a:endParaRPr lang="en-US" dirty="0">
              <a:latin typeface="Calibri" panose="020F0502020204030204" pitchFamily="34" charset="0"/>
            </a:endParaRPr>
          </a:p>
          <a:p>
            <a:pPr algn="just"/>
            <a:r>
              <a:rPr lang="en-US" dirty="0">
                <a:latin typeface="Calibri" panose="020F0502020204030204" pitchFamily="34" charset="0"/>
              </a:rPr>
              <a:t>Requests to lift the late submission penalty must be accompanied by the London Assessments’ confirmation that your work has been received and accepted for marking (e.g. our email response)</a:t>
            </a:r>
            <a:endParaRPr lang="en-US" sz="2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52267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par>
                          <p:cTn id="12" fill="hold">
                            <p:stCondLst>
                              <p:cond delay="5500"/>
                            </p:stCondLst>
                            <p:childTnLst>
                              <p:par>
                                <p:cTn id="13" presetID="10" presetClass="entr" presetSubtype="0" fill="hold" nodeType="afterEffect">
                                  <p:stCondLst>
                                    <p:cond delay="150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304800"/>
            <a:ext cx="7169768" cy="1049235"/>
          </a:xfrm>
        </p:spPr>
        <p:txBody>
          <a:bodyPr>
            <a:noAutofit/>
          </a:bodyPr>
          <a:lstStyle/>
          <a:p>
            <a:pPr algn="ctr"/>
            <a:r>
              <a:rPr lang="en-GB" sz="3200" b="1" dirty="0">
                <a:latin typeface="Calibri" panose="020F0502020204030204" pitchFamily="34" charset="0"/>
              </a:rPr>
              <a:t>HOW TO SUBMIT YOUR EXTENUATING CIRCUMSTANCES REQUEST</a:t>
            </a:r>
            <a:endParaRPr lang="en-US" sz="3200" b="1" dirty="0">
              <a:latin typeface="Calibri" panose="020F0502020204030204" pitchFamily="34" charset="0"/>
            </a:endParaRPr>
          </a:p>
        </p:txBody>
      </p:sp>
      <p:sp>
        <p:nvSpPr>
          <p:cNvPr id="3" name="Content Placeholder 2"/>
          <p:cNvSpPr>
            <a:spLocks noGrp="1"/>
          </p:cNvSpPr>
          <p:nvPr>
            <p:ph idx="1"/>
          </p:nvPr>
        </p:nvSpPr>
        <p:spPr>
          <a:xfrm>
            <a:off x="495300" y="1259898"/>
            <a:ext cx="8153400" cy="4970565"/>
          </a:xfrm>
        </p:spPr>
        <p:txBody>
          <a:bodyPr>
            <a:normAutofit/>
          </a:bodyPr>
          <a:lstStyle/>
          <a:p>
            <a:r>
              <a:rPr lang="en-GB" sz="2200" dirty="0"/>
              <a:t>Fill in new online Extenuating Circumstances Application Form</a:t>
            </a:r>
          </a:p>
          <a:p>
            <a:r>
              <a:rPr lang="en-GB" sz="2200" dirty="0"/>
              <a:t>Students wishing to apply for Extenuating Circumstances should to login to their </a:t>
            </a:r>
            <a:r>
              <a:rPr lang="en-GB" sz="2200" b="1" u="sng" dirty="0" err="1"/>
              <a:t>MyTSD</a:t>
            </a:r>
            <a:r>
              <a:rPr lang="en-GB" sz="2200" b="1" u="sng" dirty="0"/>
              <a:t> account</a:t>
            </a:r>
            <a:r>
              <a:rPr lang="en-GB" sz="2200" dirty="0"/>
              <a:t> and access the form under the ‘</a:t>
            </a:r>
            <a:r>
              <a:rPr lang="en-GB" sz="2200" b="1" dirty="0"/>
              <a:t>Data Changes and Forms</a:t>
            </a:r>
            <a:r>
              <a:rPr lang="en-GB" sz="2200" dirty="0"/>
              <a:t>’ tab on the ‘</a:t>
            </a:r>
            <a:r>
              <a:rPr lang="en-GB" sz="2200" b="1" dirty="0"/>
              <a:t>Forms</a:t>
            </a:r>
            <a:r>
              <a:rPr lang="en-GB" sz="2200" dirty="0"/>
              <a:t>’ menu.</a:t>
            </a:r>
          </a:p>
          <a:p>
            <a:r>
              <a:rPr lang="en-GB" sz="2200" dirty="0"/>
              <a:t>For additional guidance on how to file your request, please refer to the file "</a:t>
            </a:r>
            <a:r>
              <a:rPr lang="en-GB" sz="2200" dirty="0">
                <a:hlinkClick r:id="rId3" tooltip="STUDENT GUIDE ON EXTENUATING CIRCUMSTANCES ONLINE APPLICATION FORM"/>
              </a:rPr>
              <a:t>Student Guide on Extenuating Circumstances Online Application Form</a:t>
            </a:r>
            <a:r>
              <a:rPr lang="en-GB" sz="2200" dirty="0"/>
              <a:t>“ on London Students’ Hall on Moodle</a:t>
            </a:r>
            <a:endParaRPr lang="en-GB" sz="2200" dirty="0">
              <a:latin typeface="Calibri" panose="020F0502020204030204" pitchFamily="34" charset="0"/>
            </a:endParaRPr>
          </a:p>
          <a:p>
            <a:pPr algn="just"/>
            <a:r>
              <a:rPr lang="en-GB" sz="900" b="1" dirty="0">
                <a:latin typeface="Calibri" panose="020F0502020204030204" pitchFamily="34" charset="0"/>
              </a:rPr>
              <a:t> </a:t>
            </a:r>
            <a:r>
              <a:rPr lang="en-GB" sz="2800" u="sng" dirty="0">
                <a:solidFill>
                  <a:srgbClr val="FF0000"/>
                </a:solidFill>
                <a:latin typeface="Calibri" panose="020F0502020204030204" pitchFamily="34" charset="0"/>
              </a:rPr>
              <a:t>Please note</a:t>
            </a:r>
            <a:r>
              <a:rPr lang="en-GB" sz="2800" dirty="0">
                <a:solidFill>
                  <a:srgbClr val="FF0000"/>
                </a:solidFill>
                <a:latin typeface="Calibri" panose="020F0502020204030204" pitchFamily="34" charset="0"/>
              </a:rPr>
              <a:t>:</a:t>
            </a:r>
            <a:endParaRPr lang="en-US" dirty="0">
              <a:solidFill>
                <a:srgbClr val="FF0000"/>
              </a:solidFill>
              <a:latin typeface="Calibri" panose="020F0502020204030204" pitchFamily="34" charset="0"/>
            </a:endParaRPr>
          </a:p>
          <a:p>
            <a:pPr lvl="1" algn="just"/>
            <a:r>
              <a:rPr lang="en-GB" dirty="0">
                <a:latin typeface="Calibri" panose="020F0502020204030204" pitchFamily="34" charset="0"/>
              </a:rPr>
              <a:t>Your request will only be considered if appropriate </a:t>
            </a:r>
            <a:r>
              <a:rPr lang="en-GB" i="1" u="sng" dirty="0">
                <a:solidFill>
                  <a:srgbClr val="FF0000"/>
                </a:solidFill>
                <a:latin typeface="Calibri" panose="020F0502020204030204" pitchFamily="34" charset="0"/>
              </a:rPr>
              <a:t>evidence</a:t>
            </a:r>
            <a:r>
              <a:rPr lang="en-GB" dirty="0">
                <a:latin typeface="Calibri" panose="020F0502020204030204" pitchFamily="34" charset="0"/>
              </a:rPr>
              <a:t> is provided </a:t>
            </a:r>
          </a:p>
          <a:p>
            <a:pPr lvl="1" algn="just"/>
            <a:r>
              <a:rPr lang="en-GB" dirty="0">
                <a:latin typeface="Calibri" panose="020F0502020204030204" pitchFamily="34" charset="0"/>
              </a:rPr>
              <a:t>The Academic Office will review your request and respond it accordingly</a:t>
            </a:r>
          </a:p>
          <a:p>
            <a:pPr lvl="1" algn="just"/>
            <a:r>
              <a:rPr lang="en-GB" dirty="0">
                <a:latin typeface="Calibri" panose="020F0502020204030204" pitchFamily="34" charset="0"/>
              </a:rPr>
              <a:t>The previous Appendix SC01 version of the form will no longer be accepted.</a:t>
            </a:r>
            <a:endParaRPr lang="en-US" dirty="0">
              <a:latin typeface="Calibri" panose="020F0502020204030204" pitchFamily="34" charset="0"/>
            </a:endParaRPr>
          </a:p>
          <a:p>
            <a:pPr marL="274320" lvl="1" indent="0" algn="just">
              <a:buNone/>
            </a:pPr>
            <a:endParaRPr lang="en-US" dirty="0">
              <a:latin typeface="Calibri" panose="020F050202020403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26187"/>
            <a:ext cx="1609725" cy="633305"/>
          </a:xfrm>
          <a:prstGeom prst="rect">
            <a:avLst/>
          </a:prstGeom>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nodeType="afterEffect">
                                  <p:stCondLst>
                                    <p:cond delay="100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childTnLst>
                                </p:cTn>
                              </p:par>
                            </p:childTnLst>
                          </p:cTn>
                        </p:par>
                        <p:par>
                          <p:cTn id="22" fill="hold">
                            <p:stCondLst>
                              <p:cond delay="4000"/>
                            </p:stCondLst>
                            <p:childTnLst>
                              <p:par>
                                <p:cTn id="23" presetID="10" presetClass="entr" presetSubtype="0" fill="hold" nodeType="afterEffect">
                                  <p:stCondLst>
                                    <p:cond delay="50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childTnLst>
                                </p:cTn>
                              </p:par>
                            </p:childTnLst>
                          </p:cTn>
                        </p:par>
                        <p:par>
                          <p:cTn id="26" fill="hold">
                            <p:stCondLst>
                              <p:cond delay="5500"/>
                            </p:stCondLst>
                            <p:childTnLst>
                              <p:par>
                                <p:cTn id="27" presetID="10" presetClass="entr" presetSubtype="0" fill="hold" nodeType="afterEffect">
                                  <p:stCondLst>
                                    <p:cond delay="50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childTnLst>
                                </p:cTn>
                              </p:par>
                            </p:childTnLst>
                          </p:cTn>
                        </p:par>
                        <p:par>
                          <p:cTn id="30" fill="hold">
                            <p:stCondLst>
                              <p:cond delay="7000"/>
                            </p:stCondLst>
                            <p:childTnLst>
                              <p:par>
                                <p:cTn id="31" presetID="10" presetClass="entr" presetSubtype="0" fill="hold" nodeType="afterEffect">
                                  <p:stCondLst>
                                    <p:cond delay="50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4862" y="128695"/>
            <a:ext cx="7369538" cy="1049235"/>
          </a:xfrm>
        </p:spPr>
        <p:txBody>
          <a:bodyPr>
            <a:normAutofit fontScale="90000"/>
          </a:bodyPr>
          <a:lstStyle/>
          <a:p>
            <a:pPr algn="ctr"/>
            <a:r>
              <a:rPr lang="en-GB" sz="4400" b="1" dirty="0">
                <a:latin typeface="Calibri" panose="020F0502020204030204" pitchFamily="34" charset="0"/>
              </a:rPr>
              <a:t>EXTENUATING CIRCUMSTANCES</a:t>
            </a:r>
            <a:br>
              <a:rPr lang="en-GB" sz="4400" b="1" dirty="0">
                <a:latin typeface="Calibri" panose="020F0502020204030204" pitchFamily="34" charset="0"/>
              </a:rPr>
            </a:br>
            <a:r>
              <a:rPr lang="en-GB" sz="3600" b="1" i="1" dirty="0">
                <a:latin typeface="Calibri" panose="020F0502020204030204" pitchFamily="34" charset="0"/>
              </a:rPr>
              <a:t>WHAT IS NOT CONSIDERED </a:t>
            </a:r>
            <a:endParaRPr lang="en-US" sz="3600" b="1" i="1" dirty="0">
              <a:latin typeface="Calibri" panose="020F0502020204030204" pitchFamily="34" charset="0"/>
            </a:endParaRPr>
          </a:p>
        </p:txBody>
      </p:sp>
      <p:sp>
        <p:nvSpPr>
          <p:cNvPr id="3" name="Content Placeholder 2"/>
          <p:cNvSpPr>
            <a:spLocks noGrp="1"/>
          </p:cNvSpPr>
          <p:nvPr>
            <p:ph idx="1"/>
          </p:nvPr>
        </p:nvSpPr>
        <p:spPr>
          <a:xfrm>
            <a:off x="188595" y="2015733"/>
            <a:ext cx="8736330" cy="3851667"/>
          </a:xfrm>
        </p:spPr>
        <p:txBody>
          <a:bodyPr>
            <a:normAutofit fontScale="70000" lnSpcReduction="20000"/>
          </a:bodyPr>
          <a:lstStyle/>
          <a:p>
            <a:pPr>
              <a:spcBef>
                <a:spcPts val="500"/>
              </a:spcBef>
              <a:buFont typeface="Wingdings" panose="05000000000000000000" pitchFamily="2" charset="2"/>
              <a:buChar char="§"/>
            </a:pPr>
            <a:r>
              <a:rPr lang="en-US" sz="3400" dirty="0">
                <a:latin typeface="Calibri" panose="020F0502020204030204" pitchFamily="34" charset="0"/>
              </a:rPr>
              <a:t>The following are </a:t>
            </a:r>
            <a:r>
              <a:rPr lang="en-US" sz="3400" u="sng" dirty="0">
                <a:latin typeface="Calibri" panose="020F0502020204030204" pitchFamily="34" charset="0"/>
              </a:rPr>
              <a:t>NOT</a:t>
            </a:r>
            <a:r>
              <a:rPr lang="en-US" sz="3400" dirty="0">
                <a:latin typeface="Calibri" panose="020F0502020204030204" pitchFamily="34" charset="0"/>
              </a:rPr>
              <a:t> normally considered to be extenuating circumstances:</a:t>
            </a:r>
          </a:p>
          <a:p>
            <a:pPr marL="0" indent="0">
              <a:spcBef>
                <a:spcPts val="500"/>
              </a:spcBef>
              <a:buNone/>
            </a:pPr>
            <a:r>
              <a:rPr lang="en-US" dirty="0">
                <a:latin typeface="Calibri" panose="020F0502020204030204" pitchFamily="34" charset="0"/>
              </a:rPr>
              <a:t> </a:t>
            </a:r>
          </a:p>
          <a:p>
            <a:pPr lvl="1">
              <a:spcBef>
                <a:spcPts val="500"/>
              </a:spcBef>
              <a:buFont typeface="Wingdings" panose="05000000000000000000" pitchFamily="2" charset="2"/>
              <a:buChar char="§"/>
            </a:pPr>
            <a:r>
              <a:rPr lang="en-US" sz="2900" dirty="0">
                <a:latin typeface="Calibri" panose="020F0502020204030204" pitchFamily="34" charset="0"/>
              </a:rPr>
              <a:t>Loss of work as a result of theft or the breakdown of a computer or other electronic equipment;</a:t>
            </a:r>
          </a:p>
          <a:p>
            <a:pPr lvl="3">
              <a:buFont typeface="Wingdings" panose="05000000000000000000" pitchFamily="2" charset="2"/>
              <a:buChar char="§"/>
            </a:pPr>
            <a:r>
              <a:rPr lang="en-GB" sz="2300" dirty="0">
                <a:latin typeface="Calibri" panose="020F0502020204030204" pitchFamily="34" charset="0"/>
              </a:rPr>
              <a:t>electronic back ups (save your work on different sources)</a:t>
            </a:r>
          </a:p>
          <a:p>
            <a:pPr lvl="3">
              <a:buFont typeface="Wingdings" panose="05000000000000000000" pitchFamily="2" charset="2"/>
              <a:buChar char="§"/>
            </a:pPr>
            <a:r>
              <a:rPr lang="en-GB" sz="2300" dirty="0">
                <a:latin typeface="Calibri" panose="020F0502020204030204" pitchFamily="34" charset="0"/>
              </a:rPr>
              <a:t>hard copies</a:t>
            </a:r>
          </a:p>
          <a:p>
            <a:pPr lvl="3">
              <a:buFont typeface="Wingdings" panose="05000000000000000000" pitchFamily="2" charset="2"/>
              <a:buChar char="§"/>
            </a:pPr>
            <a:r>
              <a:rPr lang="en-GB" sz="2300" dirty="0">
                <a:latin typeface="Calibri" panose="020F0502020204030204" pitchFamily="34" charset="0"/>
              </a:rPr>
              <a:t>drafts of work in progress</a:t>
            </a:r>
          </a:p>
          <a:p>
            <a:pPr lvl="3">
              <a:buFont typeface="Wingdings" panose="05000000000000000000" pitchFamily="2" charset="2"/>
              <a:buChar char="§"/>
            </a:pPr>
            <a:r>
              <a:rPr lang="en-GB" sz="2300" dirty="0">
                <a:latin typeface="Calibri" panose="020F0502020204030204" pitchFamily="34" charset="0"/>
              </a:rPr>
              <a:t>managing the time allocated for completing the assessment</a:t>
            </a:r>
            <a:endParaRPr lang="en-US" sz="2300" dirty="0">
              <a:latin typeface="Calibri" panose="020F0502020204030204" pitchFamily="34" charset="0"/>
            </a:endParaRPr>
          </a:p>
          <a:p>
            <a:pPr marL="342900" lvl="0" indent="-342900">
              <a:buFont typeface="+mj-lt"/>
              <a:buAutoNum type="alphaLcParenR"/>
            </a:pPr>
            <a:endParaRPr lang="en-US" sz="1700" dirty="0">
              <a:latin typeface="Calibri" panose="020F0502020204030204" pitchFamily="34" charset="0"/>
            </a:endParaRPr>
          </a:p>
          <a:p>
            <a:pPr lvl="1">
              <a:buFont typeface="Wingdings" panose="05000000000000000000" pitchFamily="2" charset="2"/>
              <a:buChar char="§"/>
            </a:pPr>
            <a:r>
              <a:rPr lang="en-US" sz="2900" dirty="0">
                <a:latin typeface="Calibri" panose="020F0502020204030204" pitchFamily="34" charset="0"/>
              </a:rPr>
              <a:t>Difficulty in gaining access to available materials such as books or videos;</a:t>
            </a:r>
          </a:p>
          <a:p>
            <a:endParaRPr lang="en-US" sz="23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3074" name="Picture 2" descr="C:\Users\c.abifadel\AppData\Local\Microsoft\Windows\Temporary Internet Files\Content.IE5\LTIMNGRE\MC900185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20000" y="776471"/>
            <a:ext cx="1219200" cy="99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5000"/>
                            </p:stCondLst>
                            <p:childTnLst>
                              <p:par>
                                <p:cTn id="21" presetID="42"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6000"/>
                            </p:stCondLst>
                            <p:childTnLst>
                              <p:par>
                                <p:cTn id="27" presetID="42"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2" fill="hold">
                            <p:stCondLst>
                              <p:cond delay="7000"/>
                            </p:stCondLst>
                            <p:childTnLst>
                              <p:par>
                                <p:cTn id="33" presetID="42"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8" fill="hold">
                            <p:stCondLst>
                              <p:cond delay="8000"/>
                            </p:stCondLst>
                            <p:childTnLst>
                              <p:par>
                                <p:cTn id="39" presetID="42" presetClass="entr" presetSubtype="0" fill="hold" nodeType="afterEffect">
                                  <p:stCondLst>
                                    <p:cond delay="100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152400"/>
            <a:ext cx="7324272" cy="1049235"/>
          </a:xfrm>
        </p:spPr>
        <p:txBody>
          <a:bodyPr>
            <a:normAutofit fontScale="90000"/>
          </a:bodyPr>
          <a:lstStyle/>
          <a:p>
            <a:pPr algn="ctr"/>
            <a:r>
              <a:rPr lang="en-GB" sz="4400" b="1" dirty="0">
                <a:latin typeface="Calibri" panose="020F0502020204030204" pitchFamily="34" charset="0"/>
              </a:rPr>
              <a:t>EXTENUATING CIRCUMSTANCES</a:t>
            </a:r>
            <a:br>
              <a:rPr lang="en-GB" sz="4400" b="1" dirty="0">
                <a:latin typeface="Calibri" panose="020F0502020204030204" pitchFamily="34" charset="0"/>
              </a:rPr>
            </a:br>
            <a:r>
              <a:rPr lang="en-GB" sz="3600" b="1" i="1" dirty="0">
                <a:latin typeface="Calibri" panose="020F0502020204030204" pitchFamily="34" charset="0"/>
              </a:rPr>
              <a:t>WHAT IS NOT CONSIDERED </a:t>
            </a:r>
            <a:endParaRPr lang="en-US" sz="3600" b="1" i="1" dirty="0">
              <a:latin typeface="Calibri" panose="020F0502020204030204" pitchFamily="34" charset="0"/>
            </a:endParaRPr>
          </a:p>
        </p:txBody>
      </p:sp>
      <p:sp>
        <p:nvSpPr>
          <p:cNvPr id="3" name="Content Placeholder 2"/>
          <p:cNvSpPr>
            <a:spLocks noGrp="1"/>
          </p:cNvSpPr>
          <p:nvPr>
            <p:ph idx="1"/>
          </p:nvPr>
        </p:nvSpPr>
        <p:spPr>
          <a:xfrm>
            <a:off x="358366" y="1676400"/>
            <a:ext cx="8404634" cy="4876800"/>
          </a:xfrm>
        </p:spPr>
        <p:txBody>
          <a:bodyPr>
            <a:normAutofit fontScale="92500"/>
          </a:bodyPr>
          <a:lstStyle/>
          <a:p>
            <a:pPr lvl="1" algn="just">
              <a:buFont typeface="Wingdings" panose="05000000000000000000" pitchFamily="2" charset="2"/>
              <a:buChar char="§"/>
            </a:pPr>
            <a:r>
              <a:rPr lang="en-US" sz="2900" dirty="0">
                <a:latin typeface="Calibri" panose="020F0502020204030204" pitchFamily="34" charset="0"/>
              </a:rPr>
              <a:t>Long standing impairments or medical conditions, unless it can be demonstrated through </a:t>
            </a:r>
            <a:r>
              <a:rPr lang="en-US" sz="2900" u="sng" dirty="0">
                <a:solidFill>
                  <a:srgbClr val="FF0000"/>
                </a:solidFill>
                <a:latin typeface="Calibri" panose="020F0502020204030204" pitchFamily="34" charset="0"/>
              </a:rPr>
              <a:t>evidence</a:t>
            </a:r>
            <a:r>
              <a:rPr lang="en-US" sz="2900" dirty="0">
                <a:latin typeface="Calibri" panose="020F0502020204030204" pitchFamily="34" charset="0"/>
              </a:rPr>
              <a:t> that there has been an increase in severity at the time of the assessment, such that the student’s academic performance may have been adversely affected;</a:t>
            </a:r>
          </a:p>
          <a:p>
            <a:pPr marL="0" lvl="0" indent="0" algn="just">
              <a:buNone/>
            </a:pPr>
            <a:endParaRPr lang="en-US" sz="1700" dirty="0">
              <a:latin typeface="Calibri" panose="020F0502020204030204" pitchFamily="34" charset="0"/>
            </a:endParaRPr>
          </a:p>
          <a:p>
            <a:pPr marL="0" indent="0" algn="just">
              <a:buNone/>
            </a:pPr>
            <a:r>
              <a:rPr lang="en-US" i="1" dirty="0">
                <a:latin typeface="Calibri" panose="020F0502020204030204" pitchFamily="34" charset="0"/>
              </a:rPr>
              <a:t>Students should report long standing impairments and conditions to Student Services to ensure that, where appropriate, adjustments are made to the assessment regime and support arrangements are put in place well before the assessment period commences.</a:t>
            </a:r>
            <a:endParaRPr lang="en-US" dirty="0">
              <a:latin typeface="Calibri" panose="020F0502020204030204" pitchFamily="34" charset="0"/>
            </a:endParaRPr>
          </a:p>
          <a:p>
            <a:pPr marL="274320" lvl="1" indent="0">
              <a:buNone/>
            </a:pPr>
            <a:endParaRPr lang="en-US" dirty="0">
              <a:latin typeface="Calibri" panose="020F0502020204030204" pitchFamily="34" charset="0"/>
            </a:endParaRPr>
          </a:p>
        </p:txBody>
      </p:sp>
      <p:sp>
        <p:nvSpPr>
          <p:cNvPr id="4" name="Rectangle 3"/>
          <p:cNvSpPr/>
          <p:nvPr/>
        </p:nvSpPr>
        <p:spPr>
          <a:xfrm>
            <a:off x="381000" y="4572000"/>
            <a:ext cx="8382000" cy="175260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4171414B-E984-5307-97A4-13AFB131278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122248"/>
            <a:ext cx="1609725" cy="633305"/>
          </a:xfrm>
          <a:prstGeom prst="rect">
            <a:avLst/>
          </a:prstGeom>
        </p:spPr>
      </p:pic>
    </p:spTree>
    <p:extLst>
      <p:ext uri="{BB962C8B-B14F-4D97-AF65-F5344CB8AC3E}">
        <p14:creationId xmlns:p14="http://schemas.microsoft.com/office/powerpoint/2010/main" val="31574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3000"/>
                                        <p:tgtEl>
                                          <p:spTgt spid="3">
                                            <p:txEl>
                                              <p:pRg st="2" end="2"/>
                                            </p:txEl>
                                          </p:spTgt>
                                        </p:tgtEl>
                                      </p:cBhvr>
                                    </p:animEffect>
                                  </p:childTnLst>
                                </p:cTn>
                              </p:par>
                            </p:childTnLst>
                          </p:cTn>
                        </p:par>
                        <p:par>
                          <p:cTn id="14" fill="hold">
                            <p:stCondLst>
                              <p:cond delay="4000"/>
                            </p:stCondLst>
                            <p:childTnLst>
                              <p:par>
                                <p:cTn id="15" presetID="14" presetClass="entr" presetSubtype="1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019" y="230821"/>
            <a:ext cx="6571343" cy="1049235"/>
          </a:xfrm>
        </p:spPr>
        <p:txBody>
          <a:bodyPr>
            <a:normAutofit fontScale="90000"/>
          </a:bodyPr>
          <a:lstStyle/>
          <a:p>
            <a:r>
              <a:rPr lang="en-GB" sz="4800" b="1" dirty="0">
                <a:latin typeface="Calibri" panose="020F0502020204030204" pitchFamily="34" charset="0"/>
              </a:rPr>
              <a:t>WHEN THINGS GO WRONG</a:t>
            </a:r>
            <a:endParaRPr lang="en-US" sz="4800" b="1" dirty="0">
              <a:latin typeface="Calibri" panose="020F0502020204030204" pitchFamily="34" charset="0"/>
            </a:endParaRPr>
          </a:p>
        </p:txBody>
      </p:sp>
      <p:sp>
        <p:nvSpPr>
          <p:cNvPr id="3" name="Content Placeholder 2"/>
          <p:cNvSpPr>
            <a:spLocks noGrp="1"/>
          </p:cNvSpPr>
          <p:nvPr>
            <p:ph idx="1"/>
          </p:nvPr>
        </p:nvSpPr>
        <p:spPr>
          <a:xfrm>
            <a:off x="228600" y="2015733"/>
            <a:ext cx="8915399" cy="4004067"/>
          </a:xfrm>
        </p:spPr>
        <p:txBody>
          <a:bodyPr>
            <a:normAutofit fontScale="40000" lnSpcReduction="20000"/>
          </a:bodyPr>
          <a:lstStyle/>
          <a:p>
            <a:pPr marL="182880" lvl="1" algn="just">
              <a:buFont typeface="Wingdings" panose="05000000000000000000" pitchFamily="2" charset="2"/>
              <a:buChar char="§"/>
            </a:pPr>
            <a:r>
              <a:rPr lang="en-US" sz="3400" i="1" dirty="0">
                <a:latin typeface="Calibri" panose="020F0502020204030204" pitchFamily="34" charset="0"/>
              </a:rPr>
              <a:t>“I was trying to upload my work, but Moodle did not work!!!!!”</a:t>
            </a:r>
          </a:p>
          <a:p>
            <a:pPr marL="182880" lvl="1" algn="just">
              <a:buFont typeface="Wingdings" panose="05000000000000000000" pitchFamily="2" charset="2"/>
              <a:buChar char="§"/>
            </a:pPr>
            <a:r>
              <a:rPr lang="en-US" sz="3400" i="1" dirty="0">
                <a:latin typeface="Calibri" panose="020F0502020204030204" pitchFamily="34" charset="0"/>
              </a:rPr>
              <a:t>“I uploaded the incorrect file!!! Help me Help me !”</a:t>
            </a:r>
          </a:p>
          <a:p>
            <a:pPr marL="182880" lvl="1" algn="just">
              <a:buFont typeface="Wingdings" panose="05000000000000000000" pitchFamily="2" charset="2"/>
              <a:buChar char="§"/>
            </a:pPr>
            <a:r>
              <a:rPr lang="en-US" sz="3400" i="1" dirty="0">
                <a:latin typeface="Calibri" panose="020F0502020204030204" pitchFamily="34" charset="0"/>
              </a:rPr>
              <a:t>“I lost my pen drive with all my assessments…”</a:t>
            </a:r>
          </a:p>
          <a:p>
            <a:pPr marL="182880" lvl="1" algn="just">
              <a:buFont typeface="Wingdings" panose="05000000000000000000" pitchFamily="2" charset="2"/>
              <a:buChar char="§"/>
            </a:pPr>
            <a:r>
              <a:rPr lang="en-US" sz="3400" i="1" dirty="0">
                <a:latin typeface="Calibri" panose="020F0502020204030204" pitchFamily="34" charset="0"/>
              </a:rPr>
              <a:t>“I forgot to submit my work …”</a:t>
            </a:r>
          </a:p>
          <a:p>
            <a:pPr marL="182880" lvl="1" algn="just">
              <a:buFont typeface="Wingdings" panose="05000000000000000000" pitchFamily="2" charset="2"/>
              <a:buChar char="§"/>
            </a:pPr>
            <a:r>
              <a:rPr lang="en-US" sz="3400" i="1" dirty="0">
                <a:latin typeface="Calibri" panose="020F0502020204030204" pitchFamily="34" charset="0"/>
              </a:rPr>
              <a:t>“</a:t>
            </a:r>
            <a:r>
              <a:rPr lang="en-US" sz="3400" i="1" dirty="0">
                <a:solidFill>
                  <a:srgbClr val="FF0000"/>
                </a:solidFill>
                <a:latin typeface="Calibri" panose="020F0502020204030204" pitchFamily="34" charset="0"/>
              </a:rPr>
              <a:t>My computer broke down, crashed</a:t>
            </a:r>
            <a:r>
              <a:rPr lang="en-US" sz="3400" i="1" dirty="0">
                <a:latin typeface="Calibri" panose="020F0502020204030204" pitchFamily="34" charset="0"/>
              </a:rPr>
              <a:t>”</a:t>
            </a:r>
          </a:p>
          <a:p>
            <a:pPr marL="182880" lvl="1" algn="just">
              <a:buFont typeface="Wingdings" panose="05000000000000000000" pitchFamily="2" charset="2"/>
              <a:buChar char="§"/>
            </a:pPr>
            <a:r>
              <a:rPr lang="en-US" sz="3400" i="1" dirty="0">
                <a:latin typeface="Calibri" panose="020F0502020204030204" pitchFamily="34" charset="0"/>
              </a:rPr>
              <a:t>“</a:t>
            </a:r>
            <a:r>
              <a:rPr lang="en-US" sz="3400" i="1" dirty="0">
                <a:solidFill>
                  <a:srgbClr val="FF0000"/>
                </a:solidFill>
                <a:latin typeface="Calibri" panose="020F0502020204030204" pitchFamily="34" charset="0"/>
              </a:rPr>
              <a:t>I did not have access to the internet</a:t>
            </a:r>
            <a:r>
              <a:rPr lang="en-US" sz="3400" i="1" dirty="0">
                <a:latin typeface="Calibri" panose="020F0502020204030204" pitchFamily="34" charset="0"/>
              </a:rPr>
              <a:t>”</a:t>
            </a:r>
          </a:p>
          <a:p>
            <a:pPr marL="182880" lvl="1" algn="just">
              <a:buFont typeface="Wingdings" panose="05000000000000000000" pitchFamily="2" charset="2"/>
              <a:buChar char="§"/>
            </a:pPr>
            <a:r>
              <a:rPr lang="en-US" sz="3400" i="1" dirty="0">
                <a:latin typeface="Calibri" panose="020F0502020204030204" pitchFamily="34" charset="0"/>
              </a:rPr>
              <a:t>“I was at work so I could not submit my assessment on Moodle”</a:t>
            </a:r>
          </a:p>
          <a:p>
            <a:pPr marL="182880" lvl="1" algn="just">
              <a:buFont typeface="Wingdings" panose="05000000000000000000" pitchFamily="2" charset="2"/>
              <a:buChar char="§"/>
            </a:pPr>
            <a:r>
              <a:rPr lang="en-US" sz="3400" i="1" dirty="0">
                <a:latin typeface="Calibri" panose="020F0502020204030204" pitchFamily="34" charset="0"/>
              </a:rPr>
              <a:t>“</a:t>
            </a:r>
            <a:r>
              <a:rPr lang="en-US" sz="3400" i="1" dirty="0">
                <a:solidFill>
                  <a:srgbClr val="FF0000"/>
                </a:solidFill>
                <a:latin typeface="Calibri" panose="020F0502020204030204" pitchFamily="34" charset="0"/>
              </a:rPr>
              <a:t>I tried to upload my assessment, but it says: file error, format not accepted. It was not my fault, the system crashed</a:t>
            </a:r>
            <a:r>
              <a:rPr lang="en-US" sz="3400" i="1" dirty="0">
                <a:latin typeface="Calibri" panose="020F0502020204030204" pitchFamily="34" charset="0"/>
              </a:rPr>
              <a:t>”</a:t>
            </a:r>
          </a:p>
          <a:p>
            <a:pPr marL="182880" lvl="1" algn="just">
              <a:buFont typeface="Wingdings" panose="05000000000000000000" pitchFamily="2" charset="2"/>
              <a:buChar char="§"/>
            </a:pPr>
            <a:r>
              <a:rPr lang="en-US" sz="3400" i="1" dirty="0">
                <a:latin typeface="Calibri" panose="020F0502020204030204" pitchFamily="34" charset="0"/>
              </a:rPr>
              <a:t>“</a:t>
            </a:r>
            <a:r>
              <a:rPr lang="en-US" sz="3400" i="1" dirty="0">
                <a:solidFill>
                  <a:srgbClr val="FF0000"/>
                </a:solidFill>
                <a:latin typeface="Calibri" panose="020F0502020204030204" pitchFamily="34" charset="0"/>
              </a:rPr>
              <a:t>Please help! I uploaded my assessment from the other university!!!</a:t>
            </a:r>
            <a:r>
              <a:rPr lang="en-US" sz="3400" i="1" dirty="0">
                <a:latin typeface="Calibri" panose="020F0502020204030204" pitchFamily="34" charset="0"/>
              </a:rPr>
              <a:t>”</a:t>
            </a:r>
          </a:p>
          <a:p>
            <a:pPr marL="182880" lvl="1" algn="just">
              <a:buFont typeface="Wingdings" panose="05000000000000000000" pitchFamily="2" charset="2"/>
              <a:buChar char="§"/>
            </a:pPr>
            <a:r>
              <a:rPr lang="en-US" sz="3400" i="1" dirty="0">
                <a:latin typeface="Calibri" panose="020F0502020204030204" pitchFamily="34" charset="0"/>
              </a:rPr>
              <a:t>“I need more time, because I have a very bad headache”</a:t>
            </a:r>
          </a:p>
          <a:p>
            <a:pPr marL="182880" lvl="1" algn="just">
              <a:buFont typeface="Wingdings" panose="05000000000000000000" pitchFamily="2" charset="2"/>
              <a:buChar char="§"/>
            </a:pPr>
            <a:r>
              <a:rPr lang="en-US" sz="3400" i="1" dirty="0">
                <a:latin typeface="Calibri" panose="020F0502020204030204" pitchFamily="34" charset="0"/>
              </a:rPr>
              <a:t>“I missed my train and could not be here on time”</a:t>
            </a:r>
          </a:p>
          <a:p>
            <a:pPr marL="182880" lvl="1" algn="just">
              <a:buFont typeface="Wingdings" panose="05000000000000000000" pitchFamily="2" charset="2"/>
              <a:buChar char="§"/>
            </a:pPr>
            <a:endParaRPr lang="en-US" sz="3400" i="1" dirty="0">
              <a:latin typeface="Calibri" panose="020F0502020204030204" pitchFamily="34" charset="0"/>
            </a:endParaRPr>
          </a:p>
          <a:p>
            <a:pPr marL="0" indent="0">
              <a:buNone/>
            </a:pPr>
            <a:r>
              <a:rPr lang="en-US" sz="3400" dirty="0">
                <a:latin typeface="Calibri" panose="020F0502020204030204" pitchFamily="34" charset="0"/>
              </a:rPr>
              <a:t> </a:t>
            </a: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6" name="Picture 2" descr="C:\Users\c.abifadel\AppData\Local\Microsoft\Windows\Temporary Internet Files\Content.IE5\RULHQE1H\MC90044152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4981" y="762000"/>
            <a:ext cx="973515" cy="8316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par>
                          <p:cTn id="40" fill="hold">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par>
                          <p:cTn id="44" fill="hold">
                            <p:stCondLst>
                              <p:cond delay="20000"/>
                            </p:stCondLst>
                            <p:childTnLst>
                              <p:par>
                                <p:cTn id="45" presetID="10" presetClass="entr" presetSubtype="0" fill="hold"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9902"/>
            <a:ext cx="6571343" cy="1049235"/>
          </a:xfrm>
        </p:spPr>
        <p:txBody>
          <a:bodyPr>
            <a:normAutofit fontScale="90000"/>
          </a:bodyPr>
          <a:lstStyle/>
          <a:p>
            <a:r>
              <a:rPr lang="en-GB" sz="4800" b="1" dirty="0">
                <a:latin typeface="Calibri" panose="020F0502020204030204" pitchFamily="34" charset="0"/>
              </a:rPr>
              <a:t>WHEN THINGS GO WRONG</a:t>
            </a:r>
            <a:endParaRPr lang="en-US" sz="4800" b="1" dirty="0">
              <a:latin typeface="Calibri" panose="020F0502020204030204" pitchFamily="34" charset="0"/>
            </a:endParaRPr>
          </a:p>
        </p:txBody>
      </p:sp>
      <p:sp>
        <p:nvSpPr>
          <p:cNvPr id="3" name="Content Placeholder 2"/>
          <p:cNvSpPr>
            <a:spLocks noGrp="1"/>
          </p:cNvSpPr>
          <p:nvPr>
            <p:ph idx="1"/>
          </p:nvPr>
        </p:nvSpPr>
        <p:spPr>
          <a:xfrm>
            <a:off x="76200" y="2012162"/>
            <a:ext cx="8915400" cy="4041318"/>
          </a:xfrm>
        </p:spPr>
        <p:txBody>
          <a:bodyPr>
            <a:normAutofit fontScale="85000" lnSpcReduction="10000"/>
          </a:bodyPr>
          <a:lstStyle/>
          <a:p>
            <a:pPr marL="182880" lvl="1" algn="just">
              <a:buFont typeface="Wingdings" panose="05000000000000000000" pitchFamily="2" charset="2"/>
              <a:buChar char="§"/>
            </a:pPr>
            <a:r>
              <a:rPr lang="en-US" sz="2100" dirty="0">
                <a:latin typeface="Calibri" panose="020F0502020204030204" pitchFamily="34" charset="0"/>
              </a:rPr>
              <a:t>A Student emails saying he/she cannot upload his/her work because Moodle is not responding</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has probably left it to the very last minute and as a result, was not able to submit his/her work. The student should send an email to London Assessments explaining what happened. In most cases, it will be treated as a late submission and penalized accordingly. </a:t>
            </a:r>
          </a:p>
          <a:p>
            <a:pPr marL="0" indent="0">
              <a:buNone/>
            </a:pPr>
            <a:r>
              <a:rPr lang="en-US" sz="800" dirty="0">
                <a:latin typeface="Calibri" panose="020F0502020204030204" pitchFamily="34" charset="0"/>
              </a:rPr>
              <a:t> </a:t>
            </a: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A Student submits  a late submission 4 days after the deadline</a:t>
            </a:r>
          </a:p>
          <a:p>
            <a:pPr marL="731520" lvl="3">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40%, </a:t>
            </a:r>
            <a:r>
              <a:rPr lang="en-GB" sz="1800" dirty="0">
                <a:solidFill>
                  <a:srgbClr val="0070C0"/>
                </a:solidFill>
                <a:latin typeface="Calibri" panose="020F0502020204030204" pitchFamily="34" charset="0"/>
              </a:rPr>
              <a:t>(50% for Level 7) </a:t>
            </a:r>
            <a:r>
              <a:rPr lang="en-US" sz="1800" dirty="0">
                <a:solidFill>
                  <a:srgbClr val="0070C0"/>
                </a:solidFill>
                <a:latin typeface="Calibri" panose="020F0502020204030204" pitchFamily="34" charset="0"/>
              </a:rPr>
              <a:t>unless extenuating circumstances apply.</a:t>
            </a:r>
          </a:p>
          <a:p>
            <a:pPr marL="0" lvl="1" indent="0" algn="just">
              <a:buNone/>
            </a:pP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A Student sends a late submission 7 days after the deadline at 2:00PM</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work is not accepted and recorded as Zero NA, unless extenuating circumstances apply. Deadlines are at 2:00pm and the work was submitted beyond 1 week of its deadline</a:t>
            </a:r>
          </a:p>
          <a:p>
            <a:pPr marL="731520" lvl="3" algn="just">
              <a:buFont typeface="Wingdings" panose="05000000000000000000" pitchFamily="2" charset="2"/>
              <a:buChar char="§"/>
            </a:pPr>
            <a:endParaRPr lang="en-US" dirty="0">
              <a:latin typeface="Calibri" panose="020F0502020204030204" pitchFamily="34" charset="0"/>
            </a:endParaRPr>
          </a:p>
          <a:p>
            <a:pPr marL="548640" lvl="3" indent="0" algn="just">
              <a:buNone/>
            </a:pPr>
            <a:endParaRPr lang="en-US"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5122" name="Picture 2" descr="C:\Users\c.abifadel\AppData\Local\Microsoft\Windows\Temporary Internet Files\Content.IE5\RULHQE1H\MC90010521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99960" y="457200"/>
            <a:ext cx="1308202" cy="1177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1483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3621" y="274522"/>
            <a:ext cx="6571343" cy="1049235"/>
          </a:xfrm>
        </p:spPr>
        <p:txBody>
          <a:bodyPr>
            <a:normAutofit fontScale="90000"/>
          </a:bodyPr>
          <a:lstStyle/>
          <a:p>
            <a:r>
              <a:rPr lang="en-GB" sz="4800" b="1" dirty="0">
                <a:latin typeface="Calibri" panose="020F0502020204030204" pitchFamily="34" charset="0"/>
              </a:rPr>
              <a:t>WHEN THINGS GO WRONG</a:t>
            </a:r>
            <a:endParaRPr lang="en-US" sz="4800" b="1" dirty="0">
              <a:latin typeface="Calibri" panose="020F0502020204030204" pitchFamily="34" charset="0"/>
            </a:endParaRPr>
          </a:p>
        </p:txBody>
      </p:sp>
      <p:sp>
        <p:nvSpPr>
          <p:cNvPr id="3" name="Content Placeholder 2"/>
          <p:cNvSpPr>
            <a:spLocks noGrp="1"/>
          </p:cNvSpPr>
          <p:nvPr>
            <p:ph idx="1"/>
          </p:nvPr>
        </p:nvSpPr>
        <p:spPr>
          <a:xfrm>
            <a:off x="457200" y="1877798"/>
            <a:ext cx="8229600" cy="4577080"/>
          </a:xfrm>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In nearly a week after the submission deadline had elapsed, a Student contacted us explaining that he/she had asked a friend to upload the assessment for him/her, but the FRIEND, uploaded his own assignment, which generated a similarity index of 96%. </a:t>
            </a:r>
          </a:p>
          <a:p>
            <a:pPr marL="457200" lvl="2" algn="just">
              <a:buFont typeface="Wingdings" panose="05000000000000000000" pitchFamily="2" charset="2"/>
              <a:buChar char="§"/>
            </a:pPr>
            <a:r>
              <a:rPr lang="en-US" sz="1600" b="1" dirty="0">
                <a:solidFill>
                  <a:srgbClr val="0070C0"/>
                </a:solidFill>
                <a:latin typeface="Calibri" panose="020F0502020204030204" pitchFamily="34" charset="0"/>
              </a:rPr>
              <a:t>OUTCOME</a:t>
            </a:r>
            <a:r>
              <a:rPr lang="en-US" sz="1600" dirty="0">
                <a:solidFill>
                  <a:srgbClr val="0070C0"/>
                </a:solidFill>
                <a:latin typeface="Calibri" panose="020F0502020204030204" pitchFamily="34" charset="0"/>
              </a:rPr>
              <a:t>: The Student took a very high risk by providing a third person with his/her login details and relying on the friend to deal with his/her own responsibility. </a:t>
            </a:r>
          </a:p>
          <a:p>
            <a:pPr marL="274320" lvl="2" indent="0" algn="just">
              <a:buNone/>
            </a:pPr>
            <a:r>
              <a:rPr lang="en-US" sz="1600" dirty="0">
                <a:solidFill>
                  <a:srgbClr val="0070C0"/>
                </a:solidFill>
                <a:latin typeface="Calibri" panose="020F0502020204030204" pitchFamily="34" charset="0"/>
              </a:rPr>
              <a:t>     As a result, the friend made a mistake which put the Student in a very difficult and serious    </a:t>
            </a:r>
          </a:p>
          <a:p>
            <a:pPr marL="274320" lvl="2" indent="0" algn="just">
              <a:buNone/>
            </a:pPr>
            <a:r>
              <a:rPr lang="en-US" sz="1600" dirty="0">
                <a:solidFill>
                  <a:srgbClr val="0070C0"/>
                </a:solidFill>
                <a:latin typeface="Calibri" panose="020F0502020204030204" pitchFamily="34" charset="0"/>
              </a:rPr>
              <a:t>    situation. </a:t>
            </a:r>
          </a:p>
          <a:p>
            <a:pPr marL="274320" lvl="2" indent="0" algn="just">
              <a:buNone/>
            </a:pPr>
            <a:r>
              <a:rPr lang="en-US" sz="1600" dirty="0">
                <a:solidFill>
                  <a:srgbClr val="0070C0"/>
                </a:solidFill>
                <a:latin typeface="Calibri" panose="020F0502020204030204" pitchFamily="34" charset="0"/>
              </a:rPr>
              <a:t>    From the assessment point of view, there is nothing that can be done here. The student’s work will be referred for Academic Misconduct investigation. </a:t>
            </a:r>
          </a:p>
          <a:p>
            <a:pPr marL="274320" lvl="2" indent="0" algn="just">
              <a:buNone/>
            </a:pPr>
            <a:endParaRPr lang="en-US" sz="1600" dirty="0">
              <a:solidFill>
                <a:srgbClr val="0070C0"/>
              </a:solidFill>
              <a:latin typeface="Calibri" panose="020F0502020204030204" pitchFamily="34" charset="0"/>
            </a:endParaRPr>
          </a:p>
          <a:p>
            <a:pPr marL="274320" lvl="2" indent="0" algn="just">
              <a:buNone/>
            </a:pPr>
            <a:r>
              <a:rPr lang="en-US" sz="2000" b="1" i="1" dirty="0">
                <a:solidFill>
                  <a:srgbClr val="FF0000"/>
                </a:solidFill>
                <a:latin typeface="Calibri" panose="020F0502020204030204" pitchFamily="34" charset="0"/>
              </a:rPr>
              <a:t>A student should NEVER share his/her login details with someone else, nor should the Student rely on someone else to do their work.</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7" name="Picture 3" descr="C:\Users\c.abifadel\AppData\Local\Microsoft\Windows\Temporary Internet Files\Content.IE5\3QB5TJJE\MC9003909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967731" y="368859"/>
            <a:ext cx="764313" cy="1336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264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4BE214B-2C92-47AF-8D90-698211103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186D07CD-E0E5-42ED-BA28-6CB6ADC3B0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847088"/>
            <a:ext cx="416103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55ACC2D2-73AA-1970-E009-6D8876E8B0DD}"/>
              </a:ext>
            </a:extLst>
          </p:cNvPr>
          <p:cNvSpPr>
            <a:spLocks noGrp="1"/>
          </p:cNvSpPr>
          <p:nvPr>
            <p:ph type="title"/>
          </p:nvPr>
        </p:nvSpPr>
        <p:spPr>
          <a:xfrm>
            <a:off x="699869" y="364146"/>
            <a:ext cx="4162766" cy="1049235"/>
          </a:xfrm>
        </p:spPr>
        <p:txBody>
          <a:bodyPr>
            <a:normAutofit fontScale="90000"/>
          </a:bodyPr>
          <a:lstStyle/>
          <a:p>
            <a:r>
              <a:rPr lang="en-GB" b="1" dirty="0"/>
              <a:t>Additional Important Notes</a:t>
            </a:r>
          </a:p>
        </p:txBody>
      </p:sp>
      <p:sp>
        <p:nvSpPr>
          <p:cNvPr id="16" name="Rectangle 15">
            <a:extLst>
              <a:ext uri="{FF2B5EF4-FFF2-40B4-BE49-F238E27FC236}">
                <a16:creationId xmlns:a16="http://schemas.microsoft.com/office/drawing/2014/main" id="{369A020F-4984-4DD0-898A-B60A4882B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5600A481-47F2-6AAA-9B54-48A065AC4719}"/>
              </a:ext>
            </a:extLst>
          </p:cNvPr>
          <p:cNvSpPr>
            <a:spLocks noGrp="1"/>
          </p:cNvSpPr>
          <p:nvPr>
            <p:ph idx="1"/>
          </p:nvPr>
        </p:nvSpPr>
        <p:spPr>
          <a:xfrm>
            <a:off x="152400" y="1905003"/>
            <a:ext cx="5455413" cy="4038595"/>
          </a:xfrm>
        </p:spPr>
        <p:txBody>
          <a:bodyPr>
            <a:noAutofit/>
          </a:bodyPr>
          <a:lstStyle/>
          <a:p>
            <a:pPr>
              <a:lnSpc>
                <a:spcPct val="110000"/>
              </a:lnSpc>
            </a:pPr>
            <a:r>
              <a:rPr lang="en-GB" sz="1600" dirty="0"/>
              <a:t>The pass mark for a module is 40%. (50% at Level 7).</a:t>
            </a:r>
          </a:p>
          <a:p>
            <a:pPr>
              <a:lnSpc>
                <a:spcPct val="110000"/>
              </a:lnSpc>
            </a:pPr>
            <a:r>
              <a:rPr lang="en-GB" sz="1600" dirty="0"/>
              <a:t>The maximum number of resit  attempts that can be allowed for any module will be two (one for level 7). This means you will have three chances (two for level 7) in total to pass a module. </a:t>
            </a:r>
          </a:p>
          <a:p>
            <a:pPr>
              <a:lnSpc>
                <a:spcPct val="110000"/>
              </a:lnSpc>
            </a:pPr>
            <a:r>
              <a:rPr lang="en-GB" sz="1600" dirty="0"/>
              <a:t>Normally, when a student has failed to complete a module on which they have used all their attempts and the module is not eligible for condonement, the student will be </a:t>
            </a:r>
            <a:r>
              <a:rPr lang="en-GB" sz="1600" b="1" dirty="0"/>
              <a:t>required to withdraw from the programme.</a:t>
            </a:r>
            <a:endParaRPr lang="en-GB" sz="1600" dirty="0"/>
          </a:p>
          <a:p>
            <a:pPr marL="0" indent="0">
              <a:lnSpc>
                <a:spcPct val="110000"/>
              </a:lnSpc>
              <a:buNone/>
            </a:pPr>
            <a:r>
              <a:rPr lang="en-GB" sz="1600" dirty="0"/>
              <a:t>Please ensure that you attempt and pass ALL modules and complete all resits/rework or you could be withdrawn from the programme.</a:t>
            </a:r>
          </a:p>
          <a:p>
            <a:pPr>
              <a:lnSpc>
                <a:spcPct val="110000"/>
              </a:lnSpc>
            </a:pPr>
            <a:endParaRPr lang="en-GB" sz="1600" dirty="0"/>
          </a:p>
          <a:p>
            <a:pPr>
              <a:lnSpc>
                <a:spcPct val="110000"/>
              </a:lnSpc>
            </a:pPr>
            <a:endParaRPr lang="en-GB" sz="1600" dirty="0"/>
          </a:p>
        </p:txBody>
      </p:sp>
      <p:grpSp>
        <p:nvGrpSpPr>
          <p:cNvPr id="18" name="Group 17">
            <a:extLst>
              <a:ext uri="{FF2B5EF4-FFF2-40B4-BE49-F238E27FC236}">
                <a16:creationId xmlns:a16="http://schemas.microsoft.com/office/drawing/2014/main" id="{A3761B47-AE33-47C9-9636-19D4B313F27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08041" y="482171"/>
            <a:ext cx="3055899" cy="5149101"/>
            <a:chOff x="7477388" y="482171"/>
            <a:chExt cx="4074533" cy="5149101"/>
          </a:xfrm>
        </p:grpSpPr>
        <p:sp>
          <p:nvSpPr>
            <p:cNvPr id="19" name="Rectangle 18">
              <a:extLst>
                <a:ext uri="{FF2B5EF4-FFF2-40B4-BE49-F238E27FC236}">
                  <a16:creationId xmlns:a16="http://schemas.microsoft.com/office/drawing/2014/main" id="{9E204B78-8026-4E1E-9C59-5F523ECDD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77388" y="482171"/>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DDEB6F1-F54D-4345-B8DF-72D72C71EC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47"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4380F474-D468-4F2F-8BE9-F343F8D1A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3718" y="977965"/>
            <a:ext cx="2339583"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yellow rectangular sign with black text&#10;&#10;Description automatically generated">
            <a:extLst>
              <a:ext uri="{FF2B5EF4-FFF2-40B4-BE49-F238E27FC236}">
                <a16:creationId xmlns:a16="http://schemas.microsoft.com/office/drawing/2014/main" id="{6ABFCD1F-21EE-51F9-E3DD-751B594AE4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87279" y="2213878"/>
            <a:ext cx="2099328" cy="1671106"/>
          </a:xfrm>
          <a:prstGeom prst="rect">
            <a:avLst/>
          </a:prstGeom>
        </p:spPr>
      </p:pic>
      <p:pic>
        <p:nvPicPr>
          <p:cNvPr id="24" name="Picture 23">
            <a:extLst>
              <a:ext uri="{FF2B5EF4-FFF2-40B4-BE49-F238E27FC236}">
                <a16:creationId xmlns:a16="http://schemas.microsoft.com/office/drawing/2014/main" id="{D757EBBD-8611-41C1-8124-C151D0957DB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26" name="Straight Connector 25">
            <a:extLst>
              <a:ext uri="{FF2B5EF4-FFF2-40B4-BE49-F238E27FC236}">
                <a16:creationId xmlns:a16="http://schemas.microsoft.com/office/drawing/2014/main" id="{E40D0D8B-2D5E-48A4-BBD5-8CB09A86A6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AEB5F0C1-A605-82AE-676A-18132F0F302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3515909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b="1" dirty="0">
                <a:latin typeface="Calibri" panose="020F0502020204030204" pitchFamily="34" charset="0"/>
              </a:rPr>
              <a:t>REFERENCES</a:t>
            </a:r>
            <a:endParaRPr lang="en-US" sz="5400" b="1" dirty="0">
              <a:latin typeface="Calibri" panose="020F0502020204030204" pitchFamily="34" charset="0"/>
            </a:endParaRPr>
          </a:p>
        </p:txBody>
      </p:sp>
      <p:sp>
        <p:nvSpPr>
          <p:cNvPr id="3" name="Content Placeholder 2"/>
          <p:cNvSpPr>
            <a:spLocks noGrp="1"/>
          </p:cNvSpPr>
          <p:nvPr>
            <p:ph idx="1"/>
          </p:nvPr>
        </p:nvSpPr>
        <p:spPr/>
        <p:txBody>
          <a:bodyPr>
            <a:normAutofit lnSpcReduction="10000"/>
          </a:bodyPr>
          <a:lstStyle/>
          <a:p>
            <a:endParaRPr lang="en-GB" sz="28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Quality Handbook</a:t>
            </a:r>
          </a:p>
          <a:p>
            <a:pPr marL="0" indent="0">
              <a:buNone/>
            </a:pPr>
            <a:endParaRPr lang="en-GB" sz="2800" dirty="0">
              <a:latin typeface="Calibri" panose="020F0502020204030204" pitchFamily="34" charset="0"/>
            </a:endParaRPr>
          </a:p>
          <a:p>
            <a:pPr lvl="1">
              <a:buFont typeface="Wingdings" panose="05000000000000000000" pitchFamily="2" charset="2"/>
              <a:buChar char="§"/>
            </a:pPr>
            <a:r>
              <a:rPr lang="en-GB" sz="2400" dirty="0">
                <a:latin typeface="Calibri" panose="020F0502020204030204" pitchFamily="34" charset="0"/>
              </a:rPr>
              <a:t>Chapter_13_Student_Cases</a:t>
            </a:r>
          </a:p>
          <a:p>
            <a:pPr marL="274320" lvl="1" indent="0">
              <a:buNone/>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Students’ Hall page - Moodle</a:t>
            </a: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40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219727"/>
            <a:ext cx="6571343" cy="1059305"/>
          </a:xfrm>
        </p:spPr>
        <p:txBody>
          <a:bodyPr>
            <a:normAutofit/>
          </a:bodyPr>
          <a:lstStyle/>
          <a:p>
            <a:pPr algn="ctr"/>
            <a:r>
              <a:rPr lang="en-GB" sz="5400" b="1" dirty="0">
                <a:latin typeface="Calibri" panose="020F0502020204030204" pitchFamily="34" charset="0"/>
              </a:rPr>
              <a:t>SUMMING UP</a:t>
            </a:r>
            <a:endParaRPr lang="en-US" sz="5400" b="1" dirty="0">
              <a:latin typeface="Calibri" panose="020F0502020204030204" pitchFamily="34" charset="0"/>
            </a:endParaRPr>
          </a:p>
        </p:txBody>
      </p:sp>
      <p:sp>
        <p:nvSpPr>
          <p:cNvPr id="3" name="Content Placeholder 2"/>
          <p:cNvSpPr>
            <a:spLocks noGrp="1"/>
          </p:cNvSpPr>
          <p:nvPr>
            <p:ph sz="half" idx="1"/>
          </p:nvPr>
        </p:nvSpPr>
        <p:spPr>
          <a:xfrm>
            <a:off x="457200" y="1752600"/>
            <a:ext cx="5715000" cy="3587301"/>
          </a:xfrm>
        </p:spPr>
        <p:txBody>
          <a:bodyPr>
            <a:noAutofit/>
          </a:bodyPr>
          <a:lstStyle/>
          <a:p>
            <a:pPr>
              <a:buFont typeface="Wingdings" panose="05000000000000000000" pitchFamily="2" charset="2"/>
              <a:buChar char="§"/>
            </a:pPr>
            <a:r>
              <a:rPr lang="en-GB" sz="1300" spc="-100" dirty="0">
                <a:solidFill>
                  <a:schemeClr val="tx2"/>
                </a:solidFill>
                <a:latin typeface="Calibri" panose="020F0502020204030204" pitchFamily="34" charset="0"/>
              </a:rPr>
              <a:t>Always submit your work on time</a:t>
            </a:r>
          </a:p>
          <a:p>
            <a:pPr lvl="1">
              <a:buFont typeface="Wingdings" panose="05000000000000000000" pitchFamily="2" charset="2"/>
              <a:buChar char="§"/>
            </a:pPr>
            <a:r>
              <a:rPr lang="en-GB" sz="1300" dirty="0">
                <a:latin typeface="Calibri" panose="020F0502020204030204" pitchFamily="34" charset="0"/>
              </a:rPr>
              <a:t>Allow time to complete</a:t>
            </a:r>
          </a:p>
          <a:p>
            <a:pPr lvl="1">
              <a:buFont typeface="Wingdings" panose="05000000000000000000" pitchFamily="2" charset="2"/>
              <a:buChar char="§"/>
            </a:pPr>
            <a:r>
              <a:rPr lang="en-GB" sz="1300" dirty="0">
                <a:latin typeface="Calibri" panose="020F0502020204030204" pitchFamily="34" charset="0"/>
              </a:rPr>
              <a:t>Allow time to deal with problems</a:t>
            </a:r>
          </a:p>
          <a:p>
            <a:pPr lvl="1">
              <a:buFont typeface="Wingdings" panose="05000000000000000000" pitchFamily="2" charset="2"/>
              <a:buChar char="§"/>
            </a:pPr>
            <a:r>
              <a:rPr lang="en-GB" sz="1300" dirty="0">
                <a:latin typeface="Calibri" panose="020F0502020204030204" pitchFamily="34" charset="0"/>
              </a:rPr>
              <a:t>Make sure your work is final</a:t>
            </a:r>
          </a:p>
          <a:p>
            <a:pPr lvl="1">
              <a:buFont typeface="Wingdings" panose="05000000000000000000" pitchFamily="2" charset="2"/>
              <a:buChar char="§"/>
            </a:pPr>
            <a:r>
              <a:rPr lang="en-GB" sz="1300" dirty="0">
                <a:latin typeface="Calibri" panose="020F0502020204030204" pitchFamily="34" charset="0"/>
              </a:rPr>
              <a:t>Make sure your work is your own</a:t>
            </a:r>
          </a:p>
          <a:p>
            <a:pPr lvl="1">
              <a:buFont typeface="Wingdings" panose="05000000000000000000" pitchFamily="2" charset="2"/>
              <a:buChar char="§"/>
            </a:pPr>
            <a:r>
              <a:rPr lang="en-GB" sz="1300" dirty="0">
                <a:latin typeface="Calibri" panose="020F0502020204030204" pitchFamily="34" charset="0"/>
              </a:rPr>
              <a:t>Do not leave everything to the last minute</a:t>
            </a:r>
          </a:p>
          <a:p>
            <a:pPr lvl="1">
              <a:buFont typeface="Wingdings" panose="05000000000000000000" pitchFamily="2" charset="2"/>
              <a:buChar char="§"/>
            </a:pPr>
            <a:endParaRPr lang="en-GB" sz="1300" dirty="0">
              <a:latin typeface="Calibri" panose="020F0502020204030204" pitchFamily="34" charset="0"/>
            </a:endParaRPr>
          </a:p>
          <a:p>
            <a:pPr>
              <a:buFont typeface="Wingdings" panose="05000000000000000000" pitchFamily="2" charset="2"/>
              <a:buChar char="§"/>
            </a:pPr>
            <a:r>
              <a:rPr lang="en-GB" sz="1300" spc="-100" dirty="0">
                <a:solidFill>
                  <a:schemeClr val="tx2"/>
                </a:solidFill>
                <a:latin typeface="Calibri" panose="020F0502020204030204" pitchFamily="34" charset="0"/>
              </a:rPr>
              <a:t>Late Submissions</a:t>
            </a:r>
          </a:p>
          <a:p>
            <a:pPr lvl="1">
              <a:buFont typeface="Wingdings" panose="05000000000000000000" pitchFamily="2" charset="2"/>
              <a:buChar char="§"/>
            </a:pPr>
            <a:r>
              <a:rPr lang="en-GB" sz="1300" dirty="0">
                <a:latin typeface="Calibri" panose="020F0502020204030204" pitchFamily="34" charset="0"/>
              </a:rPr>
              <a:t>To London Assessments</a:t>
            </a:r>
          </a:p>
          <a:p>
            <a:pPr lvl="1">
              <a:buFont typeface="Wingdings" panose="05000000000000000000" pitchFamily="2" charset="2"/>
              <a:buChar char="§"/>
            </a:pPr>
            <a:r>
              <a:rPr lang="en-GB" sz="1300" dirty="0">
                <a:latin typeface="Calibri" panose="020F0502020204030204" pitchFamily="34" charset="0"/>
              </a:rPr>
              <a:t>Will be penalised accordingly</a:t>
            </a:r>
          </a:p>
          <a:p>
            <a:pPr lvl="1">
              <a:buFont typeface="Wingdings" panose="05000000000000000000" pitchFamily="2" charset="2"/>
              <a:buChar char="§"/>
            </a:pPr>
            <a:r>
              <a:rPr lang="en-GB" sz="1300" dirty="0">
                <a:latin typeface="Calibri" panose="020F0502020204030204" pitchFamily="34" charset="0"/>
              </a:rPr>
              <a:t>Not allowed for RESIT Students</a:t>
            </a:r>
          </a:p>
          <a:p>
            <a:pPr lvl="1">
              <a:buFont typeface="Wingdings" panose="05000000000000000000" pitchFamily="2" charset="2"/>
              <a:buChar char="§"/>
            </a:pPr>
            <a:r>
              <a:rPr lang="en-GB" sz="1300" dirty="0">
                <a:latin typeface="Calibri" panose="020F0502020204030204" pitchFamily="34" charset="0"/>
              </a:rPr>
              <a:t>Need to be submitted correctly</a:t>
            </a:r>
          </a:p>
          <a:p>
            <a:pPr lvl="1">
              <a:buFont typeface="Wingdings" panose="05000000000000000000" pitchFamily="2" charset="2"/>
              <a:buChar char="§"/>
            </a:pPr>
            <a:r>
              <a:rPr lang="en-GB" sz="1300" dirty="0">
                <a:latin typeface="Calibri" panose="020F0502020204030204" pitchFamily="34" charset="0"/>
              </a:rPr>
              <a:t>The 2:00pm rule applies</a:t>
            </a:r>
          </a:p>
          <a:p>
            <a:pPr lvl="1">
              <a:buFont typeface="Wingdings" panose="05000000000000000000" pitchFamily="2" charset="2"/>
              <a:buChar char="§"/>
            </a:pPr>
            <a:r>
              <a:rPr lang="en-GB" sz="1300" dirty="0">
                <a:latin typeface="Calibri" panose="020F0502020204030204" pitchFamily="34" charset="0"/>
                <a:hlinkClick r:id="rId2"/>
              </a:rPr>
              <a:t>LondonAssessments@uwtsd.ac.uk</a:t>
            </a:r>
            <a:endParaRPr lang="en-GB" sz="1300" dirty="0">
              <a:latin typeface="Calibri" panose="020F0502020204030204" pitchFamily="34" charset="0"/>
            </a:endParaRPr>
          </a:p>
          <a:p>
            <a:endParaRPr lang="en-GB" sz="1300" dirty="0">
              <a:latin typeface="Calibri" panose="020F0502020204030204" pitchFamily="34" charset="0"/>
            </a:endParaRPr>
          </a:p>
          <a:p>
            <a:pPr lvl="1"/>
            <a:endParaRPr lang="en-GB" sz="1300" dirty="0">
              <a:latin typeface="Calibri" panose="020F0502020204030204" pitchFamily="34" charset="0"/>
            </a:endParaRPr>
          </a:p>
        </p:txBody>
      </p:sp>
      <p:sp>
        <p:nvSpPr>
          <p:cNvPr id="4" name="Content Placeholder 3"/>
          <p:cNvSpPr>
            <a:spLocks noGrp="1"/>
          </p:cNvSpPr>
          <p:nvPr>
            <p:ph sz="half" idx="2"/>
          </p:nvPr>
        </p:nvSpPr>
        <p:spPr>
          <a:xfrm>
            <a:off x="4428671" y="1869606"/>
            <a:ext cx="4429342" cy="3470295"/>
          </a:xfrm>
        </p:spPr>
        <p:txBody>
          <a:bodyPr>
            <a:noAutofit/>
          </a:bodyPr>
          <a:lstStyle/>
          <a:p>
            <a:pPr>
              <a:buFont typeface="Wingdings" panose="05000000000000000000" pitchFamily="2" charset="2"/>
              <a:buChar char="§"/>
            </a:pPr>
            <a:r>
              <a:rPr lang="en-GB" sz="1300" spc="-100" dirty="0">
                <a:solidFill>
                  <a:schemeClr val="tx2"/>
                </a:solidFill>
                <a:latin typeface="Calibri" panose="020F0502020204030204" pitchFamily="34" charset="0"/>
              </a:rPr>
              <a:t>Extenuating Circumstances</a:t>
            </a:r>
          </a:p>
          <a:p>
            <a:pPr lvl="1">
              <a:buFont typeface="Wingdings" panose="05000000000000000000" pitchFamily="2" charset="2"/>
              <a:buChar char="§"/>
            </a:pPr>
            <a:r>
              <a:rPr lang="en-GB" sz="1300" dirty="0">
                <a:latin typeface="Calibri" panose="020F0502020204030204" pitchFamily="34" charset="0"/>
              </a:rPr>
              <a:t>To the Academic Office</a:t>
            </a:r>
          </a:p>
          <a:p>
            <a:pPr lvl="1">
              <a:buFont typeface="Wingdings" panose="05000000000000000000" pitchFamily="2" charset="2"/>
              <a:buChar char="§"/>
            </a:pPr>
            <a:r>
              <a:rPr lang="en-GB" sz="1300" dirty="0">
                <a:latin typeface="Calibri" panose="020F0502020204030204" pitchFamily="34" charset="0"/>
              </a:rPr>
              <a:t>Completed online Extenuating Circumstances Application Form in </a:t>
            </a:r>
            <a:r>
              <a:rPr lang="en-GB" sz="1300" b="1" dirty="0" err="1">
                <a:latin typeface="Calibri" panose="020F0502020204030204" pitchFamily="34" charset="0"/>
              </a:rPr>
              <a:t>MyTSD</a:t>
            </a:r>
            <a:r>
              <a:rPr lang="en-GB" sz="1300" b="1" dirty="0">
                <a:latin typeface="Calibri" panose="020F0502020204030204" pitchFamily="34" charset="0"/>
              </a:rPr>
              <a:t> account</a:t>
            </a:r>
          </a:p>
          <a:p>
            <a:pPr lvl="1">
              <a:buFont typeface="Wingdings" panose="05000000000000000000" pitchFamily="2" charset="2"/>
              <a:buChar char="§"/>
            </a:pPr>
            <a:r>
              <a:rPr lang="en-GB" sz="1300" dirty="0">
                <a:latin typeface="Calibri" panose="020F0502020204030204" pitchFamily="34" charset="0"/>
              </a:rPr>
              <a:t>Confirmation that assessment was submitted</a:t>
            </a:r>
          </a:p>
          <a:p>
            <a:pPr lvl="1">
              <a:buFont typeface="Wingdings" panose="05000000000000000000" pitchFamily="2" charset="2"/>
              <a:buChar char="§"/>
            </a:pPr>
            <a:r>
              <a:rPr lang="en-GB" sz="1300" dirty="0">
                <a:latin typeface="Calibri" panose="020F0502020204030204" pitchFamily="34" charset="0"/>
              </a:rPr>
              <a:t>With substantiating evidence</a:t>
            </a:r>
          </a:p>
          <a:p>
            <a:pPr lvl="1">
              <a:buFont typeface="Wingdings" panose="05000000000000000000" pitchFamily="2" charset="2"/>
              <a:buChar char="§"/>
            </a:pPr>
            <a:r>
              <a:rPr lang="en-GB" sz="1300" dirty="0">
                <a:latin typeface="Calibri" panose="020F0502020204030204" pitchFamily="34" charset="0"/>
              </a:rPr>
              <a:t>Must be submitted not more than 21 days after the assessment deadline or date of a presentation/examination</a:t>
            </a:r>
          </a:p>
          <a:p>
            <a:pPr lvl="1">
              <a:buFont typeface="Wingdings" panose="05000000000000000000" pitchFamily="2" charset="2"/>
              <a:buChar char="§"/>
            </a:pPr>
            <a:endParaRPr lang="en-GB" sz="1300" dirty="0">
              <a:latin typeface="Calibri" panose="020F0502020204030204" pitchFamily="34" charset="0"/>
            </a:endParaRPr>
          </a:p>
          <a:p>
            <a:pPr>
              <a:buFont typeface="Wingdings" panose="05000000000000000000" pitchFamily="2" charset="2"/>
              <a:buChar char="§"/>
            </a:pPr>
            <a:r>
              <a:rPr lang="en-GB" sz="1300" spc="-100" dirty="0">
                <a:solidFill>
                  <a:schemeClr val="tx2"/>
                </a:solidFill>
                <a:latin typeface="Calibri" panose="020F0502020204030204" pitchFamily="34" charset="0"/>
              </a:rPr>
              <a:t>In the event of a technical problem or query</a:t>
            </a:r>
          </a:p>
          <a:p>
            <a:pPr lvl="1">
              <a:buFont typeface="Wingdings" panose="05000000000000000000" pitchFamily="2" charset="2"/>
              <a:buChar char="§"/>
            </a:pPr>
            <a:r>
              <a:rPr lang="en-GB" sz="1300" dirty="0">
                <a:latin typeface="Calibri" panose="020F0502020204030204" pitchFamily="34" charset="0"/>
              </a:rPr>
              <a:t>Contact London Assessments or IT Help desk </a:t>
            </a:r>
            <a:r>
              <a:rPr lang="en-GB" sz="1300" i="1" dirty="0">
                <a:latin typeface="Calibri" panose="020F0502020204030204" pitchFamily="34" charset="0"/>
              </a:rPr>
              <a:t>well in advance</a:t>
            </a:r>
          </a:p>
          <a:p>
            <a:pPr lvl="1">
              <a:buFont typeface="Wingdings" panose="05000000000000000000" pitchFamily="2" charset="2"/>
              <a:buChar char="§"/>
            </a:pPr>
            <a:r>
              <a:rPr lang="en-GB" sz="1300" dirty="0">
                <a:latin typeface="Calibri" panose="020F0502020204030204" pitchFamily="34" charset="0"/>
              </a:rPr>
              <a:t>Allow plenty of time BEFORE submission deadline to deal with your issues</a:t>
            </a:r>
          </a:p>
          <a:p>
            <a:endParaRPr lang="en-US" sz="1300" dirty="0">
              <a:latin typeface="Calibri" panose="020F0502020204030204" pitchFamily="34" charset="0"/>
            </a:endParaRPr>
          </a:p>
        </p:txBody>
      </p:sp>
      <p:pic>
        <p:nvPicPr>
          <p:cNvPr id="5" name="Picture 4">
            <a:extLst>
              <a:ext uri="{FF2B5EF4-FFF2-40B4-BE49-F238E27FC236}">
                <a16:creationId xmlns:a16="http://schemas.microsoft.com/office/drawing/2014/main" id="{A79DAEA0-168D-556D-203D-A71F6636F30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Effect transition="in" filter="fade">
                                      <p:cBhvr>
                                        <p:cTn id="63" dur="1000"/>
                                        <p:tgtEl>
                                          <p:spTgt spid="4">
                                            <p:txEl>
                                              <p:pRg st="9" end="9"/>
                                            </p:txEl>
                                          </p:spTgt>
                                        </p:tgtEl>
                                      </p:cBhvr>
                                    </p:animEffect>
                                    <p:anim calcmode="lin" valueType="num">
                                      <p:cBhvr>
                                        <p:cTn id="64"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201" name="Straight Connector 8200">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847088"/>
            <a:ext cx="313302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2045947" y="175927"/>
            <a:ext cx="6074115" cy="1049235"/>
          </a:xfrm>
        </p:spPr>
        <p:txBody>
          <a:bodyPr>
            <a:normAutofit/>
          </a:bodyPr>
          <a:lstStyle/>
          <a:p>
            <a:r>
              <a:rPr lang="en-GB" b="1" dirty="0"/>
              <a:t>     </a:t>
            </a:r>
            <a:r>
              <a:rPr lang="en-GB" b="1" dirty="0">
                <a:latin typeface="Calibri" panose="020F0502020204030204" pitchFamily="34" charset="0"/>
              </a:rPr>
              <a:t>EMAILS TO REMEMBER</a:t>
            </a:r>
            <a:endParaRPr lang="en-US" b="1" dirty="0">
              <a:latin typeface="Calibri" panose="020F0502020204030204" pitchFamily="34" charset="0"/>
            </a:endParaRPr>
          </a:p>
        </p:txBody>
      </p:sp>
      <p:sp>
        <p:nvSpPr>
          <p:cNvPr id="8203" name="Rectangle 8202">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p:cNvSpPr>
            <a:spLocks noGrp="1"/>
          </p:cNvSpPr>
          <p:nvPr>
            <p:ph idx="1"/>
          </p:nvPr>
        </p:nvSpPr>
        <p:spPr>
          <a:xfrm>
            <a:off x="1088685" y="2015732"/>
            <a:ext cx="3129159" cy="3450613"/>
          </a:xfrm>
        </p:spPr>
        <p:txBody>
          <a:bodyPr>
            <a:normAutofit/>
          </a:bodyPr>
          <a:lstStyle/>
          <a:p>
            <a:pPr>
              <a:lnSpc>
                <a:spcPct val="110000"/>
              </a:lnSpc>
            </a:pPr>
            <a:endParaRPr lang="en-GB" sz="1400">
              <a:latin typeface="Calibri" panose="020F0502020204030204" pitchFamily="34" charset="0"/>
            </a:endParaRPr>
          </a:p>
          <a:p>
            <a:pPr>
              <a:lnSpc>
                <a:spcPct val="110000"/>
              </a:lnSpc>
              <a:buFont typeface="Wingdings" panose="05000000000000000000" pitchFamily="2" charset="2"/>
              <a:buChar char="§"/>
            </a:pPr>
            <a:r>
              <a:rPr lang="en-GB" sz="1400">
                <a:latin typeface="Calibri" panose="020F0502020204030204" pitchFamily="34" charset="0"/>
              </a:rPr>
              <a:t>Assessment Issues</a:t>
            </a:r>
          </a:p>
          <a:p>
            <a:pPr lvl="2">
              <a:lnSpc>
                <a:spcPct val="110000"/>
              </a:lnSpc>
              <a:buFont typeface="Wingdings" panose="05000000000000000000" pitchFamily="2" charset="2"/>
              <a:buChar char="§"/>
            </a:pPr>
            <a:r>
              <a:rPr lang="en-GB" sz="1400">
                <a:latin typeface="Calibri" panose="020F0502020204030204" pitchFamily="34" charset="0"/>
                <a:hlinkClick r:id="rId2"/>
              </a:rPr>
              <a:t>LondonAssessments@uwtsd.ac.uk</a:t>
            </a:r>
            <a:endParaRPr lang="en-GB" sz="1400">
              <a:latin typeface="Calibri" panose="020F0502020204030204" pitchFamily="34" charset="0"/>
            </a:endParaRPr>
          </a:p>
          <a:p>
            <a:pPr lvl="1">
              <a:lnSpc>
                <a:spcPct val="110000"/>
              </a:lnSpc>
              <a:buFont typeface="Wingdings" panose="05000000000000000000" pitchFamily="2" charset="2"/>
              <a:buChar char="§"/>
            </a:pPr>
            <a:endParaRPr lang="en-GB" sz="1400">
              <a:latin typeface="Calibri" panose="020F0502020204030204" pitchFamily="34" charset="0"/>
            </a:endParaRPr>
          </a:p>
          <a:p>
            <a:pPr>
              <a:lnSpc>
                <a:spcPct val="110000"/>
              </a:lnSpc>
              <a:buFont typeface="Wingdings" panose="05000000000000000000" pitchFamily="2" charset="2"/>
              <a:buChar char="§"/>
            </a:pPr>
            <a:r>
              <a:rPr lang="en-GB" sz="1400">
                <a:latin typeface="Calibri" panose="020F0502020204030204" pitchFamily="34" charset="0"/>
              </a:rPr>
              <a:t>IT Issues</a:t>
            </a:r>
          </a:p>
          <a:p>
            <a:pPr lvl="2">
              <a:lnSpc>
                <a:spcPct val="110000"/>
              </a:lnSpc>
              <a:buFont typeface="Wingdings" panose="05000000000000000000" pitchFamily="2" charset="2"/>
              <a:buChar char="§"/>
            </a:pPr>
            <a:r>
              <a:rPr lang="en-GB" sz="1400">
                <a:latin typeface="Calibri" panose="020F0502020204030204" pitchFamily="34" charset="0"/>
                <a:hlinkClick r:id="rId3"/>
              </a:rPr>
              <a:t>LondonITServiceDesk@uwtsd.ac.uk</a:t>
            </a:r>
            <a:endParaRPr lang="en-GB" sz="1400">
              <a:latin typeface="Calibri" panose="020F0502020204030204" pitchFamily="34" charset="0"/>
            </a:endParaRPr>
          </a:p>
          <a:p>
            <a:pPr lvl="1">
              <a:lnSpc>
                <a:spcPct val="110000"/>
              </a:lnSpc>
              <a:buFont typeface="Wingdings" panose="05000000000000000000" pitchFamily="2" charset="2"/>
              <a:buChar char="§"/>
            </a:pPr>
            <a:endParaRPr lang="en-GB" sz="1400">
              <a:latin typeface="Calibri" panose="020F0502020204030204" pitchFamily="34" charset="0"/>
            </a:endParaRPr>
          </a:p>
          <a:p>
            <a:pPr>
              <a:lnSpc>
                <a:spcPct val="110000"/>
              </a:lnSpc>
              <a:buFont typeface="Wingdings" panose="05000000000000000000" pitchFamily="2" charset="2"/>
              <a:buChar char="§"/>
            </a:pPr>
            <a:r>
              <a:rPr lang="en-GB" sz="1400">
                <a:latin typeface="Calibri" panose="020F0502020204030204" pitchFamily="34" charset="0"/>
              </a:rPr>
              <a:t>Academic Office</a:t>
            </a:r>
          </a:p>
          <a:p>
            <a:pPr lvl="2">
              <a:lnSpc>
                <a:spcPct val="110000"/>
              </a:lnSpc>
              <a:buFont typeface="Wingdings" panose="05000000000000000000" pitchFamily="2" charset="2"/>
              <a:buChar char="§"/>
            </a:pPr>
            <a:r>
              <a:rPr lang="en-GB" sz="1400">
                <a:latin typeface="Calibri" panose="020F0502020204030204" pitchFamily="34" charset="0"/>
                <a:hlinkClick r:id="rId4"/>
              </a:rPr>
              <a:t>aocases@uwtsd.ac.uk</a:t>
            </a:r>
            <a:endParaRPr lang="en-GB" sz="1400">
              <a:latin typeface="Calibri" panose="020F0502020204030204" pitchFamily="34" charset="0"/>
            </a:endParaRPr>
          </a:p>
          <a:p>
            <a:pPr marL="548640" lvl="2" indent="0">
              <a:lnSpc>
                <a:spcPct val="110000"/>
              </a:lnSpc>
              <a:buNone/>
            </a:pPr>
            <a:endParaRPr lang="en-GB" sz="1400">
              <a:latin typeface="Calibri" panose="020F0502020204030204" pitchFamily="34" charset="0"/>
            </a:endParaRPr>
          </a:p>
          <a:p>
            <a:pPr lvl="1">
              <a:lnSpc>
                <a:spcPct val="110000"/>
              </a:lnSpc>
              <a:buFont typeface="Wingdings" panose="05000000000000000000" pitchFamily="2" charset="2"/>
              <a:buChar char="§"/>
            </a:pPr>
            <a:endParaRPr lang="en-GB" sz="140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570808" y="1275798"/>
            <a:ext cx="3720331" cy="3720331"/>
          </a:xfrm>
          <a:prstGeom prst="rect">
            <a:avLst/>
          </a:prstGeom>
          <a:noFill/>
          <a:extLst>
            <a:ext uri="{909E8E84-426E-40DD-AFC4-6F175D3DCCD1}">
              <a14:hiddenFill xmlns:a14="http://schemas.microsoft.com/office/drawing/2010/main">
                <a:solidFill>
                  <a:srgbClr val="FFFFFF"/>
                </a:solidFill>
              </a14:hiddenFill>
            </a:ext>
          </a:extLst>
        </p:spPr>
      </p:pic>
      <p:pic>
        <p:nvPicPr>
          <p:cNvPr id="8205" name="Picture 8204">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8207" name="Straight Connector 8206">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25715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anim calcmode="lin" valueType="num">
                                      <p:cBhvr>
                                        <p:cTn id="2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1000"/>
                                        <p:tgtEl>
                                          <p:spTgt spid="3">
                                            <p:txEl>
                                              <p:pRg st="7" end="7"/>
                                            </p:txEl>
                                          </p:spTgt>
                                        </p:tgtEl>
                                      </p:cBhvr>
                                    </p:animEffect>
                                    <p:anim calcmode="lin" valueType="num">
                                      <p:cBhvr>
                                        <p:cTn id="3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Effect transition="in" filter="fade">
                                      <p:cBhvr>
                                        <p:cTn id="38" dur="1000"/>
                                        <p:tgtEl>
                                          <p:spTgt spid="3">
                                            <p:txEl>
                                              <p:pRg st="8" end="8"/>
                                            </p:txEl>
                                          </p:spTgt>
                                        </p:tgtEl>
                                      </p:cBhvr>
                                    </p:animEffect>
                                    <p:anim calcmode="lin" valueType="num">
                                      <p:cBhvr>
                                        <p:cTn id="3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45C76AC0-BB6B-419E-A327-AFA297500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201" name="Straight Connector 8200">
            <a:extLst>
              <a:ext uri="{FF2B5EF4-FFF2-40B4-BE49-F238E27FC236}">
                <a16:creationId xmlns:a16="http://schemas.microsoft.com/office/drawing/2014/main" id="{B3E0B6A3-E197-43D6-82D5-7455DAB1A7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34735" y="1847088"/>
            <a:ext cx="311906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2057400" y="278952"/>
            <a:ext cx="5867400" cy="1049235"/>
          </a:xfrm>
        </p:spPr>
        <p:txBody>
          <a:bodyPr>
            <a:normAutofit/>
          </a:bodyPr>
          <a:lstStyle/>
          <a:p>
            <a:r>
              <a:rPr lang="en-GB" b="1" dirty="0"/>
              <a:t>     </a:t>
            </a:r>
            <a:r>
              <a:rPr lang="en-GB" b="1" dirty="0">
                <a:latin typeface="Calibri" panose="020F0502020204030204" pitchFamily="34" charset="0"/>
              </a:rPr>
              <a:t>EMAILS TO REMEMBER</a:t>
            </a:r>
            <a:endParaRPr lang="en-US" b="1" dirty="0">
              <a:latin typeface="Calibri" panose="020F0502020204030204" pitchFamily="34" charset="0"/>
            </a:endParaRPr>
          </a:p>
        </p:txBody>
      </p:sp>
      <p:sp>
        <p:nvSpPr>
          <p:cNvPr id="8203" name="Rectangle 8202">
            <a:extLst>
              <a:ext uri="{FF2B5EF4-FFF2-40B4-BE49-F238E27FC236}">
                <a16:creationId xmlns:a16="http://schemas.microsoft.com/office/drawing/2014/main" id="{8B0E4246-09B8-46D7-A0D2-4D264863A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8194" name="Picture 2" descr="C:\Users\c.abifadel\AppData\Local\Microsoft\Windows\Temporary Internet Files\Content.IE5\V5LSJA1S\MC900441455[1].pn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47521" y="1275798"/>
            <a:ext cx="3720332" cy="372033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4934735" y="2015732"/>
            <a:ext cx="3119062" cy="3450613"/>
          </a:xfrm>
        </p:spPr>
        <p:txBody>
          <a:bodyPr>
            <a:normAutofit/>
          </a:bodyPr>
          <a:lstStyle/>
          <a:p>
            <a:endParaRPr lang="en-GB" dirty="0">
              <a:latin typeface="Calibri" panose="020F0502020204030204" pitchFamily="34" charset="0"/>
            </a:endParaRPr>
          </a:p>
          <a:p>
            <a:pPr>
              <a:buFont typeface="Wingdings" panose="05000000000000000000" pitchFamily="2" charset="2"/>
              <a:buChar char="§"/>
            </a:pPr>
            <a:r>
              <a:rPr lang="en-GB">
                <a:latin typeface="Calibri" panose="020F0502020204030204" pitchFamily="34" charset="0"/>
              </a:rPr>
              <a:t>London Disability</a:t>
            </a:r>
          </a:p>
          <a:p>
            <a:pPr lvl="2">
              <a:buFont typeface="Wingdings" panose="05000000000000000000" pitchFamily="2" charset="2"/>
              <a:buChar char="§"/>
            </a:pPr>
            <a:r>
              <a:rPr lang="en-GB">
                <a:latin typeface="Calibri" panose="020F0502020204030204" pitchFamily="34" charset="0"/>
                <a:hlinkClick r:id="rId3"/>
              </a:rPr>
              <a:t>disability@uwtsd.ac.uk</a:t>
            </a:r>
            <a:r>
              <a:rPr lang="en-GB">
                <a:latin typeface="Calibri" panose="020F0502020204030204" pitchFamily="34" charset="0"/>
              </a:rPr>
              <a:t> </a:t>
            </a:r>
          </a:p>
          <a:p>
            <a:pPr lvl="2">
              <a:buFont typeface="Wingdings" panose="05000000000000000000" pitchFamily="2" charset="2"/>
              <a:buChar char="§"/>
            </a:pPr>
            <a:endParaRPr lang="en-GB">
              <a:latin typeface="Calibri" panose="020F0502020204030204" pitchFamily="34" charset="0"/>
            </a:endParaRPr>
          </a:p>
          <a:p>
            <a:pPr>
              <a:buFont typeface="Wingdings" panose="05000000000000000000" pitchFamily="2" charset="2"/>
              <a:buChar char="§"/>
            </a:pPr>
            <a:r>
              <a:rPr lang="en-GB">
                <a:latin typeface="Calibri" panose="020F0502020204030204" pitchFamily="34" charset="0"/>
              </a:rPr>
              <a:t>London Wellbeing</a:t>
            </a:r>
          </a:p>
          <a:p>
            <a:pPr marL="548640" lvl="2" indent="0">
              <a:buNone/>
            </a:pPr>
            <a:r>
              <a:rPr lang="en-GB">
                <a:latin typeface="Calibri" panose="020F0502020204030204" pitchFamily="34" charset="0"/>
                <a:hlinkClick r:id="rId4"/>
              </a:rPr>
              <a:t>wellbeingsupport@uwtsd.ac.uk</a:t>
            </a:r>
            <a:endParaRPr lang="en-GB">
              <a:latin typeface="Calibri" panose="020F0502020204030204" pitchFamily="34" charset="0"/>
            </a:endParaRPr>
          </a:p>
          <a:p>
            <a:pPr marL="274320" lvl="1" indent="0">
              <a:buNone/>
            </a:pPr>
            <a:endParaRPr lang="en-GB">
              <a:latin typeface="Calibri" panose="020F0502020204030204" pitchFamily="34" charset="0"/>
            </a:endParaRPr>
          </a:p>
          <a:p>
            <a:pPr marL="274320" lvl="1" indent="0">
              <a:buNone/>
            </a:pPr>
            <a:endParaRPr lang="en-GB" dirty="0">
              <a:latin typeface="Calibri" panose="020F0502020204030204" pitchFamily="34" charset="0"/>
            </a:endParaRPr>
          </a:p>
        </p:txBody>
      </p:sp>
      <p:pic>
        <p:nvPicPr>
          <p:cNvPr id="8205" name="Picture 8204">
            <a:extLst>
              <a:ext uri="{FF2B5EF4-FFF2-40B4-BE49-F238E27FC236}">
                <a16:creationId xmlns:a16="http://schemas.microsoft.com/office/drawing/2014/main" id="{F50C8D8D-B32F-4194-8321-164EC44275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8207" name="Straight Connector 8206">
            <a:extLst>
              <a:ext uri="{FF2B5EF4-FFF2-40B4-BE49-F238E27FC236}">
                <a16:creationId xmlns:a16="http://schemas.microsoft.com/office/drawing/2014/main" id="{5BD24D8B-8573-4260-B700-E860AD6D2A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135291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90600" y="304801"/>
            <a:ext cx="7086599" cy="1219200"/>
          </a:xfrm>
        </p:spPr>
        <p:txBody>
          <a:bodyPr>
            <a:normAutofit lnSpcReduction="10000"/>
          </a:bodyPr>
          <a:lstStyle/>
          <a:p>
            <a:pPr marL="0" indent="0" algn="ctr">
              <a:spcBef>
                <a:spcPct val="0"/>
              </a:spcBef>
              <a:buNone/>
            </a:pPr>
            <a:r>
              <a:rPr lang="en-GB" sz="6600" b="1" spc="-100" dirty="0">
                <a:solidFill>
                  <a:schemeClr val="tx2"/>
                </a:solidFill>
                <a:latin typeface="Calibri" panose="020F0502020204030204" pitchFamily="34" charset="0"/>
                <a:ea typeface="+mj-ea"/>
                <a:cs typeface="+mj-cs"/>
              </a:rPr>
              <a:t>Any Questions?</a:t>
            </a:r>
          </a:p>
          <a:p>
            <a:pPr marL="0" indent="0" algn="ctr">
              <a:spcBef>
                <a:spcPct val="0"/>
              </a:spcBef>
              <a:buNone/>
            </a:pPr>
            <a:endParaRPr lang="en-GB" sz="4000" spc="-100" dirty="0">
              <a:solidFill>
                <a:schemeClr val="tx2"/>
              </a:solidFill>
              <a:latin typeface="+mj-lt"/>
              <a:ea typeface="+mj-ea"/>
              <a:cs typeface="+mj-cs"/>
            </a:endParaRPr>
          </a:p>
          <a:p>
            <a:pPr marL="0" indent="0" algn="ctr">
              <a:spcBef>
                <a:spcPct val="0"/>
              </a:spcBef>
              <a:buNone/>
            </a:pPr>
            <a:endParaRPr lang="en-GB" sz="4000" spc="-100" dirty="0">
              <a:solidFill>
                <a:schemeClr val="tx2"/>
              </a:solidFill>
              <a:latin typeface="+mj-lt"/>
              <a:ea typeface="+mj-ea"/>
              <a:cs typeface="+mj-cs"/>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09974" y="2057400"/>
            <a:ext cx="1847850" cy="2466975"/>
          </a:xfrm>
          <a:prstGeom prst="rect">
            <a:avLst/>
          </a:prstGeom>
        </p:spPr>
      </p:pic>
    </p:spTree>
    <p:extLst>
      <p:ext uri="{BB962C8B-B14F-4D97-AF65-F5344CB8AC3E}">
        <p14:creationId xmlns:p14="http://schemas.microsoft.com/office/powerpoint/2010/main" val="8057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738F172-08B9-4BA5-B753-7D93472C0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0" name="Picture 9">
            <a:extLst>
              <a:ext uri="{FF2B5EF4-FFF2-40B4-BE49-F238E27FC236}">
                <a16:creationId xmlns:a16="http://schemas.microsoft.com/office/drawing/2014/main" id="{C900681B-C4FD-40B3-B5BC-C33231614C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12" name="Straight Connector 11">
            <a:extLst>
              <a:ext uri="{FF2B5EF4-FFF2-40B4-BE49-F238E27FC236}">
                <a16:creationId xmlns:a16="http://schemas.microsoft.com/office/drawing/2014/main" id="{FEAACD67-2FB5-4530-9B74-8D946F1CE9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07DE5115-89C8-4B9C-B0E8-78A15C20C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7063" y="533400"/>
            <a:ext cx="6809874" cy="5077326"/>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A6402E2-72CC-4683-9B83-11265402E5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38453" y="763203"/>
            <a:ext cx="6467094" cy="4617720"/>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3" name="Content Placeholder 2"/>
          <p:cNvPicPr>
            <a:picLocks noGrp="1" noChangeAspect="1"/>
          </p:cNvPicPr>
          <p:nvPr>
            <p:ph idx="1"/>
          </p:nvPr>
        </p:nvPicPr>
        <p:blipFill>
          <a:blip r:embed="rId4">
            <a:extLst>
              <a:ext uri="{28A0092B-C50C-407E-A947-70E740481C1C}">
                <a14:useLocalDpi xmlns:a14="http://schemas.microsoft.com/office/drawing/2010/main" val="0"/>
              </a:ext>
            </a:extLst>
          </a:blip>
          <a:srcRect l="71" r="2219" b="1"/>
          <a:stretch>
            <a:fillRect/>
          </a:stretch>
        </p:blipFill>
        <p:spPr>
          <a:xfrm>
            <a:off x="1701927" y="1247835"/>
            <a:ext cx="5740146" cy="3648456"/>
          </a:xfrm>
          <a:prstGeom prst="rect">
            <a:avLst/>
          </a:prstGeom>
        </p:spPr>
      </p:pic>
    </p:spTree>
    <p:extLst>
      <p:ext uri="{BB962C8B-B14F-4D97-AF65-F5344CB8AC3E}">
        <p14:creationId xmlns:p14="http://schemas.microsoft.com/office/powerpoint/2010/main" val="410117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Gallery</Template>
  <TotalTime>0</TotalTime>
  <Words>2161</Words>
  <Application>Microsoft Office PowerPoint</Application>
  <PresentationFormat>On-screen Show (4:3)</PresentationFormat>
  <Paragraphs>221</Paragraphs>
  <Slides>27</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Gill Sans MT</vt:lpstr>
      <vt:lpstr>Wingdings</vt:lpstr>
      <vt:lpstr>Gallery</vt:lpstr>
      <vt:lpstr>      ASSESSMENT WORKSHOP</vt:lpstr>
      <vt:lpstr>HOW TO CONTACT US</vt:lpstr>
      <vt:lpstr>YOUR RESPONSIBILITIES</vt:lpstr>
      <vt:lpstr>London STUDENTS’ HALL - MOODLE</vt:lpstr>
      <vt:lpstr>PowerPoint Presentation</vt:lpstr>
      <vt:lpstr>NOTES TO REMEMBER</vt:lpstr>
      <vt:lpstr>LATE SUBMISSIONS</vt:lpstr>
      <vt:lpstr>LATE SUBMISSIONS - PENALTIES</vt:lpstr>
      <vt:lpstr>DRAFT SUBMISSION LINK</vt:lpstr>
      <vt:lpstr>PROVISIONAL FEEDBACK &amp; RESULTS</vt:lpstr>
      <vt:lpstr>EXTENUATING CIRCUMSTANCES</vt:lpstr>
      <vt:lpstr>EXTENUATING CIRCUMSTANCES  WHAT IS CONSIDERED </vt:lpstr>
      <vt:lpstr>EXTENUATING CIRCUMSTANCES  WHAT IS CONSIDERED </vt:lpstr>
      <vt:lpstr>EXTENUATING CIRCUMSTANCES REQUESTS</vt:lpstr>
      <vt:lpstr>HOW TO SUBMIT YOUR EXTENUATING CIRCUMSTANCES REQUEST</vt:lpstr>
      <vt:lpstr>EXTENUATING CIRCUMSTANCES WHAT IS NOT CONSIDERED </vt:lpstr>
      <vt:lpstr>EXTENUATING CIRCUMSTANCES WHAT IS NOT CONSIDERED </vt:lpstr>
      <vt:lpstr>WHEN THINGS GO WRONG</vt:lpstr>
      <vt:lpstr>WHEN THINGS GO WRONG</vt:lpstr>
      <vt:lpstr>WHEN THINGS GO WRONG</vt:lpstr>
      <vt:lpstr>Additional Important Notes</vt:lpstr>
      <vt:lpstr>REFERENCES</vt:lpstr>
      <vt:lpstr>SUMMING UP</vt:lpstr>
      <vt:lpstr>     EMAILS TO REMEMBER</vt:lpstr>
      <vt:lpstr>     EMAILS TO REMEMBER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Workshop</dc:title>
  <dc:creator>Carmel</dc:creator>
  <cp:lastModifiedBy>Jossett Hector</cp:lastModifiedBy>
  <cp:revision>252</cp:revision>
  <cp:lastPrinted>2016-11-23T13:46:39Z</cp:lastPrinted>
  <dcterms:created xsi:type="dcterms:W3CDTF">2013-10-14T09:25:34Z</dcterms:created>
  <dcterms:modified xsi:type="dcterms:W3CDTF">2026-03-07T11:47:16Z</dcterms:modified>
</cp:coreProperties>
</file>