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36" r:id="rId1"/>
  </p:sldMasterIdLst>
  <p:sldIdLst>
    <p:sldId id="256" r:id="rId2"/>
    <p:sldId id="266" r:id="rId3"/>
    <p:sldId id="267" r:id="rId4"/>
    <p:sldId id="270" r:id="rId5"/>
    <p:sldId id="268" r:id="rId6"/>
    <p:sldId id="269" r:id="rId7"/>
    <p:sldId id="273" r:id="rId8"/>
    <p:sldId id="272" r:id="rId9"/>
    <p:sldId id="271" r:id="rId10"/>
    <p:sldId id="260" r:id="rId11"/>
    <p:sldId id="261" r:id="rId12"/>
    <p:sldId id="264" r:id="rId13"/>
    <p:sldId id="265" r:id="rId14"/>
    <p:sldId id="263" r:id="rId15"/>
    <p:sldId id="257" r:id="rId16"/>
    <p:sldId id="259" r:id="rId17"/>
    <p:sldId id="258" r:id="rId18"/>
    <p:sldId id="262" r:id="rId19"/>
    <p:sldId id="274" r:id="rId2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11"/>
    <p:restoredTop sz="94694"/>
  </p:normalViewPr>
  <p:slideViewPr>
    <p:cSldViewPr snapToGrid="0" snapToObjects="1">
      <p:cViewPr varScale="1">
        <p:scale>
          <a:sx n="128" d="100"/>
          <a:sy n="128" d="100"/>
        </p:scale>
        <p:origin x="480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2140697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5617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92702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152532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1587680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28555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19825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395756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910729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D5506EE-1026-4F35-9ACC-BD05BE0F9B3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2A279-0833-481D-8C56-F67FD0AC6C50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7696E5F-8D95-4450-AE52-5438E6EDE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99B2253-74CC-409E-BEB0-F8EFCFCB56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9184444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E1B68A5B-D9FA-424B-A4EB-30E7223836B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F33D6B0-F070-45C4-A472-19F432BE39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587DA83-5663-4C9C-B9AA-0B40A3DAFF81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975399F-DAB2-410D-967F-ED17E6F796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F762A46F-6BE5-4D12-9412-5CA7672EA8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948938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2/19/20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rgbClr val="FFFFFF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311853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5" r:id="rId1"/>
    <p:sldLayoutId id="2147483726" r:id="rId2"/>
    <p:sldLayoutId id="2147483727" r:id="rId3"/>
    <p:sldLayoutId id="2147483728" r:id="rId4"/>
    <p:sldLayoutId id="2147483729" r:id="rId5"/>
    <p:sldLayoutId id="2147483735" r:id="rId6"/>
    <p:sldLayoutId id="2147483730" r:id="rId7"/>
    <p:sldLayoutId id="2147483731" r:id="rId8"/>
    <p:sldLayoutId id="2147483732" r:id="rId9"/>
    <p:sldLayoutId id="2147483734" r:id="rId10"/>
    <p:sldLayoutId id="2147483733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700" i="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19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7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3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oundfield.com/#/learn" TargetMode="External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slideplayer.com/slide/3866353" TargetMode="External"/><Relationship Id="rId2" Type="http://schemas.openxmlformats.org/officeDocument/2006/relationships/image" Target="../media/image11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schoeps.de/fileadmin/user_upload/user_upload/Downloads/Kataloge_und_Broschueren/Anwenderbroschueren/SCHOEPS_surround-brochure.pdf" TargetMode="External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schoeps.de/fileadmin/user_upload/user_upload/Downloads/Vortraege_Aufsaetze/Papers/ORTF3DArticle060916_1473169351.pdf" TargetMode="External"/><Relationship Id="rId5" Type="http://schemas.openxmlformats.org/officeDocument/2006/relationships/hyperlink" Target="https://schoeps.de/en/products/surround-3d.html" TargetMode="External"/><Relationship Id="rId4" Type="http://schemas.openxmlformats.org/officeDocument/2006/relationships/hyperlink" Target="https://schoeps.de/fileadmin/user_upload/user_upload/Downloads/Vortraege_Aufsaetze/Vortraege/SCHOEPS_Surround_Wittek_2012_20120417185740.pdf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dpamicrophones.com/mic-university/immersive-sound-object-based-audio-and-microphones" TargetMode="External"/><Relationship Id="rId2" Type="http://schemas.openxmlformats.org/officeDocument/2006/relationships/image" Target="../media/image18.jp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6A7D3E9-1570-4A42-8A57-B0E08BBDC10C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0000"/>
          </a:blip>
          <a:srcRect l="1387" t="15601" r="2169" b="-1560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E49371-B50F-D74D-9837-A85964EFD1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Spatial Audio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2B2C41-FEB4-4841-ABB1-B8582A841E9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>
            <a:normAutofit/>
          </a:bodyPr>
          <a:lstStyle/>
          <a:p>
            <a:r>
              <a:rPr lang="en-US" b="1" dirty="0">
                <a:solidFill>
                  <a:srgbClr val="FFFFFF"/>
                </a:solidFill>
              </a:rPr>
              <a:t>Week 3</a:t>
            </a:r>
          </a:p>
        </p:txBody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745830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6000"/>
                <a:shade val="99000"/>
                <a:satMod val="140000"/>
              </a:schemeClr>
            </a:gs>
            <a:gs pos="65000">
              <a:schemeClr val="bg1">
                <a:tint val="100000"/>
                <a:shade val="80000"/>
                <a:satMod val="130000"/>
              </a:schemeClr>
            </a:gs>
            <a:gs pos="100000">
              <a:schemeClr val="bg1">
                <a:tint val="100000"/>
                <a:shade val="48000"/>
                <a:satMod val="120000"/>
              </a:schemeClr>
            </a:gs>
          </a:gsLst>
          <a:lin ang="162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2C7211D9-E545-4D00-9874-641EC7C7BD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5DBBC34A-8C43-4368-951E-A04EB7C00E3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chemeClr val="bg1"/>
          </a:solidFill>
          <a:ln w="22225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A close up of a logo&#10;&#10;Description automatically generated">
            <a:extLst>
              <a:ext uri="{FF2B5EF4-FFF2-40B4-BE49-F238E27FC236}">
                <a16:creationId xmlns:a16="http://schemas.microsoft.com/office/drawing/2014/main" id="{79E4C82E-701E-8A44-A749-42AC1D65B6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33993" y="366993"/>
            <a:ext cx="6124014" cy="612401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683046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36" name="Rectangle 35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8" name="Rectangle 37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 descr="A close up of a speaker&#10;&#10;Description automatically generated">
            <a:extLst>
              <a:ext uri="{FF2B5EF4-FFF2-40B4-BE49-F238E27FC236}">
                <a16:creationId xmlns:a16="http://schemas.microsoft.com/office/drawing/2014/main" id="{2AFD6373-7498-704C-8ADB-8070047AF66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848" r="-1" b="9271"/>
          <a:stretch/>
        </p:blipFill>
        <p:spPr>
          <a:xfrm>
            <a:off x="633999" y="640080"/>
            <a:ext cx="6275667" cy="5577840"/>
          </a:xfrm>
          <a:prstGeom prst="rect">
            <a:avLst/>
          </a:prstGeom>
        </p:spPr>
      </p:pic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400" dirty="0">
                <a:solidFill>
                  <a:srgbClr val="FFFFFF"/>
                </a:solidFill>
              </a:rPr>
              <a:t>AKG 414</a:t>
            </a:r>
          </a:p>
        </p:txBody>
      </p:sp>
    </p:spTree>
    <p:extLst>
      <p:ext uri="{BB962C8B-B14F-4D97-AF65-F5344CB8AC3E}">
        <p14:creationId xmlns:p14="http://schemas.microsoft.com/office/powerpoint/2010/main" val="1834901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picture containing table, front, black, sitting&#10;&#10;Description automatically generated">
            <a:extLst>
              <a:ext uri="{FF2B5EF4-FFF2-40B4-BE49-F238E27FC236}">
                <a16:creationId xmlns:a16="http://schemas.microsoft.com/office/drawing/2014/main" id="{77138650-5D46-D949-87A7-9C2F9D1FF83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481" r="1" b="1"/>
          <a:stretch/>
        </p:blipFill>
        <p:spPr>
          <a:xfrm>
            <a:off x="16" y="10"/>
            <a:ext cx="7556889" cy="6857990"/>
          </a:xfrm>
          <a:prstGeom prst="rect">
            <a:avLst/>
          </a:prstGeom>
        </p:spPr>
      </p:pic>
      <p:sp>
        <p:nvSpPr>
          <p:cNvPr id="14" name="Rectangle 13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56905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7939" y="640080"/>
            <a:ext cx="3659246" cy="28503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Rode NT4 and Blimp </a:t>
            </a:r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2870533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ectangle 20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3" name="Straight Connector 22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Rectangle 24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 dirty="0">
                <a:solidFill>
                  <a:srgbClr val="FFFFFF"/>
                </a:solidFill>
              </a:rPr>
              <a:t>Rode NT2</a:t>
            </a:r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black device&#10;&#10;Description automatically generated">
            <a:extLst>
              <a:ext uri="{FF2B5EF4-FFF2-40B4-BE49-F238E27FC236}">
                <a16:creationId xmlns:a16="http://schemas.microsoft.com/office/drawing/2014/main" id="{1380969B-6B33-D644-9F34-ABFB7BBA138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30" r="14617" b="-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201488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Rectangle 3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6" name="Rectangle 35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400">
                <a:solidFill>
                  <a:srgbClr val="FFFFFF"/>
                </a:solidFill>
              </a:rPr>
              <a:t>Fishmann</a:t>
            </a:r>
            <a:r>
              <a:rPr lang="en-US" sz="5400" dirty="0">
                <a:solidFill>
                  <a:srgbClr val="FFFFFF"/>
                </a:solidFill>
              </a:rPr>
              <a:t> BP-100</a:t>
            </a:r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4" descr="A close up of a device&#10;&#10;Description automatically generated">
            <a:extLst>
              <a:ext uri="{FF2B5EF4-FFF2-40B4-BE49-F238E27FC236}">
                <a16:creationId xmlns:a16="http://schemas.microsoft.com/office/drawing/2014/main" id="{70294A25-5494-A048-947D-EA2F9A3CFA92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8575" r="-1" b="673"/>
          <a:stretch/>
        </p:blipFill>
        <p:spPr>
          <a:xfrm>
            <a:off x="4635094" y="10"/>
            <a:ext cx="75569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2999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600">
                <a:solidFill>
                  <a:srgbClr val="FFFFFF"/>
                </a:solidFill>
              </a:rPr>
              <a:t>Hydrophone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device&#10;&#10;Description automatically generated">
            <a:extLst>
              <a:ext uri="{FF2B5EF4-FFF2-40B4-BE49-F238E27FC236}">
                <a16:creationId xmlns:a16="http://schemas.microsoft.com/office/drawing/2014/main" id="{83A90202-25D8-9E45-A611-98C21913361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-1" b="644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13196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E844E128-FF69-4E9F-8327-6B504B3C5A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" y="0"/>
            <a:ext cx="1219198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516835"/>
            <a:ext cx="3448259" cy="1666501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>
                <a:solidFill>
                  <a:srgbClr val="FFFFFF"/>
                </a:solidFill>
              </a:rPr>
              <a:t>Electromagnetic Microphones</a:t>
            </a:r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055CEADF-09EA-423C-8C45-F94AF44D5A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23686" y="2353592"/>
            <a:ext cx="329184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Box 2">
            <a:extLst>
              <a:ext uri="{FF2B5EF4-FFF2-40B4-BE49-F238E27FC236}">
                <a16:creationId xmlns:a16="http://schemas.microsoft.com/office/drawing/2014/main" id="{7ABAC0C4-7DF1-0943-B97D-C9583A7B5685}"/>
              </a:ext>
            </a:extLst>
          </p:cNvPr>
          <p:cNvSpPr txBox="1"/>
          <p:nvPr/>
        </p:nvSpPr>
        <p:spPr>
          <a:xfrm>
            <a:off x="643467" y="2546224"/>
            <a:ext cx="3448259" cy="3342747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>
              <a:spcAft>
                <a:spcPts val="600"/>
              </a:spcAft>
              <a:buFont typeface="Calibri" panose="020F0502020204030204" pitchFamily="34" charset="0"/>
            </a:pPr>
            <a:r>
              <a:rPr lang="en-US" dirty="0">
                <a:solidFill>
                  <a:srgbClr val="FFFFFF"/>
                </a:solidFill>
              </a:rPr>
              <a:t>https://</a:t>
            </a:r>
            <a:r>
              <a:rPr lang="en-US" dirty="0" err="1">
                <a:solidFill>
                  <a:srgbClr val="FFFFFF"/>
                </a:solidFill>
              </a:rPr>
              <a:t>www.facebook.com</a:t>
            </a:r>
            <a:r>
              <a:rPr lang="en-US" dirty="0">
                <a:solidFill>
                  <a:srgbClr val="FFFFFF"/>
                </a:solidFill>
              </a:rPr>
              <a:t>/</a:t>
            </a:r>
            <a:r>
              <a:rPr lang="en-US" dirty="0" err="1">
                <a:solidFill>
                  <a:srgbClr val="FFFFFF"/>
                </a:solidFill>
              </a:rPr>
              <a:t>powland.tv</a:t>
            </a:r>
            <a:r>
              <a:rPr lang="en-US" dirty="0">
                <a:solidFill>
                  <a:srgbClr val="FFFFFF"/>
                </a:solidFill>
              </a:rPr>
              <a:t>/videos/838987723182987/</a:t>
            </a:r>
          </a:p>
        </p:txBody>
      </p:sp>
      <p:pic>
        <p:nvPicPr>
          <p:cNvPr id="6" name="Picture 5" descr="A picture containing small, toy, wearing, table&#10;&#10;Description automatically generated">
            <a:extLst>
              <a:ext uri="{FF2B5EF4-FFF2-40B4-BE49-F238E27FC236}">
                <a16:creationId xmlns:a16="http://schemas.microsoft.com/office/drawing/2014/main" id="{A78FE945-7EFA-4447-89F6-E874D5D0A4F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597" r="-1" b="2419"/>
          <a:stretch/>
        </p:blipFill>
        <p:spPr>
          <a:xfrm>
            <a:off x="4654296" y="10"/>
            <a:ext cx="7537703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64574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" name="Rectangle 42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7" name="Rectangle 46">
            <a:extLst>
              <a:ext uri="{FF2B5EF4-FFF2-40B4-BE49-F238E27FC236}">
                <a16:creationId xmlns:a16="http://schemas.microsoft.com/office/drawing/2014/main" id="{6482F060-A4AF-4E0B-B364-7C6BA4AE9C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-6220" y="0"/>
            <a:ext cx="464131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084C92-F996-9F4D-B510-E55685519A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4814" y="640080"/>
            <a:ext cx="3659246" cy="285031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5000">
                <a:solidFill>
                  <a:srgbClr val="FFFFFF"/>
                </a:solidFill>
              </a:rPr>
              <a:t>Soundfield</a:t>
            </a:r>
          </a:p>
        </p:txBody>
      </p: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9EB6DAA-2F0C-43D5-A577-15D5D2C4E3F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22797" y="3651268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 descr="A close up of a computer&#10;&#10;Description automatically generated">
            <a:extLst>
              <a:ext uri="{FF2B5EF4-FFF2-40B4-BE49-F238E27FC236}">
                <a16:creationId xmlns:a16="http://schemas.microsoft.com/office/drawing/2014/main" id="{B2ED37D0-77BA-2241-8C38-68E7C69EA15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979" r="30364" b="1"/>
          <a:stretch/>
        </p:blipFill>
        <p:spPr>
          <a:xfrm>
            <a:off x="4635095" y="10"/>
            <a:ext cx="7556889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430101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430DCCD-3ABE-CC42-9EEE-DB4FF0BA289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35000"/>
          </a:blip>
          <a:srcRect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B9B2EA0-FDB1-2643-ADED-2EB55079C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02092" y="2370726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/>
              <a:t>Soundfield</a:t>
            </a:r>
            <a:r>
              <a:rPr lang="en-US" b="1" dirty="0"/>
              <a:t> (</a:t>
            </a:r>
            <a:r>
              <a:rPr lang="en-US" b="1" dirty="0" err="1"/>
              <a:t>Ambisonics</a:t>
            </a:r>
            <a:r>
              <a:rPr lang="en-US" b="1" dirty="0"/>
              <a:t>) </a:t>
            </a:r>
          </a:p>
        </p:txBody>
      </p: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2E3180C-4B1A-544F-8D18-283C240606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2092" y="4192324"/>
            <a:ext cx="10058400" cy="3760891"/>
          </a:xfrm>
        </p:spPr>
        <p:txBody>
          <a:bodyPr>
            <a:normAutofit/>
          </a:bodyPr>
          <a:lstStyle/>
          <a:p>
            <a:pPr algn="ctr"/>
            <a:r>
              <a:rPr lang="en-US" dirty="0">
                <a:hlinkClick r:id="rId3"/>
              </a:rPr>
              <a:t>https://www.soundfield.com/#/learn</a:t>
            </a:r>
            <a:endParaRPr lang="en-US" dirty="0"/>
          </a:p>
          <a:p>
            <a:pPr algn="ctr"/>
            <a:endParaRPr lang="en-US" dirty="0"/>
          </a:p>
        </p:txBody>
      </p:sp>
      <p:sp>
        <p:nvSpPr>
          <p:cNvPr id="22" name="Rectangle 21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605070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668F01-7B67-584A-B45C-43B1B1CAD4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5" name="Content Placeholder 4" descr="A screenshot of a cell phone&#10;&#10;Description automatically generated">
            <a:extLst>
              <a:ext uri="{FF2B5EF4-FFF2-40B4-BE49-F238E27FC236}">
                <a16:creationId xmlns:a16="http://schemas.microsoft.com/office/drawing/2014/main" id="{72A7B9D3-434C-C745-8728-941E0B478D9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2680" t="13793" r="4802" b="9437"/>
          <a:stretch/>
        </p:blipFill>
        <p:spPr>
          <a:xfrm>
            <a:off x="1036320" y="0"/>
            <a:ext cx="10181968" cy="6333782"/>
          </a:xfr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FCC3C9C-8A02-9941-BD59-1C673F9A2830}"/>
              </a:ext>
            </a:extLst>
          </p:cNvPr>
          <p:cNvSpPr txBox="1"/>
          <p:nvPr/>
        </p:nvSpPr>
        <p:spPr>
          <a:xfrm>
            <a:off x="4067239" y="6415399"/>
            <a:ext cx="40575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>
                <a:solidFill>
                  <a:schemeClr val="bg1"/>
                </a:solidFill>
                <a:hlinkClick r:id="rId3"/>
              </a:rPr>
              <a:t>https://slideplayer.com/slide/3866353</a:t>
            </a:r>
            <a:endParaRPr lang="en-US" dirty="0">
              <a:solidFill>
                <a:schemeClr val="bg1"/>
              </a:solidFill>
            </a:endParaRPr>
          </a:p>
          <a:p>
            <a:r>
              <a:rPr lang="en-US" dirty="0">
                <a:solidFill>
                  <a:schemeClr val="bg1"/>
                </a:solidFill>
              </a:rPr>
              <a:t>/</a:t>
            </a:r>
          </a:p>
        </p:txBody>
      </p:sp>
    </p:spTree>
    <p:extLst>
      <p:ext uri="{BB962C8B-B14F-4D97-AF65-F5344CB8AC3E}">
        <p14:creationId xmlns:p14="http://schemas.microsoft.com/office/powerpoint/2010/main" val="46693745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Rectangle 21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24" name="Straight Connector 23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26" name="Rectangle 25">
            <a:extLst>
              <a:ext uri="{FF2B5EF4-FFF2-40B4-BE49-F238E27FC236}">
                <a16:creationId xmlns:a16="http://schemas.microsoft.com/office/drawing/2014/main" id="{33428ACC-71EC-4171-9527-10983BA6B4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D843F4-20A3-E347-A0F1-D88C935505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80214" y="500104"/>
            <a:ext cx="3401961" cy="349479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 dirty="0">
                <a:solidFill>
                  <a:schemeClr val="tx1">
                    <a:lumMod val="85000"/>
                    <a:lumOff val="15000"/>
                  </a:schemeClr>
                </a:solidFill>
              </a:rPr>
              <a:t>BBC Proms 2008 Microphone Array</a:t>
            </a:r>
          </a:p>
        </p:txBody>
      </p:sp>
      <p:pic>
        <p:nvPicPr>
          <p:cNvPr id="4" name="Picture 3" descr="A close up of text on a white background&#10;&#10;Description automatically generated">
            <a:extLst>
              <a:ext uri="{FF2B5EF4-FFF2-40B4-BE49-F238E27FC236}">
                <a16:creationId xmlns:a16="http://schemas.microsoft.com/office/drawing/2014/main" id="{89C1142E-DF6C-DD4A-A10F-E09216C956C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120" y="80369"/>
            <a:ext cx="7965440" cy="6272784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BA22713B-ABB6-4391-97F9-0449A2B9B6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209305" y="4294754"/>
            <a:ext cx="320040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0" name="Rectangle 29">
            <a:extLst>
              <a:ext uri="{FF2B5EF4-FFF2-40B4-BE49-F238E27FC236}">
                <a16:creationId xmlns:a16="http://schemas.microsoft.com/office/drawing/2014/main" id="{2FA54FBA-21C0-44C9-AD0D-565DB1ACAC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166D6C8-D6CA-8049-8551-D1DEDAB9C061}"/>
              </a:ext>
            </a:extLst>
          </p:cNvPr>
          <p:cNvSpPr txBox="1"/>
          <p:nvPr/>
        </p:nvSpPr>
        <p:spPr>
          <a:xfrm>
            <a:off x="8209305" y="4474741"/>
            <a:ext cx="32004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https://</a:t>
            </a:r>
            <a:r>
              <a:rPr lang="en-US" dirty="0" err="1"/>
              <a:t>tech.ebu.ch</a:t>
            </a:r>
            <a:r>
              <a:rPr lang="en-US" dirty="0"/>
              <a:t>/docs/</a:t>
            </a:r>
            <a:r>
              <a:rPr lang="en-US" dirty="0" err="1"/>
              <a:t>techreview</a:t>
            </a:r>
            <a:r>
              <a:rPr lang="en-US" dirty="0"/>
              <a:t>/trev_2008-Q1_mics-whiston.pdf</a:t>
            </a:r>
          </a:p>
        </p:txBody>
      </p:sp>
    </p:spTree>
    <p:extLst>
      <p:ext uri="{BB962C8B-B14F-4D97-AF65-F5344CB8AC3E}">
        <p14:creationId xmlns:p14="http://schemas.microsoft.com/office/powerpoint/2010/main" val="33865742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5DC8C3-BA5F-4EED-BB9A-A14272BD82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4" name="Rectangle 13">
            <a:extLst>
              <a:ext uri="{FF2B5EF4-FFF2-40B4-BE49-F238E27FC236}">
                <a16:creationId xmlns:a16="http://schemas.microsoft.com/office/drawing/2014/main" id="{8638A98B-4B4B-4607-B11F-7DCA0D7CCE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C13B3BE-6DE7-874B-8859-CE7CE389C737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" r="1" b="-387"/>
          <a:stretch/>
        </p:blipFill>
        <p:spPr>
          <a:xfrm>
            <a:off x="645200" y="50968"/>
            <a:ext cx="6275667" cy="6756063"/>
          </a:xfrm>
          <a:prstGeom prst="rect">
            <a:avLst/>
          </a:prstGeom>
        </p:spPr>
      </p:pic>
      <p:sp>
        <p:nvSpPr>
          <p:cNvPr id="16" name="Rectangle 15">
            <a:extLst>
              <a:ext uri="{FF2B5EF4-FFF2-40B4-BE49-F238E27FC236}">
                <a16:creationId xmlns:a16="http://schemas.microsoft.com/office/drawing/2014/main" id="{8E3B9B0E-204E-4BFD-B58A-E71D9CDC37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543665" y="0"/>
            <a:ext cx="4654555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4997303-8B33-6243-958E-9E6C9F4E7E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96885" y="640080"/>
            <a:ext cx="3659246" cy="2886145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100" b="1" dirty="0">
                <a:solidFill>
                  <a:srgbClr val="FFFFFF"/>
                </a:solidFill>
              </a:rPr>
              <a:t>An Explanation of Various Surround Microphone Techniques by Toru </a:t>
            </a:r>
            <a:r>
              <a:rPr lang="en-US" sz="3100" b="1" dirty="0" err="1">
                <a:solidFill>
                  <a:srgbClr val="FFFFFF"/>
                </a:solidFill>
              </a:rPr>
              <a:t>Kamekawa</a:t>
            </a:r>
            <a:endParaRPr lang="en-US" sz="3100" dirty="0">
              <a:solidFill>
                <a:srgbClr val="FFFFFF"/>
              </a:solidFill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3F94007-F0C4-467F-8ED4-3E4844BFDA4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185922" y="3687092"/>
            <a:ext cx="338328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Rectangle 3">
            <a:extLst>
              <a:ext uri="{FF2B5EF4-FFF2-40B4-BE49-F238E27FC236}">
                <a16:creationId xmlns:a16="http://schemas.microsoft.com/office/drawing/2014/main" id="{35126968-3605-C84B-ACE3-84802080DC4D}"/>
              </a:ext>
            </a:extLst>
          </p:cNvPr>
          <p:cNvSpPr/>
          <p:nvPr/>
        </p:nvSpPr>
        <p:spPr>
          <a:xfrm>
            <a:off x="8185922" y="3757751"/>
            <a:ext cx="3115268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spcAft>
                <a:spcPts val="600"/>
              </a:spcAft>
            </a:pPr>
            <a:r>
              <a:rPr lang="en-US" dirty="0">
                <a:solidFill>
                  <a:schemeClr val="bg1"/>
                </a:solidFill>
              </a:rPr>
              <a:t>http://</a:t>
            </a:r>
            <a:r>
              <a:rPr lang="en-US" dirty="0" err="1">
                <a:solidFill>
                  <a:schemeClr val="bg1"/>
                </a:solidFill>
              </a:rPr>
              <a:t>www.sanken-mic.com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en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qanda</a:t>
            </a:r>
            <a:r>
              <a:rPr lang="en-US" dirty="0">
                <a:solidFill>
                  <a:schemeClr val="bg1"/>
                </a:solidFill>
              </a:rPr>
              <a:t>/</a:t>
            </a:r>
            <a:r>
              <a:rPr lang="en-US" dirty="0" err="1">
                <a:solidFill>
                  <a:schemeClr val="bg1"/>
                </a:solidFill>
              </a:rPr>
              <a:t>index.cfm</a:t>
            </a:r>
            <a:endParaRPr lang="en-US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58133827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353BA57E-EC60-844C-BA0E-6EBBC72652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66800" y="600070"/>
            <a:ext cx="8470589" cy="12157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AN INFORMAL COMPARISON BETWEENSURROUND-SOUND 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MICROPHONE TECHNIQUES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1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kumimoji="0" lang="en-US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Rafael Kassier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1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, Hyun-Kook Lee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2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, Tim Brookes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3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, and Francis Rumsey</a:t>
            </a:r>
            <a:r>
              <a:rPr kumimoji="0" lang="en-US" altLang="en-US" sz="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4 </a:t>
            </a:r>
            <a:r>
              <a:rPr kumimoji="0" lang="en-US" altLang="en-US" sz="1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MT"/>
              </a:rPr>
              <a:t>Institute of Sound Recording, University of Surrey, Guildford, GU2 7XH, UK </a:t>
            </a: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pic>
        <p:nvPicPr>
          <p:cNvPr id="1029" name="Picture 5" descr="page2image781456832">
            <a:extLst>
              <a:ext uri="{FF2B5EF4-FFF2-40B4-BE49-F238E27FC236}">
                <a16:creationId xmlns:a16="http://schemas.microsoft.com/office/drawing/2014/main" id="{8AF85745-CE45-D341-B02A-F743AA14CFE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010" y="174619"/>
            <a:ext cx="673100" cy="8509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page2image781465456">
            <a:extLst>
              <a:ext uri="{FF2B5EF4-FFF2-40B4-BE49-F238E27FC236}">
                <a16:creationId xmlns:a16="http://schemas.microsoft.com/office/drawing/2014/main" id="{8DA0C998-8E01-9549-AE68-9C8AE2E5F38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-715963"/>
            <a:ext cx="5816600" cy="25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FA351623-98ED-4046-8B66-2A6716393338}"/>
              </a:ext>
            </a:extLst>
          </p:cNvPr>
          <p:cNvSpPr txBox="1"/>
          <p:nvPr/>
        </p:nvSpPr>
        <p:spPr>
          <a:xfrm>
            <a:off x="1066800" y="5415280"/>
            <a:ext cx="102965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http://</a:t>
            </a:r>
            <a:r>
              <a:rPr lang="en-US" dirty="0" err="1"/>
              <a:t>eprints.hud.ac.uk</a:t>
            </a:r>
            <a:r>
              <a:rPr lang="en-US" dirty="0"/>
              <a:t>/id/</a:t>
            </a:r>
            <a:r>
              <a:rPr lang="en-US" dirty="0" err="1"/>
              <a:t>eprint</a:t>
            </a:r>
            <a:r>
              <a:rPr lang="en-US" dirty="0"/>
              <a:t>/9681/1/</a:t>
            </a:r>
            <a:r>
              <a:rPr lang="en-US" dirty="0" err="1"/>
              <a:t>An_informal_comparison_between_surround_mic_techs.pdf</a:t>
            </a:r>
            <a:endParaRPr lang="en-US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937D2B9-5F82-9845-BB88-840CBAEAFE0F}"/>
              </a:ext>
            </a:extLst>
          </p:cNvPr>
          <p:cNvSpPr txBox="1"/>
          <p:nvPr/>
        </p:nvSpPr>
        <p:spPr>
          <a:xfrm>
            <a:off x="1066799" y="2876869"/>
            <a:ext cx="10296537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There is currently a lack of recorded test materials in five-channel surround format. Particularly lacking are recordings made simultaneously using different microphone arrays that would allow comparative switching between different recorded versions of the same acoustical event.</a:t>
            </a:r>
            <a:br>
              <a:rPr lang="en-GB" dirty="0"/>
            </a:b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505149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Rectangle 29">
            <a:extLst>
              <a:ext uri="{FF2B5EF4-FFF2-40B4-BE49-F238E27FC236}">
                <a16:creationId xmlns:a16="http://schemas.microsoft.com/office/drawing/2014/main" id="{0AF4F2BA-3C03-4E2C-8ABC-0949B61B3C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E4840EB-01BB-054C-B113-F91123A2C7C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7000"/>
          </a:blip>
          <a:srcRect t="442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0DE49371-B50F-D74D-9837-A85964EFD1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>
                <a:solidFill>
                  <a:srgbClr val="FFFFFF"/>
                </a:solidFill>
              </a:rPr>
              <a:t>Schoeps</a:t>
            </a:r>
            <a:br>
              <a:rPr lang="en-US" b="1" dirty="0">
                <a:solidFill>
                  <a:srgbClr val="FFFFFF"/>
                </a:solidFill>
              </a:rPr>
            </a:br>
            <a:r>
              <a:rPr lang="en-US" b="1" dirty="0">
                <a:solidFill>
                  <a:srgbClr val="FFFFFF"/>
                </a:solidFill>
              </a:rPr>
              <a:t>ORTF Surround</a:t>
            </a:r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A07787ED-5EDC-4C54-AD87-55B60D0FE3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rgbClr val="FFFFFF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Rectangle 33">
            <a:extLst>
              <a:ext uri="{FF2B5EF4-FFF2-40B4-BE49-F238E27FC236}">
                <a16:creationId xmlns:a16="http://schemas.microsoft.com/office/drawing/2014/main" id="{B40A8CA7-7D5A-43B0-A1A0-B558ECA9EE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540364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E58038-8ACE-4AD9-B404-25C603550D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79E284-3E8C-8E43-B141-844C6632D453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64000"/>
          </a:blip>
          <a:srcRect l="7099" r="4900" b="-1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3DFFDDA-4157-D242-AE8D-A8AF3B0065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>
            <a:normAutofit/>
          </a:bodyPr>
          <a:lstStyle/>
          <a:p>
            <a:pPr algn="ctr"/>
            <a:r>
              <a:rPr lang="en-US" b="1" dirty="0" err="1"/>
              <a:t>Schoeps</a:t>
            </a:r>
            <a:endParaRPr lang="en-US" b="1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38A34772-9011-42B5-AA63-FD6DEC92EE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93532" y="1910746"/>
            <a:ext cx="9966960" cy="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0BEB88-BC1A-064F-B8F7-E9F10D9DB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058400" cy="3760891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US" sz="1600" dirty="0">
                <a:hlinkClick r:id="rId3"/>
              </a:rPr>
              <a:t>https://schoeps.de/fileadmin/user_upload/user_upload/Downloads/Kataloge_und_Broschueren/Anwenderbroschueren/SCHOEPS_surround-brochure.pdf</a:t>
            </a:r>
            <a:endParaRPr lang="en-US" sz="1600" dirty="0"/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hlinkClick r:id="rId4"/>
              </a:rPr>
              <a:t>https://schoeps.de/fileadmin/user_upload/user_upload/Downloads/Vortraege_Aufsaetze/Vortraege/SCHOEPS_Surround_Wittek_2012_20120417185740.pdf</a:t>
            </a:r>
            <a:endParaRPr lang="en-US" sz="1600" dirty="0"/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hlinkClick r:id="rId5"/>
              </a:rPr>
              <a:t>https://schoeps.de/en/products/surround-3d.html</a:t>
            </a:r>
            <a:endParaRPr lang="en-US" sz="1600" dirty="0"/>
          </a:p>
          <a:p>
            <a:pPr>
              <a:lnSpc>
                <a:spcPct val="100000"/>
              </a:lnSpc>
            </a:pPr>
            <a:endParaRPr lang="en-US" sz="1600" dirty="0"/>
          </a:p>
          <a:p>
            <a:pPr>
              <a:lnSpc>
                <a:spcPct val="100000"/>
              </a:lnSpc>
            </a:pPr>
            <a:r>
              <a:rPr lang="en-US" sz="1600" dirty="0">
                <a:hlinkClick r:id="rId6"/>
              </a:rPr>
              <a:t>https://schoeps.de/fileadmin/user_upload/user_upload/Downloads/Vortraege_Aufsaetze/Papers/ORTF3DArticle060916_1473169351.pdf</a:t>
            </a:r>
            <a:endParaRPr lang="en-US" sz="1600" dirty="0"/>
          </a:p>
          <a:p>
            <a:pPr>
              <a:lnSpc>
                <a:spcPct val="100000"/>
              </a:lnSpc>
            </a:pPr>
            <a:endParaRPr lang="en-US" sz="1600" dirty="0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82BCDE19-2810-4337-9C49-8589C42176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rgbClr val="262626">
              <a:alpha val="95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23941500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black, sitting, dark, computer&#10;&#10;Description automatically generated">
            <a:extLst>
              <a:ext uri="{FF2B5EF4-FFF2-40B4-BE49-F238E27FC236}">
                <a16:creationId xmlns:a16="http://schemas.microsoft.com/office/drawing/2014/main" id="{C6633687-DCCC-5645-B95B-327D504AD1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318" y="0"/>
            <a:ext cx="12157364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647F00FF-93A6-544B-A9F2-C8C494C371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4003838"/>
            <a:ext cx="10058400" cy="1450757"/>
          </a:xfrm>
        </p:spPr>
        <p:txBody>
          <a:bodyPr>
            <a:normAutofit fontScale="90000"/>
          </a:bodyPr>
          <a:lstStyle/>
          <a:p>
            <a:pPr algn="ctr"/>
            <a:br>
              <a:rPr lang="en-US" dirty="0">
                <a:solidFill>
                  <a:schemeClr val="bg1"/>
                </a:solidFill>
              </a:rPr>
            </a:br>
            <a:r>
              <a:rPr lang="en-US" b="1" dirty="0">
                <a:solidFill>
                  <a:schemeClr val="bg1"/>
                </a:solidFill>
              </a:rPr>
              <a:t>DPA</a:t>
            </a:r>
            <a:r>
              <a:rPr lang="en-US" dirty="0">
                <a:solidFill>
                  <a:schemeClr val="bg1"/>
                </a:solidFill>
              </a:rPr>
              <a:t> </a:t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>Immersive Sound / Object Based Audio And Microphones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F924DB-FAAA-134F-877A-79ED9570F77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6420717"/>
            <a:ext cx="12157364" cy="3760891"/>
          </a:xfrm>
        </p:spPr>
        <p:txBody>
          <a:bodyPr/>
          <a:lstStyle/>
          <a:p>
            <a:pPr algn="ctr"/>
            <a:r>
              <a:rPr lang="en-US" dirty="0">
                <a:hlinkClick r:id="rId3"/>
              </a:rPr>
              <a:t>https://www.dpamicrophones.com/mic-university/immersive-sound-object-based-audio-and-microphones</a:t>
            </a:r>
            <a:endParaRPr lang="en-US" dirty="0"/>
          </a:p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81206192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27249E1-3559-8F49-A951-F2718F376D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127" y="419946"/>
            <a:ext cx="2771273" cy="5470463"/>
          </a:xfrm>
        </p:spPr>
        <p:txBody>
          <a:bodyPr anchor="ctr">
            <a:normAutofit fontScale="90000"/>
          </a:bodyPr>
          <a:lstStyle/>
          <a:p>
            <a:r>
              <a:rPr lang="en-US" sz="3600" dirty="0"/>
              <a:t>https://</a:t>
            </a:r>
            <a:r>
              <a:rPr lang="en-US" sz="3600" dirty="0" err="1"/>
              <a:t>mynewmicrophone.com</a:t>
            </a:r>
            <a:r>
              <a:rPr lang="en-US" sz="3600" dirty="0"/>
              <a:t>/top-4-best-surround-sound-miking-techniques-with-3-extras/</a:t>
            </a:r>
            <a:br>
              <a:rPr lang="en-US" sz="3600" dirty="0"/>
            </a:br>
            <a:br>
              <a:rPr lang="en-US" sz="3600" dirty="0"/>
            </a:br>
            <a:br>
              <a:rPr lang="en-US" sz="3600" dirty="0"/>
            </a:br>
            <a:endParaRPr lang="en-US" sz="36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6" name="Picture 5">
            <a:extLst>
              <a:ext uri="{FF2B5EF4-FFF2-40B4-BE49-F238E27FC236}">
                <a16:creationId xmlns:a16="http://schemas.microsoft.com/office/drawing/2014/main" id="{30D981CA-4719-A94C-908F-BB9DF4A229B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65415" y="0"/>
            <a:ext cx="6849330" cy="68580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0BC0F4B-B242-1F45-829C-D9E41C76BAB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9127" y="4815840"/>
            <a:ext cx="1902912" cy="19189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05034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8DD82D3-D002-45B0-B16A-82B3DA4EFD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E005D1A-A8AD-6F40-A873-588EFFE61E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9047" y="643466"/>
            <a:ext cx="2771273" cy="5470463"/>
          </a:xfrm>
        </p:spPr>
        <p:txBody>
          <a:bodyPr anchor="ctr">
            <a:normAutofit/>
          </a:bodyPr>
          <a:lstStyle/>
          <a:p>
            <a:r>
              <a:rPr lang="en-US" sz="3600"/>
              <a:t>Class Task</a:t>
            </a:r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9F09C252-16FE-4557-AD6D-BB5CA77349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042053" y="1778497"/>
            <a:ext cx="0" cy="3200400"/>
          </a:xfrm>
          <a:prstGeom prst="line">
            <a:avLst/>
          </a:prstGeom>
          <a:ln w="19050">
            <a:solidFill>
              <a:schemeClr val="tx1"/>
            </a:solidFill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7A1C05-2340-B049-8874-4E5FC71379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28565" y="643466"/>
            <a:ext cx="6818427" cy="5470462"/>
          </a:xfrm>
        </p:spPr>
        <p:txBody>
          <a:bodyPr anchor="ctr">
            <a:normAutofit/>
          </a:bodyPr>
          <a:lstStyle/>
          <a:p>
            <a:r>
              <a:rPr lang="en-US"/>
              <a:t>Use the microphone techniques discussed to record source material to create an </a:t>
            </a:r>
            <a:r>
              <a:rPr lang="en-US" err="1"/>
              <a:t>octophonic</a:t>
            </a:r>
            <a:r>
              <a:rPr lang="en-US"/>
              <a:t> composition. </a:t>
            </a:r>
          </a:p>
          <a:p>
            <a:pPr marL="0" indent="0">
              <a:buNone/>
            </a:pPr>
            <a:endParaRPr lang="en-US"/>
          </a:p>
          <a:p>
            <a:r>
              <a:rPr lang="en-US"/>
              <a:t>The source material should explore a variety of perspectives and sound sources. </a:t>
            </a:r>
          </a:p>
        </p:txBody>
      </p:sp>
    </p:spTree>
    <p:extLst>
      <p:ext uri="{BB962C8B-B14F-4D97-AF65-F5344CB8AC3E}">
        <p14:creationId xmlns:p14="http://schemas.microsoft.com/office/powerpoint/2010/main" val="164484365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RetrospectVTI">
  <a:themeElements>
    <a:clrScheme name="Retrospect">
      <a:dk1>
        <a:sysClr val="windowText" lastClr="000000"/>
      </a:dk1>
      <a:lt1>
        <a:sysClr val="window" lastClr="FFFFFF"/>
      </a:lt1>
      <a:dk2>
        <a:srgbClr val="344068"/>
      </a:dk2>
      <a:lt2>
        <a:srgbClr val="D9E0E6"/>
      </a:lt2>
      <a:accent1>
        <a:srgbClr val="1CADE4"/>
      </a:accent1>
      <a:accent2>
        <a:srgbClr val="2683C6"/>
      </a:accent2>
      <a:accent3>
        <a:srgbClr val="28C4CC"/>
      </a:accent3>
      <a:accent4>
        <a:srgbClr val="42BA97"/>
      </a:accent4>
      <a:accent5>
        <a:srgbClr val="3E8853"/>
      </a:accent5>
      <a:accent6>
        <a:srgbClr val="62A39F"/>
      </a:accent6>
      <a:hlink>
        <a:srgbClr val="6EAC1C"/>
      </a:hlink>
      <a:folHlink>
        <a:srgbClr val="B26B02"/>
      </a:folHlink>
    </a:clrScheme>
    <a:fontScheme name="Retrospect">
      <a:majorFont>
        <a:latin typeface="Bookman Old Style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234</TotalTime>
  <Words>383</Words>
  <Application>Microsoft Macintosh PowerPoint</Application>
  <PresentationFormat>Widescreen</PresentationFormat>
  <Paragraphs>40</Paragraphs>
  <Slides>19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5" baseType="lpstr">
      <vt:lpstr>Arial</vt:lpstr>
      <vt:lpstr>ArialMT</vt:lpstr>
      <vt:lpstr>Bookman Old Style</vt:lpstr>
      <vt:lpstr>Calibri</vt:lpstr>
      <vt:lpstr>Franklin Gothic Book</vt:lpstr>
      <vt:lpstr>RetrospectVTI</vt:lpstr>
      <vt:lpstr>Spatial Audio</vt:lpstr>
      <vt:lpstr>PowerPoint Presentation</vt:lpstr>
      <vt:lpstr>AKG 414</vt:lpstr>
      <vt:lpstr>Rode NT4 and Blimp </vt:lpstr>
      <vt:lpstr>Rode NT2</vt:lpstr>
      <vt:lpstr>Fishmann BP-100</vt:lpstr>
      <vt:lpstr>Hydrophone</vt:lpstr>
      <vt:lpstr>Electromagnetic Microphones</vt:lpstr>
      <vt:lpstr>Soundfield</vt:lpstr>
      <vt:lpstr>Soundfield (Ambisonics) </vt:lpstr>
      <vt:lpstr>PowerPoint Presentation</vt:lpstr>
      <vt:lpstr>BBC Proms 2008 Microphone Array</vt:lpstr>
      <vt:lpstr>An Explanation of Various Surround Microphone Techniques by Toru Kamekawa</vt:lpstr>
      <vt:lpstr>PowerPoint Presentation</vt:lpstr>
      <vt:lpstr>Schoeps ORTF Surround</vt:lpstr>
      <vt:lpstr>Schoeps</vt:lpstr>
      <vt:lpstr> DPA  Immersive Sound / Object Based Audio And Microphones</vt:lpstr>
      <vt:lpstr>https://mynewmicrophone.com/top-4-best-surround-sound-miking-techniques-with-3-extras/   </vt:lpstr>
      <vt:lpstr>Class Task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Spatial Audio</dc:title>
  <dc:creator>David Bird</dc:creator>
  <cp:lastModifiedBy>David Bird</cp:lastModifiedBy>
  <cp:revision>1</cp:revision>
  <dcterms:created xsi:type="dcterms:W3CDTF">2020-02-19T08:52:53Z</dcterms:created>
  <dcterms:modified xsi:type="dcterms:W3CDTF">2020-02-19T14:07:31Z</dcterms:modified>
</cp:coreProperties>
</file>