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9" r:id="rId4"/>
    <p:sldId id="263" r:id="rId5"/>
    <p:sldId id="264" r:id="rId6"/>
    <p:sldId id="265" r:id="rId7"/>
    <p:sldId id="258" r:id="rId8"/>
    <p:sldId id="260" r:id="rId9"/>
    <p:sldId id="261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5" autoAdjust="0"/>
    <p:restoredTop sz="94660"/>
  </p:normalViewPr>
  <p:slideViewPr>
    <p:cSldViewPr snapToGrid="0">
      <p:cViewPr varScale="1">
        <p:scale>
          <a:sx n="61" d="100"/>
          <a:sy n="61" d="100"/>
        </p:scale>
        <p:origin x="2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FA1143-542B-430E-8227-74FF3D5EEB18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05C4CA-825B-4C4E-B014-7C18F888B2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80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7536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1085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6774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05C4CA-825B-4C4E-B014-7C18F888B2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918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928872-85E9-4523-A311-1BC0625652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941F311-5255-4FCE-A8F3-2D6FEC835B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049A2-ACB2-47AA-91E1-550B13F31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5C1306-0A00-4224-8257-821C1E2D3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75B06-C455-4A62-B69C-E0E33839A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275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6F122-B40E-4839-A458-9BC982B82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CCE5C-8C77-4A8D-A5D2-287388BB52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9B37C9-D01C-4755-9B2A-78F64F5918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3FA28-979B-4CC6-9432-1C7474638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D90AD-ECE7-4466-8F8E-63E58F2E1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8997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615E44-A180-4CFD-B239-A751C3C47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C5589A-C013-4039-86C8-615388BB5E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E2578-0783-48CA-9D18-E564DCBB5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492B91-4521-4908-BD45-3101EC7E5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05F203-7160-4F67-A1AB-FA4825D01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40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1E6F8-0B00-4A83-9909-763E57F4F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02526-A4E0-45F5-800B-D9D03A5F91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D530B0-AEDC-4B63-816E-9955D4A387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46E90B-9422-4BA8-BD85-E2A2F5338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FC6EB-E257-4B31-AF9F-64448DD75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2AA50E-80A0-490B-81D6-583D84191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14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96164-114E-43DF-A8F4-9F327D55A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B3734B-9429-44E2-8228-4CA361B095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BF22C4-A156-4F92-8197-D94441CED2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72A25-79DF-4F0C-A088-0F6D2912BB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7E1E5B-205B-4F88-B07A-D96B941C83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248E7C7-2B1D-4B07-8D49-1CC3DD47E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C52B78-3563-4C3C-9258-55027412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8F69E9-8C03-4D04-B6A8-5CBFDB3C6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2391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5ED65-02A1-4BE0-AC67-838901F2C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F4C2F3-E760-48DA-B02B-B9B238781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13312A-6F14-447A-B6A3-11DBAB953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0253C6-D814-4174-83F1-308F51381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96685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C5EAFC-EFBA-487B-84B7-984404A71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EC7BE4-2DC4-4C57-AC7F-74FAD7ADA5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E2CE41-DA85-43ED-863F-8D1245A88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36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0B7C1-1BDA-441C-91B4-23B9D9924F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37344-A694-4518-B7F3-9D89F20BB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A0DA5D-D4FD-4FB1-A065-546E125347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BD8E37-3DEE-471D-A6BB-1FCE69196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496746-6910-4400-89B4-E3BF20DEEC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73218-673D-4843-8652-5B3CA69FF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716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6578D-99A2-45C8-8C3E-E65054C433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2B2CCE-FD3C-43AB-88F1-D0B9FB94AC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B9922-5E9D-48DF-A072-214EA6CCA4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D4D649-F864-4864-A438-993811C16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BF296F-F020-4B95-9538-8B1AFEE21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767442-030A-4FEF-9816-764A3AC1D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98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C75D9-752D-4B91-83D6-EFB1F9E56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0B950F-4547-4761-BD40-59B34AB1F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8A7EE7-4A4C-420F-B1D8-36DADDF47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F0B25-CC46-4553-AD30-4E6707FCE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BA9F9-E16E-4406-B5F5-721A9E789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63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0939E5-3776-4672-9FB6-2943C1DFAC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1A750F-B778-4AE9-887C-3EA0439FB1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5EF8A-D9FA-43F5-BEA0-8D874AD29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D0555F-AEBD-4099-AAD1-5294C8AA6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5DEA6-71BC-4451-8D72-34EA0BA43D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9091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6CB0542-9B20-4F8B-8276-80E0BF71E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E0DEF6-B232-4F39-81EB-F5A565BE2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1D100-66CC-410D-826B-145645A387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748964-2918-46E7-989B-62016F46FD56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403FDA-271E-41C8-B859-F7268AE2D1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F8DDB-E5F7-4EC5-B19B-21532DCB6F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EBA909-012F-41CD-926B-3BDA45AE40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257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conomist.com/blogs/speakerscorner/2017/05/how-strong-strong" TargetMode="External"/><Relationship Id="rId2" Type="http://schemas.openxmlformats.org/officeDocument/2006/relationships/hyperlink" Target="http://instinctif.com/insights/conservative-party-manifesto-2017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ulhanemeadows.com/uk-privacy-law-not-adequate-after-brexit-eu-commission-notice/" TargetMode="External"/><Relationship Id="rId4" Type="http://schemas.openxmlformats.org/officeDocument/2006/relationships/hyperlink" Target="http://instinctif.com/content/uploads/2017/05/Labour-Party-Manifesto-2017-FINAL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rror.co.uk/news/uk-news/david-camerons-resignation-speech-full-8271809" TargetMode="External"/><Relationship Id="rId2" Type="http://schemas.openxmlformats.org/officeDocument/2006/relationships/hyperlink" Target="http://www.itv.com/news/wales/2016-06-24/nathan-gill-i-dont-know-anything-about-350m-nhs-pledge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-proquest-com.ezproxy.uwtsd.ac.uk/docview/1886621211/abstract/17A6455571F64866PQ/1?accountid=130472%20" TargetMode="External"/><Relationship Id="rId2" Type="http://schemas.openxmlformats.org/officeDocument/2006/relationships/hyperlink" Target="https://pixabay.com/en/trump-president-uncle-sam-usa-281555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xpress.co.uk/news/politics/645667/Brexit-EU-European-Union-Referendum-David-Cameron-Economic-Impact-UK-EU-exit-leave" TargetMode="External"/><Relationship Id="rId5" Type="http://schemas.openxmlformats.org/officeDocument/2006/relationships/hyperlink" Target="http://www.radiotimes.com/news/2016-06-24/what-will-brexit-mean-for-the-uk-tv-industry/" TargetMode="External"/><Relationship Id="rId4" Type="http://schemas.openxmlformats.org/officeDocument/2006/relationships/hyperlink" Target="https://pixabay.com/en/brexit-europe-united-kingdom-2123573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wa.wales/click/2017/12/wales-after-brexit/" TargetMode="External"/><Relationship Id="rId7" Type="http://schemas.openxmlformats.org/officeDocument/2006/relationships/hyperlink" Target="file:///C:\Users\Tanya\Documents\Paperwork%20for%20Uni\Year%203\Semester%20One\Current%20Political%20and%20Ethical%20Landscape%20(ECSS6002)\%20http\www.walespublicservices2025.org.uk\files\2016\05\Brexit-WPS-2025-Final.pdf" TargetMode="External"/><Relationship Id="rId2" Type="http://schemas.openxmlformats.org/officeDocument/2006/relationships/hyperlink" Target="https://www.instituteforgovernment.org.uk/explainers/eu-divorce-bil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arliamentlive.tv/Event/Index/efa9d913-c1b1-42aa-a66f-3ca9d90c72ed" TargetMode="External"/><Relationship Id="rId5" Type="http://schemas.openxmlformats.org/officeDocument/2006/relationships/hyperlink" Target="https://www.politicshome.com/news/europe/eu-policy-agenda/brexit/news/75477/vote-leave-savaged-watchdog-over-%C2%A3350-million-claim" TargetMode="External"/><Relationship Id="rId4" Type="http://schemas.openxmlformats.org/officeDocument/2006/relationships/hyperlink" Target="http://eprints.lse.ac.uk/70159/1/blogs.lse.ac.uk-British%20sovereignty%20post-Brexit%20Why%20the%20Great%20Repeal%20Act%20will%20actually%20weaken%20Parliament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27596-24E9-46E3-99B1-F3E8C5DC18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(ECSS6002) - Current Political and Ethical Landscape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65370C-62ED-4AD2-B2CD-6BC2889AD4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By Tanya </a:t>
            </a:r>
            <a:r>
              <a:rPr lang="en-GB" sz="28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Trickitt</a:t>
            </a:r>
            <a:endParaRPr lang="en-GB" sz="28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r>
              <a:rPr lang="en-GB" sz="28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1500245</a:t>
            </a:r>
          </a:p>
        </p:txBody>
      </p:sp>
    </p:spTree>
    <p:extLst>
      <p:ext uri="{BB962C8B-B14F-4D97-AF65-F5344CB8AC3E}">
        <p14:creationId xmlns:p14="http://schemas.microsoft.com/office/powerpoint/2010/main" val="3577817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1E626-79BE-488C-9B9C-9E08C9164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Demonstrate your engagement with current political events, legislation and manifesto from a Wales, UK and World perspective. Students should draw upon a diverse range of information accessible sources.</a:t>
            </a:r>
            <a:endParaRPr lang="en-GB" sz="40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1658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8B0180B-6618-4352-A885-2739496563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67299" y="1506585"/>
            <a:ext cx="8094842" cy="489485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hardEdge"/>
          </a:sp3d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F2433E-A049-4E51-A0B1-191528641D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Main Political Event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D9191A-86D5-4C90-9396-196096B9AEA1}"/>
              </a:ext>
            </a:extLst>
          </p:cNvPr>
          <p:cNvSpPr txBox="1"/>
          <p:nvPr/>
        </p:nvSpPr>
        <p:spPr>
          <a:xfrm>
            <a:off x="10932160" y="6492875"/>
            <a:ext cx="16459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(Diaz, 2017)</a:t>
            </a:r>
          </a:p>
        </p:txBody>
      </p:sp>
    </p:spTree>
    <p:extLst>
      <p:ext uri="{BB962C8B-B14F-4D97-AF65-F5344CB8AC3E}">
        <p14:creationId xmlns:p14="http://schemas.microsoft.com/office/powerpoint/2010/main" val="3635405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D09A5899-43C9-4E13-8CC2-2AA5BCEF6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78463">
            <a:off x="7688187" y="2129517"/>
            <a:ext cx="3582967" cy="3850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7B9D40-9EDB-4DC9-B145-B5D6D9A65C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This All Means For the Country?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59930-FDEF-4685-BAC6-66006AB774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773" y="1815115"/>
            <a:ext cx="10515600" cy="4351338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divorce bill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 a state of epistemic ambivalence 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entertainment industry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 a post truth world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</p:txBody>
      </p:sp>
      <p:pic>
        <p:nvPicPr>
          <p:cNvPr id="1026" name="Picture 2" descr="Image result for pin transparent">
            <a:extLst>
              <a:ext uri="{FF2B5EF4-FFF2-40B4-BE49-F238E27FC236}">
                <a16:creationId xmlns:a16="http://schemas.microsoft.com/office/drawing/2014/main" id="{512497D0-B184-4729-BDFD-7FDDD10C21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036" y="1610121"/>
            <a:ext cx="1111527" cy="111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02ABF7C-91AF-4A96-99ED-A0CAADFB9125}"/>
              </a:ext>
            </a:extLst>
          </p:cNvPr>
          <p:cNvSpPr txBox="1"/>
          <p:nvPr/>
        </p:nvSpPr>
        <p:spPr>
          <a:xfrm>
            <a:off x="9301424" y="6048281"/>
            <a:ext cx="35099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(Foster, 2018)</a:t>
            </a:r>
          </a:p>
          <a:p>
            <a:r>
              <a:rPr lang="en-GB" sz="1200" dirty="0"/>
              <a:t>(</a:t>
            </a:r>
            <a:r>
              <a:rPr lang="en-GB" sz="1200" dirty="0" err="1"/>
              <a:t>Murkens</a:t>
            </a:r>
            <a:r>
              <a:rPr lang="en-GB" sz="1200" dirty="0"/>
              <a:t>, 2016)</a:t>
            </a:r>
          </a:p>
          <a:p>
            <a:r>
              <a:rPr lang="en-GB" sz="1200" dirty="0"/>
              <a:t>(instituteforgovernment.org.uk, 2017)</a:t>
            </a:r>
          </a:p>
          <a:p>
            <a:r>
              <a:rPr lang="en-GB" sz="1200" dirty="0"/>
              <a:t>(Dowell, 2016)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011BE8A-112B-401C-9F94-7B7D2B836C0C}"/>
              </a:ext>
            </a:extLst>
          </p:cNvPr>
          <p:cNvSpPr txBox="1"/>
          <p:nvPr/>
        </p:nvSpPr>
        <p:spPr>
          <a:xfrm rot="427907">
            <a:off x="7535342" y="1886014"/>
            <a:ext cx="316573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t-BR" sz="1400" dirty="0"/>
              <a:t>(Darvas, Konstantinos and Raposo, 2017)</a:t>
            </a:r>
            <a:endParaRPr lang="en-GB" sz="14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A8A8DFE-7D8A-4343-8D1A-7C8E6BC839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aintStrokes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21209797">
            <a:off x="324205" y="4634878"/>
            <a:ext cx="2969261" cy="132556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A15C544-4912-4083-BFE6-0E4246A289AD}"/>
              </a:ext>
            </a:extLst>
          </p:cNvPr>
          <p:cNvSpPr txBox="1"/>
          <p:nvPr/>
        </p:nvSpPr>
        <p:spPr>
          <a:xfrm rot="21188880">
            <a:off x="588579" y="6042694"/>
            <a:ext cx="217564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(PA Images, 2017)</a:t>
            </a:r>
          </a:p>
        </p:txBody>
      </p:sp>
    </p:spTree>
    <p:extLst>
      <p:ext uri="{BB962C8B-B14F-4D97-AF65-F5344CB8AC3E}">
        <p14:creationId xmlns:p14="http://schemas.microsoft.com/office/powerpoint/2010/main" val="2968991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F04BA-C87D-434C-AD52-D156CF4027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How Wales is Affected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D7869-D513-4510-AAD5-9BE3F79A4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Common agricultural policy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Well-being of Future Generations (Wales) Act 2015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Environment (Wales) Act 2016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Regional Investment in Wales After Brexit</a:t>
            </a:r>
          </a:p>
          <a:p>
            <a:r>
              <a:rPr lang="en-GB" sz="32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Employment </a:t>
            </a: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3200" dirty="0">
              <a:solidFill>
                <a:schemeClr val="bg1"/>
              </a:solidFill>
              <a:effectLst>
                <a:glow rad="228600">
                  <a:schemeClr val="accent4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Rockwell" panose="02060603020205020403" pitchFamily="18" charset="0"/>
            </a:endParaRPr>
          </a:p>
          <a:p>
            <a:endParaRPr lang="en-GB" sz="400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C04F870A-9E81-4833-AAD8-C877CAC95E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18897" y="1817930"/>
            <a:ext cx="12192000" cy="15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0F7931-29F3-46C1-952B-574863C97D53}"/>
              </a:ext>
            </a:extLst>
          </p:cNvPr>
          <p:cNvSpPr txBox="1"/>
          <p:nvPr/>
        </p:nvSpPr>
        <p:spPr>
          <a:xfrm>
            <a:off x="9637986" y="6119336"/>
            <a:ext cx="218615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(parliamentlive.tv, 2017)</a:t>
            </a:r>
          </a:p>
          <a:p>
            <a:r>
              <a:rPr lang="en-GB" sz="1400" dirty="0"/>
              <a:t>(Morgan, 2017)</a:t>
            </a:r>
          </a:p>
          <a:p>
            <a:r>
              <a:rPr lang="en-GB" sz="1400" dirty="0"/>
              <a:t>(</a:t>
            </a:r>
            <a:r>
              <a:rPr lang="en-GB" sz="1400" dirty="0" err="1"/>
              <a:t>Zolle</a:t>
            </a:r>
            <a:r>
              <a:rPr lang="en-GB" sz="1400" dirty="0"/>
              <a:t>, 2016)</a:t>
            </a:r>
          </a:p>
        </p:txBody>
      </p:sp>
      <p:pic>
        <p:nvPicPr>
          <p:cNvPr id="10" name="Picture 9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9C23A29-A59C-4C20-A896-100B8CA5DB3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207" y="3487184"/>
            <a:ext cx="6610690" cy="1352620"/>
          </a:xfrm>
          <a:prstGeom prst="rect">
            <a:avLst/>
          </a:prstGeom>
        </p:spPr>
      </p:pic>
      <p:pic>
        <p:nvPicPr>
          <p:cNvPr id="11" name="Picture 2" descr="Image result for pin transparent">
            <a:extLst>
              <a:ext uri="{FF2B5EF4-FFF2-40B4-BE49-F238E27FC236}">
                <a16:creationId xmlns:a16="http://schemas.microsoft.com/office/drawing/2014/main" id="{EAF02AFD-8574-4BA6-A556-17F212AEB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064" y="2722169"/>
            <a:ext cx="1111527" cy="1111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0085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8EB04-105D-4398-9A1B-F8D810655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World Perspective</a:t>
            </a:r>
          </a:p>
        </p:txBody>
      </p:sp>
      <p:pic>
        <p:nvPicPr>
          <p:cNvPr id="3074" name="Picture 2" descr="Trump, President, Uncle Sam, Usa, America, Flag">
            <a:extLst>
              <a:ext uri="{FF2B5EF4-FFF2-40B4-BE49-F238E27FC236}">
                <a16:creationId xmlns:a16="http://schemas.microsoft.com/office/drawing/2014/main" id="{1F3C6818-F196-4224-AD50-285BE6474F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1376" y="1690688"/>
            <a:ext cx="6527007" cy="4351338"/>
          </a:xfrm>
          <a:prstGeom prst="rect">
            <a:avLst/>
          </a:prstGeom>
          <a:noFill/>
          <a:ln w="158750">
            <a:gradFill flip="none" rotWithShape="1">
              <a:gsLst>
                <a:gs pos="0">
                  <a:schemeClr val="accent2">
                    <a:lumMod val="67000"/>
                  </a:schemeClr>
                </a:gs>
                <a:gs pos="21000">
                  <a:schemeClr val="accent2">
                    <a:lumMod val="97000"/>
                    <a:lumOff val="3000"/>
                  </a:schemeClr>
                </a:gs>
                <a:gs pos="55000">
                  <a:schemeClr val="accent2">
                    <a:lumMod val="60000"/>
                    <a:lumOff val="40000"/>
                  </a:schemeClr>
                </a:gs>
              </a:gsLst>
              <a:lin ang="0" scaled="0"/>
              <a:tileRect/>
            </a:gradFill>
            <a:prstDash val="sysDash"/>
          </a:ln>
          <a:effectLst>
            <a:glow rad="101600">
              <a:srgbClr val="FF0000">
                <a:alpha val="60000"/>
              </a:srgb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8C79EF8-B61E-4570-B0D4-036712D43A15}"/>
              </a:ext>
            </a:extLst>
          </p:cNvPr>
          <p:cNvSpPr txBox="1"/>
          <p:nvPr/>
        </p:nvSpPr>
        <p:spPr>
          <a:xfrm>
            <a:off x="9662160" y="6380480"/>
            <a:ext cx="2052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(Altmann, 2017)</a:t>
            </a:r>
          </a:p>
        </p:txBody>
      </p:sp>
    </p:spTree>
    <p:extLst>
      <p:ext uri="{BB962C8B-B14F-4D97-AF65-F5344CB8AC3E}">
        <p14:creationId xmlns:p14="http://schemas.microsoft.com/office/powerpoint/2010/main" val="3577030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92DCF-46CD-49F3-B2E3-6FFFD65D3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Poster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03EDB-AE31-4F66-997C-CACC730CA8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Estlund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D. (2015). G. A. Cohen's critique of the original position. In: T. Hinton, ed.,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Original Position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1st ed. Cambridge: Cambridge University Press, pp.139-158.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Finkelstein, D. (2017). Labour must make up its mind on Brexit.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p.29.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Foster, P. and Rayner, G. (2017). May signals greater rights for EU families in rethink on deal.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p.8.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instinctif.com. (2017).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Conservative Party Manifesto 2017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                                                   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http://instinctif.com/insights/conservative-party-manifesto-2017/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Institute for Fiscal Studies (2017).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Cuts To Come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https://www.economist.com/blogs/speakerscorner/2017/05/how-strong-strong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LABOUR MANIFESTO 2017. (2017). [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London: 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Instinctif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Partners, pp.1-2.                 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http://instinctif.com/content/uploads/2017/05/Labour-Party-Manifesto-2017-FINAL.pdf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Lelieveldt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H. and 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Princen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S. (2015).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politics of the European Union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2nd ed. Cambridge: Cambridge University Press, p.47.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MacShane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D. (2016).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Brexit: How Britain Left Europe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London [</a:t>
            </a:r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u.a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.]: I. B. Tauris, pp.26-28.</a:t>
            </a:r>
          </a:p>
          <a:p>
            <a:r>
              <a:rPr lang="en-GB" sz="33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Oxpol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(2018). </a:t>
            </a:r>
            <a:r>
              <a:rPr lang="en-GB" sz="33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UK Privacy Law Not Adequate After Brexit EU Commission Notice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Available at: </a:t>
            </a:r>
            <a:r>
              <a:rPr lang="en-GB" sz="33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https://www.culhanemeadows.com/uk-privacy-law-not-adequate-after-brexit-eu-commission-notice/</a:t>
            </a:r>
            <a:r>
              <a:rPr lang="en-GB" sz="33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135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B5BD4-DF7B-43FE-A4B1-7C09F8623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Poster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49D07-C837-40FE-B0D5-8A53C20A84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Parris, M. (2017). Africa can do more to solve migrant crisis.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p.30.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Press Association Images (2016). T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he Vote Leave campaign bus with the £350m slogan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http://www.itv.com/news/wales/2016-06-24/nathan-gill-i-dont-know-anything-about-350m-nhs-pledge/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12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Reuters (2016).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Cameron delivers the speech he never wanted to go give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http://www.mirror.co.uk/news/uk-news/david-camerons-resignation-speech-full-8271809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Waterfield, B. (2017). Brexit deal 90% there.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p.1.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Waterfield, B. (2017). UK must do hundreds of deals, warns 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Barnier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Times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p.14.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37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23F04-6E34-4B4D-A519-08245114B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55794-7576-43EB-9472-A5974E1D20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Altmann, G.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Trump Inauguration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https://pixabay.com/en/trump-president-uncle-sam-usa-2815558/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Darvas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Z., Konstantinos, K. and 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Raposo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I.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Divorce settlement or leaving the club? A breakdown of the Brexit bill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Brussels: Bruegel, p.3.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https://search-proquest-com.ezproxy.uwtsd.ac.uk/docview/1886621211/abstract/17A6455571F64866PQ/1?accountid=130472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Diaz, D. (2017).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Will Brexit Mean for UK and Europe?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https://pixabay.com/en/brexit-europe-united-kingdom-2123573/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Dowell, B. (2016).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will Brexit mean for the UK TV industry?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Radio Times.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http://www.radiotimes.com/news/2016-06-24/what-will-brexit-mean-for-the-uk-tv-industry/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Foster, A. (2018). </a:t>
            </a:r>
            <a:r>
              <a:rPr lang="en-GB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What is Brexit and what is going to happen now that Britain has voted to LEAVE the EU?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Express.co.uk.                                                                                                                            Available at: </a:t>
            </a:r>
            <a:r>
              <a:rPr lang="en-GB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6"/>
              </a:rPr>
              <a:t>https://www.express.co.uk/news/politics/645667/Brexit-EU-European-Union-Referendum-David-Cameron-Economic-Impact-UK-EU-exit-leave</a:t>
            </a:r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686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C3411-DFA5-4A31-89E3-AAB486345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References for Presentation Cont.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5F122-4699-485F-8498-DAC929A777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954408" cy="4900996"/>
          </a:xfrm>
        </p:spPr>
        <p:txBody>
          <a:bodyPr>
            <a:noAutofit/>
          </a:bodyPr>
          <a:lstStyle/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Instituteforgovernment.org.uk.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The EU divorce bill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2"/>
              </a:rPr>
              <a:t>https://www.instituteforgovernment.org.uk/explainers/eu-divorce-bill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Morgan, K.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Wales after Brexit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[online] 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ClickonWales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3"/>
              </a:rPr>
              <a:t>http://www.iwa.wales/click/2017/12/wales-after-brexit/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17 Jan. 2018].</a:t>
            </a:r>
          </a:p>
          <a:p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Murkens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J. (2016).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British sovereignty post-Brexit: Why the Great ‘Repeal’ Act will actually weaken Parliament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London: European Politics and Policy, pp.1-2.        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4"/>
              </a:rPr>
              <a:t>http://eprints.lse.ac.uk/70159/1/blogs.lse.ac.uk-British%20sovereignty%20post-Brexit%20Why%20the%20Great%20Repeal%20Act%20will%20actually%20weaken%20Parliament.pdf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14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 Images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Vote Leave have made the £350 million claim a central plank of their campaign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[image]                                                                                           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5"/>
              </a:rPr>
              <a:t>https://www.politicshome.com/news/europe/eu-policy-agenda/brexit/news/75477/vote-leave-savaged-watchdog-over-%C2%A3350-million-claim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13 Jan. 2018].</a:t>
            </a:r>
          </a:p>
          <a:p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parliamentlive.tv (2017).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Agriculture in Wales post-Brexit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[video]                                                                                         Available at: 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6"/>
              </a:rPr>
              <a:t>http://www.parliamentlive.tv/Event/Index/efa9d913-c1b1-42aa-a66f-3ca9d90c72ed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15 Jan. 2018].</a:t>
            </a:r>
          </a:p>
          <a:p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Zolle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, N. (2016). </a:t>
            </a:r>
            <a:r>
              <a:rPr lang="en-GB" sz="1600" i="1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Implications of Brexit on public services in Wales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. [</a:t>
            </a:r>
            <a:r>
              <a:rPr lang="en-GB" sz="1600" dirty="0" err="1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ebook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] Cardiff: Wales Public Services 2025, p.11.                                                                                                                                                Available at</a:t>
            </a:r>
            <a:r>
              <a:rPr lang="en-GB" sz="1600" u="sng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  <a:hlinkClick r:id="rId7" action="ppaction://hlinkfile"/>
              </a:rPr>
              <a:t>: http://www.walespublicservices2025.org.uk/files/2016/05/Brexit-WPS-2025-Final.pdf</a:t>
            </a:r>
            <a:r>
              <a:rPr lang="en-GB" sz="1600" dirty="0">
                <a:solidFill>
                  <a:schemeClr val="bg1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Rockwell" panose="02060603020205020403" pitchFamily="18" charset="0"/>
              </a:rPr>
              <a:t> [Accessed 15 Jan. 2018].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505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1928</TotalTime>
  <Words>250</Words>
  <Application>Microsoft Office PowerPoint</Application>
  <PresentationFormat>Widescreen</PresentationFormat>
  <Paragraphs>67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Rockwell</vt:lpstr>
      <vt:lpstr>Office Theme</vt:lpstr>
      <vt:lpstr>(ECSS6002) - Current Political and Ethical Landscape </vt:lpstr>
      <vt:lpstr>PowerPoint Presentation</vt:lpstr>
      <vt:lpstr>The Main Political Event</vt:lpstr>
      <vt:lpstr>What This All Means For the Country?</vt:lpstr>
      <vt:lpstr>How Wales is Affected</vt:lpstr>
      <vt:lpstr>World Perspective</vt:lpstr>
      <vt:lpstr>References for Poster</vt:lpstr>
      <vt:lpstr>References for Poster Cont.</vt:lpstr>
      <vt:lpstr>References for Presentation </vt:lpstr>
      <vt:lpstr>References for Presentation Cont.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</dc:title>
  <dc:creator>Tanya Trickitt (1500245)</dc:creator>
  <cp:lastModifiedBy>Tanya Trickitt (1500245)</cp:lastModifiedBy>
  <cp:revision>50</cp:revision>
  <dcterms:created xsi:type="dcterms:W3CDTF">2018-01-15T21:31:10Z</dcterms:created>
  <dcterms:modified xsi:type="dcterms:W3CDTF">2018-01-18T00:53:44Z</dcterms:modified>
</cp:coreProperties>
</file>