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3"/>
  </p:notesMasterIdLst>
  <p:sldIdLst>
    <p:sldId id="256" r:id="rId2"/>
    <p:sldId id="258" r:id="rId3"/>
    <p:sldId id="262" r:id="rId4"/>
    <p:sldId id="261" r:id="rId5"/>
    <p:sldId id="263" r:id="rId6"/>
    <p:sldId id="265" r:id="rId7"/>
    <p:sldId id="267" r:id="rId8"/>
    <p:sldId id="268" r:id="rId9"/>
    <p:sldId id="269" r:id="rId10"/>
    <p:sldId id="259"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62" d="100"/>
          <a:sy n="62" d="100"/>
        </p:scale>
        <p:origin x="828"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61E03A9-E8D2-42F7-9091-4C7A62B65779}" type="datetimeFigureOut">
              <a:rPr lang="en-GB" smtClean="0"/>
              <a:t>07/01/2020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B65D74E-2E03-4D32-8F3C-2CD66DB0F862}" type="slidenum">
              <a:rPr lang="en-GB" smtClean="0"/>
              <a:t>‹#›</a:t>
            </a:fld>
            <a:endParaRPr lang="en-GB"/>
          </a:p>
        </p:txBody>
      </p:sp>
    </p:spTree>
    <p:extLst>
      <p:ext uri="{BB962C8B-B14F-4D97-AF65-F5344CB8AC3E}">
        <p14:creationId xmlns:p14="http://schemas.microsoft.com/office/powerpoint/2010/main" val="32239917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Critically Explore how Hegemonic Masculinity and Masculine Femininity challenge and are challenged by traditional norms in the 21</a:t>
            </a:r>
            <a:r>
              <a:rPr lang="en-GB" sz="1200" kern="1200" baseline="30000" dirty="0">
                <a:solidFill>
                  <a:schemeClr val="tx1"/>
                </a:solidFill>
                <a:effectLst/>
                <a:latin typeface="+mn-lt"/>
                <a:ea typeface="+mn-ea"/>
                <a:cs typeface="+mn-cs"/>
              </a:rPr>
              <a:t>st</a:t>
            </a:r>
            <a:r>
              <a:rPr lang="en-GB" sz="1200" kern="1200" dirty="0">
                <a:solidFill>
                  <a:schemeClr val="tx1"/>
                </a:solidFill>
                <a:effectLst/>
                <a:latin typeface="+mn-lt"/>
                <a:ea typeface="+mn-ea"/>
                <a:cs typeface="+mn-cs"/>
              </a:rPr>
              <a:t> Century.</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Good Evening / Afternoon</a:t>
            </a:r>
          </a:p>
          <a:p>
            <a:r>
              <a:rPr lang="en-GB" sz="1200" kern="1200" dirty="0">
                <a:solidFill>
                  <a:schemeClr val="tx1"/>
                </a:solidFill>
                <a:effectLst/>
                <a:latin typeface="+mn-lt"/>
                <a:ea typeface="+mn-ea"/>
                <a:cs typeface="+mn-cs"/>
              </a:rPr>
              <a:t>My name is Anita Harris-Jones and today I would like to present my presentation to you.</a:t>
            </a:r>
          </a:p>
          <a:p>
            <a:r>
              <a:rPr lang="en-GB" sz="1200" kern="1200" dirty="0">
                <a:solidFill>
                  <a:schemeClr val="tx1"/>
                </a:solidFill>
                <a:effectLst/>
                <a:latin typeface="+mn-lt"/>
                <a:ea typeface="+mn-ea"/>
                <a:cs typeface="+mn-cs"/>
              </a:rPr>
              <a:t>Today I will be discussing: Hegemonic Masculinity and Masculine Femininity in the 21</a:t>
            </a:r>
            <a:r>
              <a:rPr lang="en-GB" sz="1200" kern="1200" baseline="30000" dirty="0">
                <a:solidFill>
                  <a:schemeClr val="tx1"/>
                </a:solidFill>
                <a:effectLst/>
                <a:latin typeface="+mn-lt"/>
                <a:ea typeface="+mn-ea"/>
                <a:cs typeface="+mn-cs"/>
              </a:rPr>
              <a:t>st</a:t>
            </a:r>
            <a:r>
              <a:rPr lang="en-GB" sz="1200" kern="1200" dirty="0">
                <a:solidFill>
                  <a:schemeClr val="tx1"/>
                </a:solidFill>
                <a:effectLst/>
                <a:latin typeface="+mn-lt"/>
                <a:ea typeface="+mn-ea"/>
                <a:cs typeface="+mn-cs"/>
              </a:rPr>
              <a:t> Century.</a:t>
            </a:r>
          </a:p>
          <a:p>
            <a:endParaRPr lang="en-GB" dirty="0"/>
          </a:p>
        </p:txBody>
      </p:sp>
      <p:sp>
        <p:nvSpPr>
          <p:cNvPr id="4" name="Slide Number Placeholder 3"/>
          <p:cNvSpPr>
            <a:spLocks noGrp="1"/>
          </p:cNvSpPr>
          <p:nvPr>
            <p:ph type="sldNum" sz="quarter" idx="5"/>
          </p:nvPr>
        </p:nvSpPr>
        <p:spPr/>
        <p:txBody>
          <a:bodyPr/>
          <a:lstStyle/>
          <a:p>
            <a:fld id="{5B65D74E-2E03-4D32-8F3C-2CD66DB0F862}" type="slidenum">
              <a:rPr lang="en-GB" smtClean="0"/>
              <a:t>1</a:t>
            </a:fld>
            <a:endParaRPr lang="en-GB"/>
          </a:p>
        </p:txBody>
      </p:sp>
    </p:spTree>
    <p:extLst>
      <p:ext uri="{BB962C8B-B14F-4D97-AF65-F5344CB8AC3E}">
        <p14:creationId xmlns:p14="http://schemas.microsoft.com/office/powerpoint/2010/main" val="19111504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When we mention the words Hegemonic Masculinity what do we mean?</a:t>
            </a:r>
          </a:p>
          <a:p>
            <a:r>
              <a:rPr lang="en-GB" sz="1200" kern="1200" dirty="0">
                <a:solidFill>
                  <a:schemeClr val="tx1"/>
                </a:solidFill>
                <a:effectLst/>
                <a:latin typeface="+mn-lt"/>
                <a:ea typeface="+mn-ea"/>
                <a:cs typeface="+mn-cs"/>
              </a:rPr>
              <a:t>Hegemonic Masculinity:</a:t>
            </a:r>
          </a:p>
          <a:p>
            <a:r>
              <a:rPr lang="en-GB" sz="1200" kern="1200" dirty="0">
                <a:solidFill>
                  <a:schemeClr val="tx1"/>
                </a:solidFill>
                <a:effectLst/>
                <a:latin typeface="+mn-lt"/>
                <a:ea typeface="+mn-ea"/>
                <a:cs typeface="+mn-cs"/>
              </a:rPr>
              <a:t>This was a wording created in the early 1980’s within gender studies to outline the power in which men hold over women.  It is the man’s dominant social position with the women having subordinate social position.  Establishing the idea that anyone who does not align with the notions of masculinity is inferior (</a:t>
            </a:r>
            <a:r>
              <a:rPr lang="en-GB" sz="1200" kern="1200" dirty="0" err="1">
                <a:solidFill>
                  <a:schemeClr val="tx1"/>
                </a:solidFill>
                <a:effectLst/>
                <a:latin typeface="+mn-lt"/>
                <a:ea typeface="+mn-ea"/>
                <a:cs typeface="+mn-cs"/>
              </a:rPr>
              <a:t>Purushie</a:t>
            </a:r>
            <a:r>
              <a:rPr lang="en-GB" sz="1200" kern="1200" dirty="0">
                <a:solidFill>
                  <a:schemeClr val="tx1"/>
                </a:solidFill>
                <a:effectLst/>
                <a:latin typeface="+mn-lt"/>
                <a:ea typeface="+mn-ea"/>
                <a:cs typeface="+mn-cs"/>
              </a:rPr>
              <a:t> Arie, 2016).</a:t>
            </a:r>
          </a:p>
          <a:p>
            <a:r>
              <a:rPr lang="en-GB" sz="1200" kern="1200" dirty="0">
                <a:solidFill>
                  <a:schemeClr val="tx1"/>
                </a:solidFill>
                <a:effectLst/>
                <a:latin typeface="+mn-lt"/>
                <a:ea typeface="+mn-ea"/>
                <a:cs typeface="+mn-cs"/>
              </a:rPr>
              <a:t>Men are to be hierarchically differentiated.   It is all about Male dominance.  The man is strong, the man is brave, the man has authority over the woman, the man is aggressive, the man is competitive in all sporting activities, we see the vision.</a:t>
            </a:r>
          </a:p>
          <a:p>
            <a:r>
              <a:rPr lang="en-GB" sz="1200" kern="1200" dirty="0">
                <a:solidFill>
                  <a:schemeClr val="tx1"/>
                </a:solidFill>
                <a:effectLst/>
                <a:latin typeface="+mn-lt"/>
                <a:ea typeface="+mn-ea"/>
                <a:cs typeface="+mn-cs"/>
              </a:rPr>
              <a:t>Just as we see the painting of ‘The Vitruvian Man’ as painted by </a:t>
            </a:r>
            <a:r>
              <a:rPr lang="en-GB" sz="1200" kern="1200" dirty="0" err="1">
                <a:solidFill>
                  <a:schemeClr val="tx1"/>
                </a:solidFill>
                <a:effectLst/>
                <a:latin typeface="+mn-lt"/>
                <a:ea typeface="+mn-ea"/>
                <a:cs typeface="+mn-cs"/>
              </a:rPr>
              <a:t>Leanardo</a:t>
            </a:r>
            <a:r>
              <a:rPr lang="en-GB" sz="1200" kern="1200" dirty="0">
                <a:solidFill>
                  <a:schemeClr val="tx1"/>
                </a:solidFill>
                <a:effectLst/>
                <a:latin typeface="+mn-lt"/>
                <a:ea typeface="+mn-ea"/>
                <a:cs typeface="+mn-cs"/>
              </a:rPr>
              <a:t> Da Vinci, the man is in the vision (Da Vinci, </a:t>
            </a:r>
            <a:r>
              <a:rPr lang="en-GB" sz="1200" kern="1200" dirty="0" err="1">
                <a:solidFill>
                  <a:schemeClr val="tx1"/>
                </a:solidFill>
                <a:effectLst/>
                <a:latin typeface="+mn-lt"/>
                <a:ea typeface="+mn-ea"/>
                <a:cs typeface="+mn-cs"/>
              </a:rPr>
              <a:t>n.d</a:t>
            </a:r>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5"/>
          </p:nvPr>
        </p:nvSpPr>
        <p:spPr/>
        <p:txBody>
          <a:bodyPr/>
          <a:lstStyle/>
          <a:p>
            <a:fld id="{5B65D74E-2E03-4D32-8F3C-2CD66DB0F862}" type="slidenum">
              <a:rPr lang="en-GB" smtClean="0"/>
              <a:t>2</a:t>
            </a:fld>
            <a:endParaRPr lang="en-GB"/>
          </a:p>
        </p:txBody>
      </p:sp>
    </p:spTree>
    <p:extLst>
      <p:ext uri="{BB962C8B-B14F-4D97-AF65-F5344CB8AC3E}">
        <p14:creationId xmlns:p14="http://schemas.microsoft.com/office/powerpoint/2010/main" val="37818701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Perceived Hegemonic Masculinity:</a:t>
            </a:r>
          </a:p>
          <a:p>
            <a:r>
              <a:rPr lang="en-GB" sz="1200" kern="1200" dirty="0">
                <a:solidFill>
                  <a:schemeClr val="tx1"/>
                </a:solidFill>
                <a:effectLst/>
                <a:latin typeface="+mn-lt"/>
                <a:ea typeface="+mn-ea"/>
                <a:cs typeface="+mn-cs"/>
              </a:rPr>
              <a:t>How we actually perceive hegemonic masculinity is how it has been seen over the past two decades.  We see men influence their hierarchy within a variety of social situations, such as education, working environments, along with the health authority (Connell and Messerschmidt, 2005).</a:t>
            </a:r>
          </a:p>
          <a:p>
            <a:r>
              <a:rPr lang="en-GB" sz="1200" kern="1200" dirty="0">
                <a:solidFill>
                  <a:schemeClr val="tx1"/>
                </a:solidFill>
                <a:effectLst/>
                <a:latin typeface="+mn-lt"/>
                <a:ea typeface="+mn-ea"/>
                <a:cs typeface="+mn-cs"/>
              </a:rPr>
              <a:t>Albeit hegemonic masculinity emphasizes male dominance, it is a form often held in the collective consciousness of members of society that designates boundaries and qualifiers of what it takes to be considered the ideal man, not every male within society will actually agree with this (</a:t>
            </a:r>
            <a:r>
              <a:rPr lang="en-GB" sz="1200" kern="1200" dirty="0" err="1">
                <a:solidFill>
                  <a:schemeClr val="tx1"/>
                </a:solidFill>
                <a:effectLst/>
                <a:latin typeface="+mn-lt"/>
                <a:ea typeface="+mn-ea"/>
                <a:cs typeface="+mn-cs"/>
              </a:rPr>
              <a:t>Purushu</a:t>
            </a:r>
            <a:r>
              <a:rPr lang="en-GB" sz="1200" kern="1200" dirty="0">
                <a:solidFill>
                  <a:schemeClr val="tx1"/>
                </a:solidFill>
                <a:effectLst/>
                <a:latin typeface="+mn-lt"/>
                <a:ea typeface="+mn-ea"/>
                <a:cs typeface="+mn-cs"/>
              </a:rPr>
              <a:t> Arie, 2016).</a:t>
            </a:r>
          </a:p>
          <a:p>
            <a:r>
              <a:rPr lang="en-GB" sz="1200" kern="1200" dirty="0">
                <a:solidFill>
                  <a:schemeClr val="tx1"/>
                </a:solidFill>
                <a:effectLst/>
                <a:latin typeface="+mn-lt"/>
                <a:ea typeface="+mn-ea"/>
                <a:cs typeface="+mn-cs"/>
              </a:rPr>
              <a:t>Suddenly history is changing, challenges are on the way for the hegemonic male.  The old ways of the hegemonic male, once to be never seen cleaning, cooking or looking after their children, are now being replaced by the new male.  There is a time for optimism, whereas masculinity is becoming more humane, the once male dominance is less oppressive, we are seeing an abolition of gender hierarchies within society.  The man is become equal to his female counterpart (Connell and Messerschmidt, 2005). </a:t>
            </a:r>
          </a:p>
          <a:p>
            <a:endParaRPr lang="en-GB" dirty="0"/>
          </a:p>
        </p:txBody>
      </p:sp>
      <p:sp>
        <p:nvSpPr>
          <p:cNvPr id="4" name="Slide Number Placeholder 3"/>
          <p:cNvSpPr>
            <a:spLocks noGrp="1"/>
          </p:cNvSpPr>
          <p:nvPr>
            <p:ph type="sldNum" sz="quarter" idx="5"/>
          </p:nvPr>
        </p:nvSpPr>
        <p:spPr/>
        <p:txBody>
          <a:bodyPr/>
          <a:lstStyle/>
          <a:p>
            <a:fld id="{5B65D74E-2E03-4D32-8F3C-2CD66DB0F862}" type="slidenum">
              <a:rPr lang="en-GB" smtClean="0"/>
              <a:t>3</a:t>
            </a:fld>
            <a:endParaRPr lang="en-GB"/>
          </a:p>
        </p:txBody>
      </p:sp>
    </p:spTree>
    <p:extLst>
      <p:ext uri="{BB962C8B-B14F-4D97-AF65-F5344CB8AC3E}">
        <p14:creationId xmlns:p14="http://schemas.microsoft.com/office/powerpoint/2010/main" val="29133432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Masculine Femininity:</a:t>
            </a:r>
          </a:p>
          <a:p>
            <a:r>
              <a:rPr lang="en-GB" sz="1200" kern="1200" dirty="0">
                <a:solidFill>
                  <a:schemeClr val="tx1"/>
                </a:solidFill>
                <a:effectLst/>
                <a:latin typeface="+mn-lt"/>
                <a:ea typeface="+mn-ea"/>
                <a:cs typeface="+mn-cs"/>
              </a:rPr>
              <a:t>When we mention the word masculine, we automatically assume male.  The qualities traditionally associated with the male sex or gender.  Just as when we mention the word female, we traditionally associate with the qualities of the female sex or gender (</a:t>
            </a:r>
            <a:r>
              <a:rPr lang="en-GB" sz="1200" kern="1200" dirty="0" err="1">
                <a:solidFill>
                  <a:schemeClr val="tx1"/>
                </a:solidFill>
                <a:effectLst/>
                <a:latin typeface="+mn-lt"/>
                <a:ea typeface="+mn-ea"/>
                <a:cs typeface="+mn-cs"/>
              </a:rPr>
              <a:t>Andermahr</a:t>
            </a:r>
            <a:r>
              <a:rPr lang="en-GB" sz="1200" kern="1200" dirty="0">
                <a:solidFill>
                  <a:schemeClr val="tx1"/>
                </a:solidFill>
                <a:effectLst/>
                <a:latin typeface="+mn-lt"/>
                <a:ea typeface="+mn-ea"/>
                <a:cs typeface="+mn-cs"/>
              </a:rPr>
              <a:t> et al, 1997).</a:t>
            </a:r>
          </a:p>
          <a:p>
            <a:r>
              <a:rPr lang="en-GB" sz="1200" kern="1200" dirty="0">
                <a:solidFill>
                  <a:schemeClr val="tx1"/>
                </a:solidFill>
                <a:effectLst/>
                <a:latin typeface="+mn-lt"/>
                <a:ea typeface="+mn-ea"/>
                <a:cs typeface="+mn-cs"/>
              </a:rPr>
              <a:t>When we look at both male and female what do we see.  Observe their posture, pose, gestures and expressions all attributing equally different (Burr, 2003).</a:t>
            </a:r>
          </a:p>
          <a:p>
            <a:r>
              <a:rPr lang="en-GB" sz="1200" kern="1200" dirty="0">
                <a:solidFill>
                  <a:schemeClr val="tx1"/>
                </a:solidFill>
                <a:effectLst/>
                <a:latin typeface="+mn-lt"/>
                <a:ea typeface="+mn-ea"/>
                <a:cs typeface="+mn-cs"/>
              </a:rPr>
              <a:t>But we see the drag queen, a male impersonating a female in their performance on stage.  Why is it we laugh, is it because their differences are exploited, or is it they are unable to fully express their true identity (Burr, 2003).</a:t>
            </a:r>
          </a:p>
          <a:p>
            <a:r>
              <a:rPr lang="en-GB" sz="1200" kern="1200" dirty="0">
                <a:solidFill>
                  <a:schemeClr val="tx1"/>
                </a:solidFill>
                <a:effectLst/>
                <a:latin typeface="+mn-lt"/>
                <a:ea typeface="+mn-ea"/>
                <a:cs typeface="+mn-cs"/>
              </a:rPr>
              <a:t>Masculine femininity, the male dominant sex or gender, having or expressing the attributes of the female sex or gender.  The vision therefor being more feminine.</a:t>
            </a:r>
          </a:p>
          <a:p>
            <a:endParaRPr lang="en-GB" dirty="0"/>
          </a:p>
        </p:txBody>
      </p:sp>
      <p:sp>
        <p:nvSpPr>
          <p:cNvPr id="4" name="Slide Number Placeholder 3"/>
          <p:cNvSpPr>
            <a:spLocks noGrp="1"/>
          </p:cNvSpPr>
          <p:nvPr>
            <p:ph type="sldNum" sz="quarter" idx="5"/>
          </p:nvPr>
        </p:nvSpPr>
        <p:spPr/>
        <p:txBody>
          <a:bodyPr/>
          <a:lstStyle/>
          <a:p>
            <a:fld id="{5B65D74E-2E03-4D32-8F3C-2CD66DB0F862}" type="slidenum">
              <a:rPr lang="en-GB" smtClean="0"/>
              <a:t>4</a:t>
            </a:fld>
            <a:endParaRPr lang="en-GB"/>
          </a:p>
        </p:txBody>
      </p:sp>
    </p:spTree>
    <p:extLst>
      <p:ext uri="{BB962C8B-B14F-4D97-AF65-F5344CB8AC3E}">
        <p14:creationId xmlns:p14="http://schemas.microsoft.com/office/powerpoint/2010/main" val="14909688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u="sng" kern="1200" dirty="0">
                <a:solidFill>
                  <a:schemeClr val="tx1"/>
                </a:solidFill>
                <a:effectLst/>
                <a:latin typeface="+mn-lt"/>
                <a:ea typeface="+mn-ea"/>
                <a:cs typeface="+mn-cs"/>
              </a:rPr>
              <a:t>Perceived Masculine Femininity:</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Femininities along with Masculinities actually describe gender identities.</a:t>
            </a:r>
          </a:p>
          <a:p>
            <a:r>
              <a:rPr lang="en-GB" sz="1200" kern="1200" dirty="0">
                <a:solidFill>
                  <a:schemeClr val="tx1"/>
                </a:solidFill>
                <a:effectLst/>
                <a:latin typeface="+mn-lt"/>
                <a:ea typeface="+mn-ea"/>
                <a:cs typeface="+mn-cs"/>
              </a:rPr>
              <a:t>But what is gender identity, this is an actual internal perception of oneself.  How a person identifies themselves, therefor not matching the sex they were born and registered at birth with (Gender Innovations, 2020).</a:t>
            </a:r>
          </a:p>
          <a:p>
            <a:r>
              <a:rPr lang="en-GB" sz="1200" kern="1200" dirty="0">
                <a:solidFill>
                  <a:schemeClr val="tx1"/>
                </a:solidFill>
                <a:effectLst/>
                <a:latin typeface="+mn-lt"/>
                <a:ea typeface="+mn-ea"/>
                <a:cs typeface="+mn-cs"/>
              </a:rPr>
              <a:t>We come across many forms of masculinity and femininity, but this is defined differently within one’s religion, their class, within their culture and social factors (Gender Innovations, 2020).</a:t>
            </a:r>
          </a:p>
          <a:p>
            <a:r>
              <a:rPr lang="en-GB" sz="1200" kern="1200" dirty="0">
                <a:solidFill>
                  <a:schemeClr val="tx1"/>
                </a:solidFill>
                <a:effectLst/>
                <a:latin typeface="+mn-lt"/>
                <a:ea typeface="+mn-ea"/>
                <a:cs typeface="+mn-cs"/>
              </a:rPr>
              <a:t>Whilst we all engage in many forms of masculinity and femininity, this could be consciously and subconsciously, this is defined by the expectations of others, our life stage.  It is the behaviours of world around us, when we see advertisements , our educational materials, walking around public spaces, within our  working environment, all these behaviours are embedded in us throughout life defining our perception as to being masculine or feminine (Gender Innovations, 2020).</a:t>
            </a:r>
          </a:p>
          <a:p>
            <a:endParaRPr lang="en-GB" dirty="0"/>
          </a:p>
        </p:txBody>
      </p:sp>
      <p:sp>
        <p:nvSpPr>
          <p:cNvPr id="4" name="Slide Number Placeholder 3"/>
          <p:cNvSpPr>
            <a:spLocks noGrp="1"/>
          </p:cNvSpPr>
          <p:nvPr>
            <p:ph type="sldNum" sz="quarter" idx="5"/>
          </p:nvPr>
        </p:nvSpPr>
        <p:spPr/>
        <p:txBody>
          <a:bodyPr/>
          <a:lstStyle/>
          <a:p>
            <a:fld id="{5B65D74E-2E03-4D32-8F3C-2CD66DB0F862}" type="slidenum">
              <a:rPr lang="en-GB" smtClean="0"/>
              <a:t>5</a:t>
            </a:fld>
            <a:endParaRPr lang="en-GB"/>
          </a:p>
        </p:txBody>
      </p:sp>
    </p:spTree>
    <p:extLst>
      <p:ext uri="{BB962C8B-B14F-4D97-AF65-F5344CB8AC3E}">
        <p14:creationId xmlns:p14="http://schemas.microsoft.com/office/powerpoint/2010/main" val="17902792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u="sng" kern="1200" dirty="0">
                <a:solidFill>
                  <a:schemeClr val="tx1"/>
                </a:solidFill>
                <a:effectLst/>
                <a:latin typeface="+mn-lt"/>
                <a:ea typeface="+mn-ea"/>
                <a:cs typeface="+mn-cs"/>
              </a:rPr>
              <a:t>Beauvoir’s contention on Masculinity:</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Simone De Beauvoir’s contention that men are all universally human, actually referring to the term, transcendence.  But the woman will remain in the place they are assigned to, thus being trapped within immanence (Beauvoir and </a:t>
            </a:r>
            <a:r>
              <a:rPr lang="en-GB" sz="1200" kern="1200" dirty="0" err="1">
                <a:solidFill>
                  <a:schemeClr val="tx1"/>
                </a:solidFill>
                <a:effectLst/>
                <a:latin typeface="+mn-lt"/>
                <a:ea typeface="+mn-ea"/>
                <a:cs typeface="+mn-cs"/>
              </a:rPr>
              <a:t>Parshley</a:t>
            </a:r>
            <a:r>
              <a:rPr lang="en-GB" sz="1200" kern="1200" dirty="0">
                <a:solidFill>
                  <a:schemeClr val="tx1"/>
                </a:solidFill>
                <a:effectLst/>
                <a:latin typeface="+mn-lt"/>
                <a:ea typeface="+mn-ea"/>
                <a:cs typeface="+mn-cs"/>
              </a:rPr>
              <a:t>, 1197).</a:t>
            </a:r>
          </a:p>
          <a:p>
            <a:r>
              <a:rPr lang="en-GB" sz="1200" kern="1200" dirty="0">
                <a:solidFill>
                  <a:schemeClr val="tx1"/>
                </a:solidFill>
                <a:effectLst/>
                <a:latin typeface="+mn-lt"/>
                <a:ea typeface="+mn-ea"/>
                <a:cs typeface="+mn-cs"/>
              </a:rPr>
              <a:t>It was Simone De Beauvoir who stated:</a:t>
            </a:r>
          </a:p>
          <a:p>
            <a:r>
              <a:rPr lang="en-US" sz="1200" kern="1200" dirty="0">
                <a:solidFill>
                  <a:schemeClr val="tx1"/>
                </a:solidFill>
                <a:effectLst/>
                <a:latin typeface="+mn-lt"/>
                <a:ea typeface="+mn-ea"/>
                <a:cs typeface="+mn-cs"/>
              </a:rPr>
              <a:t>“This notion we reject, for our perspective is that of existentialist ethics. Every subject plays his part as such specifically through exploits or projects that serve as a mode of transcendence…. There is no 	justification for present existence other than its expansion into an indefinitely open future. Every time transcendence falls back into immanence, stagnation, there is a degradation of existence.  This downfall represents a moral fault if the subject consents to it; if it is inflicted upon him, it spells frustration and oppression. In both cases it is an absolute evil” </a:t>
            </a:r>
            <a:r>
              <a:rPr lang="en-GB" sz="1200" kern="1200" dirty="0">
                <a:solidFill>
                  <a:schemeClr val="tx1"/>
                </a:solidFill>
                <a:effectLst/>
                <a:latin typeface="+mn-lt"/>
                <a:ea typeface="+mn-ea"/>
                <a:cs typeface="+mn-cs"/>
              </a:rPr>
              <a:t>(Beauvoir and </a:t>
            </a:r>
            <a:r>
              <a:rPr lang="en-GB" sz="1200" kern="1200" dirty="0" err="1">
                <a:solidFill>
                  <a:schemeClr val="tx1"/>
                </a:solidFill>
                <a:effectLst/>
                <a:latin typeface="+mn-lt"/>
                <a:ea typeface="+mn-ea"/>
                <a:cs typeface="+mn-cs"/>
              </a:rPr>
              <a:t>Parshley</a:t>
            </a:r>
            <a:r>
              <a:rPr lang="en-GB" sz="1200" kern="1200" dirty="0">
                <a:solidFill>
                  <a:schemeClr val="tx1"/>
                </a:solidFill>
                <a:effectLst/>
                <a:latin typeface="+mn-lt"/>
                <a:ea typeface="+mn-ea"/>
                <a:cs typeface="+mn-cs"/>
              </a:rPr>
              <a:t>, 1997).</a:t>
            </a:r>
          </a:p>
          <a:p>
            <a:r>
              <a:rPr lang="en-GB" sz="1200" kern="1200" dirty="0">
                <a:solidFill>
                  <a:schemeClr val="tx1"/>
                </a:solidFill>
                <a:effectLst/>
                <a:latin typeface="+mn-lt"/>
                <a:ea typeface="+mn-ea"/>
                <a:cs typeface="+mn-cs"/>
              </a:rPr>
              <a:t>But what is it that she actually means?  She is stating that both men and women are human by virtue, therefor both having the potential to achieve transcendence, not specific to the man only.</a:t>
            </a:r>
          </a:p>
          <a:p>
            <a:r>
              <a:rPr lang="en-GB" sz="1200" kern="1200" dirty="0">
                <a:solidFill>
                  <a:schemeClr val="tx1"/>
                </a:solidFill>
                <a:effectLst/>
                <a:latin typeface="+mn-lt"/>
                <a:ea typeface="+mn-ea"/>
                <a:cs typeface="+mn-cs"/>
              </a:rPr>
              <a:t>Simone De Beauvoir’s famous claim “One is not born a woman, but rather becomes a woman”, to this day is relevant within our world.  Simone believed that there would come a day when all women would be able to participate in transcendence as themselves, as women (Beauvoir and </a:t>
            </a:r>
            <a:r>
              <a:rPr lang="en-GB" sz="1200" kern="1200" dirty="0" err="1">
                <a:solidFill>
                  <a:schemeClr val="tx1"/>
                </a:solidFill>
                <a:effectLst/>
                <a:latin typeface="+mn-lt"/>
                <a:ea typeface="+mn-ea"/>
                <a:cs typeface="+mn-cs"/>
              </a:rPr>
              <a:t>Parshley</a:t>
            </a:r>
            <a:r>
              <a:rPr lang="en-GB" sz="1200" kern="1200" dirty="0">
                <a:solidFill>
                  <a:schemeClr val="tx1"/>
                </a:solidFill>
                <a:effectLst/>
                <a:latin typeface="+mn-lt"/>
                <a:ea typeface="+mn-ea"/>
                <a:cs typeface="+mn-cs"/>
              </a:rPr>
              <a:t>, 1997).	  </a:t>
            </a:r>
          </a:p>
          <a:p>
            <a:endParaRPr lang="en-GB" dirty="0"/>
          </a:p>
        </p:txBody>
      </p:sp>
      <p:sp>
        <p:nvSpPr>
          <p:cNvPr id="4" name="Slide Number Placeholder 3"/>
          <p:cNvSpPr>
            <a:spLocks noGrp="1"/>
          </p:cNvSpPr>
          <p:nvPr>
            <p:ph type="sldNum" sz="quarter" idx="5"/>
          </p:nvPr>
        </p:nvSpPr>
        <p:spPr/>
        <p:txBody>
          <a:bodyPr/>
          <a:lstStyle/>
          <a:p>
            <a:fld id="{5B65D74E-2E03-4D32-8F3C-2CD66DB0F862}" type="slidenum">
              <a:rPr lang="en-GB" smtClean="0"/>
              <a:t>6</a:t>
            </a:fld>
            <a:endParaRPr lang="en-GB"/>
          </a:p>
        </p:txBody>
      </p:sp>
    </p:spTree>
    <p:extLst>
      <p:ext uri="{BB962C8B-B14F-4D97-AF65-F5344CB8AC3E}">
        <p14:creationId xmlns:p14="http://schemas.microsoft.com/office/powerpoint/2010/main" val="30774027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u="sng" kern="1200" dirty="0">
                <a:solidFill>
                  <a:schemeClr val="tx1"/>
                </a:solidFill>
                <a:effectLst/>
                <a:latin typeface="+mn-lt"/>
                <a:ea typeface="+mn-ea"/>
                <a:cs typeface="+mn-cs"/>
              </a:rPr>
              <a:t>Judith Butler’s Gender Identity:</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When Judith Butler wrote her book on Gender Identity, she presented that sex was the biological gender, as opposed to gender being the social gender.  Judith Butler believed and saw gender as a performance (Butler, 1990).</a:t>
            </a:r>
          </a:p>
          <a:p>
            <a:r>
              <a:rPr lang="en-GB" sz="1200" kern="1200" dirty="0">
                <a:solidFill>
                  <a:schemeClr val="tx1"/>
                </a:solidFill>
                <a:effectLst/>
                <a:latin typeface="+mn-lt"/>
                <a:ea typeface="+mn-ea"/>
                <a:cs typeface="+mn-cs"/>
              </a:rPr>
              <a:t>Judith Butler believes that our physical body is an instrument, therefor this and only this until it has been assigned a gender, be this male or female either before or after birth, predetermined by culture and current discourses (Butler, 1990).</a:t>
            </a:r>
          </a:p>
          <a:p>
            <a:r>
              <a:rPr lang="en-GB" sz="1200" kern="1200" dirty="0">
                <a:solidFill>
                  <a:schemeClr val="tx1"/>
                </a:solidFill>
                <a:effectLst/>
                <a:latin typeface="+mn-lt"/>
                <a:ea typeface="+mn-ea"/>
                <a:cs typeface="+mn-cs"/>
              </a:rPr>
              <a:t>Judith Butler stipulates that one may be born as a biological male, but there is no reason whatsoever that they cannot embody that of the female category in exactly the same way born into that of the biological female (Butler, 1990). </a:t>
            </a:r>
          </a:p>
          <a:p>
            <a:endParaRPr lang="en-GB" dirty="0"/>
          </a:p>
        </p:txBody>
      </p:sp>
      <p:sp>
        <p:nvSpPr>
          <p:cNvPr id="4" name="Slide Number Placeholder 3"/>
          <p:cNvSpPr>
            <a:spLocks noGrp="1"/>
          </p:cNvSpPr>
          <p:nvPr>
            <p:ph type="sldNum" sz="quarter" idx="5"/>
          </p:nvPr>
        </p:nvSpPr>
        <p:spPr/>
        <p:txBody>
          <a:bodyPr/>
          <a:lstStyle/>
          <a:p>
            <a:fld id="{5B65D74E-2E03-4D32-8F3C-2CD66DB0F862}" type="slidenum">
              <a:rPr lang="en-GB" smtClean="0"/>
              <a:t>7</a:t>
            </a:fld>
            <a:endParaRPr lang="en-GB"/>
          </a:p>
        </p:txBody>
      </p:sp>
    </p:spTree>
    <p:extLst>
      <p:ext uri="{BB962C8B-B14F-4D97-AF65-F5344CB8AC3E}">
        <p14:creationId xmlns:p14="http://schemas.microsoft.com/office/powerpoint/2010/main" val="182773608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u="sng" kern="1200" dirty="0">
                <a:solidFill>
                  <a:schemeClr val="tx1"/>
                </a:solidFill>
                <a:effectLst/>
                <a:latin typeface="+mn-lt"/>
                <a:ea typeface="+mn-ea"/>
                <a:cs typeface="+mn-cs"/>
              </a:rPr>
              <a:t>Human Rights along with Hegemonic Masculinity and Masculine Femininity in the 21</a:t>
            </a:r>
            <a:r>
              <a:rPr lang="en-GB" sz="1200" u="sng" kern="1200" baseline="30000" dirty="0">
                <a:solidFill>
                  <a:schemeClr val="tx1"/>
                </a:solidFill>
                <a:effectLst/>
                <a:latin typeface="+mn-lt"/>
                <a:ea typeface="+mn-ea"/>
                <a:cs typeface="+mn-cs"/>
              </a:rPr>
              <a:t>st</a:t>
            </a:r>
            <a:r>
              <a:rPr lang="en-GB" sz="1200" u="sng" kern="1200" dirty="0">
                <a:solidFill>
                  <a:schemeClr val="tx1"/>
                </a:solidFill>
                <a:effectLst/>
                <a:latin typeface="+mn-lt"/>
                <a:ea typeface="+mn-ea"/>
                <a:cs typeface="+mn-cs"/>
              </a:rPr>
              <a:t> Century</a:t>
            </a:r>
            <a:br>
              <a:rPr lang="en-GB" sz="1200" u="sng"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We see many identities that once stabilise our social world now in decline.</a:t>
            </a:r>
          </a:p>
          <a:p>
            <a:r>
              <a:rPr lang="en-GB" sz="1200" kern="1200" dirty="0">
                <a:solidFill>
                  <a:schemeClr val="tx1"/>
                </a:solidFill>
                <a:effectLst/>
                <a:latin typeface="+mn-lt"/>
                <a:ea typeface="+mn-ea"/>
                <a:cs typeface="+mn-cs"/>
              </a:rPr>
              <a:t>It was the Universal Declaration of Human Rights 1948 that actually disregarded sexual freedom at the time.  But developments have progressed within the law of human rights, within the advocacy of women’s rights and since the mobilization around HIV, that human rights became a central development within queer politics (Altman and Symons, 2016).</a:t>
            </a:r>
          </a:p>
          <a:p>
            <a:r>
              <a:rPr lang="en-GB" sz="1200" kern="1200" dirty="0">
                <a:solidFill>
                  <a:schemeClr val="tx1"/>
                </a:solidFill>
                <a:effectLst/>
                <a:latin typeface="+mn-lt"/>
                <a:ea typeface="+mn-ea"/>
                <a:cs typeface="+mn-cs"/>
              </a:rPr>
              <a:t>As we look into the discourse of human rights it actually states that is belongs to the humanist frame, this therefor encompasses equal rights, our equality, and more so our respect for bodily integrity (</a:t>
            </a:r>
            <a:r>
              <a:rPr lang="en-GB" sz="1200" kern="1200" dirty="0" err="1">
                <a:solidFill>
                  <a:schemeClr val="tx1"/>
                </a:solidFill>
                <a:effectLst/>
                <a:latin typeface="+mn-lt"/>
                <a:ea typeface="+mn-ea"/>
                <a:cs typeface="+mn-cs"/>
              </a:rPr>
              <a:t>Andermahr</a:t>
            </a:r>
            <a:r>
              <a:rPr lang="en-GB" sz="1200" kern="1200" dirty="0">
                <a:solidFill>
                  <a:schemeClr val="tx1"/>
                </a:solidFill>
                <a:effectLst/>
                <a:latin typeface="+mn-lt"/>
                <a:ea typeface="+mn-ea"/>
                <a:cs typeface="+mn-cs"/>
              </a:rPr>
              <a:t> et al, 1997)</a:t>
            </a:r>
          </a:p>
          <a:p>
            <a:r>
              <a:rPr lang="en-GB" sz="1200" kern="1200" dirty="0">
                <a:solidFill>
                  <a:schemeClr val="tx1"/>
                </a:solidFill>
                <a:effectLst/>
                <a:latin typeface="+mn-lt"/>
                <a:ea typeface="+mn-ea"/>
                <a:cs typeface="+mn-cs"/>
              </a:rPr>
              <a:t>We all have human rights and are free to enjoy these, how we actually define our individuality is not defined by you or me, we are all human therefore free to be who or what we want to be.</a:t>
            </a:r>
          </a:p>
          <a:p>
            <a:endParaRPr lang="en-GB" dirty="0"/>
          </a:p>
        </p:txBody>
      </p:sp>
      <p:sp>
        <p:nvSpPr>
          <p:cNvPr id="4" name="Slide Number Placeholder 3"/>
          <p:cNvSpPr>
            <a:spLocks noGrp="1"/>
          </p:cNvSpPr>
          <p:nvPr>
            <p:ph type="sldNum" sz="quarter" idx="5"/>
          </p:nvPr>
        </p:nvSpPr>
        <p:spPr/>
        <p:txBody>
          <a:bodyPr/>
          <a:lstStyle/>
          <a:p>
            <a:fld id="{5B65D74E-2E03-4D32-8F3C-2CD66DB0F862}" type="slidenum">
              <a:rPr lang="en-GB" smtClean="0"/>
              <a:t>8</a:t>
            </a:fld>
            <a:endParaRPr lang="en-GB"/>
          </a:p>
        </p:txBody>
      </p:sp>
    </p:spTree>
    <p:extLst>
      <p:ext uri="{BB962C8B-B14F-4D97-AF65-F5344CB8AC3E}">
        <p14:creationId xmlns:p14="http://schemas.microsoft.com/office/powerpoint/2010/main" val="41772291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D1AD3E7-790F-4AD0-B096-453C20E2B969}" type="datetime1">
              <a:rPr lang="en-US" smtClean="0"/>
              <a:t>1/7/2020</a:t>
            </a:fld>
            <a:endParaRPr lang="en-US" dirty="0"/>
          </a:p>
        </p:txBody>
      </p:sp>
      <p:sp>
        <p:nvSpPr>
          <p:cNvPr id="5" name="Footer Placeholder 4"/>
          <p:cNvSpPr>
            <a:spLocks noGrp="1"/>
          </p:cNvSpPr>
          <p:nvPr>
            <p:ph type="ftr" sz="quarter" idx="11"/>
          </p:nvPr>
        </p:nvSpPr>
        <p:spPr/>
        <p:txBody>
          <a:bodyPr/>
          <a:lstStyle/>
          <a:p>
            <a:r>
              <a:rPr lang="en-US"/>
              <a:t>Module No: ECED7003</a:t>
            </a:r>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8C15D5-6B89-41CA-978A-5A2564A8193A}" type="datetime1">
              <a:rPr lang="en-US" smtClean="0"/>
              <a:t>1/7/2020</a:t>
            </a:fld>
            <a:endParaRPr lang="en-US" dirty="0"/>
          </a:p>
        </p:txBody>
      </p:sp>
      <p:sp>
        <p:nvSpPr>
          <p:cNvPr id="5" name="Footer Placeholder 4"/>
          <p:cNvSpPr>
            <a:spLocks noGrp="1"/>
          </p:cNvSpPr>
          <p:nvPr>
            <p:ph type="ftr" sz="quarter" idx="11"/>
          </p:nvPr>
        </p:nvSpPr>
        <p:spPr/>
        <p:txBody>
          <a:bodyPr/>
          <a:lstStyle/>
          <a:p>
            <a:r>
              <a:rPr lang="en-US"/>
              <a:t>Module No: ECED7003</a:t>
            </a:r>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8B4BB44-0133-453B-B729-1D50B73D6849}" type="datetime1">
              <a:rPr lang="en-US" smtClean="0"/>
              <a:t>1/7/2020</a:t>
            </a:fld>
            <a:endParaRPr lang="en-US" dirty="0"/>
          </a:p>
        </p:txBody>
      </p:sp>
      <p:sp>
        <p:nvSpPr>
          <p:cNvPr id="5" name="Footer Placeholder 4"/>
          <p:cNvSpPr>
            <a:spLocks noGrp="1"/>
          </p:cNvSpPr>
          <p:nvPr>
            <p:ph type="ftr" sz="quarter" idx="11"/>
          </p:nvPr>
        </p:nvSpPr>
        <p:spPr/>
        <p:txBody>
          <a:bodyPr/>
          <a:lstStyle/>
          <a:p>
            <a:r>
              <a:rPr lang="en-US"/>
              <a:t>Module No: ECED7003</a:t>
            </a:r>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11383D8-CD78-4479-8696-F738B36CE1E0}" type="datetime1">
              <a:rPr lang="en-US" smtClean="0"/>
              <a:t>1/7/2020</a:t>
            </a:fld>
            <a:endParaRPr lang="en-US" dirty="0"/>
          </a:p>
        </p:txBody>
      </p:sp>
      <p:sp>
        <p:nvSpPr>
          <p:cNvPr id="6" name="Footer Placeholder 5"/>
          <p:cNvSpPr>
            <a:spLocks noGrp="1"/>
          </p:cNvSpPr>
          <p:nvPr>
            <p:ph type="ftr" sz="quarter" idx="11"/>
          </p:nvPr>
        </p:nvSpPr>
        <p:spPr/>
        <p:txBody>
          <a:bodyPr/>
          <a:lstStyle/>
          <a:p>
            <a:r>
              <a:rPr lang="en-US"/>
              <a:t>Module No: ECED7003</a:t>
            </a:r>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AE6C957-2718-48C9-A97C-B6CC696F1D72}" type="datetime1">
              <a:rPr lang="en-US" smtClean="0"/>
              <a:t>1/7/2020</a:t>
            </a:fld>
            <a:endParaRPr lang="en-US" dirty="0"/>
          </a:p>
        </p:txBody>
      </p:sp>
      <p:sp>
        <p:nvSpPr>
          <p:cNvPr id="8" name="Footer Placeholder 7"/>
          <p:cNvSpPr>
            <a:spLocks noGrp="1"/>
          </p:cNvSpPr>
          <p:nvPr>
            <p:ph type="ftr" sz="quarter" idx="11"/>
          </p:nvPr>
        </p:nvSpPr>
        <p:spPr/>
        <p:txBody>
          <a:bodyPr/>
          <a:lstStyle/>
          <a:p>
            <a:r>
              <a:rPr lang="en-US"/>
              <a:t>Module No: ECED7003</a:t>
            </a:r>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26BF5DD-A3E7-4C25-A7AC-325CCAB26B4B}" type="datetime1">
              <a:rPr lang="en-US" smtClean="0"/>
              <a:t>1/7/2020</a:t>
            </a:fld>
            <a:endParaRPr lang="en-US" dirty="0"/>
          </a:p>
        </p:txBody>
      </p:sp>
      <p:sp>
        <p:nvSpPr>
          <p:cNvPr id="4" name="Footer Placeholder 3"/>
          <p:cNvSpPr>
            <a:spLocks noGrp="1"/>
          </p:cNvSpPr>
          <p:nvPr>
            <p:ph type="ftr" sz="quarter" idx="11"/>
          </p:nvPr>
        </p:nvSpPr>
        <p:spPr/>
        <p:txBody>
          <a:bodyPr/>
          <a:lstStyle/>
          <a:p>
            <a:r>
              <a:rPr lang="en-US"/>
              <a:t>Module No: ECED7003</a:t>
            </a:r>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A1272F2-ED75-44EA-9455-B826DC74D3A5}" type="datetime1">
              <a:rPr lang="en-US" smtClean="0"/>
              <a:t>1/7/2020</a:t>
            </a:fld>
            <a:endParaRPr lang="en-US" dirty="0"/>
          </a:p>
        </p:txBody>
      </p:sp>
      <p:sp>
        <p:nvSpPr>
          <p:cNvPr id="3" name="Footer Placeholder 2"/>
          <p:cNvSpPr>
            <a:spLocks noGrp="1"/>
          </p:cNvSpPr>
          <p:nvPr>
            <p:ph type="ftr" sz="quarter" idx="11"/>
          </p:nvPr>
        </p:nvSpPr>
        <p:spPr/>
        <p:txBody>
          <a:bodyPr/>
          <a:lstStyle/>
          <a:p>
            <a:r>
              <a:rPr lang="en-US"/>
              <a:t>Module No: ECED7003</a:t>
            </a:r>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30E4C44-3E43-4718-BA97-A21CF3A1A433}" type="datetime1">
              <a:rPr lang="en-US" smtClean="0"/>
              <a:t>1/7/2020</a:t>
            </a:fld>
            <a:endParaRPr lang="en-US" dirty="0"/>
          </a:p>
        </p:txBody>
      </p:sp>
      <p:sp>
        <p:nvSpPr>
          <p:cNvPr id="6" name="Footer Placeholder 5"/>
          <p:cNvSpPr>
            <a:spLocks noGrp="1"/>
          </p:cNvSpPr>
          <p:nvPr>
            <p:ph type="ftr" sz="quarter" idx="11"/>
          </p:nvPr>
        </p:nvSpPr>
        <p:spPr/>
        <p:txBody>
          <a:bodyPr/>
          <a:lstStyle/>
          <a:p>
            <a:r>
              <a:rPr lang="en-US"/>
              <a:t>Module No: ECED7003</a:t>
            </a:r>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4CB11C5-87FD-4DE8-BC4C-B05A74816A15}" type="datetime1">
              <a:rPr lang="en-US" smtClean="0"/>
              <a:t>1/7/2020</a:t>
            </a:fld>
            <a:endParaRPr lang="en-US" dirty="0"/>
          </a:p>
        </p:txBody>
      </p:sp>
      <p:sp>
        <p:nvSpPr>
          <p:cNvPr id="6" name="Footer Placeholder 5"/>
          <p:cNvSpPr>
            <a:spLocks noGrp="1"/>
          </p:cNvSpPr>
          <p:nvPr>
            <p:ph type="ftr" sz="quarter" idx="11"/>
          </p:nvPr>
        </p:nvSpPr>
        <p:spPr/>
        <p:txBody>
          <a:bodyPr/>
          <a:lstStyle/>
          <a:p>
            <a:r>
              <a:rPr lang="en-US"/>
              <a:t>Module No: ECED7003</a:t>
            </a:r>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E36B6FE-9BD5-49E1-A0F1-F562AD409729}" type="datetime1">
              <a:rPr lang="en-US" smtClean="0"/>
              <a:t>1/7/2020</a:t>
            </a:fld>
            <a:endParaRPr lang="en-US" dirty="0"/>
          </a:p>
        </p:txBody>
      </p:sp>
      <p:sp>
        <p:nvSpPr>
          <p:cNvPr id="5" name="Footer Placeholder 4"/>
          <p:cNvSpPr>
            <a:spLocks noGrp="1"/>
          </p:cNvSpPr>
          <p:nvPr>
            <p:ph type="ftr" sz="quarter" idx="11"/>
          </p:nvPr>
        </p:nvSpPr>
        <p:spPr/>
        <p:txBody>
          <a:bodyPr/>
          <a:lstStyle/>
          <a:p>
            <a:r>
              <a:rPr lang="en-US"/>
              <a:t>Module No: ECED7003</a:t>
            </a:r>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35D99D4-CE89-4161-A68B-971786170AEA}" type="datetime1">
              <a:rPr lang="en-US" smtClean="0"/>
              <a:t>1/7/2020</a:t>
            </a:fld>
            <a:endParaRPr lang="en-US" dirty="0"/>
          </a:p>
        </p:txBody>
      </p:sp>
      <p:sp>
        <p:nvSpPr>
          <p:cNvPr id="5" name="Footer Placeholder 4"/>
          <p:cNvSpPr>
            <a:spLocks noGrp="1"/>
          </p:cNvSpPr>
          <p:nvPr>
            <p:ph type="ftr" sz="quarter" idx="11"/>
          </p:nvPr>
        </p:nvSpPr>
        <p:spPr/>
        <p:txBody>
          <a:bodyPr/>
          <a:lstStyle/>
          <a:p>
            <a:r>
              <a:rPr lang="en-US"/>
              <a:t>Module No: ECED7003</a:t>
            </a:r>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5E0C44A9-C8C1-4A8C-B1C3-053840F0CAF4}" type="datetime1">
              <a:rPr lang="en-US" smtClean="0"/>
              <a:t>1/7/2020</a:t>
            </a:fld>
            <a:endParaRPr lang="en-US" dirty="0"/>
          </a:p>
        </p:txBody>
      </p:sp>
      <p:sp>
        <p:nvSpPr>
          <p:cNvPr id="6" name="Footer Placeholder 5"/>
          <p:cNvSpPr>
            <a:spLocks noGrp="1"/>
          </p:cNvSpPr>
          <p:nvPr>
            <p:ph type="ftr" sz="quarter" idx="11"/>
          </p:nvPr>
        </p:nvSpPr>
        <p:spPr/>
        <p:txBody>
          <a:bodyPr/>
          <a:lstStyle/>
          <a:p>
            <a:r>
              <a:rPr lang="en-US"/>
              <a:t>Module No: ECED7003</a:t>
            </a:r>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0A6E104E-C9E2-4E44-AA99-52756389D789}" type="datetime1">
              <a:rPr lang="en-US" smtClean="0"/>
              <a:t>1/7/2020</a:t>
            </a:fld>
            <a:endParaRPr lang="en-US" dirty="0"/>
          </a:p>
        </p:txBody>
      </p:sp>
      <p:sp>
        <p:nvSpPr>
          <p:cNvPr id="6" name="Footer Placeholder 5"/>
          <p:cNvSpPr>
            <a:spLocks noGrp="1"/>
          </p:cNvSpPr>
          <p:nvPr>
            <p:ph type="ftr" sz="quarter" idx="11"/>
          </p:nvPr>
        </p:nvSpPr>
        <p:spPr/>
        <p:txBody>
          <a:bodyPr/>
          <a:lstStyle/>
          <a:p>
            <a:r>
              <a:rPr lang="en-US"/>
              <a:t>Module No: ECED7003</a:t>
            </a:r>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5B6EE34-5CD5-495C-BF82-15A1BE83B2D8}" type="datetime1">
              <a:rPr lang="en-US" smtClean="0"/>
              <a:t>1/7/2020</a:t>
            </a:fld>
            <a:endParaRPr lang="en-US" dirty="0"/>
          </a:p>
        </p:txBody>
      </p:sp>
      <p:sp>
        <p:nvSpPr>
          <p:cNvPr id="6" name="Footer Placeholder 5"/>
          <p:cNvSpPr>
            <a:spLocks noGrp="1"/>
          </p:cNvSpPr>
          <p:nvPr>
            <p:ph type="ftr" sz="quarter" idx="11"/>
          </p:nvPr>
        </p:nvSpPr>
        <p:spPr/>
        <p:txBody>
          <a:bodyPr/>
          <a:lstStyle/>
          <a:p>
            <a:r>
              <a:rPr lang="en-US"/>
              <a:t>Module No: ECED7003</a:t>
            </a:r>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6C81D6E-630B-4F98-B3AA-BE9B6423A69E}" type="datetime1">
              <a:rPr lang="en-US" smtClean="0"/>
              <a:t>1/7/2020</a:t>
            </a:fld>
            <a:endParaRPr lang="en-US" dirty="0"/>
          </a:p>
        </p:txBody>
      </p:sp>
      <p:sp>
        <p:nvSpPr>
          <p:cNvPr id="5" name="Footer Placeholder 4"/>
          <p:cNvSpPr>
            <a:spLocks noGrp="1"/>
          </p:cNvSpPr>
          <p:nvPr>
            <p:ph type="ftr" sz="quarter" idx="11"/>
          </p:nvPr>
        </p:nvSpPr>
        <p:spPr/>
        <p:txBody>
          <a:bodyPr/>
          <a:lstStyle/>
          <a:p>
            <a:r>
              <a:rPr lang="en-US"/>
              <a:t>Module No: ECED7003</a:t>
            </a:r>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A3AE80C-ABAF-4366-AD33-DF55639D1D9B}" type="datetime1">
              <a:rPr lang="en-US" smtClean="0"/>
              <a:t>1/7/2020</a:t>
            </a:fld>
            <a:endParaRPr lang="en-US" dirty="0"/>
          </a:p>
        </p:txBody>
      </p:sp>
      <p:sp>
        <p:nvSpPr>
          <p:cNvPr id="5" name="Footer Placeholder 4"/>
          <p:cNvSpPr>
            <a:spLocks noGrp="1"/>
          </p:cNvSpPr>
          <p:nvPr>
            <p:ph type="ftr" sz="quarter" idx="11"/>
          </p:nvPr>
        </p:nvSpPr>
        <p:spPr/>
        <p:txBody>
          <a:bodyPr/>
          <a:lstStyle/>
          <a:p>
            <a:r>
              <a:rPr lang="en-US"/>
              <a:t>Module No: ECED7003</a:t>
            </a:r>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58AAD91A-7BBC-4873-867A-4E3A198488C2}" type="datetime1">
              <a:rPr lang="en-US" smtClean="0"/>
              <a:t>1/7/2020</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r>
              <a:rPr lang="en-US"/>
              <a:t>Module No: ECED7003</a:t>
            </a:r>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hf sldNum="0" hdr="0" dt="0"/>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2.xml"/><Relationship Id="rId1" Type="http://schemas.openxmlformats.org/officeDocument/2006/relationships/slideLayout" Target="../slideLayouts/slideLayout8.xml"/><Relationship Id="rId5" Type="http://schemas.openxmlformats.org/officeDocument/2006/relationships/hyperlink" Target="https://creativecommons.org/licenses/by-sa/3.0/" TargetMode="External"/><Relationship Id="rId4" Type="http://schemas.openxmlformats.org/officeDocument/2006/relationships/hyperlink" Target="https://en.wikipedia.org/wiki/Human_Genome_Project"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3.xml"/><Relationship Id="rId1" Type="http://schemas.openxmlformats.org/officeDocument/2006/relationships/slideLayout" Target="../slideLayouts/slideLayout4.xml"/><Relationship Id="rId5" Type="http://schemas.openxmlformats.org/officeDocument/2006/relationships/hyperlink" Target="https://creativecommons.org/licenses/by-nc-nd/3.0/" TargetMode="External"/><Relationship Id="rId4" Type="http://schemas.openxmlformats.org/officeDocument/2006/relationships/hyperlink" Target="http://wordsinthebucket.com/defying-gender-roles"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8.xml"/><Relationship Id="rId5" Type="http://schemas.openxmlformats.org/officeDocument/2006/relationships/hyperlink" Target="https://creativecommons.org/licenses/by-nd/3.0/" TargetMode="External"/><Relationship Id="rId4" Type="http://schemas.openxmlformats.org/officeDocument/2006/relationships/hyperlink" Target="https://www.flickr.com/photos/brianhenrythompson/5240034612"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4.xml"/><Relationship Id="rId4" Type="http://schemas.openxmlformats.org/officeDocument/2006/relationships/hyperlink" Target="https://liviaoro.wordpress.com/" TargetMode="Externa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92CB85-DF18-496D-9B2D-EE6E2291CC17}"/>
              </a:ext>
            </a:extLst>
          </p:cNvPr>
          <p:cNvSpPr>
            <a:spLocks noGrp="1"/>
          </p:cNvSpPr>
          <p:nvPr>
            <p:ph type="ctrTitle"/>
          </p:nvPr>
        </p:nvSpPr>
        <p:spPr>
          <a:xfrm>
            <a:off x="2130338" y="852115"/>
            <a:ext cx="8915399" cy="5659655"/>
          </a:xfrm>
        </p:spPr>
        <p:txBody>
          <a:bodyPr>
            <a:noAutofit/>
          </a:bodyPr>
          <a:lstStyle/>
          <a:p>
            <a:pPr algn="ctr"/>
            <a:br>
              <a:rPr lang="en-GB" sz="6000" dirty="0">
                <a:latin typeface="Times New Roman" panose="02020603050405020304" pitchFamily="18" charset="0"/>
                <a:cs typeface="Times New Roman" panose="02020603050405020304" pitchFamily="18" charset="0"/>
              </a:rPr>
            </a:br>
            <a:br>
              <a:rPr lang="en-GB" sz="6000" dirty="0">
                <a:latin typeface="Times New Roman" panose="02020603050405020304" pitchFamily="18" charset="0"/>
                <a:cs typeface="Times New Roman" panose="02020603050405020304" pitchFamily="18" charset="0"/>
              </a:rPr>
            </a:br>
            <a:br>
              <a:rPr lang="en-GB" sz="6000" dirty="0">
                <a:latin typeface="Times New Roman" panose="02020603050405020304" pitchFamily="18" charset="0"/>
                <a:cs typeface="Times New Roman" panose="02020603050405020304" pitchFamily="18" charset="0"/>
              </a:rPr>
            </a:br>
            <a:br>
              <a:rPr lang="en-GB" sz="6000" dirty="0">
                <a:latin typeface="Times New Roman" panose="02020603050405020304" pitchFamily="18" charset="0"/>
                <a:cs typeface="Times New Roman" panose="02020603050405020304" pitchFamily="18" charset="0"/>
              </a:rPr>
            </a:br>
            <a:br>
              <a:rPr lang="en-GB" sz="6000" dirty="0">
                <a:latin typeface="Times New Roman" panose="02020603050405020304" pitchFamily="18" charset="0"/>
                <a:cs typeface="Times New Roman" panose="02020603050405020304" pitchFamily="18" charset="0"/>
              </a:rPr>
            </a:br>
            <a:br>
              <a:rPr lang="en-GB" sz="6000" dirty="0">
                <a:latin typeface="Times New Roman" panose="02020603050405020304" pitchFamily="18" charset="0"/>
                <a:cs typeface="Times New Roman" panose="02020603050405020304" pitchFamily="18" charset="0"/>
              </a:rPr>
            </a:br>
            <a:br>
              <a:rPr lang="en-GB" sz="6000" dirty="0">
                <a:latin typeface="Times New Roman" panose="02020603050405020304" pitchFamily="18" charset="0"/>
                <a:cs typeface="Times New Roman" panose="02020603050405020304" pitchFamily="18" charset="0"/>
              </a:rPr>
            </a:br>
            <a:br>
              <a:rPr lang="en-GB" sz="6000" dirty="0">
                <a:latin typeface="Times New Roman" panose="02020603050405020304" pitchFamily="18" charset="0"/>
                <a:cs typeface="Times New Roman" panose="02020603050405020304" pitchFamily="18" charset="0"/>
              </a:rPr>
            </a:br>
            <a:br>
              <a:rPr lang="en-GB" sz="6000" dirty="0">
                <a:latin typeface="Times New Roman" panose="02020603050405020304" pitchFamily="18" charset="0"/>
                <a:cs typeface="Times New Roman" panose="02020603050405020304" pitchFamily="18" charset="0"/>
              </a:rPr>
            </a:br>
            <a:br>
              <a:rPr lang="en-GB" sz="6000" dirty="0">
                <a:latin typeface="Times New Roman" panose="02020603050405020304" pitchFamily="18" charset="0"/>
                <a:cs typeface="Times New Roman" panose="02020603050405020304" pitchFamily="18" charset="0"/>
              </a:rPr>
            </a:br>
            <a:br>
              <a:rPr lang="en-GB" sz="6000" dirty="0">
                <a:latin typeface="Times New Roman" panose="02020603050405020304" pitchFamily="18" charset="0"/>
                <a:cs typeface="Times New Roman" panose="02020603050405020304" pitchFamily="18" charset="0"/>
              </a:rPr>
            </a:br>
            <a:r>
              <a:rPr lang="en-GB" sz="6000" dirty="0">
                <a:latin typeface="Times New Roman" panose="02020603050405020304" pitchFamily="18" charset="0"/>
                <a:cs typeface="Times New Roman" panose="02020603050405020304" pitchFamily="18" charset="0"/>
              </a:rPr>
              <a:t>Hegemonic Masculinity </a:t>
            </a:r>
            <a:br>
              <a:rPr lang="en-GB" sz="6000" dirty="0">
                <a:latin typeface="Times New Roman" panose="02020603050405020304" pitchFamily="18" charset="0"/>
                <a:cs typeface="Times New Roman" panose="02020603050405020304" pitchFamily="18" charset="0"/>
              </a:rPr>
            </a:br>
            <a:r>
              <a:rPr lang="en-GB" sz="6000" dirty="0">
                <a:latin typeface="Times New Roman" panose="02020603050405020304" pitchFamily="18" charset="0"/>
                <a:cs typeface="Times New Roman" panose="02020603050405020304" pitchFamily="18" charset="0"/>
              </a:rPr>
              <a:t>and </a:t>
            </a:r>
            <a:br>
              <a:rPr lang="en-GB" sz="6000" dirty="0">
                <a:latin typeface="Times New Roman" panose="02020603050405020304" pitchFamily="18" charset="0"/>
                <a:cs typeface="Times New Roman" panose="02020603050405020304" pitchFamily="18" charset="0"/>
              </a:rPr>
            </a:br>
            <a:r>
              <a:rPr lang="en-GB" sz="6000" dirty="0">
                <a:latin typeface="Times New Roman" panose="02020603050405020304" pitchFamily="18" charset="0"/>
                <a:cs typeface="Times New Roman" panose="02020603050405020304" pitchFamily="18" charset="0"/>
              </a:rPr>
              <a:t>Masculine Femininity</a:t>
            </a:r>
            <a:br>
              <a:rPr lang="en-GB" sz="6000" dirty="0">
                <a:latin typeface="Times New Roman" panose="02020603050405020304" pitchFamily="18" charset="0"/>
                <a:cs typeface="Times New Roman" panose="02020603050405020304" pitchFamily="18" charset="0"/>
              </a:rPr>
            </a:br>
            <a:r>
              <a:rPr lang="en-GB" sz="6000" dirty="0">
                <a:latin typeface="Times New Roman" panose="02020603050405020304" pitchFamily="18" charset="0"/>
                <a:cs typeface="Times New Roman" panose="02020603050405020304" pitchFamily="18" charset="0"/>
              </a:rPr>
              <a:t> In the </a:t>
            </a:r>
            <a:br>
              <a:rPr lang="en-GB" sz="6000" dirty="0">
                <a:latin typeface="Times New Roman" panose="02020603050405020304" pitchFamily="18" charset="0"/>
                <a:cs typeface="Times New Roman" panose="02020603050405020304" pitchFamily="18" charset="0"/>
              </a:rPr>
            </a:br>
            <a:r>
              <a:rPr lang="en-GB" sz="6000" dirty="0">
                <a:latin typeface="Times New Roman" panose="02020603050405020304" pitchFamily="18" charset="0"/>
                <a:cs typeface="Times New Roman" panose="02020603050405020304" pitchFamily="18" charset="0"/>
              </a:rPr>
              <a:t>21</a:t>
            </a:r>
            <a:r>
              <a:rPr lang="en-GB" sz="6000" baseline="30000" dirty="0">
                <a:latin typeface="Times New Roman" panose="02020603050405020304" pitchFamily="18" charset="0"/>
                <a:cs typeface="Times New Roman" panose="02020603050405020304" pitchFamily="18" charset="0"/>
              </a:rPr>
              <a:t>st</a:t>
            </a:r>
            <a:r>
              <a:rPr lang="en-GB" sz="6000" dirty="0">
                <a:latin typeface="Times New Roman" panose="02020603050405020304" pitchFamily="18" charset="0"/>
                <a:cs typeface="Times New Roman" panose="02020603050405020304" pitchFamily="18" charset="0"/>
              </a:rPr>
              <a:t> Century </a:t>
            </a:r>
            <a:br>
              <a:rPr lang="en-GB" sz="6000" dirty="0">
                <a:latin typeface="Times New Roman" panose="02020603050405020304" pitchFamily="18" charset="0"/>
                <a:cs typeface="Times New Roman" panose="02020603050405020304" pitchFamily="18" charset="0"/>
              </a:rPr>
            </a:br>
            <a:endParaRPr lang="en-GB" sz="6000" dirty="0">
              <a:latin typeface="Times New Roman" panose="02020603050405020304" pitchFamily="18" charset="0"/>
              <a:cs typeface="Times New Roman" panose="02020603050405020304" pitchFamily="18" charset="0"/>
            </a:endParaRPr>
          </a:p>
        </p:txBody>
      </p:sp>
      <p:sp>
        <p:nvSpPr>
          <p:cNvPr id="3" name="Footer Placeholder 2">
            <a:extLst>
              <a:ext uri="{FF2B5EF4-FFF2-40B4-BE49-F238E27FC236}">
                <a16:creationId xmlns:a16="http://schemas.microsoft.com/office/drawing/2014/main" id="{8A37C587-7597-4835-A2D8-ECCE964909C6}"/>
              </a:ext>
            </a:extLst>
          </p:cNvPr>
          <p:cNvSpPr>
            <a:spLocks noGrp="1"/>
          </p:cNvSpPr>
          <p:nvPr>
            <p:ph type="ftr" sz="quarter" idx="11"/>
          </p:nvPr>
        </p:nvSpPr>
        <p:spPr>
          <a:xfrm>
            <a:off x="10539248" y="5754414"/>
            <a:ext cx="1341107" cy="953813"/>
          </a:xfrm>
        </p:spPr>
        <p:txBody>
          <a:bodyPr/>
          <a:lstStyle/>
          <a:p>
            <a:r>
              <a:rPr lang="en-US" sz="1200">
                <a:latin typeface="Times New Roman" panose="02020603050405020304" pitchFamily="18" charset="0"/>
                <a:cs typeface="Times New Roman" panose="02020603050405020304" pitchFamily="18" charset="0"/>
              </a:rPr>
              <a:t>Module No: ECED7003</a:t>
            </a:r>
          </a:p>
          <a:p>
            <a:r>
              <a:rPr lang="en-US" sz="1200">
                <a:latin typeface="Times New Roman" panose="02020603050405020304" pitchFamily="18" charset="0"/>
                <a:cs typeface="Times New Roman" panose="02020603050405020304" pitchFamily="18" charset="0"/>
              </a:rPr>
              <a:t>Anita Harris Jones</a:t>
            </a:r>
          </a:p>
          <a:p>
            <a:r>
              <a:rPr lang="en-US" sz="1200">
                <a:latin typeface="Times New Roman" panose="02020603050405020304" pitchFamily="18" charset="0"/>
                <a:cs typeface="Times New Roman" panose="02020603050405020304" pitchFamily="18" charset="0"/>
              </a:rPr>
              <a:t>1502394</a:t>
            </a:r>
            <a:endParaRPr lang="en-US"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390563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F27737A0-D7E0-4415-8E90-FD4F69E76C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3" name="Freeform 11">
              <a:extLst>
                <a:ext uri="{FF2B5EF4-FFF2-40B4-BE49-F238E27FC236}">
                  <a16:creationId xmlns:a16="http://schemas.microsoft.com/office/drawing/2014/main" id="{506CE375-B39D-4C51-A858-F4A3833110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4" name="Freeform 12">
              <a:extLst>
                <a:ext uri="{FF2B5EF4-FFF2-40B4-BE49-F238E27FC236}">
                  <a16:creationId xmlns:a16="http://schemas.microsoft.com/office/drawing/2014/main" id="{64EA8B46-395C-41F6-BE09-548B108098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5" name="Freeform 13">
              <a:extLst>
                <a:ext uri="{FF2B5EF4-FFF2-40B4-BE49-F238E27FC236}">
                  <a16:creationId xmlns:a16="http://schemas.microsoft.com/office/drawing/2014/main" id="{BC7EDC6D-8B00-48D9-B8FD-9B5285FBCE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6" name="Freeform 14">
              <a:extLst>
                <a:ext uri="{FF2B5EF4-FFF2-40B4-BE49-F238E27FC236}">
                  <a16:creationId xmlns:a16="http://schemas.microsoft.com/office/drawing/2014/main" id="{DE4BD3C3-5C1B-4305-BFA1-9054820BDD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7" name="Freeform 15">
              <a:extLst>
                <a:ext uri="{FF2B5EF4-FFF2-40B4-BE49-F238E27FC236}">
                  <a16:creationId xmlns:a16="http://schemas.microsoft.com/office/drawing/2014/main" id="{4635ED79-E821-4CFD-9F97-D6137E5DCA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8" name="Freeform 16">
              <a:extLst>
                <a:ext uri="{FF2B5EF4-FFF2-40B4-BE49-F238E27FC236}">
                  <a16:creationId xmlns:a16="http://schemas.microsoft.com/office/drawing/2014/main" id="{92FD5F9A-0D1B-4304-AC95-EA6A4E70E4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9" name="Freeform 17">
              <a:extLst>
                <a:ext uri="{FF2B5EF4-FFF2-40B4-BE49-F238E27FC236}">
                  <a16:creationId xmlns:a16="http://schemas.microsoft.com/office/drawing/2014/main" id="{E9BB96F9-6F99-413C-909E-6FCF017C1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20" name="Freeform 18">
              <a:extLst>
                <a:ext uri="{FF2B5EF4-FFF2-40B4-BE49-F238E27FC236}">
                  <a16:creationId xmlns:a16="http://schemas.microsoft.com/office/drawing/2014/main" id="{1CCAEE3F-DFD6-4F56-91DF-94C715261B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21" name="Freeform 19">
              <a:extLst>
                <a:ext uri="{FF2B5EF4-FFF2-40B4-BE49-F238E27FC236}">
                  <a16:creationId xmlns:a16="http://schemas.microsoft.com/office/drawing/2014/main" id="{A9965128-6557-433B-B75B-BDF3073111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22" name="Freeform 20">
              <a:extLst>
                <a:ext uri="{FF2B5EF4-FFF2-40B4-BE49-F238E27FC236}">
                  <a16:creationId xmlns:a16="http://schemas.microsoft.com/office/drawing/2014/main" id="{6ACA7D22-11B5-4768-B195-51BF6E7C16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3" name="Freeform 21">
              <a:extLst>
                <a:ext uri="{FF2B5EF4-FFF2-40B4-BE49-F238E27FC236}">
                  <a16:creationId xmlns:a16="http://schemas.microsoft.com/office/drawing/2014/main" id="{A10AD997-8BE7-4F95-8B7C-4E59DA1AC5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4" name="Freeform 22">
              <a:extLst>
                <a:ext uri="{FF2B5EF4-FFF2-40B4-BE49-F238E27FC236}">
                  <a16:creationId xmlns:a16="http://schemas.microsoft.com/office/drawing/2014/main" id="{DE270B5A-1647-4C9C-BA5F-6BC559F869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26" name="Group 25">
            <a:extLst>
              <a:ext uri="{FF2B5EF4-FFF2-40B4-BE49-F238E27FC236}">
                <a16:creationId xmlns:a16="http://schemas.microsoft.com/office/drawing/2014/main" id="{57D8AB18-1DD7-4D60-B9FA-190B47BB267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157"/>
            <a:ext cx="2356675" cy="6853096"/>
            <a:chOff x="6627813" y="195610"/>
            <a:chExt cx="1952625" cy="5678141"/>
          </a:xfrm>
        </p:grpSpPr>
        <p:sp>
          <p:nvSpPr>
            <p:cNvPr id="27" name="Freeform 27">
              <a:extLst>
                <a:ext uri="{FF2B5EF4-FFF2-40B4-BE49-F238E27FC236}">
                  <a16:creationId xmlns:a16="http://schemas.microsoft.com/office/drawing/2014/main" id="{AE3C8994-22F6-4B7D-B50B-80ECD1E2AF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8" name="Freeform 28">
              <a:extLst>
                <a:ext uri="{FF2B5EF4-FFF2-40B4-BE49-F238E27FC236}">
                  <a16:creationId xmlns:a16="http://schemas.microsoft.com/office/drawing/2014/main" id="{DDCDE2FF-5BFC-4807-AB1E-D6928F8F46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9" name="Freeform 29">
              <a:extLst>
                <a:ext uri="{FF2B5EF4-FFF2-40B4-BE49-F238E27FC236}">
                  <a16:creationId xmlns:a16="http://schemas.microsoft.com/office/drawing/2014/main" id="{63EF93F1-6EAF-4409-A623-76533740E1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30" name="Freeform 30">
              <a:extLst>
                <a:ext uri="{FF2B5EF4-FFF2-40B4-BE49-F238E27FC236}">
                  <a16:creationId xmlns:a16="http://schemas.microsoft.com/office/drawing/2014/main" id="{ED3B5256-3F5C-4FDE-8A9A-5A124E92BA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31" name="Freeform 31">
              <a:extLst>
                <a:ext uri="{FF2B5EF4-FFF2-40B4-BE49-F238E27FC236}">
                  <a16:creationId xmlns:a16="http://schemas.microsoft.com/office/drawing/2014/main" id="{ED5D4282-BFB9-4BFC-A20D-18E1C4EEA6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32" name="Freeform 32">
              <a:extLst>
                <a:ext uri="{FF2B5EF4-FFF2-40B4-BE49-F238E27FC236}">
                  <a16:creationId xmlns:a16="http://schemas.microsoft.com/office/drawing/2014/main" id="{3E6394EB-0752-433A-BA70-AF42B45F17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3" name="Freeform 33">
              <a:extLst>
                <a:ext uri="{FF2B5EF4-FFF2-40B4-BE49-F238E27FC236}">
                  <a16:creationId xmlns:a16="http://schemas.microsoft.com/office/drawing/2014/main" id="{DF27BE5F-DA8D-4260-9D0D-69E9CE1469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4" name="Freeform 34">
              <a:extLst>
                <a:ext uri="{FF2B5EF4-FFF2-40B4-BE49-F238E27FC236}">
                  <a16:creationId xmlns:a16="http://schemas.microsoft.com/office/drawing/2014/main" id="{9A6E5CBE-AE54-40B7-9A00-E3975FEACB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5" name="Freeform 35">
              <a:extLst>
                <a:ext uri="{FF2B5EF4-FFF2-40B4-BE49-F238E27FC236}">
                  <a16:creationId xmlns:a16="http://schemas.microsoft.com/office/drawing/2014/main" id="{6C307890-5461-4D51-ADA6-A3DA6D35B8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6" name="Freeform 36">
              <a:extLst>
                <a:ext uri="{FF2B5EF4-FFF2-40B4-BE49-F238E27FC236}">
                  <a16:creationId xmlns:a16="http://schemas.microsoft.com/office/drawing/2014/main" id="{3F9B7E4B-6412-4B97-AD48-30B1F61F3B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7" name="Freeform 37">
              <a:extLst>
                <a:ext uri="{FF2B5EF4-FFF2-40B4-BE49-F238E27FC236}">
                  <a16:creationId xmlns:a16="http://schemas.microsoft.com/office/drawing/2014/main" id="{D345D359-869B-4305-B7D7-0B5C4FDEC1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8" name="Freeform 38">
              <a:extLst>
                <a:ext uri="{FF2B5EF4-FFF2-40B4-BE49-F238E27FC236}">
                  <a16:creationId xmlns:a16="http://schemas.microsoft.com/office/drawing/2014/main" id="{2F688B27-AEB8-45BD-9597-78A97EE0DD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40" name="Rectangle 39">
            <a:extLst>
              <a:ext uri="{FF2B5EF4-FFF2-40B4-BE49-F238E27FC236}">
                <a16:creationId xmlns:a16="http://schemas.microsoft.com/office/drawing/2014/main" id="{4EB21FA6-8B6A-4699-8408-91E699800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42" name="Freeform 11">
            <a:extLst>
              <a:ext uri="{FF2B5EF4-FFF2-40B4-BE49-F238E27FC236}">
                <a16:creationId xmlns:a16="http://schemas.microsoft.com/office/drawing/2014/main" id="{664D6319-AE80-458F-A2C6-1F0351266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2" name="Title 1">
            <a:extLst>
              <a:ext uri="{FF2B5EF4-FFF2-40B4-BE49-F238E27FC236}">
                <a16:creationId xmlns:a16="http://schemas.microsoft.com/office/drawing/2014/main" id="{7A8B5146-607C-4614-965F-ABE7C7E78615}"/>
              </a:ext>
            </a:extLst>
          </p:cNvPr>
          <p:cNvSpPr>
            <a:spLocks noGrp="1"/>
          </p:cNvSpPr>
          <p:nvPr>
            <p:ph type="title"/>
          </p:nvPr>
        </p:nvSpPr>
        <p:spPr>
          <a:xfrm>
            <a:off x="1687669" y="624110"/>
            <a:ext cx="4137059" cy="1280890"/>
          </a:xfrm>
        </p:spPr>
        <p:txBody>
          <a:bodyPr vert="horz" lIns="91440" tIns="45720" rIns="91440" bIns="45720" rtlCol="0" anchor="t">
            <a:noAutofit/>
          </a:bodyPr>
          <a:lstStyle/>
          <a:p>
            <a:r>
              <a:rPr lang="en-US" sz="4000" dirty="0">
                <a:latin typeface="Times New Roman" panose="02020603050405020304" pitchFamily="18" charset="0"/>
                <a:cs typeface="Times New Roman" panose="02020603050405020304" pitchFamily="18" charset="0"/>
              </a:rPr>
              <a:t>Hegemonic Masculinity</a:t>
            </a:r>
          </a:p>
        </p:txBody>
      </p:sp>
      <p:sp>
        <p:nvSpPr>
          <p:cNvPr id="4" name="Text Placeholder 3">
            <a:extLst>
              <a:ext uri="{FF2B5EF4-FFF2-40B4-BE49-F238E27FC236}">
                <a16:creationId xmlns:a16="http://schemas.microsoft.com/office/drawing/2014/main" id="{B15228BD-E706-4F11-8A2D-27A079ADFE36}"/>
              </a:ext>
            </a:extLst>
          </p:cNvPr>
          <p:cNvSpPr>
            <a:spLocks noGrp="1"/>
          </p:cNvSpPr>
          <p:nvPr>
            <p:ph type="body" sz="half" idx="2"/>
          </p:nvPr>
        </p:nvSpPr>
        <p:spPr>
          <a:xfrm>
            <a:off x="1683956" y="2133600"/>
            <a:ext cx="4140772" cy="3777622"/>
          </a:xfrm>
        </p:spPr>
        <p:txBody>
          <a:bodyPr vert="horz" lIns="91440" tIns="45720" rIns="91440" bIns="45720" rtlCol="0">
            <a:normAutofit lnSpcReduction="10000"/>
          </a:bodyPr>
          <a:lstStyle/>
          <a:p>
            <a:pPr algn="just"/>
            <a:r>
              <a:rPr lang="en-US" sz="1600" dirty="0">
                <a:solidFill>
                  <a:srgbClr val="000000"/>
                </a:solidFill>
                <a:latin typeface="Times New Roman" panose="02020603050405020304" pitchFamily="18" charset="0"/>
                <a:cs typeface="Times New Roman" panose="02020603050405020304" pitchFamily="18" charset="0"/>
              </a:rPr>
              <a:t>The gender term hegemonic masculinity, represents man’s power over woman, which was identified during the 1980’s </a:t>
            </a:r>
            <a:r>
              <a:rPr lang="en-GB" sz="1600" dirty="0">
                <a:latin typeface="Times New Roman" panose="02020603050405020304" pitchFamily="18" charset="0"/>
                <a:cs typeface="Times New Roman" panose="02020603050405020304" pitchFamily="18" charset="0"/>
              </a:rPr>
              <a:t>(</a:t>
            </a:r>
            <a:r>
              <a:rPr lang="en-GB" sz="1600" dirty="0" err="1">
                <a:latin typeface="Times New Roman" panose="02020603050405020304" pitchFamily="18" charset="0"/>
                <a:cs typeface="Times New Roman" panose="02020603050405020304" pitchFamily="18" charset="0"/>
              </a:rPr>
              <a:t>Jewkes</a:t>
            </a:r>
            <a:r>
              <a:rPr lang="en-GB" sz="1600" dirty="0">
                <a:latin typeface="Times New Roman" panose="02020603050405020304" pitchFamily="18" charset="0"/>
                <a:cs typeface="Times New Roman" panose="02020603050405020304" pitchFamily="18" charset="0"/>
              </a:rPr>
              <a:t> et al., 2015).  </a:t>
            </a:r>
          </a:p>
          <a:p>
            <a:pPr algn="just"/>
            <a:r>
              <a:rPr lang="en-US" sz="1600" dirty="0">
                <a:solidFill>
                  <a:srgbClr val="000000"/>
                </a:solidFill>
                <a:latin typeface="Times New Roman" panose="02020603050405020304" pitchFamily="18" charset="0"/>
                <a:cs typeface="Times New Roman" panose="02020603050405020304" pitchFamily="18" charset="0"/>
              </a:rPr>
              <a:t>Perpetuating the man having dominant social position, along with the woman having the subordinate social position </a:t>
            </a:r>
            <a:r>
              <a:rPr lang="en-GB" sz="1600" dirty="0">
                <a:latin typeface="Times New Roman" panose="02020603050405020304" pitchFamily="18" charset="0"/>
                <a:cs typeface="Times New Roman" panose="02020603050405020304" pitchFamily="18" charset="0"/>
              </a:rPr>
              <a:t>(Purushu Arie, 2016).</a:t>
            </a:r>
          </a:p>
          <a:p>
            <a:pPr algn="just"/>
            <a:r>
              <a:rPr lang="en-GB" sz="1600" dirty="0">
                <a:latin typeface="Times New Roman" panose="02020603050405020304" pitchFamily="18" charset="0"/>
                <a:cs typeface="Times New Roman" panose="02020603050405020304" pitchFamily="18" charset="0"/>
              </a:rPr>
              <a:t>The idea to be a real man, one must express certain traits, show strength, be aggressive, have authority, better still to be competitive in all sporting activities (Brenner, 2016; Cook, 2006).</a:t>
            </a:r>
          </a:p>
          <a:p>
            <a:pPr algn="just"/>
            <a:r>
              <a:rPr lang="en-US" sz="1600" dirty="0">
                <a:solidFill>
                  <a:srgbClr val="000000"/>
                </a:solidFill>
                <a:latin typeface="Times New Roman" panose="02020603050405020304" pitchFamily="18" charset="0"/>
                <a:cs typeface="Times New Roman" panose="02020603050405020304" pitchFamily="18" charset="0"/>
              </a:rPr>
              <a:t>Just as in the Leonardo Da Vinci’s painting of ‘The Vitruvian Man’, the perception of man is in the vision </a:t>
            </a:r>
            <a:r>
              <a:rPr lang="en-GB" sz="1600" dirty="0">
                <a:latin typeface="Times New Roman" panose="02020603050405020304" pitchFamily="18" charset="0"/>
                <a:cs typeface="Times New Roman" panose="02020603050405020304" pitchFamily="18" charset="0"/>
              </a:rPr>
              <a:t>(Da Vinci, n.d.).</a:t>
            </a:r>
          </a:p>
          <a:p>
            <a:endParaRPr lang="en-US" sz="1600" dirty="0">
              <a:solidFill>
                <a:srgbClr val="000000"/>
              </a:solidFill>
              <a:latin typeface="Times New Roman" panose="02020603050405020304" pitchFamily="18" charset="0"/>
              <a:cs typeface="Times New Roman" panose="02020603050405020304" pitchFamily="18" charset="0"/>
            </a:endParaRPr>
          </a:p>
          <a:p>
            <a:endParaRPr lang="en-US" sz="1600" dirty="0">
              <a:solidFill>
                <a:srgbClr val="000000"/>
              </a:solidFill>
              <a:latin typeface="Times New Roman" panose="02020603050405020304" pitchFamily="18" charset="0"/>
              <a:cs typeface="Times New Roman" panose="02020603050405020304" pitchFamily="18" charset="0"/>
            </a:endParaRPr>
          </a:p>
          <a:p>
            <a:endParaRPr lang="en-US" sz="1600" dirty="0">
              <a:solidFill>
                <a:srgbClr val="000000"/>
              </a:solidFill>
              <a:latin typeface="Times New Roman" panose="02020603050405020304" pitchFamily="18" charset="0"/>
              <a:cs typeface="Times New Roman" panose="02020603050405020304" pitchFamily="18" charset="0"/>
            </a:endParaRPr>
          </a:p>
          <a:p>
            <a:endParaRPr lang="en-US" sz="1600" dirty="0">
              <a:solidFill>
                <a:srgbClr val="000000"/>
              </a:solidFill>
              <a:latin typeface="Times New Roman" panose="02020603050405020304" pitchFamily="18" charset="0"/>
              <a:cs typeface="Times New Roman" panose="02020603050405020304" pitchFamily="18" charset="0"/>
            </a:endParaRPr>
          </a:p>
        </p:txBody>
      </p:sp>
      <p:pic>
        <p:nvPicPr>
          <p:cNvPr id="6" name="Content Placeholder 5" descr="A picture containing game, basketball&#10;&#10;Description automatically generated">
            <a:extLst>
              <a:ext uri="{FF2B5EF4-FFF2-40B4-BE49-F238E27FC236}">
                <a16:creationId xmlns:a16="http://schemas.microsoft.com/office/drawing/2014/main" id="{2746A783-805D-4534-8102-788EA40A316A}"/>
              </a:ext>
            </a:extLst>
          </p:cNvPr>
          <p:cNvPicPr>
            <a:picLocks noGrp="1" noChangeAspect="1"/>
          </p:cNvPicPr>
          <p:nvPr>
            <p:ph idx="1"/>
          </p:nvPr>
        </p:nvPicPr>
        <p:blipFill rotWithShape="1">
          <a:blip r:embed="rId3">
            <a:extLst>
              <a:ext uri="{837473B0-CC2E-450A-ABE3-18F120FF3D39}">
                <a1611:picAttrSrcUrl xmlns:a1611="http://schemas.microsoft.com/office/drawing/2016/11/main" r:id="rId4"/>
              </a:ext>
            </a:extLst>
          </a:blip>
          <a:srcRect b="3739"/>
          <a:stretch/>
        </p:blipFill>
        <p:spPr>
          <a:xfrm>
            <a:off x="6333040" y="1288798"/>
            <a:ext cx="4852661" cy="4671181"/>
          </a:xfrm>
          <a:prstGeom prst="rect">
            <a:avLst/>
          </a:prstGeom>
        </p:spPr>
      </p:pic>
      <p:sp>
        <p:nvSpPr>
          <p:cNvPr id="7" name="TextBox 6">
            <a:extLst>
              <a:ext uri="{FF2B5EF4-FFF2-40B4-BE49-F238E27FC236}">
                <a16:creationId xmlns:a16="http://schemas.microsoft.com/office/drawing/2014/main" id="{BA0FE5D5-3A21-476C-9EB0-2DD8A52BF99D}"/>
              </a:ext>
            </a:extLst>
          </p:cNvPr>
          <p:cNvSpPr txBox="1"/>
          <p:nvPr/>
        </p:nvSpPr>
        <p:spPr>
          <a:xfrm>
            <a:off x="8507025" y="5991269"/>
            <a:ext cx="2678676" cy="200055"/>
          </a:xfrm>
          <a:prstGeom prst="rect">
            <a:avLst/>
          </a:prstGeom>
          <a:solidFill>
            <a:srgbClr val="000000"/>
          </a:solidFill>
        </p:spPr>
        <p:txBody>
          <a:bodyPr wrap="square" rtlCol="0">
            <a:spAutoFit/>
          </a:bodyPr>
          <a:lstStyle/>
          <a:p>
            <a:pPr algn="r">
              <a:spcAft>
                <a:spcPts val="600"/>
              </a:spcAft>
            </a:pPr>
            <a:r>
              <a:rPr lang="en-GB" sz="700" dirty="0">
                <a:solidFill>
                  <a:srgbClr val="FFFFFF"/>
                </a:solidFill>
                <a:hlinkClick r:id="rId4" tooltip="https://en.wikipedia.org/wiki/Human_Genome_Project">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5" tooltip="https://creativecommons.org/licenses/by-sa/3.0/">
                  <a:extLst>
                    <a:ext uri="{A12FA001-AC4F-418D-AE19-62706E023703}">
                      <ahyp:hlinkClr xmlns:ahyp="http://schemas.microsoft.com/office/drawing/2018/hyperlinkcolor" val="tx"/>
                    </a:ext>
                  </a:extLst>
                </a:hlinkClick>
              </a:rPr>
              <a:t>CC BY-SA</a:t>
            </a:r>
            <a:endParaRPr lang="en-GB" sz="700" dirty="0">
              <a:solidFill>
                <a:srgbClr val="FFFFFF"/>
              </a:solidFill>
            </a:endParaRPr>
          </a:p>
        </p:txBody>
      </p:sp>
    </p:spTree>
    <p:extLst>
      <p:ext uri="{BB962C8B-B14F-4D97-AF65-F5344CB8AC3E}">
        <p14:creationId xmlns:p14="http://schemas.microsoft.com/office/powerpoint/2010/main" val="4561309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grpSp>
        <p:nvGrpSpPr>
          <p:cNvPr id="33" name="Group 32">
            <a:extLst>
              <a:ext uri="{FF2B5EF4-FFF2-40B4-BE49-F238E27FC236}">
                <a16:creationId xmlns:a16="http://schemas.microsoft.com/office/drawing/2014/main" id="{7B7EFD05-5F12-420E-8AEF-74D5EF9D58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34" name="Freeform 11">
              <a:extLst>
                <a:ext uri="{FF2B5EF4-FFF2-40B4-BE49-F238E27FC236}">
                  <a16:creationId xmlns:a16="http://schemas.microsoft.com/office/drawing/2014/main" id="{6B6786B7-9BA0-488B-8C6B-1C5BB4E2A5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35" name="Freeform 12">
              <a:extLst>
                <a:ext uri="{FF2B5EF4-FFF2-40B4-BE49-F238E27FC236}">
                  <a16:creationId xmlns:a16="http://schemas.microsoft.com/office/drawing/2014/main" id="{ACF6C842-D596-43D3-B584-5672E0D331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36" name="Freeform 13">
              <a:extLst>
                <a:ext uri="{FF2B5EF4-FFF2-40B4-BE49-F238E27FC236}">
                  <a16:creationId xmlns:a16="http://schemas.microsoft.com/office/drawing/2014/main" id="{6DF84F3E-35FA-497B-B6FA-F453E82F32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37" name="Freeform 14">
              <a:extLst>
                <a:ext uri="{FF2B5EF4-FFF2-40B4-BE49-F238E27FC236}">
                  <a16:creationId xmlns:a16="http://schemas.microsoft.com/office/drawing/2014/main" id="{2846D7FA-E05C-448E-B156-F77C205A14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38" name="Freeform 15">
              <a:extLst>
                <a:ext uri="{FF2B5EF4-FFF2-40B4-BE49-F238E27FC236}">
                  <a16:creationId xmlns:a16="http://schemas.microsoft.com/office/drawing/2014/main" id="{E269AD3A-E6B6-4322-A013-276CBC1B08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39" name="Freeform 16">
              <a:extLst>
                <a:ext uri="{FF2B5EF4-FFF2-40B4-BE49-F238E27FC236}">
                  <a16:creationId xmlns:a16="http://schemas.microsoft.com/office/drawing/2014/main" id="{CEFB9F00-6239-4BF6-B439-D16231B240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40" name="Freeform 17">
              <a:extLst>
                <a:ext uri="{FF2B5EF4-FFF2-40B4-BE49-F238E27FC236}">
                  <a16:creationId xmlns:a16="http://schemas.microsoft.com/office/drawing/2014/main" id="{74D1DDDB-FC85-40C5-9225-06312C4515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41" name="Freeform 18">
              <a:extLst>
                <a:ext uri="{FF2B5EF4-FFF2-40B4-BE49-F238E27FC236}">
                  <a16:creationId xmlns:a16="http://schemas.microsoft.com/office/drawing/2014/main" id="{E9217709-40C1-4F4A-AB69-8A693608AB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42" name="Freeform 19">
              <a:extLst>
                <a:ext uri="{FF2B5EF4-FFF2-40B4-BE49-F238E27FC236}">
                  <a16:creationId xmlns:a16="http://schemas.microsoft.com/office/drawing/2014/main" id="{ACCD26D6-BC97-43F5-B803-5838985FCC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43" name="Freeform 20">
              <a:extLst>
                <a:ext uri="{FF2B5EF4-FFF2-40B4-BE49-F238E27FC236}">
                  <a16:creationId xmlns:a16="http://schemas.microsoft.com/office/drawing/2014/main" id="{8136022F-2988-42E2-90E1-617D189FF1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44" name="Freeform 21">
              <a:extLst>
                <a:ext uri="{FF2B5EF4-FFF2-40B4-BE49-F238E27FC236}">
                  <a16:creationId xmlns:a16="http://schemas.microsoft.com/office/drawing/2014/main" id="{03859925-85FA-4D69-A0AB-6F827E3B5C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45" name="Freeform 22">
              <a:extLst>
                <a:ext uri="{FF2B5EF4-FFF2-40B4-BE49-F238E27FC236}">
                  <a16:creationId xmlns:a16="http://schemas.microsoft.com/office/drawing/2014/main" id="{BAE65FC7-970A-4DCC-9FB4-CF0F7496A9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47" name="Group 46">
            <a:extLst>
              <a:ext uri="{FF2B5EF4-FFF2-40B4-BE49-F238E27FC236}">
                <a16:creationId xmlns:a16="http://schemas.microsoft.com/office/drawing/2014/main" id="{B64F33C7-E158-4057-87E7-6F42AA6D03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157"/>
            <a:ext cx="2356675" cy="6853096"/>
            <a:chOff x="6627813" y="195610"/>
            <a:chExt cx="1952625" cy="5678141"/>
          </a:xfrm>
        </p:grpSpPr>
        <p:sp>
          <p:nvSpPr>
            <p:cNvPr id="48" name="Freeform 27">
              <a:extLst>
                <a:ext uri="{FF2B5EF4-FFF2-40B4-BE49-F238E27FC236}">
                  <a16:creationId xmlns:a16="http://schemas.microsoft.com/office/drawing/2014/main" id="{26714E66-FCC0-42F6-B127-0F91203BC5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49" name="Freeform 28">
              <a:extLst>
                <a:ext uri="{FF2B5EF4-FFF2-40B4-BE49-F238E27FC236}">
                  <a16:creationId xmlns:a16="http://schemas.microsoft.com/office/drawing/2014/main" id="{7E0BD3C9-F0D9-4A53-87DF-71D17D328D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50" name="Freeform 29">
              <a:extLst>
                <a:ext uri="{FF2B5EF4-FFF2-40B4-BE49-F238E27FC236}">
                  <a16:creationId xmlns:a16="http://schemas.microsoft.com/office/drawing/2014/main" id="{DFA9FE4C-FCED-4A9A-9E43-358EB75011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51" name="Freeform 30">
              <a:extLst>
                <a:ext uri="{FF2B5EF4-FFF2-40B4-BE49-F238E27FC236}">
                  <a16:creationId xmlns:a16="http://schemas.microsoft.com/office/drawing/2014/main" id="{E5D5BB28-15EC-4D32-9C05-C2206AF9E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52" name="Freeform 31">
              <a:extLst>
                <a:ext uri="{FF2B5EF4-FFF2-40B4-BE49-F238E27FC236}">
                  <a16:creationId xmlns:a16="http://schemas.microsoft.com/office/drawing/2014/main" id="{06210E9D-4080-4566-B32A-3A8BE356F8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53" name="Freeform 32">
              <a:extLst>
                <a:ext uri="{FF2B5EF4-FFF2-40B4-BE49-F238E27FC236}">
                  <a16:creationId xmlns:a16="http://schemas.microsoft.com/office/drawing/2014/main" id="{894D3505-0982-40B2-8131-1B6BFF2736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54" name="Freeform 33">
              <a:extLst>
                <a:ext uri="{FF2B5EF4-FFF2-40B4-BE49-F238E27FC236}">
                  <a16:creationId xmlns:a16="http://schemas.microsoft.com/office/drawing/2014/main" id="{11598CAB-0965-48D6-999C-91450C50D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55" name="Freeform 34">
              <a:extLst>
                <a:ext uri="{FF2B5EF4-FFF2-40B4-BE49-F238E27FC236}">
                  <a16:creationId xmlns:a16="http://schemas.microsoft.com/office/drawing/2014/main" id="{29E94126-468A-4060-BCBC-DC3806A46F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56" name="Freeform 35">
              <a:extLst>
                <a:ext uri="{FF2B5EF4-FFF2-40B4-BE49-F238E27FC236}">
                  <a16:creationId xmlns:a16="http://schemas.microsoft.com/office/drawing/2014/main" id="{438F3422-C112-405B-B955-7B16907214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57" name="Freeform 36">
              <a:extLst>
                <a:ext uri="{FF2B5EF4-FFF2-40B4-BE49-F238E27FC236}">
                  <a16:creationId xmlns:a16="http://schemas.microsoft.com/office/drawing/2014/main" id="{C99C65FC-23C1-4B1D-A385-29B46619D2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58" name="Freeform 37">
              <a:extLst>
                <a:ext uri="{FF2B5EF4-FFF2-40B4-BE49-F238E27FC236}">
                  <a16:creationId xmlns:a16="http://schemas.microsoft.com/office/drawing/2014/main" id="{53D192C3-5E79-4B85-98D0-8F6C681CDC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59" name="Freeform 38">
              <a:extLst>
                <a:ext uri="{FF2B5EF4-FFF2-40B4-BE49-F238E27FC236}">
                  <a16:creationId xmlns:a16="http://schemas.microsoft.com/office/drawing/2014/main" id="{8709C0CF-D42A-4EE0-9C30-B0B72C69AD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61" name="Rectangle 60">
            <a:extLst>
              <a:ext uri="{FF2B5EF4-FFF2-40B4-BE49-F238E27FC236}">
                <a16:creationId xmlns:a16="http://schemas.microsoft.com/office/drawing/2014/main" id="{B8FE8EF1-7AF2-4864-A8DE-7EE3481DA1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63" name="Freeform 11">
            <a:extLst>
              <a:ext uri="{FF2B5EF4-FFF2-40B4-BE49-F238E27FC236}">
                <a16:creationId xmlns:a16="http://schemas.microsoft.com/office/drawing/2014/main" id="{5B3CCFC9-E82D-444E-9621-FE5F95E679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2" name="Title 1">
            <a:extLst>
              <a:ext uri="{FF2B5EF4-FFF2-40B4-BE49-F238E27FC236}">
                <a16:creationId xmlns:a16="http://schemas.microsoft.com/office/drawing/2014/main" id="{C2966FC3-212C-4897-AF32-85FCD09D3721}"/>
              </a:ext>
            </a:extLst>
          </p:cNvPr>
          <p:cNvSpPr>
            <a:spLocks noGrp="1"/>
          </p:cNvSpPr>
          <p:nvPr>
            <p:ph type="title"/>
          </p:nvPr>
        </p:nvSpPr>
        <p:spPr>
          <a:xfrm>
            <a:off x="1687669" y="624110"/>
            <a:ext cx="4137059" cy="950248"/>
          </a:xfrm>
        </p:spPr>
        <p:txBody>
          <a:bodyPr vert="horz" lIns="91440" tIns="45720" rIns="91440" bIns="45720" rtlCol="0" anchor="t">
            <a:normAutofit fontScale="90000"/>
          </a:bodyPr>
          <a:lstStyle/>
          <a:p>
            <a:pPr>
              <a:lnSpc>
                <a:spcPct val="90000"/>
              </a:lnSpc>
            </a:pPr>
            <a:r>
              <a:rPr lang="en-US" dirty="0">
                <a:latin typeface="Times New Roman" panose="02020603050405020304" pitchFamily="18" charset="0"/>
                <a:cs typeface="Times New Roman" panose="02020603050405020304" pitchFamily="18" charset="0"/>
              </a:rPr>
              <a:t>Perceived Hegemonic Masculinity  </a:t>
            </a:r>
            <a:endParaRPr lang="en-US" sz="2700" dirty="0"/>
          </a:p>
        </p:txBody>
      </p:sp>
      <p:sp>
        <p:nvSpPr>
          <p:cNvPr id="3" name="Content Placeholder 2">
            <a:extLst>
              <a:ext uri="{FF2B5EF4-FFF2-40B4-BE49-F238E27FC236}">
                <a16:creationId xmlns:a16="http://schemas.microsoft.com/office/drawing/2014/main" id="{9C535F23-92F0-436F-8DB0-AA528F3DB03E}"/>
              </a:ext>
            </a:extLst>
          </p:cNvPr>
          <p:cNvSpPr>
            <a:spLocks noGrp="1"/>
          </p:cNvSpPr>
          <p:nvPr>
            <p:ph sz="half" idx="1"/>
          </p:nvPr>
        </p:nvSpPr>
        <p:spPr>
          <a:xfrm>
            <a:off x="1740171" y="1751712"/>
            <a:ext cx="4140772" cy="4470262"/>
          </a:xfrm>
        </p:spPr>
        <p:txBody>
          <a:bodyPr vert="horz" lIns="91440" tIns="45720" rIns="91440" bIns="45720" rtlCol="0">
            <a:normAutofit/>
          </a:bodyPr>
          <a:lstStyle/>
          <a:p>
            <a:pPr marL="0" indent="0">
              <a:lnSpc>
                <a:spcPct val="90000"/>
              </a:lnSpc>
              <a:buNone/>
            </a:pPr>
            <a:r>
              <a:rPr lang="en-US" sz="1600" dirty="0">
                <a:solidFill>
                  <a:srgbClr val="000000"/>
                </a:solidFill>
                <a:latin typeface="Times New Roman" panose="02020603050405020304" pitchFamily="18" charset="0"/>
                <a:cs typeface="Times New Roman" panose="02020603050405020304" pitchFamily="18" charset="0"/>
              </a:rPr>
              <a:t>Hegemonic Masculinity was originally formulated over two decades ago.  Influencing the recent thinking of men, gender and social hierarchy.  Applying it uses in education, work, health and counselling (Connell and Messerschmidt, 2005).</a:t>
            </a:r>
          </a:p>
          <a:p>
            <a:pPr marL="0" indent="0">
              <a:lnSpc>
                <a:spcPct val="90000"/>
              </a:lnSpc>
              <a:buNone/>
            </a:pPr>
            <a:r>
              <a:rPr lang="en-US" sz="1600" dirty="0">
                <a:solidFill>
                  <a:srgbClr val="000000"/>
                </a:solidFill>
                <a:latin typeface="Times New Roman" panose="02020603050405020304" pitchFamily="18" charset="0"/>
                <a:cs typeface="Times New Roman" panose="02020603050405020304" pitchFamily="18" charset="0"/>
              </a:rPr>
              <a:t>Even though it emphasizes male dominance, not all men share the same concepts.  Albeit this is a social construct, all men are affected by this whether they agree or disagree with the idea (</a:t>
            </a:r>
            <a:r>
              <a:rPr lang="en-US" sz="1600" dirty="0" err="1">
                <a:solidFill>
                  <a:srgbClr val="000000"/>
                </a:solidFill>
                <a:latin typeface="Times New Roman" panose="02020603050405020304" pitchFamily="18" charset="0"/>
                <a:cs typeface="Times New Roman" panose="02020603050405020304" pitchFamily="18" charset="0"/>
              </a:rPr>
              <a:t>Purushu</a:t>
            </a:r>
            <a:r>
              <a:rPr lang="en-US" sz="1600" dirty="0">
                <a:solidFill>
                  <a:srgbClr val="000000"/>
                </a:solidFill>
                <a:latin typeface="Times New Roman" panose="02020603050405020304" pitchFamily="18" charset="0"/>
                <a:cs typeface="Times New Roman" panose="02020603050405020304" pitchFamily="18" charset="0"/>
              </a:rPr>
              <a:t> Arie, 2016).  </a:t>
            </a:r>
          </a:p>
          <a:p>
            <a:pPr marL="0" indent="0">
              <a:lnSpc>
                <a:spcPct val="90000"/>
              </a:lnSpc>
              <a:buNone/>
            </a:pPr>
            <a:r>
              <a:rPr lang="en-US" sz="1600" dirty="0">
                <a:solidFill>
                  <a:srgbClr val="000000"/>
                </a:solidFill>
                <a:latin typeface="Times New Roman" panose="02020603050405020304" pitchFamily="18" charset="0"/>
                <a:cs typeface="Times New Roman" panose="02020603050405020304" pitchFamily="18" charset="0"/>
              </a:rPr>
              <a:t>History was changing, bringing challenges for hegemonic masculinities.  Older forms of masculinity were being replaced by new ones.  The time for optimism, masculinity was becoming more humane, less oppressive, better still an abolition of gender hierarchies (</a:t>
            </a:r>
            <a:r>
              <a:rPr lang="en-GB" sz="1600" dirty="0">
                <a:latin typeface="Times New Roman" panose="02020603050405020304" pitchFamily="18" charset="0"/>
                <a:cs typeface="Times New Roman" panose="02020603050405020304" pitchFamily="18" charset="0"/>
              </a:rPr>
              <a:t>Connell and Messerschmidt, 2005).</a:t>
            </a:r>
          </a:p>
          <a:p>
            <a:pPr marL="0" indent="0">
              <a:lnSpc>
                <a:spcPct val="90000"/>
              </a:lnSpc>
              <a:buNone/>
            </a:pPr>
            <a:endParaRPr lang="en-US" sz="800" dirty="0">
              <a:solidFill>
                <a:srgbClr val="000000"/>
              </a:solidFill>
            </a:endParaRPr>
          </a:p>
          <a:p>
            <a:pPr marL="0" indent="0">
              <a:lnSpc>
                <a:spcPct val="90000"/>
              </a:lnSpc>
              <a:buNone/>
            </a:pPr>
            <a:endParaRPr lang="en-US" sz="800" dirty="0">
              <a:solidFill>
                <a:srgbClr val="000000"/>
              </a:solidFill>
            </a:endParaRPr>
          </a:p>
          <a:p>
            <a:pPr marL="0" indent="0">
              <a:lnSpc>
                <a:spcPct val="90000"/>
              </a:lnSpc>
            </a:pPr>
            <a:endParaRPr lang="en-US" sz="800" dirty="0">
              <a:solidFill>
                <a:srgbClr val="000000"/>
              </a:solidFill>
            </a:endParaRPr>
          </a:p>
        </p:txBody>
      </p:sp>
      <p:pic>
        <p:nvPicPr>
          <p:cNvPr id="14" name="Picture 13" descr="A picture containing woman, holding, man, drawing&#10;&#10;Description automatically generated">
            <a:extLst>
              <a:ext uri="{FF2B5EF4-FFF2-40B4-BE49-F238E27FC236}">
                <a16:creationId xmlns:a16="http://schemas.microsoft.com/office/drawing/2014/main" id="{68D27327-9B86-41B3-B5A3-2BF73BDFCE00}"/>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6311059" y="1574358"/>
            <a:ext cx="5451627" cy="4129607"/>
          </a:xfrm>
          <a:prstGeom prst="rect">
            <a:avLst/>
          </a:prstGeom>
        </p:spPr>
      </p:pic>
      <p:sp>
        <p:nvSpPr>
          <p:cNvPr id="28" name="TextBox 27">
            <a:extLst>
              <a:ext uri="{FF2B5EF4-FFF2-40B4-BE49-F238E27FC236}">
                <a16:creationId xmlns:a16="http://schemas.microsoft.com/office/drawing/2014/main" id="{637CECCC-E7A5-4B8A-9728-64E2D8AC9157}"/>
              </a:ext>
            </a:extLst>
          </p:cNvPr>
          <p:cNvSpPr txBox="1"/>
          <p:nvPr/>
        </p:nvSpPr>
        <p:spPr>
          <a:xfrm>
            <a:off x="8889785" y="5703965"/>
            <a:ext cx="2872901"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4" tooltip="http://wordsinthebucket.com/defying-gender-roles">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5" tooltip="https://creativecommons.org/licenses/by-nc-nd/3.0/">
                  <a:extLst>
                    <a:ext uri="{A12FA001-AC4F-418D-AE19-62706E023703}">
                      <ahyp:hlinkClr xmlns:ahyp="http://schemas.microsoft.com/office/drawing/2018/hyperlinkcolor" val="tx"/>
                    </a:ext>
                  </a:extLst>
                </a:hlinkClick>
              </a:rPr>
              <a:t>CC BY-NC-ND</a:t>
            </a:r>
            <a:endParaRPr lang="en-GB" sz="700" dirty="0">
              <a:solidFill>
                <a:srgbClr val="FFFFFF"/>
              </a:solidFill>
            </a:endParaRPr>
          </a:p>
        </p:txBody>
      </p:sp>
    </p:spTree>
    <p:extLst>
      <p:ext uri="{BB962C8B-B14F-4D97-AF65-F5344CB8AC3E}">
        <p14:creationId xmlns:p14="http://schemas.microsoft.com/office/powerpoint/2010/main" val="16833602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grpSp>
        <p:nvGrpSpPr>
          <p:cNvPr id="60" name="Group 59">
            <a:extLst>
              <a:ext uri="{FF2B5EF4-FFF2-40B4-BE49-F238E27FC236}">
                <a16:creationId xmlns:a16="http://schemas.microsoft.com/office/drawing/2014/main" id="{F27737A0-D7E0-4415-8E90-FD4F69E76C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61" name="Freeform 11">
              <a:extLst>
                <a:ext uri="{FF2B5EF4-FFF2-40B4-BE49-F238E27FC236}">
                  <a16:creationId xmlns:a16="http://schemas.microsoft.com/office/drawing/2014/main" id="{506CE375-B39D-4C51-A858-F4A3833110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62" name="Freeform 12">
              <a:extLst>
                <a:ext uri="{FF2B5EF4-FFF2-40B4-BE49-F238E27FC236}">
                  <a16:creationId xmlns:a16="http://schemas.microsoft.com/office/drawing/2014/main" id="{64EA8B46-395C-41F6-BE09-548B108098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63" name="Freeform 13">
              <a:extLst>
                <a:ext uri="{FF2B5EF4-FFF2-40B4-BE49-F238E27FC236}">
                  <a16:creationId xmlns:a16="http://schemas.microsoft.com/office/drawing/2014/main" id="{BC7EDC6D-8B00-48D9-B8FD-9B5285FBCE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64" name="Freeform 14">
              <a:extLst>
                <a:ext uri="{FF2B5EF4-FFF2-40B4-BE49-F238E27FC236}">
                  <a16:creationId xmlns:a16="http://schemas.microsoft.com/office/drawing/2014/main" id="{DE4BD3C3-5C1B-4305-BFA1-9054820BDD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65" name="Freeform 15">
              <a:extLst>
                <a:ext uri="{FF2B5EF4-FFF2-40B4-BE49-F238E27FC236}">
                  <a16:creationId xmlns:a16="http://schemas.microsoft.com/office/drawing/2014/main" id="{4635ED79-E821-4CFD-9F97-D6137E5DCA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66" name="Freeform 16">
              <a:extLst>
                <a:ext uri="{FF2B5EF4-FFF2-40B4-BE49-F238E27FC236}">
                  <a16:creationId xmlns:a16="http://schemas.microsoft.com/office/drawing/2014/main" id="{92FD5F9A-0D1B-4304-AC95-EA6A4E70E4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67" name="Freeform 17">
              <a:extLst>
                <a:ext uri="{FF2B5EF4-FFF2-40B4-BE49-F238E27FC236}">
                  <a16:creationId xmlns:a16="http://schemas.microsoft.com/office/drawing/2014/main" id="{E9BB96F9-6F99-413C-909E-6FCF017C1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68" name="Freeform 18">
              <a:extLst>
                <a:ext uri="{FF2B5EF4-FFF2-40B4-BE49-F238E27FC236}">
                  <a16:creationId xmlns:a16="http://schemas.microsoft.com/office/drawing/2014/main" id="{1CCAEE3F-DFD6-4F56-91DF-94C715261B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69" name="Freeform 19">
              <a:extLst>
                <a:ext uri="{FF2B5EF4-FFF2-40B4-BE49-F238E27FC236}">
                  <a16:creationId xmlns:a16="http://schemas.microsoft.com/office/drawing/2014/main" id="{A9965128-6557-433B-B75B-BDF3073111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70" name="Freeform 20">
              <a:extLst>
                <a:ext uri="{FF2B5EF4-FFF2-40B4-BE49-F238E27FC236}">
                  <a16:creationId xmlns:a16="http://schemas.microsoft.com/office/drawing/2014/main" id="{6ACA7D22-11B5-4768-B195-51BF6E7C16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71" name="Freeform 21">
              <a:extLst>
                <a:ext uri="{FF2B5EF4-FFF2-40B4-BE49-F238E27FC236}">
                  <a16:creationId xmlns:a16="http://schemas.microsoft.com/office/drawing/2014/main" id="{A10AD997-8BE7-4F95-8B7C-4E59DA1AC5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72" name="Freeform 22">
              <a:extLst>
                <a:ext uri="{FF2B5EF4-FFF2-40B4-BE49-F238E27FC236}">
                  <a16:creationId xmlns:a16="http://schemas.microsoft.com/office/drawing/2014/main" id="{DE270B5A-1647-4C9C-BA5F-6BC559F869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74" name="Group 73">
            <a:extLst>
              <a:ext uri="{FF2B5EF4-FFF2-40B4-BE49-F238E27FC236}">
                <a16:creationId xmlns:a16="http://schemas.microsoft.com/office/drawing/2014/main" id="{57D8AB18-1DD7-4D60-B9FA-190B47BB267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157"/>
            <a:ext cx="2356675" cy="6853096"/>
            <a:chOff x="6627813" y="195610"/>
            <a:chExt cx="1952625" cy="5678141"/>
          </a:xfrm>
        </p:grpSpPr>
        <p:sp>
          <p:nvSpPr>
            <p:cNvPr id="75" name="Freeform 27">
              <a:extLst>
                <a:ext uri="{FF2B5EF4-FFF2-40B4-BE49-F238E27FC236}">
                  <a16:creationId xmlns:a16="http://schemas.microsoft.com/office/drawing/2014/main" id="{AE3C8994-22F6-4B7D-B50B-80ECD1E2AF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76" name="Freeform 28">
              <a:extLst>
                <a:ext uri="{FF2B5EF4-FFF2-40B4-BE49-F238E27FC236}">
                  <a16:creationId xmlns:a16="http://schemas.microsoft.com/office/drawing/2014/main" id="{DDCDE2FF-5BFC-4807-AB1E-D6928F8F46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77" name="Freeform 29">
              <a:extLst>
                <a:ext uri="{FF2B5EF4-FFF2-40B4-BE49-F238E27FC236}">
                  <a16:creationId xmlns:a16="http://schemas.microsoft.com/office/drawing/2014/main" id="{63EF93F1-6EAF-4409-A623-76533740E1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78" name="Freeform 30">
              <a:extLst>
                <a:ext uri="{FF2B5EF4-FFF2-40B4-BE49-F238E27FC236}">
                  <a16:creationId xmlns:a16="http://schemas.microsoft.com/office/drawing/2014/main" id="{ED3B5256-3F5C-4FDE-8A9A-5A124E92BA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79" name="Freeform 31">
              <a:extLst>
                <a:ext uri="{FF2B5EF4-FFF2-40B4-BE49-F238E27FC236}">
                  <a16:creationId xmlns:a16="http://schemas.microsoft.com/office/drawing/2014/main" id="{ED5D4282-BFB9-4BFC-A20D-18E1C4EEA6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80" name="Freeform 32">
              <a:extLst>
                <a:ext uri="{FF2B5EF4-FFF2-40B4-BE49-F238E27FC236}">
                  <a16:creationId xmlns:a16="http://schemas.microsoft.com/office/drawing/2014/main" id="{3E6394EB-0752-433A-BA70-AF42B45F17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81" name="Freeform 33">
              <a:extLst>
                <a:ext uri="{FF2B5EF4-FFF2-40B4-BE49-F238E27FC236}">
                  <a16:creationId xmlns:a16="http://schemas.microsoft.com/office/drawing/2014/main" id="{DF27BE5F-DA8D-4260-9D0D-69E9CE1469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82" name="Freeform 34">
              <a:extLst>
                <a:ext uri="{FF2B5EF4-FFF2-40B4-BE49-F238E27FC236}">
                  <a16:creationId xmlns:a16="http://schemas.microsoft.com/office/drawing/2014/main" id="{9A6E5CBE-AE54-40B7-9A00-E3975FEACB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83" name="Freeform 35">
              <a:extLst>
                <a:ext uri="{FF2B5EF4-FFF2-40B4-BE49-F238E27FC236}">
                  <a16:creationId xmlns:a16="http://schemas.microsoft.com/office/drawing/2014/main" id="{6C307890-5461-4D51-ADA6-A3DA6D35B8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84" name="Freeform 36">
              <a:extLst>
                <a:ext uri="{FF2B5EF4-FFF2-40B4-BE49-F238E27FC236}">
                  <a16:creationId xmlns:a16="http://schemas.microsoft.com/office/drawing/2014/main" id="{3F9B7E4B-6412-4B97-AD48-30B1F61F3B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85" name="Freeform 37">
              <a:extLst>
                <a:ext uri="{FF2B5EF4-FFF2-40B4-BE49-F238E27FC236}">
                  <a16:creationId xmlns:a16="http://schemas.microsoft.com/office/drawing/2014/main" id="{D345D359-869B-4305-B7D7-0B5C4FDEC1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86" name="Freeform 38">
              <a:extLst>
                <a:ext uri="{FF2B5EF4-FFF2-40B4-BE49-F238E27FC236}">
                  <a16:creationId xmlns:a16="http://schemas.microsoft.com/office/drawing/2014/main" id="{2F688B27-AEB8-45BD-9597-78A97EE0DD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88" name="Rectangle 87">
            <a:extLst>
              <a:ext uri="{FF2B5EF4-FFF2-40B4-BE49-F238E27FC236}">
                <a16:creationId xmlns:a16="http://schemas.microsoft.com/office/drawing/2014/main" id="{4EB21FA6-8B6A-4699-8408-91E699800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90" name="Freeform 11">
            <a:extLst>
              <a:ext uri="{FF2B5EF4-FFF2-40B4-BE49-F238E27FC236}">
                <a16:creationId xmlns:a16="http://schemas.microsoft.com/office/drawing/2014/main" id="{664D6319-AE80-458F-A2C6-1F0351266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useBgFill="1">
        <p:nvSpPr>
          <p:cNvPr id="92" name="Rectangle 91">
            <a:extLst>
              <a:ext uri="{FF2B5EF4-FFF2-40B4-BE49-F238E27FC236}">
                <a16:creationId xmlns:a16="http://schemas.microsoft.com/office/drawing/2014/main" id="{5F305C72-8769-4E0F-B31D-F4B1C9DC93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94" name="Group 93">
            <a:extLst>
              <a:ext uri="{FF2B5EF4-FFF2-40B4-BE49-F238E27FC236}">
                <a16:creationId xmlns:a16="http://schemas.microsoft.com/office/drawing/2014/main" id="{72583CFC-05A3-4743-9A2E-7C2095B8D4C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36169" y="228600"/>
            <a:ext cx="2851523" cy="6638625"/>
            <a:chOff x="2487613" y="285750"/>
            <a:chExt cx="2428875" cy="5654676"/>
          </a:xfrm>
        </p:grpSpPr>
        <p:sp>
          <p:nvSpPr>
            <p:cNvPr id="95" name="Freeform 11">
              <a:extLst>
                <a:ext uri="{FF2B5EF4-FFF2-40B4-BE49-F238E27FC236}">
                  <a16:creationId xmlns:a16="http://schemas.microsoft.com/office/drawing/2014/main" id="{9A751892-92F2-4CB4-BCAB-6D0AAF8F16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96" name="Freeform 12">
              <a:extLst>
                <a:ext uri="{FF2B5EF4-FFF2-40B4-BE49-F238E27FC236}">
                  <a16:creationId xmlns:a16="http://schemas.microsoft.com/office/drawing/2014/main" id="{5934046E-4D7C-4AA6-8633-29944553F1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97" name="Freeform 13">
              <a:extLst>
                <a:ext uri="{FF2B5EF4-FFF2-40B4-BE49-F238E27FC236}">
                  <a16:creationId xmlns:a16="http://schemas.microsoft.com/office/drawing/2014/main" id="{421462AB-19D6-42DB-A850-F35B82C7B8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98" name="Freeform 14">
              <a:extLst>
                <a:ext uri="{FF2B5EF4-FFF2-40B4-BE49-F238E27FC236}">
                  <a16:creationId xmlns:a16="http://schemas.microsoft.com/office/drawing/2014/main" id="{208D8C07-9637-45D3-9E40-7C5C400778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99" name="Freeform 15">
              <a:extLst>
                <a:ext uri="{FF2B5EF4-FFF2-40B4-BE49-F238E27FC236}">
                  <a16:creationId xmlns:a16="http://schemas.microsoft.com/office/drawing/2014/main" id="{883C90A1-D75A-4818-9F01-B4BF19D747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00" name="Freeform 16">
              <a:extLst>
                <a:ext uri="{FF2B5EF4-FFF2-40B4-BE49-F238E27FC236}">
                  <a16:creationId xmlns:a16="http://schemas.microsoft.com/office/drawing/2014/main" id="{8808F87B-C4B8-4084-BD89-E41A1A44E7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01" name="Freeform 17">
              <a:extLst>
                <a:ext uri="{FF2B5EF4-FFF2-40B4-BE49-F238E27FC236}">
                  <a16:creationId xmlns:a16="http://schemas.microsoft.com/office/drawing/2014/main" id="{E7FC0B23-1372-4455-98CE-E0FC7FF99A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02" name="Freeform 18">
              <a:extLst>
                <a:ext uri="{FF2B5EF4-FFF2-40B4-BE49-F238E27FC236}">
                  <a16:creationId xmlns:a16="http://schemas.microsoft.com/office/drawing/2014/main" id="{D14B79DD-45AC-487C-B361-0312B3C85E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103" name="Freeform 19">
              <a:extLst>
                <a:ext uri="{FF2B5EF4-FFF2-40B4-BE49-F238E27FC236}">
                  <a16:creationId xmlns:a16="http://schemas.microsoft.com/office/drawing/2014/main" id="{CDA09C7F-7AF3-4B6C-BC42-92780A6827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104" name="Freeform 20">
              <a:extLst>
                <a:ext uri="{FF2B5EF4-FFF2-40B4-BE49-F238E27FC236}">
                  <a16:creationId xmlns:a16="http://schemas.microsoft.com/office/drawing/2014/main" id="{FF7EBDD4-71BF-4FAF-B00B-444F9AE208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105" name="Freeform 21">
              <a:extLst>
                <a:ext uri="{FF2B5EF4-FFF2-40B4-BE49-F238E27FC236}">
                  <a16:creationId xmlns:a16="http://schemas.microsoft.com/office/drawing/2014/main" id="{AF5E4290-F8B0-440E-A418-613A1552D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106" name="Freeform 22">
              <a:extLst>
                <a:ext uri="{FF2B5EF4-FFF2-40B4-BE49-F238E27FC236}">
                  <a16:creationId xmlns:a16="http://schemas.microsoft.com/office/drawing/2014/main" id="{FF0BF04A-FCC8-42BF-AD17-10F0ACB44D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8" name="Group 107">
            <a:extLst>
              <a:ext uri="{FF2B5EF4-FFF2-40B4-BE49-F238E27FC236}">
                <a16:creationId xmlns:a16="http://schemas.microsoft.com/office/drawing/2014/main" id="{506F0A57-55BB-457C-9C8C-3DEE71009A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77117" y="-786"/>
            <a:ext cx="2356675" cy="6854040"/>
            <a:chOff x="6627813" y="194833"/>
            <a:chExt cx="1952625" cy="5678918"/>
          </a:xfrm>
        </p:grpSpPr>
        <p:sp>
          <p:nvSpPr>
            <p:cNvPr id="109" name="Freeform 27">
              <a:extLst>
                <a:ext uri="{FF2B5EF4-FFF2-40B4-BE49-F238E27FC236}">
                  <a16:creationId xmlns:a16="http://schemas.microsoft.com/office/drawing/2014/main" id="{60DB408E-A426-4658-B39D-0BBF09463E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10" name="Freeform 28">
              <a:extLst>
                <a:ext uri="{FF2B5EF4-FFF2-40B4-BE49-F238E27FC236}">
                  <a16:creationId xmlns:a16="http://schemas.microsoft.com/office/drawing/2014/main" id="{BEFFABCA-CAA4-45E4-A7D4-DB3D2C864D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11" name="Freeform 29">
              <a:extLst>
                <a:ext uri="{FF2B5EF4-FFF2-40B4-BE49-F238E27FC236}">
                  <a16:creationId xmlns:a16="http://schemas.microsoft.com/office/drawing/2014/main" id="{99494AF8-97E4-4473-AA6E-B4AB1279E8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12" name="Freeform 30">
              <a:extLst>
                <a:ext uri="{FF2B5EF4-FFF2-40B4-BE49-F238E27FC236}">
                  <a16:creationId xmlns:a16="http://schemas.microsoft.com/office/drawing/2014/main" id="{D05C67DC-0E54-4C69-90BE-8374C7E970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13" name="Freeform 31">
              <a:extLst>
                <a:ext uri="{FF2B5EF4-FFF2-40B4-BE49-F238E27FC236}">
                  <a16:creationId xmlns:a16="http://schemas.microsoft.com/office/drawing/2014/main" id="{B2B38B94-E895-4324-B699-EEF28E052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14" name="Freeform 32">
              <a:extLst>
                <a:ext uri="{FF2B5EF4-FFF2-40B4-BE49-F238E27FC236}">
                  <a16:creationId xmlns:a16="http://schemas.microsoft.com/office/drawing/2014/main" id="{41E77CC3-723C-4C87-A1BA-D8E35B8017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15" name="Freeform 33">
              <a:extLst>
                <a:ext uri="{FF2B5EF4-FFF2-40B4-BE49-F238E27FC236}">
                  <a16:creationId xmlns:a16="http://schemas.microsoft.com/office/drawing/2014/main" id="{CC5757E8-4CBE-4EA3-98AF-96361C9183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16" name="Freeform 34">
              <a:extLst>
                <a:ext uri="{FF2B5EF4-FFF2-40B4-BE49-F238E27FC236}">
                  <a16:creationId xmlns:a16="http://schemas.microsoft.com/office/drawing/2014/main" id="{51E4772B-9FB7-4AC7-B352-C444891670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17" name="Freeform 35">
              <a:extLst>
                <a:ext uri="{FF2B5EF4-FFF2-40B4-BE49-F238E27FC236}">
                  <a16:creationId xmlns:a16="http://schemas.microsoft.com/office/drawing/2014/main" id="{7F853444-696F-4B42-8C91-1F6EDD53DD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118" name="Freeform 36">
              <a:extLst>
                <a:ext uri="{FF2B5EF4-FFF2-40B4-BE49-F238E27FC236}">
                  <a16:creationId xmlns:a16="http://schemas.microsoft.com/office/drawing/2014/main" id="{CD1A3085-30B0-496B-B9D3-55280769A6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119" name="Freeform 37">
              <a:extLst>
                <a:ext uri="{FF2B5EF4-FFF2-40B4-BE49-F238E27FC236}">
                  <a16:creationId xmlns:a16="http://schemas.microsoft.com/office/drawing/2014/main" id="{1B2519D7-F51F-4583-9B50-41B493C148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120" name="Freeform 38">
              <a:extLst>
                <a:ext uri="{FF2B5EF4-FFF2-40B4-BE49-F238E27FC236}">
                  <a16:creationId xmlns:a16="http://schemas.microsoft.com/office/drawing/2014/main" id="{6E1141E0-4F4D-4B40-BDB5-B2DD0FAEB3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2" name="Title 1">
            <a:extLst>
              <a:ext uri="{FF2B5EF4-FFF2-40B4-BE49-F238E27FC236}">
                <a16:creationId xmlns:a16="http://schemas.microsoft.com/office/drawing/2014/main" id="{51521F4F-2E0A-4DC5-AE1A-FA5320490816}"/>
              </a:ext>
            </a:extLst>
          </p:cNvPr>
          <p:cNvSpPr>
            <a:spLocks noGrp="1"/>
          </p:cNvSpPr>
          <p:nvPr>
            <p:ph type="title"/>
          </p:nvPr>
        </p:nvSpPr>
        <p:spPr>
          <a:xfrm>
            <a:off x="6483096" y="624110"/>
            <a:ext cx="5021516" cy="1280890"/>
          </a:xfrm>
        </p:spPr>
        <p:txBody>
          <a:bodyPr vert="horz" lIns="91440" tIns="45720" rIns="91440" bIns="45720" rtlCol="0" anchor="t">
            <a:normAutofit/>
          </a:bodyPr>
          <a:lstStyle/>
          <a:p>
            <a:r>
              <a:rPr lang="en-US" sz="4000" dirty="0">
                <a:latin typeface="Times New Roman" panose="02020603050405020304" pitchFamily="18" charset="0"/>
                <a:cs typeface="Times New Roman" panose="02020603050405020304" pitchFamily="18" charset="0"/>
              </a:rPr>
              <a:t>Masculine Femininity</a:t>
            </a:r>
          </a:p>
        </p:txBody>
      </p:sp>
      <p:sp>
        <p:nvSpPr>
          <p:cNvPr id="122" name="Rectangle 121">
            <a:extLst>
              <a:ext uri="{FF2B5EF4-FFF2-40B4-BE49-F238E27FC236}">
                <a16:creationId xmlns:a16="http://schemas.microsoft.com/office/drawing/2014/main" id="{C5E0C91A-3F1D-43D7-9AB4-5D0A17D5C4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5704"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124" name="Freeform 11">
            <a:extLst>
              <a:ext uri="{FF2B5EF4-FFF2-40B4-BE49-F238E27FC236}">
                <a16:creationId xmlns:a16="http://schemas.microsoft.com/office/drawing/2014/main" id="{3A6C27A1-A438-4EC6-93BF-EC26F29BB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645704"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pic>
        <p:nvPicPr>
          <p:cNvPr id="19" name="Picture 18" descr="A person jumping in the air&#10;&#10;Description automatically generated">
            <a:extLst>
              <a:ext uri="{FF2B5EF4-FFF2-40B4-BE49-F238E27FC236}">
                <a16:creationId xmlns:a16="http://schemas.microsoft.com/office/drawing/2014/main" id="{D6538372-8F18-4006-ACD3-01D0C4D5DCF6}"/>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17710"/>
          <a:stretch/>
        </p:blipFill>
        <p:spPr>
          <a:xfrm>
            <a:off x="-1554" y="1731"/>
            <a:ext cx="4655850" cy="6858000"/>
          </a:xfrm>
          <a:prstGeom prst="rect">
            <a:avLst/>
          </a:prstGeom>
        </p:spPr>
      </p:pic>
      <p:sp>
        <p:nvSpPr>
          <p:cNvPr id="4" name="Text Placeholder 3">
            <a:extLst>
              <a:ext uri="{FF2B5EF4-FFF2-40B4-BE49-F238E27FC236}">
                <a16:creationId xmlns:a16="http://schemas.microsoft.com/office/drawing/2014/main" id="{466A6FF7-BE75-40B8-BF24-17E0FB7E4E2D}"/>
              </a:ext>
            </a:extLst>
          </p:cNvPr>
          <p:cNvSpPr>
            <a:spLocks noGrp="1"/>
          </p:cNvSpPr>
          <p:nvPr>
            <p:ph type="body" sz="half" idx="2"/>
          </p:nvPr>
        </p:nvSpPr>
        <p:spPr>
          <a:xfrm>
            <a:off x="6438191" y="1597794"/>
            <a:ext cx="5066419" cy="4313428"/>
          </a:xfrm>
        </p:spPr>
        <p:txBody>
          <a:bodyPr vert="horz" lIns="91440" tIns="45720" rIns="91440" bIns="45720" rtlCol="0">
            <a:normAutofit lnSpcReduction="10000"/>
          </a:bodyPr>
          <a:lstStyle/>
          <a:p>
            <a:pPr>
              <a:lnSpc>
                <a:spcPct val="90000"/>
              </a:lnSpc>
            </a:pPr>
            <a:r>
              <a:rPr lang="en-US" sz="1900" dirty="0">
                <a:latin typeface="Times New Roman" panose="02020603050405020304" pitchFamily="18" charset="0"/>
                <a:cs typeface="Times New Roman" panose="02020603050405020304" pitchFamily="18" charset="0"/>
              </a:rPr>
              <a:t>Masculine refers to having the qualities traditionally associated with men, referring to male sex or gender.  Feminine refers to having the qualities traditionally associated with women, female sex or gender (Andermahr et al, 1997).</a:t>
            </a:r>
          </a:p>
          <a:p>
            <a:pPr>
              <a:lnSpc>
                <a:spcPct val="90000"/>
              </a:lnSpc>
            </a:pPr>
            <a:r>
              <a:rPr lang="en-US" sz="1900" dirty="0">
                <a:latin typeface="Times New Roman" panose="02020603050405020304" pitchFamily="18" charset="0"/>
                <a:cs typeface="Times New Roman" panose="02020603050405020304" pitchFamily="18" charset="0"/>
              </a:rPr>
              <a:t>Women and men have many different attributes.  Through posture, gesture and expression they are equally different (Burr, 2003).</a:t>
            </a:r>
          </a:p>
          <a:p>
            <a:pPr>
              <a:lnSpc>
                <a:spcPct val="90000"/>
              </a:lnSpc>
            </a:pPr>
            <a:r>
              <a:rPr lang="en-US" sz="1900" dirty="0">
                <a:latin typeface="Times New Roman" panose="02020603050405020304" pitchFamily="18" charset="0"/>
                <a:cs typeface="Times New Roman" panose="02020603050405020304" pitchFamily="18" charset="0"/>
              </a:rPr>
              <a:t>When we observe the Drag Queen in performance, the differences are exploited, therefore we laugh (Burr, 2003).</a:t>
            </a:r>
          </a:p>
          <a:p>
            <a:pPr>
              <a:lnSpc>
                <a:spcPct val="90000"/>
              </a:lnSpc>
            </a:pPr>
            <a:r>
              <a:rPr lang="en-US" sz="1900" dirty="0">
                <a:latin typeface="Times New Roman" panose="02020603050405020304" pitchFamily="18" charset="0"/>
                <a:cs typeface="Times New Roman" panose="02020603050405020304" pitchFamily="18" charset="0"/>
              </a:rPr>
              <a:t>Masculine Femininity expresses the male sex or gender having similar attributes of the female sex or gender, thus in the vision being more feminine.</a:t>
            </a:r>
          </a:p>
          <a:p>
            <a:pPr>
              <a:lnSpc>
                <a:spcPct val="90000"/>
              </a:lnSpc>
            </a:pPr>
            <a:r>
              <a:rPr lang="en-US" sz="1900" dirty="0">
                <a:latin typeface="Times New Roman" panose="02020603050405020304" pitchFamily="18" charset="0"/>
                <a:cs typeface="Times New Roman" panose="02020603050405020304" pitchFamily="18" charset="0"/>
              </a:rPr>
              <a:t> </a:t>
            </a:r>
          </a:p>
          <a:p>
            <a:pPr>
              <a:lnSpc>
                <a:spcPct val="90000"/>
              </a:lnSpc>
              <a:buFont typeface="Wingdings 3" charset="2"/>
              <a:buChar char=""/>
            </a:pPr>
            <a:endParaRPr lang="en-US" dirty="0"/>
          </a:p>
          <a:p>
            <a:pPr>
              <a:lnSpc>
                <a:spcPct val="90000"/>
              </a:lnSpc>
              <a:buFont typeface="Wingdings 3" charset="2"/>
              <a:buChar char=""/>
            </a:pPr>
            <a:endParaRPr lang="en-US" dirty="0"/>
          </a:p>
        </p:txBody>
      </p:sp>
      <p:sp>
        <p:nvSpPr>
          <p:cNvPr id="20" name="TextBox 19">
            <a:extLst>
              <a:ext uri="{FF2B5EF4-FFF2-40B4-BE49-F238E27FC236}">
                <a16:creationId xmlns:a16="http://schemas.microsoft.com/office/drawing/2014/main" id="{EA997A5D-45F4-4AFF-ABE1-085E1541463B}"/>
              </a:ext>
            </a:extLst>
          </p:cNvPr>
          <p:cNvSpPr txBox="1"/>
          <p:nvPr/>
        </p:nvSpPr>
        <p:spPr>
          <a:xfrm>
            <a:off x="1951312" y="6659676"/>
            <a:ext cx="2702984"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4" tooltip="https://www.flickr.com/photos/brianhenrythompson/5240034612">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5" tooltip="https://creativecommons.org/licenses/by-nd/3.0/">
                  <a:extLst>
                    <a:ext uri="{A12FA001-AC4F-418D-AE19-62706E023703}">
                      <ahyp:hlinkClr xmlns:ahyp="http://schemas.microsoft.com/office/drawing/2018/hyperlinkcolor" val="tx"/>
                    </a:ext>
                  </a:extLst>
                </a:hlinkClick>
              </a:rPr>
              <a:t>CC BY-ND</a:t>
            </a:r>
            <a:endParaRPr lang="en-GB" sz="700" dirty="0">
              <a:solidFill>
                <a:srgbClr val="FFFFFF"/>
              </a:solidFill>
            </a:endParaRPr>
          </a:p>
        </p:txBody>
      </p:sp>
    </p:spTree>
    <p:extLst>
      <p:ext uri="{BB962C8B-B14F-4D97-AF65-F5344CB8AC3E}">
        <p14:creationId xmlns:p14="http://schemas.microsoft.com/office/powerpoint/2010/main" val="5040420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grpSp>
        <p:nvGrpSpPr>
          <p:cNvPr id="45" name="Group 44">
            <a:extLst>
              <a:ext uri="{FF2B5EF4-FFF2-40B4-BE49-F238E27FC236}">
                <a16:creationId xmlns:a16="http://schemas.microsoft.com/office/drawing/2014/main" id="{7B7EFD05-5F12-420E-8AEF-74D5EF9D58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46" name="Freeform 11">
              <a:extLst>
                <a:ext uri="{FF2B5EF4-FFF2-40B4-BE49-F238E27FC236}">
                  <a16:creationId xmlns:a16="http://schemas.microsoft.com/office/drawing/2014/main" id="{6B6786B7-9BA0-488B-8C6B-1C5BB4E2A5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47" name="Freeform 12">
              <a:extLst>
                <a:ext uri="{FF2B5EF4-FFF2-40B4-BE49-F238E27FC236}">
                  <a16:creationId xmlns:a16="http://schemas.microsoft.com/office/drawing/2014/main" id="{ACF6C842-D596-43D3-B584-5672E0D331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48" name="Freeform 13">
              <a:extLst>
                <a:ext uri="{FF2B5EF4-FFF2-40B4-BE49-F238E27FC236}">
                  <a16:creationId xmlns:a16="http://schemas.microsoft.com/office/drawing/2014/main" id="{6DF84F3E-35FA-497B-B6FA-F453E82F32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49" name="Freeform 14">
              <a:extLst>
                <a:ext uri="{FF2B5EF4-FFF2-40B4-BE49-F238E27FC236}">
                  <a16:creationId xmlns:a16="http://schemas.microsoft.com/office/drawing/2014/main" id="{2846D7FA-E05C-448E-B156-F77C205A14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50" name="Freeform 15">
              <a:extLst>
                <a:ext uri="{FF2B5EF4-FFF2-40B4-BE49-F238E27FC236}">
                  <a16:creationId xmlns:a16="http://schemas.microsoft.com/office/drawing/2014/main" id="{E269AD3A-E6B6-4322-A013-276CBC1B08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51" name="Freeform 16">
              <a:extLst>
                <a:ext uri="{FF2B5EF4-FFF2-40B4-BE49-F238E27FC236}">
                  <a16:creationId xmlns:a16="http://schemas.microsoft.com/office/drawing/2014/main" id="{CEFB9F00-6239-4BF6-B439-D16231B240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52" name="Freeform 17">
              <a:extLst>
                <a:ext uri="{FF2B5EF4-FFF2-40B4-BE49-F238E27FC236}">
                  <a16:creationId xmlns:a16="http://schemas.microsoft.com/office/drawing/2014/main" id="{74D1DDDB-FC85-40C5-9225-06312C4515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53" name="Freeform 18">
              <a:extLst>
                <a:ext uri="{FF2B5EF4-FFF2-40B4-BE49-F238E27FC236}">
                  <a16:creationId xmlns:a16="http://schemas.microsoft.com/office/drawing/2014/main" id="{E9217709-40C1-4F4A-AB69-8A693608AB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54" name="Freeform 19">
              <a:extLst>
                <a:ext uri="{FF2B5EF4-FFF2-40B4-BE49-F238E27FC236}">
                  <a16:creationId xmlns:a16="http://schemas.microsoft.com/office/drawing/2014/main" id="{ACCD26D6-BC97-43F5-B803-5838985FCC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55" name="Freeform 20">
              <a:extLst>
                <a:ext uri="{FF2B5EF4-FFF2-40B4-BE49-F238E27FC236}">
                  <a16:creationId xmlns:a16="http://schemas.microsoft.com/office/drawing/2014/main" id="{8136022F-2988-42E2-90E1-617D189FF1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56" name="Freeform 21">
              <a:extLst>
                <a:ext uri="{FF2B5EF4-FFF2-40B4-BE49-F238E27FC236}">
                  <a16:creationId xmlns:a16="http://schemas.microsoft.com/office/drawing/2014/main" id="{03859925-85FA-4D69-A0AB-6F827E3B5C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57" name="Freeform 22">
              <a:extLst>
                <a:ext uri="{FF2B5EF4-FFF2-40B4-BE49-F238E27FC236}">
                  <a16:creationId xmlns:a16="http://schemas.microsoft.com/office/drawing/2014/main" id="{BAE65FC7-970A-4DCC-9FB4-CF0F7496A9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59" name="Group 58">
            <a:extLst>
              <a:ext uri="{FF2B5EF4-FFF2-40B4-BE49-F238E27FC236}">
                <a16:creationId xmlns:a16="http://schemas.microsoft.com/office/drawing/2014/main" id="{B64F33C7-E158-4057-87E7-6F42AA6D03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157"/>
            <a:ext cx="2356675" cy="6853096"/>
            <a:chOff x="6627813" y="195610"/>
            <a:chExt cx="1952625" cy="5678141"/>
          </a:xfrm>
        </p:grpSpPr>
        <p:sp>
          <p:nvSpPr>
            <p:cNvPr id="60" name="Freeform 27">
              <a:extLst>
                <a:ext uri="{FF2B5EF4-FFF2-40B4-BE49-F238E27FC236}">
                  <a16:creationId xmlns:a16="http://schemas.microsoft.com/office/drawing/2014/main" id="{26714E66-FCC0-42F6-B127-0F91203BC5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61" name="Freeform 28">
              <a:extLst>
                <a:ext uri="{FF2B5EF4-FFF2-40B4-BE49-F238E27FC236}">
                  <a16:creationId xmlns:a16="http://schemas.microsoft.com/office/drawing/2014/main" id="{7E0BD3C9-F0D9-4A53-87DF-71D17D328D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62" name="Freeform 29">
              <a:extLst>
                <a:ext uri="{FF2B5EF4-FFF2-40B4-BE49-F238E27FC236}">
                  <a16:creationId xmlns:a16="http://schemas.microsoft.com/office/drawing/2014/main" id="{DFA9FE4C-FCED-4A9A-9E43-358EB75011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63" name="Freeform 30">
              <a:extLst>
                <a:ext uri="{FF2B5EF4-FFF2-40B4-BE49-F238E27FC236}">
                  <a16:creationId xmlns:a16="http://schemas.microsoft.com/office/drawing/2014/main" id="{E5D5BB28-15EC-4D32-9C05-C2206AF9E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64" name="Freeform 31">
              <a:extLst>
                <a:ext uri="{FF2B5EF4-FFF2-40B4-BE49-F238E27FC236}">
                  <a16:creationId xmlns:a16="http://schemas.microsoft.com/office/drawing/2014/main" id="{06210E9D-4080-4566-B32A-3A8BE356F8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65" name="Freeform 32">
              <a:extLst>
                <a:ext uri="{FF2B5EF4-FFF2-40B4-BE49-F238E27FC236}">
                  <a16:creationId xmlns:a16="http://schemas.microsoft.com/office/drawing/2014/main" id="{894D3505-0982-40B2-8131-1B6BFF2736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66" name="Freeform 33">
              <a:extLst>
                <a:ext uri="{FF2B5EF4-FFF2-40B4-BE49-F238E27FC236}">
                  <a16:creationId xmlns:a16="http://schemas.microsoft.com/office/drawing/2014/main" id="{11598CAB-0965-48D6-999C-91450C50D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67" name="Freeform 34">
              <a:extLst>
                <a:ext uri="{FF2B5EF4-FFF2-40B4-BE49-F238E27FC236}">
                  <a16:creationId xmlns:a16="http://schemas.microsoft.com/office/drawing/2014/main" id="{29E94126-468A-4060-BCBC-DC3806A46F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68" name="Freeform 35">
              <a:extLst>
                <a:ext uri="{FF2B5EF4-FFF2-40B4-BE49-F238E27FC236}">
                  <a16:creationId xmlns:a16="http://schemas.microsoft.com/office/drawing/2014/main" id="{438F3422-C112-405B-B955-7B16907214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69" name="Freeform 36">
              <a:extLst>
                <a:ext uri="{FF2B5EF4-FFF2-40B4-BE49-F238E27FC236}">
                  <a16:creationId xmlns:a16="http://schemas.microsoft.com/office/drawing/2014/main" id="{C99C65FC-23C1-4B1D-A385-29B46619D2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70" name="Freeform 37">
              <a:extLst>
                <a:ext uri="{FF2B5EF4-FFF2-40B4-BE49-F238E27FC236}">
                  <a16:creationId xmlns:a16="http://schemas.microsoft.com/office/drawing/2014/main" id="{53D192C3-5E79-4B85-98D0-8F6C681CDC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71" name="Freeform 38">
              <a:extLst>
                <a:ext uri="{FF2B5EF4-FFF2-40B4-BE49-F238E27FC236}">
                  <a16:creationId xmlns:a16="http://schemas.microsoft.com/office/drawing/2014/main" id="{8709C0CF-D42A-4EE0-9C30-B0B72C69AD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3" name="Rectangle 72">
            <a:extLst>
              <a:ext uri="{FF2B5EF4-FFF2-40B4-BE49-F238E27FC236}">
                <a16:creationId xmlns:a16="http://schemas.microsoft.com/office/drawing/2014/main" id="{B8FE8EF1-7AF2-4864-A8DE-7EE3481DA1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75" name="Freeform 11">
            <a:extLst>
              <a:ext uri="{FF2B5EF4-FFF2-40B4-BE49-F238E27FC236}">
                <a16:creationId xmlns:a16="http://schemas.microsoft.com/office/drawing/2014/main" id="{5B3CCFC9-E82D-444E-9621-FE5F95E679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2" name="Title 1">
            <a:extLst>
              <a:ext uri="{FF2B5EF4-FFF2-40B4-BE49-F238E27FC236}">
                <a16:creationId xmlns:a16="http://schemas.microsoft.com/office/drawing/2014/main" id="{106E2883-3F41-44E1-A77A-4B65F2C7BE1B}"/>
              </a:ext>
            </a:extLst>
          </p:cNvPr>
          <p:cNvSpPr>
            <a:spLocks noGrp="1"/>
          </p:cNvSpPr>
          <p:nvPr>
            <p:ph type="title"/>
          </p:nvPr>
        </p:nvSpPr>
        <p:spPr>
          <a:xfrm>
            <a:off x="1687669" y="624110"/>
            <a:ext cx="4137059" cy="1280890"/>
          </a:xfrm>
        </p:spPr>
        <p:txBody>
          <a:bodyPr vert="horz" lIns="91440" tIns="45720" rIns="91440" bIns="45720" rtlCol="0" anchor="t">
            <a:normAutofit/>
          </a:bodyPr>
          <a:lstStyle/>
          <a:p>
            <a:r>
              <a:rPr lang="en-US" sz="3200" dirty="0">
                <a:latin typeface="Times New Roman" panose="02020603050405020304" pitchFamily="18" charset="0"/>
                <a:cs typeface="Times New Roman" panose="02020603050405020304" pitchFamily="18" charset="0"/>
              </a:rPr>
              <a:t>Perceived Masculine Femininity</a:t>
            </a:r>
          </a:p>
        </p:txBody>
      </p:sp>
      <p:sp>
        <p:nvSpPr>
          <p:cNvPr id="4" name="Content Placeholder 3">
            <a:extLst>
              <a:ext uri="{FF2B5EF4-FFF2-40B4-BE49-F238E27FC236}">
                <a16:creationId xmlns:a16="http://schemas.microsoft.com/office/drawing/2014/main" id="{EDFF0FD4-5B6E-4338-887B-D82EA050833D}"/>
              </a:ext>
            </a:extLst>
          </p:cNvPr>
          <p:cNvSpPr>
            <a:spLocks noGrp="1"/>
          </p:cNvSpPr>
          <p:nvPr>
            <p:ph sz="half" idx="2"/>
          </p:nvPr>
        </p:nvSpPr>
        <p:spPr>
          <a:xfrm>
            <a:off x="1676644" y="1754376"/>
            <a:ext cx="4140772" cy="4873357"/>
          </a:xfrm>
        </p:spPr>
        <p:txBody>
          <a:bodyPr vert="horz" lIns="91440" tIns="45720" rIns="91440" bIns="45720" rtlCol="0">
            <a:noAutofit/>
          </a:bodyPr>
          <a:lstStyle/>
          <a:p>
            <a:pPr marL="0" indent="0">
              <a:lnSpc>
                <a:spcPct val="90000"/>
              </a:lnSpc>
              <a:buNone/>
            </a:pPr>
            <a:r>
              <a:rPr lang="en-US" sz="1600" dirty="0">
                <a:solidFill>
                  <a:srgbClr val="000000"/>
                </a:solidFill>
                <a:latin typeface="Times New Roman" panose="02020603050405020304" pitchFamily="18" charset="0"/>
                <a:cs typeface="Times New Roman" panose="02020603050405020304" pitchFamily="18" charset="0"/>
              </a:rPr>
              <a:t>“Femininities” and “masculinities” describe gender identities.   </a:t>
            </a:r>
          </a:p>
          <a:p>
            <a:pPr marL="0" indent="0">
              <a:lnSpc>
                <a:spcPct val="90000"/>
              </a:lnSpc>
              <a:buNone/>
            </a:pPr>
            <a:r>
              <a:rPr lang="en-US" sz="1600" dirty="0">
                <a:solidFill>
                  <a:srgbClr val="000000"/>
                </a:solidFill>
                <a:latin typeface="Times New Roman" panose="02020603050405020304" pitchFamily="18" charset="0"/>
                <a:cs typeface="Times New Roman" panose="02020603050405020304" pitchFamily="18" charset="0"/>
              </a:rPr>
              <a:t>Gender identity being a personal internal perception of oneself, to which a person identifies, thus not matching the sex they were born and registered at birth with  (Gender Innovations, 2020).</a:t>
            </a:r>
          </a:p>
          <a:p>
            <a:pPr marL="0" indent="0">
              <a:lnSpc>
                <a:spcPct val="90000"/>
              </a:lnSpc>
              <a:buNone/>
            </a:pPr>
            <a:r>
              <a:rPr lang="en-US" sz="1600" dirty="0">
                <a:solidFill>
                  <a:srgbClr val="000000"/>
                </a:solidFill>
                <a:latin typeface="Times New Roman" panose="02020603050405020304" pitchFamily="18" charset="0"/>
                <a:cs typeface="Times New Roman" panose="02020603050405020304" pitchFamily="18" charset="0"/>
              </a:rPr>
              <a:t>There are many forms of femininity and masculinity, with each being defined differently within religion, class, national culture and social factors (Gender Innovations, 2020).</a:t>
            </a:r>
          </a:p>
          <a:p>
            <a:pPr marL="0" indent="0">
              <a:lnSpc>
                <a:spcPct val="90000"/>
              </a:lnSpc>
              <a:buNone/>
            </a:pPr>
            <a:r>
              <a:rPr lang="en-US" sz="1600" dirty="0">
                <a:solidFill>
                  <a:srgbClr val="000000"/>
                </a:solidFill>
                <a:latin typeface="Times New Roman" panose="02020603050405020304" pitchFamily="18" charset="0"/>
                <a:cs typeface="Times New Roman" panose="02020603050405020304" pitchFamily="18" charset="0"/>
              </a:rPr>
              <a:t>We all engage in many forms of femininity and masculinity be this consciously or unconsciously.  But this is defined by the expectations of others, the life stage. Behaviors in which are embedded throughout the media, advertisements, educational materials, public spaces and working environments (Gender Innovations, 2020).   </a:t>
            </a:r>
          </a:p>
          <a:p>
            <a:pPr marL="0" indent="0">
              <a:lnSpc>
                <a:spcPct val="90000"/>
              </a:lnSpc>
              <a:buNone/>
            </a:pPr>
            <a:endParaRPr lang="en-US" sz="1600" dirty="0">
              <a:solidFill>
                <a:srgbClr val="000000"/>
              </a:solidFill>
            </a:endParaRPr>
          </a:p>
        </p:txBody>
      </p:sp>
      <p:pic>
        <p:nvPicPr>
          <p:cNvPr id="5" name="Content Placeholder 4" descr="A close up of text on a black background&#10;&#10;Description automatically generated">
            <a:extLst>
              <a:ext uri="{FF2B5EF4-FFF2-40B4-BE49-F238E27FC236}">
                <a16:creationId xmlns:a16="http://schemas.microsoft.com/office/drawing/2014/main" id="{AFC9E732-F74E-4852-BC3D-23B672D0C20C}"/>
              </a:ext>
            </a:extLst>
          </p:cNvPr>
          <p:cNvPicPr>
            <a:picLocks noGrp="1" noChangeAspect="1"/>
          </p:cNvPicPr>
          <p:nvPr>
            <p:ph sz="half" idx="1"/>
          </p:nvPr>
        </p:nvPicPr>
        <p:blipFill>
          <a:blip r:embed="rId3">
            <a:extLst>
              <a:ext uri="{837473B0-CC2E-450A-ABE3-18F120FF3D39}">
                <a1611:picAttrSrcUrl xmlns:a1611="http://schemas.microsoft.com/office/drawing/2016/11/main" r:id="rId4"/>
              </a:ext>
            </a:extLst>
          </a:blip>
          <a:stretch>
            <a:fillRect/>
          </a:stretch>
        </p:blipFill>
        <p:spPr>
          <a:xfrm>
            <a:off x="6091916" y="1224619"/>
            <a:ext cx="5451627" cy="4363346"/>
          </a:xfrm>
          <a:prstGeom prst="rect">
            <a:avLst/>
          </a:prstGeom>
        </p:spPr>
      </p:pic>
      <p:sp>
        <p:nvSpPr>
          <p:cNvPr id="6" name="TextBox 5">
            <a:extLst>
              <a:ext uri="{FF2B5EF4-FFF2-40B4-BE49-F238E27FC236}">
                <a16:creationId xmlns:a16="http://schemas.microsoft.com/office/drawing/2014/main" id="{EA773091-7FF0-4DD5-B12A-B8A8EEF13168}"/>
              </a:ext>
            </a:extLst>
          </p:cNvPr>
          <p:cNvSpPr txBox="1"/>
          <p:nvPr/>
        </p:nvSpPr>
        <p:spPr>
          <a:xfrm>
            <a:off x="9161595" y="5523525"/>
            <a:ext cx="2508854" cy="369332"/>
          </a:xfrm>
          <a:prstGeom prst="rect">
            <a:avLst/>
          </a:prstGeom>
          <a:noFill/>
        </p:spPr>
        <p:txBody>
          <a:bodyPr wrap="square" rtlCol="0">
            <a:spAutoFit/>
          </a:bodyPr>
          <a:lstStyle/>
          <a:p>
            <a:pPr>
              <a:spcAft>
                <a:spcPts val="600"/>
              </a:spcAft>
            </a:pPr>
            <a:r>
              <a:rPr lang="en-GB" sz="1200" dirty="0">
                <a:latin typeface="Times New Roman" panose="02020603050405020304" pitchFamily="18" charset="0"/>
                <a:cs typeface="Times New Roman" panose="02020603050405020304" pitchFamily="18" charset="0"/>
              </a:rPr>
              <a:t>(Masculinity and Femininity, 2013</a:t>
            </a:r>
            <a:r>
              <a:rPr lang="en-GB" dirty="0"/>
              <a:t>)</a:t>
            </a:r>
            <a:endParaRPr lang="en-US" sz="1600" dirty="0">
              <a:solidFill>
                <a:srgbClr val="000000"/>
              </a:solidFill>
            </a:endParaRPr>
          </a:p>
        </p:txBody>
      </p:sp>
    </p:spTree>
    <p:extLst>
      <p:ext uri="{BB962C8B-B14F-4D97-AF65-F5344CB8AC3E}">
        <p14:creationId xmlns:p14="http://schemas.microsoft.com/office/powerpoint/2010/main" val="8635214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F865A9-8266-487C-978C-EDF355C8F2EC}"/>
              </a:ext>
            </a:extLst>
          </p:cNvPr>
          <p:cNvSpPr>
            <a:spLocks noGrp="1"/>
          </p:cNvSpPr>
          <p:nvPr>
            <p:ph type="title"/>
          </p:nvPr>
        </p:nvSpPr>
        <p:spPr>
          <a:xfrm>
            <a:off x="2592924" y="624110"/>
            <a:ext cx="8911687" cy="915932"/>
          </a:xfrm>
        </p:spPr>
        <p:txBody>
          <a:bodyPr/>
          <a:lstStyle/>
          <a:p>
            <a:r>
              <a:rPr lang="en-GB" dirty="0"/>
              <a:t>Beauvoir’s contention on Masculinity</a:t>
            </a:r>
          </a:p>
        </p:txBody>
      </p:sp>
      <p:sp>
        <p:nvSpPr>
          <p:cNvPr id="3" name="Content Placeholder 2">
            <a:extLst>
              <a:ext uri="{FF2B5EF4-FFF2-40B4-BE49-F238E27FC236}">
                <a16:creationId xmlns:a16="http://schemas.microsoft.com/office/drawing/2014/main" id="{B1011AD3-1910-4801-995B-135BA717EED5}"/>
              </a:ext>
            </a:extLst>
          </p:cNvPr>
          <p:cNvSpPr>
            <a:spLocks noGrp="1"/>
          </p:cNvSpPr>
          <p:nvPr>
            <p:ph sz="half" idx="1"/>
          </p:nvPr>
        </p:nvSpPr>
        <p:spPr>
          <a:xfrm>
            <a:off x="2300453" y="1280160"/>
            <a:ext cx="9317239" cy="5135078"/>
          </a:xfrm>
        </p:spPr>
        <p:txBody>
          <a:bodyPr>
            <a:normAutofit/>
          </a:bodyPr>
          <a:lstStyle/>
          <a:p>
            <a:pPr marL="0" indent="0">
              <a:buNone/>
            </a:pPr>
            <a:r>
              <a:rPr lang="en-US" dirty="0">
                <a:latin typeface="Times New Roman" panose="02020603050405020304" pitchFamily="18" charset="0"/>
                <a:cs typeface="Times New Roman" panose="02020603050405020304" pitchFamily="18" charset="0"/>
              </a:rPr>
              <a:t>Simone De Beauvoir’s contention that men are universally human, thus often referred to as the term, transcendence.  Whereas woman should remain in the place they are assigned to thus being trapped within immanence (Beauvoir and Parshley, 1997).</a:t>
            </a:r>
          </a:p>
          <a:p>
            <a:pPr marL="0" indent="0">
              <a:buNone/>
            </a:pPr>
            <a:r>
              <a:rPr lang="en-US" dirty="0">
                <a:latin typeface="Times New Roman" panose="02020603050405020304" pitchFamily="18" charset="0"/>
                <a:cs typeface="Times New Roman" panose="02020603050405020304" pitchFamily="18" charset="0"/>
              </a:rPr>
              <a:t>Beauvoir states:</a:t>
            </a:r>
          </a:p>
          <a:p>
            <a:pPr marL="0" indent="0">
              <a:buNone/>
            </a:pPr>
            <a:r>
              <a:rPr lang="en-US" dirty="0">
                <a:latin typeface="Times New Roman" panose="02020603050405020304" pitchFamily="18" charset="0"/>
                <a:cs typeface="Times New Roman" panose="02020603050405020304" pitchFamily="18" charset="0"/>
              </a:rPr>
              <a:t>	“This notion we reject, for our perspective is that of existentialist ethics. Every subject plays 	his part as such specifically through exploits or projects that serve as a mode of 			transcendence…. There is no 	justification for present existence other than its expansion into 	an indefinitely open future. Every time 	transcendence falls back into immanence, stagnation, 	there is a degradation of existence.  This downfall represents a moral fault if the subject 	consents to it; if it is inflicted upon him, it spells frustration and oppression. In both cases it is 	an absolute evil” </a:t>
            </a:r>
            <a:r>
              <a:rPr lang="en-GB" dirty="0">
                <a:latin typeface="Times New Roman" panose="02020603050405020304" pitchFamily="18" charset="0"/>
                <a:cs typeface="Times New Roman" panose="02020603050405020304" pitchFamily="18" charset="0"/>
              </a:rPr>
              <a:t>(Beauvoir and Parshley, 1997).</a:t>
            </a:r>
          </a:p>
          <a:p>
            <a:pPr marL="0" indent="0">
              <a:buNone/>
            </a:pPr>
            <a:r>
              <a:rPr lang="en-GB" dirty="0">
                <a:latin typeface="Times New Roman" panose="02020603050405020304" pitchFamily="18" charset="0"/>
                <a:cs typeface="Times New Roman" panose="02020603050405020304" pitchFamily="18" charset="0"/>
              </a:rPr>
              <a:t>Both men and woman are human by virtue, both having potential to achieve transcendence.</a:t>
            </a:r>
          </a:p>
          <a:p>
            <a:pPr marL="0" indent="0">
              <a:buNone/>
            </a:pPr>
            <a:r>
              <a:rPr lang="en-US" dirty="0">
                <a:latin typeface="Times New Roman" panose="02020603050405020304" pitchFamily="18" charset="0"/>
                <a:cs typeface="Times New Roman" panose="02020603050405020304" pitchFamily="18" charset="0"/>
              </a:rPr>
              <a:t>Beauvoir’s famous claim “One is not born, but rather becomes, a woman”,  believed that there would come the day when women would be able to participate in transcendence precisely as women (Beauvoir and Parshley, 1997).</a:t>
            </a:r>
          </a:p>
          <a:p>
            <a:pPr marL="0" indent="0">
              <a:buNone/>
            </a:pPr>
            <a:endParaRPr lang="en-US" sz="1600" dirty="0">
              <a:latin typeface="Times New Roman" panose="02020603050405020304" pitchFamily="18" charset="0"/>
              <a:cs typeface="Times New Roman" panose="02020603050405020304" pitchFamily="18" charset="0"/>
            </a:endParaRPr>
          </a:p>
          <a:p>
            <a:pPr marL="0" indent="0">
              <a:buNone/>
            </a:pPr>
            <a:endParaRPr lang="en-GB" sz="1600" dirty="0">
              <a:latin typeface="Times New Roman" panose="02020603050405020304" pitchFamily="18" charset="0"/>
              <a:cs typeface="Times New Roman" panose="02020603050405020304" pitchFamily="18" charset="0"/>
            </a:endParaRPr>
          </a:p>
          <a:p>
            <a:pPr marL="0" indent="0">
              <a:buNone/>
            </a:pPr>
            <a:endParaRPr lang="en-GB" sz="16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8176317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grpSp>
        <p:nvGrpSpPr>
          <p:cNvPr id="137" name="Group 136">
            <a:extLst>
              <a:ext uri="{FF2B5EF4-FFF2-40B4-BE49-F238E27FC236}">
                <a16:creationId xmlns:a16="http://schemas.microsoft.com/office/drawing/2014/main" id="{7B7EFD05-5F12-420E-8AEF-74D5EF9D58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38" name="Freeform 11">
              <a:extLst>
                <a:ext uri="{FF2B5EF4-FFF2-40B4-BE49-F238E27FC236}">
                  <a16:creationId xmlns:a16="http://schemas.microsoft.com/office/drawing/2014/main" id="{6B6786B7-9BA0-488B-8C6B-1C5BB4E2A5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39" name="Freeform 12">
              <a:extLst>
                <a:ext uri="{FF2B5EF4-FFF2-40B4-BE49-F238E27FC236}">
                  <a16:creationId xmlns:a16="http://schemas.microsoft.com/office/drawing/2014/main" id="{ACF6C842-D596-43D3-B584-5672E0D331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40" name="Freeform 13">
              <a:extLst>
                <a:ext uri="{FF2B5EF4-FFF2-40B4-BE49-F238E27FC236}">
                  <a16:creationId xmlns:a16="http://schemas.microsoft.com/office/drawing/2014/main" id="{6DF84F3E-35FA-497B-B6FA-F453E82F32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41" name="Freeform 14">
              <a:extLst>
                <a:ext uri="{FF2B5EF4-FFF2-40B4-BE49-F238E27FC236}">
                  <a16:creationId xmlns:a16="http://schemas.microsoft.com/office/drawing/2014/main" id="{2846D7FA-E05C-448E-B156-F77C205A14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42" name="Freeform 15">
              <a:extLst>
                <a:ext uri="{FF2B5EF4-FFF2-40B4-BE49-F238E27FC236}">
                  <a16:creationId xmlns:a16="http://schemas.microsoft.com/office/drawing/2014/main" id="{E269AD3A-E6B6-4322-A013-276CBC1B08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43" name="Freeform 16">
              <a:extLst>
                <a:ext uri="{FF2B5EF4-FFF2-40B4-BE49-F238E27FC236}">
                  <a16:creationId xmlns:a16="http://schemas.microsoft.com/office/drawing/2014/main" id="{CEFB9F00-6239-4BF6-B439-D16231B240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44" name="Freeform 17">
              <a:extLst>
                <a:ext uri="{FF2B5EF4-FFF2-40B4-BE49-F238E27FC236}">
                  <a16:creationId xmlns:a16="http://schemas.microsoft.com/office/drawing/2014/main" id="{74D1DDDB-FC85-40C5-9225-06312C4515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45" name="Freeform 18">
              <a:extLst>
                <a:ext uri="{FF2B5EF4-FFF2-40B4-BE49-F238E27FC236}">
                  <a16:creationId xmlns:a16="http://schemas.microsoft.com/office/drawing/2014/main" id="{E9217709-40C1-4F4A-AB69-8A693608AB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146" name="Freeform 19">
              <a:extLst>
                <a:ext uri="{FF2B5EF4-FFF2-40B4-BE49-F238E27FC236}">
                  <a16:creationId xmlns:a16="http://schemas.microsoft.com/office/drawing/2014/main" id="{ACCD26D6-BC97-43F5-B803-5838985FCC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147" name="Freeform 20">
              <a:extLst>
                <a:ext uri="{FF2B5EF4-FFF2-40B4-BE49-F238E27FC236}">
                  <a16:creationId xmlns:a16="http://schemas.microsoft.com/office/drawing/2014/main" id="{8136022F-2988-42E2-90E1-617D189FF1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148" name="Freeform 21">
              <a:extLst>
                <a:ext uri="{FF2B5EF4-FFF2-40B4-BE49-F238E27FC236}">
                  <a16:creationId xmlns:a16="http://schemas.microsoft.com/office/drawing/2014/main" id="{03859925-85FA-4D69-A0AB-6F827E3B5C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149" name="Freeform 22">
              <a:extLst>
                <a:ext uri="{FF2B5EF4-FFF2-40B4-BE49-F238E27FC236}">
                  <a16:creationId xmlns:a16="http://schemas.microsoft.com/office/drawing/2014/main" id="{BAE65FC7-970A-4DCC-9FB4-CF0F7496A9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51" name="Group 150">
            <a:extLst>
              <a:ext uri="{FF2B5EF4-FFF2-40B4-BE49-F238E27FC236}">
                <a16:creationId xmlns:a16="http://schemas.microsoft.com/office/drawing/2014/main" id="{B64F33C7-E158-4057-87E7-6F42AA6D03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157"/>
            <a:ext cx="2356675" cy="6853096"/>
            <a:chOff x="6627813" y="195610"/>
            <a:chExt cx="1952625" cy="5678141"/>
          </a:xfrm>
        </p:grpSpPr>
        <p:sp>
          <p:nvSpPr>
            <p:cNvPr id="152" name="Freeform 27">
              <a:extLst>
                <a:ext uri="{FF2B5EF4-FFF2-40B4-BE49-F238E27FC236}">
                  <a16:creationId xmlns:a16="http://schemas.microsoft.com/office/drawing/2014/main" id="{26714E66-FCC0-42F6-B127-0F91203BC5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53" name="Freeform 28">
              <a:extLst>
                <a:ext uri="{FF2B5EF4-FFF2-40B4-BE49-F238E27FC236}">
                  <a16:creationId xmlns:a16="http://schemas.microsoft.com/office/drawing/2014/main" id="{7E0BD3C9-F0D9-4A53-87DF-71D17D328D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54" name="Freeform 29">
              <a:extLst>
                <a:ext uri="{FF2B5EF4-FFF2-40B4-BE49-F238E27FC236}">
                  <a16:creationId xmlns:a16="http://schemas.microsoft.com/office/drawing/2014/main" id="{DFA9FE4C-FCED-4A9A-9E43-358EB75011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55" name="Freeform 30">
              <a:extLst>
                <a:ext uri="{FF2B5EF4-FFF2-40B4-BE49-F238E27FC236}">
                  <a16:creationId xmlns:a16="http://schemas.microsoft.com/office/drawing/2014/main" id="{E5D5BB28-15EC-4D32-9C05-C2206AF9E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6" name="Freeform 31">
              <a:extLst>
                <a:ext uri="{FF2B5EF4-FFF2-40B4-BE49-F238E27FC236}">
                  <a16:creationId xmlns:a16="http://schemas.microsoft.com/office/drawing/2014/main" id="{06210E9D-4080-4566-B32A-3A8BE356F8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57" name="Freeform 32">
              <a:extLst>
                <a:ext uri="{FF2B5EF4-FFF2-40B4-BE49-F238E27FC236}">
                  <a16:creationId xmlns:a16="http://schemas.microsoft.com/office/drawing/2014/main" id="{894D3505-0982-40B2-8131-1B6BFF2736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58" name="Freeform 33">
              <a:extLst>
                <a:ext uri="{FF2B5EF4-FFF2-40B4-BE49-F238E27FC236}">
                  <a16:creationId xmlns:a16="http://schemas.microsoft.com/office/drawing/2014/main" id="{11598CAB-0965-48D6-999C-91450C50D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59" name="Freeform 34">
              <a:extLst>
                <a:ext uri="{FF2B5EF4-FFF2-40B4-BE49-F238E27FC236}">
                  <a16:creationId xmlns:a16="http://schemas.microsoft.com/office/drawing/2014/main" id="{29E94126-468A-4060-BCBC-DC3806A46F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60" name="Freeform 35">
              <a:extLst>
                <a:ext uri="{FF2B5EF4-FFF2-40B4-BE49-F238E27FC236}">
                  <a16:creationId xmlns:a16="http://schemas.microsoft.com/office/drawing/2014/main" id="{438F3422-C112-405B-B955-7B16907214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161" name="Freeform 36">
              <a:extLst>
                <a:ext uri="{FF2B5EF4-FFF2-40B4-BE49-F238E27FC236}">
                  <a16:creationId xmlns:a16="http://schemas.microsoft.com/office/drawing/2014/main" id="{C99C65FC-23C1-4B1D-A385-29B46619D2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162" name="Freeform 37">
              <a:extLst>
                <a:ext uri="{FF2B5EF4-FFF2-40B4-BE49-F238E27FC236}">
                  <a16:creationId xmlns:a16="http://schemas.microsoft.com/office/drawing/2014/main" id="{53D192C3-5E79-4B85-98D0-8F6C681CDC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163" name="Freeform 38">
              <a:extLst>
                <a:ext uri="{FF2B5EF4-FFF2-40B4-BE49-F238E27FC236}">
                  <a16:creationId xmlns:a16="http://schemas.microsoft.com/office/drawing/2014/main" id="{8709C0CF-D42A-4EE0-9C30-B0B72C69AD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165" name="Rectangle 164">
            <a:extLst>
              <a:ext uri="{FF2B5EF4-FFF2-40B4-BE49-F238E27FC236}">
                <a16:creationId xmlns:a16="http://schemas.microsoft.com/office/drawing/2014/main" id="{B8FE8EF1-7AF2-4864-A8DE-7EE3481DA1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167" name="Freeform 11">
            <a:extLst>
              <a:ext uri="{FF2B5EF4-FFF2-40B4-BE49-F238E27FC236}">
                <a16:creationId xmlns:a16="http://schemas.microsoft.com/office/drawing/2014/main" id="{5B3CCFC9-E82D-444E-9621-FE5F95E679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2" name="Title 1">
            <a:extLst>
              <a:ext uri="{FF2B5EF4-FFF2-40B4-BE49-F238E27FC236}">
                <a16:creationId xmlns:a16="http://schemas.microsoft.com/office/drawing/2014/main" id="{C1A1BC51-83C1-41EA-9CAB-9AD37CB2C6B0}"/>
              </a:ext>
            </a:extLst>
          </p:cNvPr>
          <p:cNvSpPr>
            <a:spLocks noGrp="1"/>
          </p:cNvSpPr>
          <p:nvPr>
            <p:ph type="title"/>
          </p:nvPr>
        </p:nvSpPr>
        <p:spPr>
          <a:xfrm>
            <a:off x="1687669" y="624110"/>
            <a:ext cx="4137059" cy="1280890"/>
          </a:xfrm>
        </p:spPr>
        <p:txBody>
          <a:bodyPr vert="horz" lIns="91440" tIns="45720" rIns="91440" bIns="45720" rtlCol="0" anchor="t">
            <a:normAutofit/>
          </a:bodyPr>
          <a:lstStyle/>
          <a:p>
            <a:r>
              <a:rPr lang="en-US" sz="3200" dirty="0"/>
              <a:t>Judith Butler’s</a:t>
            </a:r>
            <a:br>
              <a:rPr lang="en-US" sz="3200" dirty="0"/>
            </a:br>
            <a:r>
              <a:rPr lang="en-US" sz="3200" dirty="0"/>
              <a:t>Gender Identity</a:t>
            </a:r>
          </a:p>
        </p:txBody>
      </p:sp>
      <p:sp>
        <p:nvSpPr>
          <p:cNvPr id="2054" name="Content Placeholder 2053">
            <a:extLst>
              <a:ext uri="{FF2B5EF4-FFF2-40B4-BE49-F238E27FC236}">
                <a16:creationId xmlns:a16="http://schemas.microsoft.com/office/drawing/2014/main" id="{1F38DE4E-DC5C-4212-B2BD-116ACA0D6292}"/>
              </a:ext>
            </a:extLst>
          </p:cNvPr>
          <p:cNvSpPr>
            <a:spLocks noGrp="1"/>
          </p:cNvSpPr>
          <p:nvPr>
            <p:ph idx="1"/>
          </p:nvPr>
        </p:nvSpPr>
        <p:spPr>
          <a:xfrm>
            <a:off x="1683956" y="1740944"/>
            <a:ext cx="4140772" cy="4788943"/>
          </a:xfrm>
        </p:spPr>
        <p:txBody>
          <a:bodyPr vert="horz" lIns="91440" tIns="45720" rIns="91440" bIns="45720" rtlCol="0">
            <a:normAutofit/>
          </a:bodyPr>
          <a:lstStyle/>
          <a:p>
            <a:pPr marL="0" indent="0">
              <a:buNone/>
            </a:pPr>
            <a:r>
              <a:rPr lang="en-US" sz="1600" dirty="0">
                <a:latin typeface="Times New Roman" panose="02020603050405020304" pitchFamily="18" charset="0"/>
                <a:cs typeface="Times New Roman" panose="02020603050405020304" pitchFamily="18" charset="0"/>
              </a:rPr>
              <a:t>It is Judith Butler who presents sex as the biological gender, as opposed to gender being the  social gender.  Thus seeing gender as a performance (Butler, 1990).</a:t>
            </a:r>
          </a:p>
          <a:p>
            <a:pPr marL="0" indent="0">
              <a:buNone/>
            </a:pPr>
            <a:r>
              <a:rPr lang="en-US" sz="1600" dirty="0">
                <a:latin typeface="Times New Roman" panose="02020603050405020304" pitchFamily="18" charset="0"/>
                <a:cs typeface="Times New Roman" panose="02020603050405020304" pitchFamily="18" charset="0"/>
              </a:rPr>
              <a:t>Butler believes the physical body is an instrument, until it has been assigned its gender either before or after birth.  Predetermined by culture and current discourses (Butler, 1990).</a:t>
            </a:r>
          </a:p>
          <a:p>
            <a:pPr marL="0" indent="0">
              <a:buNone/>
            </a:pPr>
            <a:r>
              <a:rPr lang="en-US" sz="1600" dirty="0">
                <a:latin typeface="Times New Roman" panose="02020603050405020304" pitchFamily="18" charset="0"/>
                <a:cs typeface="Times New Roman" panose="02020603050405020304" pitchFamily="18" charset="0"/>
              </a:rPr>
              <a:t>One may be born as a biological male, however there is no reason why they cannot embody the female category in the same way born into that of the female (Butler, 1990).</a:t>
            </a:r>
          </a:p>
          <a:p>
            <a:pPr marL="0" indent="0">
              <a:buNone/>
            </a:pPr>
            <a:endParaRPr lang="en-US" sz="1600" dirty="0">
              <a:solidFill>
                <a:srgbClr val="000000"/>
              </a:solidFill>
            </a:endParaRPr>
          </a:p>
        </p:txBody>
      </p:sp>
      <p:pic>
        <p:nvPicPr>
          <p:cNvPr id="2050" name="Picture 2">
            <a:extLst>
              <a:ext uri="{FF2B5EF4-FFF2-40B4-BE49-F238E27FC236}">
                <a16:creationId xmlns:a16="http://schemas.microsoft.com/office/drawing/2014/main" id="{2B1ACD63-ACF3-4B8F-8813-DD32ACFF360F}"/>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091916" y="1129216"/>
            <a:ext cx="5451627" cy="4279527"/>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a:extLst>
              <a:ext uri="{FF2B5EF4-FFF2-40B4-BE49-F238E27FC236}">
                <a16:creationId xmlns:a16="http://schemas.microsoft.com/office/drawing/2014/main" id="{63989DDD-BE69-4DE6-AA35-89620B7095B0}"/>
              </a:ext>
            </a:extLst>
          </p:cNvPr>
          <p:cNvSpPr/>
          <p:nvPr/>
        </p:nvSpPr>
        <p:spPr>
          <a:xfrm>
            <a:off x="10508044" y="5415406"/>
            <a:ext cx="1052148" cy="276999"/>
          </a:xfrm>
          <a:prstGeom prst="rect">
            <a:avLst/>
          </a:prstGeom>
        </p:spPr>
        <p:txBody>
          <a:bodyPr wrap="none">
            <a:spAutoFit/>
          </a:bodyPr>
          <a:lstStyle/>
          <a:p>
            <a:pPr>
              <a:spcAft>
                <a:spcPts val="600"/>
              </a:spcAft>
            </a:pPr>
            <a:r>
              <a:rPr lang="en-GB" sz="1200">
                <a:solidFill>
                  <a:srgbClr val="000000"/>
                </a:solidFill>
                <a:latin typeface="Times New Roman" panose="02020603050405020304" pitchFamily="18" charset="0"/>
                <a:cs typeface="Times New Roman" panose="02020603050405020304" pitchFamily="18" charset="0"/>
              </a:rPr>
              <a:t>(Butler, 2020)</a:t>
            </a:r>
            <a:endParaRPr lang="en-GB" sz="120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9393653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03BBD-CA2B-4E62-AD32-BE36CB8004AA}"/>
              </a:ext>
            </a:extLst>
          </p:cNvPr>
          <p:cNvSpPr>
            <a:spLocks noGrp="1"/>
          </p:cNvSpPr>
          <p:nvPr>
            <p:ph type="title"/>
          </p:nvPr>
        </p:nvSpPr>
        <p:spPr>
          <a:xfrm>
            <a:off x="2592925" y="816615"/>
            <a:ext cx="8911687" cy="1280890"/>
          </a:xfrm>
        </p:spPr>
        <p:txBody>
          <a:bodyPr>
            <a:normAutofit/>
          </a:bodyPr>
          <a:lstStyle/>
          <a:p>
            <a:pPr algn="ctr"/>
            <a:r>
              <a:rPr lang="en-GB" sz="3200" dirty="0">
                <a:latin typeface="Times New Roman" panose="02020603050405020304" pitchFamily="18" charset="0"/>
                <a:cs typeface="Times New Roman" panose="02020603050405020304" pitchFamily="18" charset="0"/>
              </a:rPr>
              <a:t>Human Rights along with Hegemonic Masculinity and Masculine Femininity in the 21</a:t>
            </a:r>
            <a:r>
              <a:rPr lang="en-GB" sz="3200" baseline="30000" dirty="0">
                <a:latin typeface="Times New Roman" panose="02020603050405020304" pitchFamily="18" charset="0"/>
                <a:cs typeface="Times New Roman" panose="02020603050405020304" pitchFamily="18" charset="0"/>
              </a:rPr>
              <a:t>st</a:t>
            </a:r>
            <a:r>
              <a:rPr lang="en-GB" sz="3200" dirty="0">
                <a:latin typeface="Times New Roman" panose="02020603050405020304" pitchFamily="18" charset="0"/>
                <a:cs typeface="Times New Roman" panose="02020603050405020304" pitchFamily="18" charset="0"/>
              </a:rPr>
              <a:t> Century </a:t>
            </a:r>
          </a:p>
        </p:txBody>
      </p:sp>
      <p:sp>
        <p:nvSpPr>
          <p:cNvPr id="3" name="Content Placeholder 2">
            <a:extLst>
              <a:ext uri="{FF2B5EF4-FFF2-40B4-BE49-F238E27FC236}">
                <a16:creationId xmlns:a16="http://schemas.microsoft.com/office/drawing/2014/main" id="{FF617156-513A-4C19-8419-5ED0090F3262}"/>
              </a:ext>
            </a:extLst>
          </p:cNvPr>
          <p:cNvSpPr>
            <a:spLocks noGrp="1"/>
          </p:cNvSpPr>
          <p:nvPr>
            <p:ph idx="1"/>
          </p:nvPr>
        </p:nvSpPr>
        <p:spPr>
          <a:xfrm>
            <a:off x="2592925" y="2223436"/>
            <a:ext cx="8915400" cy="4159424"/>
          </a:xfrm>
        </p:spPr>
        <p:txBody>
          <a:bodyPr>
            <a:normAutofit fontScale="92500" lnSpcReduction="10000"/>
          </a:bodyPr>
          <a:lstStyle/>
          <a:p>
            <a:pPr marL="0" indent="0">
              <a:buNone/>
            </a:pPr>
            <a:r>
              <a:rPr lang="en-GB" dirty="0">
                <a:latin typeface="Times New Roman" panose="02020603050405020304" pitchFamily="18" charset="0"/>
                <a:cs typeface="Times New Roman" panose="02020603050405020304" pitchFamily="18" charset="0"/>
              </a:rPr>
              <a:t>Identities that once stabilised the social world are in decline.</a:t>
            </a:r>
          </a:p>
          <a:p>
            <a:pPr marL="0" indent="0">
              <a:buNone/>
            </a:pPr>
            <a:r>
              <a:rPr lang="en-GB" dirty="0">
                <a:latin typeface="Times New Roman" panose="02020603050405020304" pitchFamily="18" charset="0"/>
                <a:cs typeface="Times New Roman" panose="02020603050405020304" pitchFamily="18" charset="0"/>
              </a:rPr>
              <a:t>The Universal Declaration of Human Rights 1948 disregarded sexual freedom.  Through developments within the law of human rights, advocacy for women’s rights along with mobilization around HIV, human rights became central in queer politics (Altman and Symons, 2016).   </a:t>
            </a:r>
          </a:p>
          <a:p>
            <a:pPr marL="0" indent="0">
              <a:buNone/>
            </a:pPr>
            <a:r>
              <a:rPr lang="en-GB" dirty="0">
                <a:latin typeface="Times New Roman" panose="02020603050405020304" pitchFamily="18" charset="0"/>
                <a:cs typeface="Times New Roman" panose="02020603050405020304" pitchFamily="18" charset="0"/>
              </a:rPr>
              <a:t>The discourse of Human Rights belongs to the humanist frame, which encompasses, equal rights, equality, along with respect for bodily integrity </a:t>
            </a:r>
            <a:r>
              <a:rPr lang="en-US" dirty="0">
                <a:latin typeface="Times New Roman" panose="02020603050405020304" pitchFamily="18" charset="0"/>
                <a:cs typeface="Times New Roman" panose="02020603050405020304" pitchFamily="18" charset="0"/>
              </a:rPr>
              <a:t>(Andermahr et al, 1997).</a:t>
            </a:r>
          </a:p>
          <a:p>
            <a:pPr marL="0" indent="0">
              <a:buNone/>
            </a:pPr>
            <a:r>
              <a:rPr lang="en-US" dirty="0">
                <a:latin typeface="Times New Roman" panose="02020603050405020304" pitchFamily="18" charset="0"/>
                <a:cs typeface="Times New Roman" panose="02020603050405020304" pitchFamily="18" charset="0"/>
              </a:rPr>
              <a:t>We are all human, no matter how we define our individuality therefor equally free to enjoy our human rights (Freeman, 2011). </a:t>
            </a:r>
          </a:p>
          <a:p>
            <a:pPr marL="0" indent="0">
              <a:buNone/>
            </a:pPr>
            <a:r>
              <a:rPr lang="en-US" dirty="0">
                <a:latin typeface="Times New Roman" panose="02020603050405020304" pitchFamily="18" charset="0"/>
                <a:cs typeface="Times New Roman" panose="02020603050405020304" pitchFamily="18" charset="0"/>
              </a:rPr>
              <a:t>Judith Butler states:</a:t>
            </a:r>
          </a:p>
          <a:p>
            <a:pPr marL="0" indent="0">
              <a:buNone/>
            </a:pPr>
            <a:r>
              <a:rPr lang="en-US" dirty="0">
                <a:latin typeface="Times New Roman" panose="02020603050405020304" pitchFamily="18" charset="0"/>
                <a:cs typeface="Times New Roman" panose="02020603050405020304" pitchFamily="18" charset="0"/>
              </a:rPr>
              <a:t>	“At its most complex (drag) is a double inversion that says, appearance is an illusion.  My 	outside appearance is feminine, but my essence inside the body is masculine.  At the same time 	it symbolizes the opposite inversion, my appearance outside my body, my gender is masculine 	but my essence inside myself is feminine” (Butler, 1990).</a:t>
            </a:r>
          </a:p>
          <a:p>
            <a:pPr marL="0" indent="0">
              <a:buNone/>
            </a:pPr>
            <a:r>
              <a:rPr lang="en-US" dirty="0">
                <a:latin typeface="Times New Roman" panose="02020603050405020304" pitchFamily="18" charset="0"/>
                <a:cs typeface="Times New Roman" panose="02020603050405020304" pitchFamily="18" charset="0"/>
              </a:rPr>
              <a:t> </a:t>
            </a:r>
            <a:endParaRPr lang="en-GB" dirty="0"/>
          </a:p>
        </p:txBody>
      </p:sp>
    </p:spTree>
    <p:extLst>
      <p:ext uri="{BB962C8B-B14F-4D97-AF65-F5344CB8AC3E}">
        <p14:creationId xmlns:p14="http://schemas.microsoft.com/office/powerpoint/2010/main" val="33179961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3FC549-27C8-4B0B-B781-3E0CAA658699}"/>
              </a:ext>
            </a:extLst>
          </p:cNvPr>
          <p:cNvSpPr>
            <a:spLocks noGrp="1"/>
          </p:cNvSpPr>
          <p:nvPr>
            <p:ph type="title"/>
          </p:nvPr>
        </p:nvSpPr>
        <p:spPr>
          <a:xfrm>
            <a:off x="2515922" y="2683915"/>
            <a:ext cx="8911687" cy="2455975"/>
          </a:xfrm>
        </p:spPr>
        <p:txBody>
          <a:bodyPr>
            <a:normAutofit fontScale="90000"/>
          </a:bodyPr>
          <a:lstStyle/>
          <a:p>
            <a:pPr algn="ctr"/>
            <a:r>
              <a:rPr lang="en-US" sz="6000" dirty="0">
                <a:solidFill>
                  <a:schemeClr val="tx2">
                    <a:lumMod val="75000"/>
                  </a:schemeClr>
                </a:solidFill>
                <a:latin typeface="Times New Roman" panose="02020603050405020304" pitchFamily="18" charset="0"/>
                <a:cs typeface="Times New Roman" panose="02020603050405020304" pitchFamily="18" charset="0"/>
              </a:rPr>
              <a:t>Thank you for listening to my Presentation</a:t>
            </a:r>
            <a:br>
              <a:rPr lang="en-US" dirty="0">
                <a:solidFill>
                  <a:schemeClr val="tx2">
                    <a:lumMod val="75000"/>
                  </a:schemeClr>
                </a:solidFill>
              </a:rPr>
            </a:br>
            <a:endParaRPr lang="en-GB" dirty="0"/>
          </a:p>
        </p:txBody>
      </p:sp>
    </p:spTree>
    <p:extLst>
      <p:ext uri="{BB962C8B-B14F-4D97-AF65-F5344CB8AC3E}">
        <p14:creationId xmlns:p14="http://schemas.microsoft.com/office/powerpoint/2010/main" val="36306952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1B7A3AC-75FB-4952-AF1E-8F6FA3B23429}"/>
              </a:ext>
            </a:extLst>
          </p:cNvPr>
          <p:cNvSpPr txBox="1"/>
          <p:nvPr/>
        </p:nvSpPr>
        <p:spPr>
          <a:xfrm>
            <a:off x="1617044" y="404262"/>
            <a:ext cx="9779268" cy="6093976"/>
          </a:xfrm>
          <a:prstGeom prst="rect">
            <a:avLst/>
          </a:prstGeom>
          <a:noFill/>
        </p:spPr>
        <p:txBody>
          <a:bodyPr wrap="square" rtlCol="0">
            <a:spAutoFit/>
          </a:bodyPr>
          <a:lstStyle/>
          <a:p>
            <a:r>
              <a:rPr lang="en-GB" sz="1400" dirty="0">
                <a:latin typeface="Times New Roman" panose="02020603050405020304" pitchFamily="18" charset="0"/>
                <a:cs typeface="Times New Roman" panose="02020603050405020304" pitchFamily="18" charset="0"/>
              </a:rPr>
              <a:t>References</a:t>
            </a:r>
          </a:p>
          <a:p>
            <a:endParaRPr lang="en-GB" sz="1400" dirty="0">
              <a:latin typeface="Times New Roman" panose="02020603050405020304" pitchFamily="18" charset="0"/>
              <a:cs typeface="Times New Roman" panose="02020603050405020304" pitchFamily="18" charset="0"/>
            </a:endParaRPr>
          </a:p>
          <a:p>
            <a:r>
              <a:rPr lang="en-US" sz="1400" dirty="0">
                <a:latin typeface="Times New Roman" panose="02020603050405020304" pitchFamily="18" charset="0"/>
                <a:cs typeface="Times New Roman" panose="02020603050405020304" pitchFamily="18" charset="0"/>
              </a:rPr>
              <a:t>Altman, D. and Symons, J. (2016). </a:t>
            </a:r>
            <a:r>
              <a:rPr lang="en-US" sz="1400" i="1" dirty="0">
                <a:latin typeface="Times New Roman" panose="02020603050405020304" pitchFamily="18" charset="0"/>
                <a:cs typeface="Times New Roman" panose="02020603050405020304" pitchFamily="18" charset="0"/>
              </a:rPr>
              <a:t>Queer wars</a:t>
            </a:r>
            <a:r>
              <a:rPr lang="en-US" sz="1400" dirty="0">
                <a:latin typeface="Times New Roman" panose="02020603050405020304" pitchFamily="18" charset="0"/>
                <a:cs typeface="Times New Roman" panose="02020603050405020304" pitchFamily="18" charset="0"/>
              </a:rPr>
              <a:t>. Cambridge, UK: Polity Press.</a:t>
            </a:r>
          </a:p>
          <a:p>
            <a:endParaRPr lang="en-GB" sz="1400" dirty="0">
              <a:latin typeface="Times New Roman" panose="02020603050405020304" pitchFamily="18" charset="0"/>
              <a:cs typeface="Times New Roman" panose="02020603050405020304" pitchFamily="18" charset="0"/>
            </a:endParaRPr>
          </a:p>
          <a:p>
            <a:r>
              <a:rPr lang="en-US" sz="1400" dirty="0">
                <a:latin typeface="Times New Roman" panose="02020603050405020304" pitchFamily="18" charset="0"/>
                <a:cs typeface="Times New Roman" panose="02020603050405020304" pitchFamily="18" charset="0"/>
              </a:rPr>
              <a:t>Andermahr, S., Lovell, T. and </a:t>
            </a:r>
            <a:r>
              <a:rPr lang="en-US" sz="1400" dirty="0" err="1">
                <a:latin typeface="Times New Roman" panose="02020603050405020304" pitchFamily="18" charset="0"/>
                <a:cs typeface="Times New Roman" panose="02020603050405020304" pitchFamily="18" charset="0"/>
              </a:rPr>
              <a:t>Wolkowitz</a:t>
            </a:r>
            <a:r>
              <a:rPr lang="en-US" sz="1400" dirty="0">
                <a:latin typeface="Times New Roman" panose="02020603050405020304" pitchFamily="18" charset="0"/>
                <a:cs typeface="Times New Roman" panose="02020603050405020304" pitchFamily="18" charset="0"/>
              </a:rPr>
              <a:t>, C. (1997). </a:t>
            </a:r>
            <a:r>
              <a:rPr lang="en-US" sz="1400" i="1" dirty="0">
                <a:latin typeface="Times New Roman" panose="02020603050405020304" pitchFamily="18" charset="0"/>
                <a:cs typeface="Times New Roman" panose="02020603050405020304" pitchFamily="18" charset="0"/>
              </a:rPr>
              <a:t>A Concise Glossary of Feminist Theory</a:t>
            </a:r>
            <a:r>
              <a:rPr lang="en-US" sz="1400" dirty="0">
                <a:latin typeface="Times New Roman" panose="02020603050405020304" pitchFamily="18" charset="0"/>
                <a:cs typeface="Times New Roman" panose="02020603050405020304" pitchFamily="18" charset="0"/>
              </a:rPr>
              <a:t>. London: Arnold.</a:t>
            </a:r>
          </a:p>
          <a:p>
            <a:endParaRPr lang="en-US" sz="1400" dirty="0">
              <a:latin typeface="Times New Roman" panose="02020603050405020304" pitchFamily="18" charset="0"/>
              <a:cs typeface="Times New Roman" panose="02020603050405020304" pitchFamily="18" charset="0"/>
            </a:endParaRPr>
          </a:p>
          <a:p>
            <a:r>
              <a:rPr lang="en-US" sz="1400" dirty="0">
                <a:latin typeface="Times New Roman" panose="02020603050405020304" pitchFamily="18" charset="0"/>
                <a:cs typeface="Times New Roman" panose="02020603050405020304" pitchFamily="18" charset="0"/>
              </a:rPr>
              <a:t>Beauvoir, S. and Parshley, H. (1997). </a:t>
            </a:r>
            <a:r>
              <a:rPr lang="en-US" sz="1400" i="1" dirty="0">
                <a:latin typeface="Times New Roman" panose="02020603050405020304" pitchFamily="18" charset="0"/>
                <a:cs typeface="Times New Roman" panose="02020603050405020304" pitchFamily="18" charset="0"/>
              </a:rPr>
              <a:t>The Second Sex</a:t>
            </a:r>
            <a:r>
              <a:rPr lang="en-US" sz="1400" dirty="0">
                <a:latin typeface="Times New Roman" panose="02020603050405020304" pitchFamily="18" charset="0"/>
                <a:cs typeface="Times New Roman" panose="02020603050405020304" pitchFamily="18" charset="0"/>
              </a:rPr>
              <a:t>. London: Vintage Books.</a:t>
            </a:r>
            <a:endParaRPr lang="en-GB" sz="1400" dirty="0">
              <a:latin typeface="Times New Roman" panose="02020603050405020304" pitchFamily="18" charset="0"/>
              <a:cs typeface="Times New Roman" panose="02020603050405020304" pitchFamily="18" charset="0"/>
            </a:endParaRPr>
          </a:p>
          <a:p>
            <a:endParaRPr lang="en-GB" sz="1400" dirty="0">
              <a:latin typeface="Times New Roman" panose="02020603050405020304" pitchFamily="18" charset="0"/>
              <a:cs typeface="Times New Roman" panose="02020603050405020304" pitchFamily="18" charset="0"/>
            </a:endParaRPr>
          </a:p>
          <a:p>
            <a:r>
              <a:rPr lang="en-US" sz="1400" dirty="0">
                <a:latin typeface="Times New Roman" panose="02020603050405020304" pitchFamily="18" charset="0"/>
                <a:cs typeface="Times New Roman" panose="02020603050405020304" pitchFamily="18" charset="0"/>
              </a:rPr>
              <a:t>Burr, V. (2003). </a:t>
            </a:r>
            <a:r>
              <a:rPr lang="en-US" sz="1400" i="1" dirty="0">
                <a:latin typeface="Times New Roman" panose="02020603050405020304" pitchFamily="18" charset="0"/>
                <a:cs typeface="Times New Roman" panose="02020603050405020304" pitchFamily="18" charset="0"/>
              </a:rPr>
              <a:t>Gender and Social Psychology</a:t>
            </a:r>
            <a:r>
              <a:rPr lang="en-US" sz="1400" dirty="0">
                <a:latin typeface="Times New Roman" panose="02020603050405020304" pitchFamily="18" charset="0"/>
                <a:cs typeface="Times New Roman" panose="02020603050405020304" pitchFamily="18" charset="0"/>
              </a:rPr>
              <a:t>. London: Routledge.</a:t>
            </a:r>
          </a:p>
          <a:p>
            <a:endParaRPr lang="en-US" sz="1400" dirty="0">
              <a:latin typeface="Times New Roman" panose="02020603050405020304" pitchFamily="18" charset="0"/>
              <a:cs typeface="Times New Roman" panose="02020603050405020304" pitchFamily="18" charset="0"/>
            </a:endParaRPr>
          </a:p>
          <a:p>
            <a:r>
              <a:rPr lang="en-US" sz="1400" dirty="0">
                <a:latin typeface="Times New Roman" panose="02020603050405020304" pitchFamily="18" charset="0"/>
                <a:cs typeface="Times New Roman" panose="02020603050405020304" pitchFamily="18" charset="0"/>
              </a:rPr>
              <a:t>Butler, J. (1990). </a:t>
            </a:r>
            <a:r>
              <a:rPr lang="en-US" sz="1400" i="1" dirty="0">
                <a:latin typeface="Times New Roman" panose="02020603050405020304" pitchFamily="18" charset="0"/>
                <a:cs typeface="Times New Roman" panose="02020603050405020304" pitchFamily="18" charset="0"/>
              </a:rPr>
              <a:t>Gender Trouble</a:t>
            </a:r>
            <a:r>
              <a:rPr lang="en-US" sz="1400" dirty="0">
                <a:latin typeface="Times New Roman" panose="02020603050405020304" pitchFamily="18" charset="0"/>
                <a:cs typeface="Times New Roman" panose="02020603050405020304" pitchFamily="18" charset="0"/>
              </a:rPr>
              <a:t>. New York: Routledge.</a:t>
            </a:r>
          </a:p>
          <a:p>
            <a:endParaRPr lang="en-US" sz="1400" dirty="0">
              <a:latin typeface="Times New Roman" panose="02020603050405020304" pitchFamily="18" charset="0"/>
              <a:cs typeface="Times New Roman" panose="02020603050405020304" pitchFamily="18" charset="0"/>
            </a:endParaRPr>
          </a:p>
          <a:p>
            <a:r>
              <a:rPr lang="en-US" sz="1400" dirty="0">
                <a:latin typeface="Times New Roman" panose="02020603050405020304" pitchFamily="18" charset="0"/>
                <a:cs typeface="Times New Roman" panose="02020603050405020304" pitchFamily="18" charset="0"/>
              </a:rPr>
              <a:t>Butler, J. (2020). [image] Available at: http://www.quotemaster.org/images/78/78ba08e5ff1791ebb79750d200692a21.jpg [Accessed 5 Jan. 2020].</a:t>
            </a:r>
          </a:p>
          <a:p>
            <a:endParaRPr lang="en-US" sz="1400" dirty="0">
              <a:latin typeface="Times New Roman" panose="02020603050405020304" pitchFamily="18" charset="0"/>
              <a:cs typeface="Times New Roman" panose="02020603050405020304" pitchFamily="18" charset="0"/>
            </a:endParaRPr>
          </a:p>
          <a:p>
            <a:r>
              <a:rPr lang="en-US" sz="1400" dirty="0">
                <a:latin typeface="Times New Roman" panose="02020603050405020304" pitchFamily="18" charset="0"/>
                <a:cs typeface="Times New Roman" panose="02020603050405020304" pitchFamily="18" charset="0"/>
              </a:rPr>
              <a:t>Connell, R. and Messerschmidt, J. (2005). Hegemonic Masculinity. </a:t>
            </a:r>
            <a:r>
              <a:rPr lang="en-US" sz="1400" i="1" dirty="0">
                <a:latin typeface="Times New Roman" panose="02020603050405020304" pitchFamily="18" charset="0"/>
                <a:cs typeface="Times New Roman" panose="02020603050405020304" pitchFamily="18" charset="0"/>
              </a:rPr>
              <a:t>Gender &amp; Society</a:t>
            </a:r>
            <a:r>
              <a:rPr lang="en-US" sz="1400" dirty="0">
                <a:latin typeface="Times New Roman" panose="02020603050405020304" pitchFamily="18" charset="0"/>
                <a:cs typeface="Times New Roman" panose="02020603050405020304" pitchFamily="18" charset="0"/>
              </a:rPr>
              <a:t>, [online] 19(6), pp.829-859. Available at: https://s3.amazonaws.com/academia.edu.documents/40800805/Hegemonic_Masculinity-_Rethinking_the_Concept_R._W._Connell_and_James_W._Messerschmidt.pdf?response-content-disposition=inline%3B%20filename%3DHegemonic_Masculinity-_Rethinking_the_Co.pdf [Accessed 30 Dec. 2019].</a:t>
            </a:r>
          </a:p>
          <a:p>
            <a:endParaRPr lang="en-GB" sz="1400" dirty="0">
              <a:latin typeface="Times New Roman" panose="02020603050405020304" pitchFamily="18" charset="0"/>
              <a:cs typeface="Times New Roman" panose="02020603050405020304" pitchFamily="18" charset="0"/>
            </a:endParaRPr>
          </a:p>
          <a:p>
            <a:pPr algn="just"/>
            <a:r>
              <a:rPr lang="en-GB" sz="1400" dirty="0">
                <a:latin typeface="Times New Roman" panose="02020603050405020304" pitchFamily="18" charset="0"/>
                <a:cs typeface="Times New Roman" panose="02020603050405020304" pitchFamily="18" charset="0"/>
              </a:rPr>
              <a:t>Da Vinci, L. (n.d.). </a:t>
            </a:r>
            <a:r>
              <a:rPr lang="en-GB" sz="1400" i="1" dirty="0">
                <a:latin typeface="Times New Roman" panose="02020603050405020304" pitchFamily="18" charset="0"/>
                <a:cs typeface="Times New Roman" panose="02020603050405020304" pitchFamily="18" charset="0"/>
              </a:rPr>
              <a:t>Vitruvian Man</a:t>
            </a:r>
            <a:r>
              <a:rPr lang="en-GB" sz="1400" dirty="0">
                <a:latin typeface="Times New Roman" panose="02020603050405020304" pitchFamily="18" charset="0"/>
                <a:cs typeface="Times New Roman" panose="02020603050405020304" pitchFamily="18" charset="0"/>
              </a:rPr>
              <a:t>. [image] Available at: https://upload.wikimedia.org/wikipedia/commons/thumb/8/88/Vitruvian_man.jpg/220px-Vitruvian_man.jpg [Accessed 29 Dec. 2019].</a:t>
            </a:r>
          </a:p>
          <a:p>
            <a:pPr algn="just"/>
            <a:endParaRPr lang="en-GB" sz="1400" dirty="0">
              <a:latin typeface="Times New Roman" panose="02020603050405020304" pitchFamily="18" charset="0"/>
              <a:cs typeface="Times New Roman" panose="02020603050405020304" pitchFamily="18" charset="0"/>
            </a:endParaRPr>
          </a:p>
          <a:p>
            <a:pPr algn="just"/>
            <a:r>
              <a:rPr lang="en-US" sz="1400" dirty="0">
                <a:latin typeface="Times New Roman" panose="02020603050405020304" pitchFamily="18" charset="0"/>
                <a:cs typeface="Times New Roman" panose="02020603050405020304" pitchFamily="18" charset="0"/>
              </a:rPr>
              <a:t>Dictionary.com. (2020). </a:t>
            </a:r>
            <a:r>
              <a:rPr lang="en-US" sz="1400" i="1" dirty="0">
                <a:latin typeface="Times New Roman" panose="02020603050405020304" pitchFamily="18" charset="0"/>
                <a:cs typeface="Times New Roman" panose="02020603050405020304" pitchFamily="18" charset="0"/>
              </a:rPr>
              <a:t>Dictionary.com Is The World’s Favorite Online Dictionary</a:t>
            </a:r>
            <a:r>
              <a:rPr lang="en-US" sz="1400" dirty="0">
                <a:latin typeface="Times New Roman" panose="02020603050405020304" pitchFamily="18" charset="0"/>
                <a:cs typeface="Times New Roman" panose="02020603050405020304" pitchFamily="18" charset="0"/>
              </a:rPr>
              <a:t>. [online] Available at: https://www.dictionary.com/ [Accessed 2 Jan. 2020].</a:t>
            </a:r>
          </a:p>
          <a:p>
            <a:pPr algn="just"/>
            <a:endParaRPr lang="en-US" sz="1400" dirty="0">
              <a:latin typeface="Times New Roman" panose="02020603050405020304" pitchFamily="18" charset="0"/>
              <a:cs typeface="Times New Roman" panose="02020603050405020304" pitchFamily="18" charset="0"/>
            </a:endParaRPr>
          </a:p>
          <a:p>
            <a:pPr algn="just"/>
            <a:r>
              <a:rPr lang="en-US" sz="1400" dirty="0">
                <a:latin typeface="Times New Roman" panose="02020603050405020304" pitchFamily="18" charset="0"/>
                <a:cs typeface="Times New Roman" panose="02020603050405020304" pitchFamily="18" charset="0"/>
              </a:rPr>
              <a:t>Freeman, M. (2011). </a:t>
            </a:r>
            <a:r>
              <a:rPr lang="en-US" sz="1400" i="1" dirty="0">
                <a:latin typeface="Times New Roman" panose="02020603050405020304" pitchFamily="18" charset="0"/>
                <a:cs typeface="Times New Roman" panose="02020603050405020304" pitchFamily="18" charset="0"/>
              </a:rPr>
              <a:t>Human rights</a:t>
            </a:r>
            <a:r>
              <a:rPr lang="en-US" sz="1400" dirty="0">
                <a:latin typeface="Times New Roman" panose="02020603050405020304" pitchFamily="18" charset="0"/>
                <a:cs typeface="Times New Roman" panose="02020603050405020304" pitchFamily="18" charset="0"/>
              </a:rPr>
              <a:t>. 2nd ed. Cambridge: Polity Press.</a:t>
            </a:r>
          </a:p>
          <a:p>
            <a:endParaRPr lang="en-GB"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2601783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DB1ACE37-6DE5-4910-B325-5B59550644D7}"/>
              </a:ext>
            </a:extLst>
          </p:cNvPr>
          <p:cNvSpPr/>
          <p:nvPr/>
        </p:nvSpPr>
        <p:spPr>
          <a:xfrm>
            <a:off x="1655545" y="375385"/>
            <a:ext cx="10536455" cy="4893647"/>
          </a:xfrm>
          <a:prstGeom prst="rect">
            <a:avLst/>
          </a:prstGeom>
        </p:spPr>
        <p:txBody>
          <a:bodyPr wrap="square">
            <a:spAutoFit/>
          </a:bodyPr>
          <a:lstStyle/>
          <a:p>
            <a:pPr algn="just"/>
            <a:r>
              <a:rPr lang="en-US" sz="1400" dirty="0">
                <a:latin typeface="Times New Roman" panose="02020603050405020304" pitchFamily="18" charset="0"/>
                <a:cs typeface="Times New Roman" panose="02020603050405020304" pitchFamily="18" charset="0"/>
              </a:rPr>
              <a:t>References</a:t>
            </a:r>
          </a:p>
          <a:p>
            <a:pPr algn="just"/>
            <a:endParaRPr lang="en-US" sz="1400" dirty="0">
              <a:latin typeface="Times New Roman" panose="02020603050405020304" pitchFamily="18" charset="0"/>
              <a:cs typeface="Times New Roman" panose="02020603050405020304" pitchFamily="18" charset="0"/>
            </a:endParaRPr>
          </a:p>
          <a:p>
            <a:pPr algn="just"/>
            <a:r>
              <a:rPr lang="en-GB" sz="1400" dirty="0">
                <a:latin typeface="Times New Roman" panose="02020603050405020304" pitchFamily="18" charset="0"/>
                <a:cs typeface="Times New Roman" panose="02020603050405020304" pitchFamily="18" charset="0"/>
              </a:rPr>
              <a:t>Gender Innovations. (2020). </a:t>
            </a:r>
            <a:r>
              <a:rPr lang="en-GB" sz="1400" i="1" dirty="0">
                <a:latin typeface="Times New Roman" panose="02020603050405020304" pitchFamily="18" charset="0"/>
                <a:cs typeface="Times New Roman" panose="02020603050405020304" pitchFamily="18" charset="0"/>
              </a:rPr>
              <a:t>Femininities &amp; Masculinities | Gendered Innovations</a:t>
            </a:r>
            <a:r>
              <a:rPr lang="en-GB" sz="1400" dirty="0">
                <a:latin typeface="Times New Roman" panose="02020603050405020304" pitchFamily="18" charset="0"/>
                <a:cs typeface="Times New Roman" panose="02020603050405020304" pitchFamily="18" charset="0"/>
              </a:rPr>
              <a:t>. [online] Available at: https://genderedinnovations.stanford.edu/terms/femininities.html [Accessed 2 Jan. 2020].</a:t>
            </a:r>
          </a:p>
          <a:p>
            <a:pPr algn="just"/>
            <a:endParaRPr lang="en-GB" sz="1400" dirty="0">
              <a:latin typeface="Times New Roman" panose="02020603050405020304" pitchFamily="18" charset="0"/>
              <a:cs typeface="Times New Roman" panose="02020603050405020304" pitchFamily="18" charset="0"/>
            </a:endParaRPr>
          </a:p>
          <a:p>
            <a:pPr algn="just"/>
            <a:r>
              <a:rPr lang="en-GB" sz="1400" dirty="0" err="1">
                <a:latin typeface="Times New Roman" panose="02020603050405020304" pitchFamily="18" charset="0"/>
                <a:cs typeface="Times New Roman" panose="02020603050405020304" pitchFamily="18" charset="0"/>
              </a:rPr>
              <a:t>Jewkes</a:t>
            </a:r>
            <a:r>
              <a:rPr lang="en-GB" sz="1400" dirty="0">
                <a:latin typeface="Times New Roman" panose="02020603050405020304" pitchFamily="18" charset="0"/>
                <a:cs typeface="Times New Roman" panose="02020603050405020304" pitchFamily="18" charset="0"/>
              </a:rPr>
              <a:t>, R., Morrell, R., Hearn, J., Lundqvist, E., Blackbeard, D., </a:t>
            </a:r>
            <a:r>
              <a:rPr lang="en-GB" sz="1400" dirty="0" err="1">
                <a:latin typeface="Times New Roman" panose="02020603050405020304" pitchFamily="18" charset="0"/>
                <a:cs typeface="Times New Roman" panose="02020603050405020304" pitchFamily="18" charset="0"/>
              </a:rPr>
              <a:t>Lindegger</a:t>
            </a:r>
            <a:r>
              <a:rPr lang="en-GB" sz="1400" dirty="0">
                <a:latin typeface="Times New Roman" panose="02020603050405020304" pitchFamily="18" charset="0"/>
                <a:cs typeface="Times New Roman" panose="02020603050405020304" pitchFamily="18" charset="0"/>
              </a:rPr>
              <a:t>, G., Quayle, M., </a:t>
            </a:r>
            <a:r>
              <a:rPr lang="en-GB" sz="1400" dirty="0" err="1">
                <a:latin typeface="Times New Roman" panose="02020603050405020304" pitchFamily="18" charset="0"/>
                <a:cs typeface="Times New Roman" panose="02020603050405020304" pitchFamily="18" charset="0"/>
              </a:rPr>
              <a:t>Sikweyiya</a:t>
            </a:r>
            <a:r>
              <a:rPr lang="en-GB" sz="1400" dirty="0">
                <a:latin typeface="Times New Roman" panose="02020603050405020304" pitchFamily="18" charset="0"/>
                <a:cs typeface="Times New Roman" panose="02020603050405020304" pitchFamily="18" charset="0"/>
              </a:rPr>
              <a:t>, Y. and </a:t>
            </a:r>
            <a:r>
              <a:rPr lang="en-GB" sz="1400" dirty="0" err="1">
                <a:latin typeface="Times New Roman" panose="02020603050405020304" pitchFamily="18" charset="0"/>
                <a:cs typeface="Times New Roman" panose="02020603050405020304" pitchFamily="18" charset="0"/>
              </a:rPr>
              <a:t>Gottzén</a:t>
            </a:r>
            <a:r>
              <a:rPr lang="en-GB" sz="1400" dirty="0">
                <a:latin typeface="Times New Roman" panose="02020603050405020304" pitchFamily="18" charset="0"/>
                <a:cs typeface="Times New Roman" panose="02020603050405020304" pitchFamily="18" charset="0"/>
              </a:rPr>
              <a:t>, L. (2015). Hegemonic masculinity: combining theory and practice in gender interventions. </a:t>
            </a:r>
            <a:r>
              <a:rPr lang="en-GB" sz="1400" i="1" dirty="0">
                <a:latin typeface="Times New Roman" panose="02020603050405020304" pitchFamily="18" charset="0"/>
                <a:cs typeface="Times New Roman" panose="02020603050405020304" pitchFamily="18" charset="0"/>
              </a:rPr>
              <a:t>Culture, Health &amp; Sexuality</a:t>
            </a:r>
            <a:r>
              <a:rPr lang="en-GB" sz="1400" dirty="0">
                <a:latin typeface="Times New Roman" panose="02020603050405020304" pitchFamily="18" charset="0"/>
                <a:cs typeface="Times New Roman" panose="02020603050405020304" pitchFamily="18" charset="0"/>
              </a:rPr>
              <a:t>, [online] 17(sup2), pp.112-127. Available at: https://www.ncbi.nlm.nih.gov/pmc/articles/PMC4706037/ [Accessed 27 Dec. 2019].</a:t>
            </a:r>
            <a:r>
              <a:rPr lang="en-US" sz="1400" dirty="0">
                <a:latin typeface="Times New Roman" panose="02020603050405020304" pitchFamily="18" charset="0"/>
                <a:cs typeface="Times New Roman" panose="02020603050405020304" pitchFamily="18" charset="0"/>
              </a:rPr>
              <a:t> </a:t>
            </a:r>
          </a:p>
          <a:p>
            <a:pPr algn="just"/>
            <a:endParaRPr lang="en-US" sz="1400" dirty="0">
              <a:latin typeface="Times New Roman" panose="02020603050405020304" pitchFamily="18" charset="0"/>
              <a:cs typeface="Times New Roman" panose="02020603050405020304" pitchFamily="18" charset="0"/>
            </a:endParaRPr>
          </a:p>
          <a:p>
            <a:pPr algn="just"/>
            <a:r>
              <a:rPr lang="en-US" sz="1400" dirty="0">
                <a:latin typeface="Times New Roman" panose="02020603050405020304" pitchFamily="18" charset="0"/>
                <a:cs typeface="Times New Roman" panose="02020603050405020304" pitchFamily="18" charset="0"/>
              </a:rPr>
              <a:t>Masculinity and Femininity. (2013). [image] Available at: https://liviaoro.files.wordpress.com/2013/10/108136204.png [Accessed 30 Dec. 2019].</a:t>
            </a:r>
            <a:endParaRPr lang="en-GB" sz="1400" dirty="0">
              <a:latin typeface="Times New Roman" panose="02020603050405020304" pitchFamily="18" charset="0"/>
              <a:cs typeface="Times New Roman" panose="02020603050405020304" pitchFamily="18" charset="0"/>
            </a:endParaRPr>
          </a:p>
          <a:p>
            <a:pPr algn="just"/>
            <a:endParaRPr lang="en-US" sz="1400" dirty="0">
              <a:latin typeface="Times New Roman" panose="02020603050405020304" pitchFamily="18" charset="0"/>
              <a:cs typeface="Times New Roman" panose="02020603050405020304" pitchFamily="18" charset="0"/>
            </a:endParaRPr>
          </a:p>
          <a:p>
            <a:pPr algn="just"/>
            <a:r>
              <a:rPr lang="en-US" sz="1400" dirty="0">
                <a:latin typeface="Times New Roman" panose="02020603050405020304" pitchFamily="18" charset="0"/>
                <a:cs typeface="Times New Roman" panose="02020603050405020304" pitchFamily="18" charset="0"/>
              </a:rPr>
              <a:t>Men and Women. (n.d.). [image] Available at: https://www.flickr.com/photos/brianhenrythompson/5240034612 [Accessed 29 Dec. 2019].</a:t>
            </a:r>
          </a:p>
          <a:p>
            <a:pPr algn="just"/>
            <a:endParaRPr lang="en-US" sz="1400" dirty="0">
              <a:latin typeface="Times New Roman" panose="02020603050405020304" pitchFamily="18" charset="0"/>
              <a:cs typeface="Times New Roman" panose="02020603050405020304" pitchFamily="18" charset="0"/>
            </a:endParaRPr>
          </a:p>
          <a:p>
            <a:pPr algn="just"/>
            <a:r>
              <a:rPr lang="en-GB" sz="1400" dirty="0" err="1">
                <a:latin typeface="Times New Roman" panose="02020603050405020304" pitchFamily="18" charset="0"/>
                <a:cs typeface="Times New Roman" panose="02020603050405020304" pitchFamily="18" charset="0"/>
              </a:rPr>
              <a:t>Paechter</a:t>
            </a:r>
            <a:r>
              <a:rPr lang="en-GB" sz="1400" dirty="0">
                <a:latin typeface="Times New Roman" panose="02020603050405020304" pitchFamily="18" charset="0"/>
                <a:cs typeface="Times New Roman" panose="02020603050405020304" pitchFamily="18" charset="0"/>
              </a:rPr>
              <a:t>, C. (2006). Masculine femininities/feminine masculinities: power, identities and gender. </a:t>
            </a:r>
            <a:r>
              <a:rPr lang="en-GB" sz="1400" i="1" dirty="0">
                <a:latin typeface="Times New Roman" panose="02020603050405020304" pitchFamily="18" charset="0"/>
                <a:cs typeface="Times New Roman" panose="02020603050405020304" pitchFamily="18" charset="0"/>
              </a:rPr>
              <a:t>Gender and Education</a:t>
            </a:r>
            <a:r>
              <a:rPr lang="en-GB" sz="1400" dirty="0">
                <a:latin typeface="Times New Roman" panose="02020603050405020304" pitchFamily="18" charset="0"/>
                <a:cs typeface="Times New Roman" panose="02020603050405020304" pitchFamily="18" charset="0"/>
              </a:rPr>
              <a:t>, [online] 18(3), pp.253-263. Available at: http://research.gold.ac.uk/1551/1/EDU_Paechter_2006a.pdf [Accessed 29 Dec. 2019].</a:t>
            </a:r>
          </a:p>
          <a:p>
            <a:pPr algn="just"/>
            <a:endParaRPr lang="en-GB" sz="1400" dirty="0">
              <a:latin typeface="Times New Roman" panose="02020603050405020304" pitchFamily="18" charset="0"/>
              <a:cs typeface="Times New Roman" panose="02020603050405020304" pitchFamily="18" charset="0"/>
            </a:endParaRPr>
          </a:p>
          <a:p>
            <a:r>
              <a:rPr lang="en-GB" sz="1400" dirty="0" err="1">
                <a:latin typeface="Times New Roman" panose="02020603050405020304" pitchFamily="18" charset="0"/>
                <a:cs typeface="Times New Roman" panose="02020603050405020304" pitchFamily="18" charset="0"/>
              </a:rPr>
              <a:t>Purushu</a:t>
            </a:r>
            <a:r>
              <a:rPr lang="en-GB" sz="1400" dirty="0">
                <a:latin typeface="Times New Roman" panose="02020603050405020304" pitchFamily="18" charset="0"/>
                <a:cs typeface="Times New Roman" panose="02020603050405020304" pitchFamily="18" charset="0"/>
              </a:rPr>
              <a:t> Arie. (2016). </a:t>
            </a:r>
            <a:r>
              <a:rPr lang="en-GB" sz="1400" i="1" dirty="0">
                <a:latin typeface="Times New Roman" panose="02020603050405020304" pitchFamily="18" charset="0"/>
                <a:cs typeface="Times New Roman" panose="02020603050405020304" pitchFamily="18" charset="0"/>
              </a:rPr>
              <a:t>Hegemonic Masculinity and Emphasized Femininity - </a:t>
            </a:r>
            <a:r>
              <a:rPr lang="en-GB" sz="1400" i="1" dirty="0" err="1">
                <a:latin typeface="Times New Roman" panose="02020603050405020304" pitchFamily="18" charset="0"/>
                <a:cs typeface="Times New Roman" panose="02020603050405020304" pitchFamily="18" charset="0"/>
              </a:rPr>
              <a:t>Purushu</a:t>
            </a:r>
            <a:r>
              <a:rPr lang="en-GB" sz="1400" i="1" dirty="0">
                <a:latin typeface="Times New Roman" panose="02020603050405020304" pitchFamily="18" charset="0"/>
                <a:cs typeface="Times New Roman" panose="02020603050405020304" pitchFamily="18" charset="0"/>
              </a:rPr>
              <a:t> Arie</a:t>
            </a:r>
            <a:r>
              <a:rPr lang="en-GB" sz="1400" dirty="0">
                <a:latin typeface="Times New Roman" panose="02020603050405020304" pitchFamily="18" charset="0"/>
                <a:cs typeface="Times New Roman" panose="02020603050405020304" pitchFamily="18" charset="0"/>
              </a:rPr>
              <a:t>. [online] Available at: https://purushu.com/2016/02/hegemonic-masculinity-and-emphasized-femininity.html [Accessed 27 Dec. 2019].</a:t>
            </a:r>
          </a:p>
          <a:p>
            <a:endParaRPr lang="en-GB" sz="1400" dirty="0">
              <a:latin typeface="Times New Roman" panose="02020603050405020304" pitchFamily="18" charset="0"/>
              <a:cs typeface="Times New Roman" panose="02020603050405020304" pitchFamily="18" charset="0"/>
            </a:endParaRPr>
          </a:p>
          <a:p>
            <a:r>
              <a:rPr lang="en-US" sz="1400" dirty="0">
                <a:latin typeface="Times New Roman" panose="02020603050405020304" pitchFamily="18" charset="0"/>
                <a:cs typeface="Times New Roman" panose="02020603050405020304" pitchFamily="18" charset="0"/>
              </a:rPr>
              <a:t>Words in the Bucket (2015). </a:t>
            </a:r>
            <a:r>
              <a:rPr lang="en-US" sz="1400" i="1" dirty="0">
                <a:latin typeface="Times New Roman" panose="02020603050405020304" pitchFamily="18" charset="0"/>
                <a:cs typeface="Times New Roman" panose="02020603050405020304" pitchFamily="18" charset="0"/>
              </a:rPr>
              <a:t>Defying Gender Roles</a:t>
            </a:r>
            <a:r>
              <a:rPr lang="en-US" sz="1400" dirty="0">
                <a:latin typeface="Times New Roman" panose="02020603050405020304" pitchFamily="18" charset="0"/>
                <a:cs typeface="Times New Roman" panose="02020603050405020304" pitchFamily="18" charset="0"/>
              </a:rPr>
              <a:t>. [image] Available at: https://www.wordsinthebucket.com/defying-gender-roles [Accessed 30 Dec. 2019].</a:t>
            </a:r>
            <a:endParaRPr lang="en-GB" sz="1400" dirty="0">
              <a:latin typeface="Times New Roman" panose="02020603050405020304" pitchFamily="18" charset="0"/>
              <a:cs typeface="Times New Roman" panose="02020603050405020304" pitchFamily="18" charset="0"/>
            </a:endParaRPr>
          </a:p>
          <a:p>
            <a:pPr algn="just"/>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577671901"/>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2E5369"/>
      </a:dk2>
      <a:lt2>
        <a:srgbClr val="CFE2E7"/>
      </a:lt2>
      <a:accent1>
        <a:srgbClr val="353535"/>
      </a:accent1>
      <a:accent2>
        <a:srgbClr val="31B4E6"/>
      </a:accent2>
      <a:accent3>
        <a:srgbClr val="265991"/>
      </a:accent3>
      <a:accent4>
        <a:srgbClr val="7E40CC"/>
      </a:accent4>
      <a:accent5>
        <a:srgbClr val="B927E9"/>
      </a:accent5>
      <a:accent6>
        <a:srgbClr val="E833BF"/>
      </a:accent6>
      <a:hlink>
        <a:srgbClr val="2DA0F1"/>
      </a:hlink>
      <a:folHlink>
        <a:srgbClr val="7ED1E6"/>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337</TotalTime>
  <Words>3144</Words>
  <Application>Microsoft Office PowerPoint</Application>
  <PresentationFormat>Widescreen</PresentationFormat>
  <Paragraphs>134</Paragraphs>
  <Slides>11</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Calibri</vt:lpstr>
      <vt:lpstr>Century Gothic</vt:lpstr>
      <vt:lpstr>Times New Roman</vt:lpstr>
      <vt:lpstr>Wingdings 3</vt:lpstr>
      <vt:lpstr>Wisp</vt:lpstr>
      <vt:lpstr>           Hegemonic Masculinity  and  Masculine Femininity  In the  21st Century  </vt:lpstr>
      <vt:lpstr>Hegemonic Masculinity</vt:lpstr>
      <vt:lpstr>Perceived Hegemonic Masculinity  </vt:lpstr>
      <vt:lpstr>Masculine Femininity</vt:lpstr>
      <vt:lpstr>Perceived Masculine Femininity</vt:lpstr>
      <vt:lpstr>Beauvoir’s contention on Masculinity</vt:lpstr>
      <vt:lpstr>Judith Butler’s Gender Identity</vt:lpstr>
      <vt:lpstr>Human Rights along with Hegemonic Masculinity and Masculine Femininity in the 21st Century </vt:lpstr>
      <vt:lpstr>Thank you for listening to my Presentation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Hegemonic Masculinity  and  Masculine Femininity  In the  21st Century</dc:title>
  <dc:creator>Ieuan Harris-Jones</dc:creator>
  <cp:lastModifiedBy>Ieuan Harris-Jones</cp:lastModifiedBy>
  <cp:revision>18</cp:revision>
  <dcterms:created xsi:type="dcterms:W3CDTF">2020-01-05T20:03:23Z</dcterms:created>
  <dcterms:modified xsi:type="dcterms:W3CDTF">2020-01-07T22:39:06Z</dcterms:modified>
</cp:coreProperties>
</file>