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3896" autoAdjust="0"/>
  </p:normalViewPr>
  <p:slideViewPr>
    <p:cSldViewPr snapToGrid="0">
      <p:cViewPr>
        <p:scale>
          <a:sx n="92" d="100"/>
          <a:sy n="92" d="100"/>
        </p:scale>
        <p:origin x="102"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Slade" userId="8111b2c8-df5f-4978-8c54-12699a69998a" providerId="ADAL" clId="{229AB22C-A7CC-4C8E-B5EE-5F84FCC46625}"/>
    <pc:docChg chg="modSld">
      <pc:chgData name="Catherine Slade" userId="8111b2c8-df5f-4978-8c54-12699a69998a" providerId="ADAL" clId="{229AB22C-A7CC-4C8E-B5EE-5F84FCC46625}" dt="2023-10-23T14:12:01.225" v="8" actId="20577"/>
      <pc:docMkLst>
        <pc:docMk/>
      </pc:docMkLst>
      <pc:sldChg chg="modNotesTx">
        <pc:chgData name="Catherine Slade" userId="8111b2c8-df5f-4978-8c54-12699a69998a" providerId="ADAL" clId="{229AB22C-A7CC-4C8E-B5EE-5F84FCC46625}" dt="2023-10-23T14:08:13.616" v="1" actId="20577"/>
        <pc:sldMkLst>
          <pc:docMk/>
          <pc:sldMk cId="2436571087" sldId="258"/>
        </pc:sldMkLst>
      </pc:sldChg>
      <pc:sldChg chg="modNotesTx">
        <pc:chgData name="Catherine Slade" userId="8111b2c8-df5f-4978-8c54-12699a69998a" providerId="ADAL" clId="{229AB22C-A7CC-4C8E-B5EE-5F84FCC46625}" dt="2023-10-23T14:08:20.024" v="2" actId="20577"/>
        <pc:sldMkLst>
          <pc:docMk/>
          <pc:sldMk cId="2847688303" sldId="260"/>
        </pc:sldMkLst>
      </pc:sldChg>
      <pc:sldChg chg="modNotesTx">
        <pc:chgData name="Catherine Slade" userId="8111b2c8-df5f-4978-8c54-12699a69998a" providerId="ADAL" clId="{229AB22C-A7CC-4C8E-B5EE-5F84FCC46625}" dt="2023-10-23T14:08:26.047" v="3" actId="20577"/>
        <pc:sldMkLst>
          <pc:docMk/>
          <pc:sldMk cId="3240648778" sldId="261"/>
        </pc:sldMkLst>
      </pc:sldChg>
      <pc:sldChg chg="modNotesTx">
        <pc:chgData name="Catherine Slade" userId="8111b2c8-df5f-4978-8c54-12699a69998a" providerId="ADAL" clId="{229AB22C-A7CC-4C8E-B5EE-5F84FCC46625}" dt="2023-10-23T14:11:42.029" v="4" actId="20577"/>
        <pc:sldMkLst>
          <pc:docMk/>
          <pc:sldMk cId="1113870320" sldId="263"/>
        </pc:sldMkLst>
      </pc:sldChg>
      <pc:sldChg chg="modNotesTx">
        <pc:chgData name="Catherine Slade" userId="8111b2c8-df5f-4978-8c54-12699a69998a" providerId="ADAL" clId="{229AB22C-A7CC-4C8E-B5EE-5F84FCC46625}" dt="2023-10-23T14:11:48.637" v="6" actId="20577"/>
        <pc:sldMkLst>
          <pc:docMk/>
          <pc:sldMk cId="3392321399" sldId="264"/>
        </pc:sldMkLst>
      </pc:sldChg>
      <pc:sldChg chg="modNotesTx">
        <pc:chgData name="Catherine Slade" userId="8111b2c8-df5f-4978-8c54-12699a69998a" providerId="ADAL" clId="{229AB22C-A7CC-4C8E-B5EE-5F84FCC46625}" dt="2023-10-23T14:11:56.875" v="7" actId="20577"/>
        <pc:sldMkLst>
          <pc:docMk/>
          <pc:sldMk cId="93581060" sldId="267"/>
        </pc:sldMkLst>
      </pc:sldChg>
      <pc:sldChg chg="modNotesTx">
        <pc:chgData name="Catherine Slade" userId="8111b2c8-df5f-4978-8c54-12699a69998a" providerId="ADAL" clId="{229AB22C-A7CC-4C8E-B5EE-5F84FCC46625}" dt="2023-10-23T14:12:01.225" v="8" actId="20577"/>
        <pc:sldMkLst>
          <pc:docMk/>
          <pc:sldMk cId="1465712571"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727DE6-031D-4524-8734-9EF9843CA139}" type="datetimeFigureOut">
              <a:rPr lang="en-GB"/>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59E76A-A65B-4FEA-8E81-68E1C6A8EC75}" type="slidenum">
              <a:rPr lang="en-GB"/>
              <a:t>‹#›</a:t>
            </a:fld>
            <a:endParaRPr lang="en-GB"/>
          </a:p>
        </p:txBody>
      </p:sp>
    </p:spTree>
    <p:extLst>
      <p:ext uri="{BB962C8B-B14F-4D97-AF65-F5344CB8AC3E}">
        <p14:creationId xmlns:p14="http://schemas.microsoft.com/office/powerpoint/2010/main" val="824265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en.wikipedia.org/wiki/Moon_in_fiction" TargetMode="External"/><Relationship Id="rId3" Type="http://schemas.openxmlformats.org/officeDocument/2006/relationships/hyperlink" Target="https://en.wikipedia.org/wiki/Rodomonte" TargetMode="External"/><Relationship Id="rId7" Type="http://schemas.openxmlformats.org/officeDocument/2006/relationships/hyperlink" Target="https://en.wikipedia.org/wiki/Elijah"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en.wikipedia.org/wiki/Hippogriff" TargetMode="External"/><Relationship Id="rId5" Type="http://schemas.openxmlformats.org/officeDocument/2006/relationships/hyperlink" Target="https://en.wikipedia.org/wiki/Astolfo" TargetMode="External"/><Relationship Id="rId4" Type="http://schemas.openxmlformats.org/officeDocument/2006/relationships/hyperlink" Target="https://en.wikipedia.org/wiki/Cathay" TargetMode="External"/><Relationship Id="rId9" Type="http://schemas.openxmlformats.org/officeDocument/2006/relationships/hyperlink" Target="https://en.wikipedia.org/wiki/Lampedusa"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3</a:t>
            </a:fld>
            <a:endParaRPr lang="en-GB"/>
          </a:p>
        </p:txBody>
      </p:sp>
    </p:spTree>
    <p:extLst>
      <p:ext uri="{BB962C8B-B14F-4D97-AF65-F5344CB8AC3E}">
        <p14:creationId xmlns:p14="http://schemas.microsoft.com/office/powerpoint/2010/main" val="1654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5</a:t>
            </a:fld>
            <a:endParaRPr lang="en-GB"/>
          </a:p>
        </p:txBody>
      </p:sp>
    </p:spTree>
    <p:extLst>
      <p:ext uri="{BB962C8B-B14F-4D97-AF65-F5344CB8AC3E}">
        <p14:creationId xmlns:p14="http://schemas.microsoft.com/office/powerpoint/2010/main" val="1327280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6</a:t>
            </a:fld>
            <a:endParaRPr lang="en-GB"/>
          </a:p>
        </p:txBody>
      </p:sp>
    </p:spTree>
    <p:extLst>
      <p:ext uri="{BB962C8B-B14F-4D97-AF65-F5344CB8AC3E}">
        <p14:creationId xmlns:p14="http://schemas.microsoft.com/office/powerpoint/2010/main" val="3859502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8</a:t>
            </a:fld>
            <a:endParaRPr lang="en-GB"/>
          </a:p>
        </p:txBody>
      </p:sp>
    </p:spTree>
    <p:extLst>
      <p:ext uri="{BB962C8B-B14F-4D97-AF65-F5344CB8AC3E}">
        <p14:creationId xmlns:p14="http://schemas.microsoft.com/office/powerpoint/2010/main" val="2217751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9</a:t>
            </a:fld>
            <a:endParaRPr lang="en-GB"/>
          </a:p>
        </p:txBody>
      </p:sp>
    </p:spTree>
    <p:extLst>
      <p:ext uri="{BB962C8B-B14F-4D97-AF65-F5344CB8AC3E}">
        <p14:creationId xmlns:p14="http://schemas.microsoft.com/office/powerpoint/2010/main" val="1948394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action of </a:t>
            </a:r>
            <a:r>
              <a:rPr lang="en-US" i="1"/>
              <a:t>Orlando Furioso</a:t>
            </a:r>
            <a:r>
              <a:rPr lang="en-US"/>
              <a:t> takes place against the background of the war between the Christian emperor Charlemagne and the Saracen King of Africa, Agramante, who has invaded Europe to avenge the death of his father Traiano. Agramante and his allies – who include Marsilio, the King of Spain, and the boastful warrior </a:t>
            </a:r>
            <a:r>
              <a:rPr lang="en-US" dirty="0">
                <a:hlinkClick r:id="rId3"/>
              </a:rPr>
              <a:t>Rodomonte</a:t>
            </a:r>
            <a:r>
              <a:rPr lang="en-US"/>
              <a:t> – besiege Charlemagne in Paris.</a:t>
            </a:r>
          </a:p>
          <a:p>
            <a:r>
              <a:rPr lang="en-US"/>
              <a:t>Meanwhile, Orlando, Charlemagne's most famous paladin, has been tempted to forget his duty to protect the emperor through his love for the pagan princess Angelica. At the beginning of the poem, Angelica escapes from the castle of the Bavarian Duke Namo, and Orlando sets off in pursuit. The two meet with various adventures until Angelica saves a wounded Saracen knight, Medoro, falls in love, and elopes with him to </a:t>
            </a:r>
            <a:r>
              <a:rPr lang="en-US" dirty="0">
                <a:hlinkClick r:id="rId4"/>
              </a:rPr>
              <a:t>Cathay</a:t>
            </a:r>
            <a:r>
              <a:rPr lang="en-US"/>
              <a:t>.</a:t>
            </a:r>
            <a:endParaRPr lang="en-GB"/>
          </a:p>
          <a:p>
            <a:r>
              <a:rPr lang="en-US"/>
              <a:t>When Orlando learns the truth, he goes mad with despair and rampages through Europe and Africa destroying everything in his path. The English knight </a:t>
            </a:r>
            <a:r>
              <a:rPr lang="en-US" dirty="0">
                <a:hlinkClick r:id="rId5"/>
              </a:rPr>
              <a:t>Astolfo</a:t>
            </a:r>
            <a:r>
              <a:rPr lang="en-US"/>
              <a:t> journeys to Ethiopia on the </a:t>
            </a:r>
            <a:r>
              <a:rPr lang="en-US" dirty="0">
                <a:hlinkClick r:id="rId6"/>
              </a:rPr>
              <a:t>hippogriff</a:t>
            </a:r>
            <a:r>
              <a:rPr lang="en-US"/>
              <a:t> to find a cure for Orlando's madness.</a:t>
            </a:r>
            <a:endParaRPr lang="en-GB"/>
          </a:p>
          <a:p>
            <a:r>
              <a:rPr lang="en-US"/>
              <a:t>He flies up in </a:t>
            </a:r>
            <a:r>
              <a:rPr lang="en-US" dirty="0">
                <a:hlinkClick r:id="rId7"/>
              </a:rPr>
              <a:t>Elijah</a:t>
            </a:r>
            <a:r>
              <a:rPr lang="en-US"/>
              <a:t>'s flaming chariot to </a:t>
            </a:r>
            <a:r>
              <a:rPr lang="en-US" dirty="0">
                <a:hlinkClick r:id="rId8"/>
              </a:rPr>
              <a:t>the moon</a:t>
            </a:r>
            <a:r>
              <a:rPr lang="en-US"/>
              <a:t>, where everything lost on earth is to be found, including Orlando's wits. He brings them back in a bottle and makes Orlando sniff them, thus restoring him to sanity. (At the same time Orlando falls out of love with Angelica, as the author explains that love is itself a form of insanity.)</a:t>
            </a:r>
            <a:endParaRPr lang="en-GB"/>
          </a:p>
          <a:p>
            <a:r>
              <a:rPr lang="en-US"/>
              <a:t>Orlando joins with Brandimart and Oliver to fight Agramante, Sobrino and Gradasso on the island of </a:t>
            </a:r>
            <a:r>
              <a:rPr lang="en-US" dirty="0">
                <a:hlinkClick r:id="rId9"/>
              </a:rPr>
              <a:t>Lampedusa</a:t>
            </a:r>
            <a:r>
              <a:rPr lang="en-US"/>
              <a:t>. There Orlando kills King Agramante.</a:t>
            </a:r>
            <a:endParaRPr lang="en-GB"/>
          </a:p>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10</a:t>
            </a:fld>
            <a:endParaRPr lang="en-GB"/>
          </a:p>
        </p:txBody>
      </p:sp>
    </p:spTree>
    <p:extLst>
      <p:ext uri="{BB962C8B-B14F-4D97-AF65-F5344CB8AC3E}">
        <p14:creationId xmlns:p14="http://schemas.microsoft.com/office/powerpoint/2010/main" val="1077604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Insanity and the life of illusions were so much part of his life that without them he dies.</a:t>
            </a:r>
          </a:p>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11</a:t>
            </a:fld>
            <a:endParaRPr lang="en-GB"/>
          </a:p>
        </p:txBody>
      </p:sp>
    </p:spTree>
    <p:extLst>
      <p:ext uri="{BB962C8B-B14F-4D97-AF65-F5344CB8AC3E}">
        <p14:creationId xmlns:p14="http://schemas.microsoft.com/office/powerpoint/2010/main" val="1568671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12</a:t>
            </a:fld>
            <a:endParaRPr lang="en-GB"/>
          </a:p>
        </p:txBody>
      </p:sp>
    </p:spTree>
    <p:extLst>
      <p:ext uri="{BB962C8B-B14F-4D97-AF65-F5344CB8AC3E}">
        <p14:creationId xmlns:p14="http://schemas.microsoft.com/office/powerpoint/2010/main" val="4758611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13</a:t>
            </a:fld>
            <a:endParaRPr lang="en-GB"/>
          </a:p>
        </p:txBody>
      </p:sp>
    </p:spTree>
    <p:extLst>
      <p:ext uri="{BB962C8B-B14F-4D97-AF65-F5344CB8AC3E}">
        <p14:creationId xmlns:p14="http://schemas.microsoft.com/office/powerpoint/2010/main" val="390075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10/23/2023</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155109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10/23/2023</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992356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10/23/2023</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6624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10/23/2023</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00386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10/23/2023</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6197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10/23/2023</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392064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10/23/2023</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991110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10/23/2023</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794658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10/23/2023</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139064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10/23/2023</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904626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10/23/2023</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873900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10/23/2023</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739305502"/>
      </p:ext>
    </p:extLst>
  </p:cSld>
  <p:clrMap bg1="dk1" tx1="lt1" bg2="dk2" tx2="lt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37" r:id="rId6"/>
    <p:sldLayoutId id="2147483742" r:id="rId7"/>
    <p:sldLayoutId id="2147483738" r:id="rId8"/>
    <p:sldLayoutId id="2147483739" r:id="rId9"/>
    <p:sldLayoutId id="2147483740" r:id="rId10"/>
    <p:sldLayoutId id="2147483741"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654795" y="1079500"/>
            <a:ext cx="4449086" cy="2138400"/>
          </a:xfrm>
        </p:spPr>
        <p:txBody>
          <a:bodyPr>
            <a:normAutofit/>
          </a:bodyPr>
          <a:lstStyle/>
          <a:p>
            <a:r>
              <a:rPr lang="en-GB">
                <a:cs typeface="Calibri Light"/>
              </a:rPr>
              <a:t>Creativity and Madness</a:t>
            </a:r>
            <a:endParaRPr lang="en-GB"/>
          </a:p>
        </p:txBody>
      </p:sp>
      <p:sp>
        <p:nvSpPr>
          <p:cNvPr id="3" name="Subtitle 2"/>
          <p:cNvSpPr>
            <a:spLocks noGrp="1"/>
          </p:cNvSpPr>
          <p:nvPr>
            <p:ph type="subTitle" idx="1"/>
          </p:nvPr>
        </p:nvSpPr>
        <p:spPr>
          <a:xfrm>
            <a:off x="6652526" y="4113213"/>
            <a:ext cx="4453624" cy="1655762"/>
          </a:xfrm>
        </p:spPr>
        <p:txBody>
          <a:bodyPr vert="horz" lIns="91440" tIns="45720" rIns="91440" bIns="45720" rtlCol="0">
            <a:normAutofit/>
          </a:bodyPr>
          <a:lstStyle/>
          <a:p>
            <a:r>
              <a:rPr lang="en-GB" dirty="0"/>
              <a:t>Tuesday Seminar</a:t>
            </a:r>
            <a:endParaRPr lang="en-GB"/>
          </a:p>
        </p:txBody>
      </p:sp>
      <p:pic>
        <p:nvPicPr>
          <p:cNvPr id="6" name="Picture 3">
            <a:extLst>
              <a:ext uri="{FF2B5EF4-FFF2-40B4-BE49-F238E27FC236}">
                <a16:creationId xmlns:a16="http://schemas.microsoft.com/office/drawing/2014/main" id="{7E654097-5D3E-42EA-9EDF-3EF694DD8D8C}"/>
              </a:ext>
            </a:extLst>
          </p:cNvPr>
          <p:cNvPicPr>
            <a:picLocks noChangeAspect="1"/>
          </p:cNvPicPr>
          <p:nvPr/>
        </p:nvPicPr>
        <p:blipFill rotWithShape="1">
          <a:blip r:embed="rId2"/>
          <a:srcRect l="55176" r="389" b="-4"/>
          <a:stretch/>
        </p:blipFill>
        <p:spPr>
          <a:xfrm>
            <a:off x="1115985" y="540000"/>
            <a:ext cx="3846221" cy="5778000"/>
          </a:xfrm>
          <a:prstGeom prst="rect">
            <a:avLst/>
          </a:prstGeom>
        </p:spPr>
      </p:pic>
      <p:cxnSp>
        <p:nvCxnSpPr>
          <p:cNvPr id="16" name="Straight Connector 19">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9338"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F5038-28F2-41CA-946C-A5EDDB989E62}"/>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FBA9791E-CFF2-43ED-AB6C-7A061DC81EFD}"/>
              </a:ext>
            </a:extLst>
          </p:cNvPr>
          <p:cNvSpPr>
            <a:spLocks noGrp="1"/>
          </p:cNvSpPr>
          <p:nvPr>
            <p:ph idx="1"/>
          </p:nvPr>
        </p:nvSpPr>
        <p:spPr/>
        <p:txBody>
          <a:bodyPr/>
          <a:lstStyle/>
          <a:p>
            <a:pPr marL="359410" indent="-359410"/>
            <a:r>
              <a:rPr lang="en-GB" dirty="0">
                <a:solidFill>
                  <a:srgbClr val="FFFFFF"/>
                </a:solidFill>
                <a:ea typeface="+mn-lt"/>
                <a:cs typeface="+mn-lt"/>
              </a:rPr>
              <a:t>To understand the changing awareness of madness within the early modern era</a:t>
            </a:r>
            <a:endParaRPr lang="en-GB" dirty="0">
              <a:solidFill>
                <a:srgbClr val="FFFFFF"/>
              </a:solidFill>
            </a:endParaRPr>
          </a:p>
          <a:p>
            <a:pPr marL="359410" indent="-359410"/>
            <a:r>
              <a:rPr lang="en-GB" dirty="0">
                <a:solidFill>
                  <a:srgbClr val="FFFFFF"/>
                </a:solidFill>
                <a:ea typeface="+mn-lt"/>
                <a:cs typeface="+mn-lt"/>
              </a:rPr>
              <a:t>To become familiar with the more dominant themes within literature</a:t>
            </a:r>
            <a:endParaRPr lang="en-GB" dirty="0">
              <a:solidFill>
                <a:srgbClr val="FFFFFF"/>
              </a:solidFill>
            </a:endParaRPr>
          </a:p>
          <a:p>
            <a:pPr marL="359410" indent="-359410"/>
            <a:r>
              <a:rPr lang="en-GB" dirty="0">
                <a:solidFill>
                  <a:srgbClr val="FFFFFF"/>
                </a:solidFill>
                <a:ea typeface="+mn-lt"/>
                <a:cs typeface="+mn-lt"/>
              </a:rPr>
              <a:t>To become familiar with the more dominant themes within art.</a:t>
            </a:r>
            <a:endParaRPr lang="en-GB" dirty="0">
              <a:solidFill>
                <a:srgbClr val="FFFFFF"/>
              </a:solidFill>
            </a:endParaRPr>
          </a:p>
          <a:p>
            <a:pPr marL="359410" indent="-359410"/>
            <a:r>
              <a:rPr lang="en-GB" dirty="0">
                <a:solidFill>
                  <a:srgbClr val="FFFFFF"/>
                </a:solidFill>
                <a:ea typeface="+mn-lt"/>
                <a:cs typeface="+mn-lt"/>
              </a:rPr>
              <a:t>To discuss own awareness and understanding.</a:t>
            </a:r>
            <a:endParaRPr lang="en-GB" dirty="0">
              <a:solidFill>
                <a:srgbClr val="FFFFFF"/>
              </a:solidFill>
            </a:endParaRPr>
          </a:p>
          <a:p>
            <a:pPr marL="359410" indent="-359410"/>
            <a:endParaRPr lang="en-GB" dirty="0"/>
          </a:p>
        </p:txBody>
      </p:sp>
    </p:spTree>
    <p:extLst>
      <p:ext uri="{BB962C8B-B14F-4D97-AF65-F5344CB8AC3E}">
        <p14:creationId xmlns:p14="http://schemas.microsoft.com/office/powerpoint/2010/main" val="2602427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82CC5-18CF-422B-BDC1-94E50220817F}"/>
              </a:ext>
            </a:extLst>
          </p:cNvPr>
          <p:cNvSpPr>
            <a:spLocks noGrp="1"/>
          </p:cNvSpPr>
          <p:nvPr>
            <p:ph type="title"/>
          </p:nvPr>
        </p:nvSpPr>
        <p:spPr>
          <a:xfrm>
            <a:off x="6663910" y="540033"/>
            <a:ext cx="4426782" cy="1331604"/>
          </a:xfrm>
        </p:spPr>
        <p:txBody>
          <a:bodyPr anchor="b">
            <a:normAutofit/>
          </a:bodyPr>
          <a:lstStyle/>
          <a:p>
            <a:pPr algn="ctr"/>
            <a:r>
              <a:rPr lang="en-GB" dirty="0"/>
              <a:t>The Changing awareness of insanity</a:t>
            </a:r>
            <a:endParaRPr lang="en-GB"/>
          </a:p>
        </p:txBody>
      </p:sp>
      <p:pic>
        <p:nvPicPr>
          <p:cNvPr id="4" name="Picture 4" descr="A person wearing a hat&#10;&#10;Description automatically generated">
            <a:extLst>
              <a:ext uri="{FF2B5EF4-FFF2-40B4-BE49-F238E27FC236}">
                <a16:creationId xmlns:a16="http://schemas.microsoft.com/office/drawing/2014/main" id="{9819D43B-0E22-49F0-BB50-A2615D608022}"/>
              </a:ext>
            </a:extLst>
          </p:cNvPr>
          <p:cNvPicPr>
            <a:picLocks noChangeAspect="1"/>
          </p:cNvPicPr>
          <p:nvPr/>
        </p:nvPicPr>
        <p:blipFill>
          <a:blip r:embed="rId3"/>
          <a:stretch>
            <a:fillRect/>
          </a:stretch>
        </p:blipFill>
        <p:spPr>
          <a:xfrm>
            <a:off x="1092267" y="540033"/>
            <a:ext cx="3893655" cy="5775279"/>
          </a:xfrm>
          <a:prstGeom prst="rect">
            <a:avLst/>
          </a:prstGeom>
        </p:spPr>
      </p:pic>
      <p:cxnSp>
        <p:nvCxnSpPr>
          <p:cNvPr id="7"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72D1E9-264B-4AE3-91CF-438B0EADD76F}"/>
              </a:ext>
            </a:extLst>
          </p:cNvPr>
          <p:cNvSpPr>
            <a:spLocks noGrp="1"/>
          </p:cNvSpPr>
          <p:nvPr>
            <p:ph idx="1"/>
          </p:nvPr>
        </p:nvSpPr>
        <p:spPr>
          <a:xfrm>
            <a:off x="6645276" y="2759076"/>
            <a:ext cx="4460874" cy="3009899"/>
          </a:xfrm>
        </p:spPr>
        <p:txBody>
          <a:bodyPr>
            <a:normAutofit/>
          </a:bodyPr>
          <a:lstStyle/>
          <a:p>
            <a:pPr marL="359410" indent="-359410"/>
            <a:r>
              <a:rPr lang="en-GB">
                <a:ea typeface="+mn-lt"/>
                <a:cs typeface="+mn-lt"/>
              </a:rPr>
              <a:t>◦Middle ages moved into the Renaissance – insanity becomes more visible. </a:t>
            </a:r>
            <a:endParaRPr lang="en-GB"/>
          </a:p>
          <a:p>
            <a:pPr marL="359410" indent="-359410"/>
            <a:r>
              <a:rPr lang="en-GB">
                <a:ea typeface="+mn-lt"/>
                <a:cs typeface="+mn-lt"/>
              </a:rPr>
              <a:t>◦French King Charles VI</a:t>
            </a:r>
            <a:endParaRPr lang="en-GB"/>
          </a:p>
          <a:p>
            <a:pPr marL="359410" indent="-359410"/>
            <a:r>
              <a:rPr lang="en-GB">
                <a:ea typeface="+mn-lt"/>
                <a:cs typeface="+mn-lt"/>
              </a:rPr>
              <a:t>◦English King Henry VI</a:t>
            </a:r>
            <a:endParaRPr lang="en-GB"/>
          </a:p>
          <a:p>
            <a:pPr marL="359410" indent="-359410"/>
            <a:endParaRPr lang="en-GB" dirty="0"/>
          </a:p>
        </p:txBody>
      </p:sp>
    </p:spTree>
    <p:extLst>
      <p:ext uri="{BB962C8B-B14F-4D97-AF65-F5344CB8AC3E}">
        <p14:creationId xmlns:p14="http://schemas.microsoft.com/office/powerpoint/2010/main" val="2436571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BB2D4-CD66-4B08-85C0-C90ECA832867}"/>
              </a:ext>
            </a:extLst>
          </p:cNvPr>
          <p:cNvSpPr>
            <a:spLocks noGrp="1"/>
          </p:cNvSpPr>
          <p:nvPr>
            <p:ph type="title"/>
          </p:nvPr>
        </p:nvSpPr>
        <p:spPr>
          <a:xfrm>
            <a:off x="1080000" y="1011236"/>
            <a:ext cx="4426782" cy="2417763"/>
          </a:xfrm>
        </p:spPr>
        <p:txBody>
          <a:bodyPr anchor="t">
            <a:normAutofit/>
          </a:bodyPr>
          <a:lstStyle/>
          <a:p>
            <a:r>
              <a:rPr lang="en-GB" dirty="0"/>
              <a:t>Interpretations of insanity</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D95BC715-DC00-4E70-9353-01C0AEEFDA8F}"/>
              </a:ext>
            </a:extLst>
          </p:cNvPr>
          <p:cNvSpPr>
            <a:spLocks noGrp="1"/>
          </p:cNvSpPr>
          <p:nvPr>
            <p:ph idx="1"/>
          </p:nvPr>
        </p:nvSpPr>
        <p:spPr>
          <a:xfrm>
            <a:off x="6096000" y="987423"/>
            <a:ext cx="5555012" cy="4781552"/>
          </a:xfrm>
        </p:spPr>
        <p:txBody>
          <a:bodyPr>
            <a:normAutofit/>
          </a:bodyPr>
          <a:lstStyle/>
          <a:p>
            <a:pPr marL="359410" indent="-359410"/>
            <a:r>
              <a:rPr lang="en-GB" dirty="0">
                <a:ea typeface="+mn-lt"/>
                <a:cs typeface="+mn-lt"/>
              </a:rPr>
              <a:t>◦Continued to be interpreted as religious within the fifteenth century and prayer continued to be an accepted form of treatment.</a:t>
            </a:r>
            <a:endParaRPr lang="en-GB">
              <a:ea typeface="+mn-lt"/>
              <a:cs typeface="+mn-lt"/>
            </a:endParaRPr>
          </a:p>
          <a:p>
            <a:pPr marL="359410" indent="-359410"/>
            <a:r>
              <a:rPr lang="en-GB" dirty="0">
                <a:ea typeface="+mn-lt"/>
                <a:cs typeface="+mn-lt"/>
              </a:rPr>
              <a:t>◦During the 15</a:t>
            </a:r>
            <a:r>
              <a:rPr lang="en-GB" baseline="30000" dirty="0">
                <a:ea typeface="+mn-lt"/>
                <a:cs typeface="+mn-lt"/>
              </a:rPr>
              <a:t>th</a:t>
            </a:r>
            <a:r>
              <a:rPr lang="en-GB" dirty="0">
                <a:ea typeface="+mn-lt"/>
                <a:cs typeface="+mn-lt"/>
              </a:rPr>
              <a:t> Century Bethlem Hospital emerged as an institution exclusively devoted to treating the insane.</a:t>
            </a:r>
            <a:endParaRPr lang="en-GB">
              <a:ea typeface="+mn-lt"/>
              <a:cs typeface="+mn-lt"/>
            </a:endParaRPr>
          </a:p>
          <a:p>
            <a:pPr marL="359410" indent="-359410"/>
            <a:endParaRPr lang="en-GB" dirty="0"/>
          </a:p>
        </p:txBody>
      </p:sp>
    </p:spTree>
    <p:extLst>
      <p:ext uri="{BB962C8B-B14F-4D97-AF65-F5344CB8AC3E}">
        <p14:creationId xmlns:p14="http://schemas.microsoft.com/office/powerpoint/2010/main" val="3510911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0144C-B033-40B8-939D-EAB1F9908DB3}"/>
              </a:ext>
            </a:extLst>
          </p:cNvPr>
          <p:cNvSpPr>
            <a:spLocks noGrp="1"/>
          </p:cNvSpPr>
          <p:nvPr>
            <p:ph type="title"/>
          </p:nvPr>
        </p:nvSpPr>
        <p:spPr>
          <a:xfrm>
            <a:off x="540988" y="540033"/>
            <a:ext cx="3884962" cy="1331604"/>
          </a:xfrm>
        </p:spPr>
        <p:txBody>
          <a:bodyPr anchor="b">
            <a:normAutofit/>
          </a:bodyPr>
          <a:lstStyle/>
          <a:p>
            <a:pPr algn="ctr"/>
            <a:r>
              <a:rPr lang="en-GB" dirty="0">
                <a:ea typeface="+mj-lt"/>
                <a:cs typeface="+mj-lt"/>
              </a:rPr>
              <a:t>Late 16</a:t>
            </a:r>
            <a:r>
              <a:rPr lang="en-GB" baseline="30000" dirty="0">
                <a:ea typeface="+mj-lt"/>
                <a:cs typeface="+mj-lt"/>
              </a:rPr>
              <a:t>th</a:t>
            </a:r>
            <a:r>
              <a:rPr lang="en-GB" dirty="0">
                <a:ea typeface="+mj-lt"/>
                <a:cs typeface="+mj-lt"/>
              </a:rPr>
              <a:t> and Early 17</a:t>
            </a:r>
            <a:r>
              <a:rPr lang="en-GB" baseline="30000" dirty="0">
                <a:ea typeface="+mj-lt"/>
                <a:cs typeface="+mj-lt"/>
              </a:rPr>
              <a:t>th</a:t>
            </a:r>
            <a:r>
              <a:rPr lang="en-GB" dirty="0">
                <a:ea typeface="+mj-lt"/>
                <a:cs typeface="+mj-lt"/>
              </a:rPr>
              <a:t> Century</a:t>
            </a:r>
            <a:endParaRPr lang="en-US"/>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FCB141E-E67C-4062-9280-7CD3DB8E2AE9}"/>
              </a:ext>
            </a:extLst>
          </p:cNvPr>
          <p:cNvSpPr>
            <a:spLocks noGrp="1"/>
          </p:cNvSpPr>
          <p:nvPr>
            <p:ph idx="1"/>
          </p:nvPr>
        </p:nvSpPr>
        <p:spPr>
          <a:xfrm>
            <a:off x="540988" y="2759076"/>
            <a:ext cx="3884962" cy="3009899"/>
          </a:xfrm>
        </p:spPr>
        <p:txBody>
          <a:bodyPr>
            <a:normAutofit/>
          </a:bodyPr>
          <a:lstStyle/>
          <a:p>
            <a:pPr marL="359410" indent="-359410"/>
            <a:r>
              <a:rPr lang="en-GB">
                <a:ea typeface="+mn-lt"/>
                <a:cs typeface="+mn-lt"/>
              </a:rPr>
              <a:t>Public becoming more concerned about the prevalence of insanity, gloom and self-murder.</a:t>
            </a:r>
            <a:endParaRPr lang="en-GB"/>
          </a:p>
          <a:p>
            <a:pPr marL="359410" indent="-359410"/>
            <a:r>
              <a:rPr lang="en-GB">
                <a:ea typeface="+mn-lt"/>
                <a:cs typeface="+mn-lt"/>
              </a:rPr>
              <a:t>More visibility of violent acts committed by insane persons</a:t>
            </a:r>
            <a:endParaRPr lang="en-GB"/>
          </a:p>
          <a:p>
            <a:pPr marL="359410" indent="-359410"/>
            <a:r>
              <a:rPr lang="en-GB">
                <a:ea typeface="+mn-lt"/>
                <a:cs typeface="+mn-lt"/>
              </a:rPr>
              <a:t>Peter </a:t>
            </a:r>
            <a:r>
              <a:rPr lang="en-GB" err="1">
                <a:ea typeface="+mn-lt"/>
                <a:cs typeface="+mn-lt"/>
              </a:rPr>
              <a:t>Berchet</a:t>
            </a:r>
            <a:r>
              <a:rPr lang="en-GB">
                <a:ea typeface="+mn-lt"/>
                <a:cs typeface="+mn-lt"/>
              </a:rPr>
              <a:t> 1573 </a:t>
            </a:r>
            <a:endParaRPr lang="en-GB"/>
          </a:p>
          <a:p>
            <a:pPr marL="359410" indent="-359410"/>
            <a:endParaRPr lang="en-GB" dirty="0"/>
          </a:p>
        </p:txBody>
      </p:sp>
      <p:sp>
        <p:nvSpPr>
          <p:cNvPr id="13" name="Rectangle 5">
            <a:extLst>
              <a:ext uri="{FF2B5EF4-FFF2-40B4-BE49-F238E27FC236}">
                <a16:creationId xmlns:a16="http://schemas.microsoft.com/office/drawing/2014/main" id="{8722F292-BB2F-4786-ADC4-716D8F35B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882058" y="443198"/>
            <a:ext cx="666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book, photo&#10;&#10;Description automatically generated">
            <a:extLst>
              <a:ext uri="{FF2B5EF4-FFF2-40B4-BE49-F238E27FC236}">
                <a16:creationId xmlns:a16="http://schemas.microsoft.com/office/drawing/2014/main" id="{FF42BD45-E38F-4C32-B1E2-AB8046788D77}"/>
              </a:ext>
            </a:extLst>
          </p:cNvPr>
          <p:cNvPicPr>
            <a:picLocks noChangeAspect="1"/>
          </p:cNvPicPr>
          <p:nvPr/>
        </p:nvPicPr>
        <p:blipFill rotWithShape="1">
          <a:blip r:embed="rId3"/>
          <a:srcRect l="7592" r="1" b="1"/>
          <a:stretch/>
        </p:blipFill>
        <p:spPr>
          <a:xfrm>
            <a:off x="4979987" y="540033"/>
            <a:ext cx="6671025" cy="5775279"/>
          </a:xfrm>
          <a:prstGeom prst="rect">
            <a:avLst/>
          </a:prstGeom>
        </p:spPr>
      </p:pic>
      <p:sp>
        <p:nvSpPr>
          <p:cNvPr id="15" name="Rectangle 5">
            <a:extLst>
              <a:ext uri="{FF2B5EF4-FFF2-40B4-BE49-F238E27FC236}">
                <a16:creationId xmlns:a16="http://schemas.microsoft.com/office/drawing/2014/main" id="{1E666EE2-AC41-4D5F-8602-4A85B83B4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4882058" y="6203198"/>
            <a:ext cx="666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
            <a:extLst>
              <a:ext uri="{FF2B5EF4-FFF2-40B4-BE49-F238E27FC236}">
                <a16:creationId xmlns:a16="http://schemas.microsoft.com/office/drawing/2014/main" id="{8009D30C-C51F-4809-83DD-C2F58649B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1542058" y="443198"/>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7688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D3EED-3169-4DBF-9371-C52D86583934}"/>
              </a:ext>
            </a:extLst>
          </p:cNvPr>
          <p:cNvSpPr>
            <a:spLocks noGrp="1"/>
          </p:cNvSpPr>
          <p:nvPr>
            <p:ph type="title"/>
          </p:nvPr>
        </p:nvSpPr>
        <p:spPr/>
        <p:txBody>
          <a:bodyPr/>
          <a:lstStyle/>
          <a:p>
            <a:r>
              <a:rPr lang="en-GB"/>
              <a:t>Ballads of madness</a:t>
            </a:r>
          </a:p>
        </p:txBody>
      </p:sp>
      <p:sp>
        <p:nvSpPr>
          <p:cNvPr id="3" name="Content Placeholder 2">
            <a:extLst>
              <a:ext uri="{FF2B5EF4-FFF2-40B4-BE49-F238E27FC236}">
                <a16:creationId xmlns:a16="http://schemas.microsoft.com/office/drawing/2014/main" id="{F1A9F208-972E-48D6-BBBD-0517235405D0}"/>
              </a:ext>
            </a:extLst>
          </p:cNvPr>
          <p:cNvSpPr>
            <a:spLocks noGrp="1"/>
          </p:cNvSpPr>
          <p:nvPr>
            <p:ph idx="1"/>
          </p:nvPr>
        </p:nvSpPr>
        <p:spPr/>
        <p:txBody>
          <a:bodyPr/>
          <a:lstStyle/>
          <a:p>
            <a:pPr marL="359410" indent="-359410"/>
            <a:r>
              <a:rPr lang="en-GB">
                <a:solidFill>
                  <a:srgbClr val="FFFFFF"/>
                </a:solidFill>
                <a:ea typeface="+mn-lt"/>
                <a:cs typeface="+mn-lt"/>
              </a:rPr>
              <a:t>Bedlamite Texts</a:t>
            </a:r>
            <a:endParaRPr lang="en-GB">
              <a:solidFill>
                <a:srgbClr val="FFFFFF"/>
              </a:solidFill>
            </a:endParaRPr>
          </a:p>
          <a:p>
            <a:pPr marL="359410" indent="-359410"/>
            <a:r>
              <a:rPr lang="en-GB">
                <a:solidFill>
                  <a:srgbClr val="FFFFFF"/>
                </a:solidFill>
                <a:ea typeface="+mn-lt"/>
                <a:cs typeface="+mn-lt"/>
              </a:rPr>
              <a:t>Mad Songs</a:t>
            </a:r>
            <a:endParaRPr lang="en-GB">
              <a:solidFill>
                <a:srgbClr val="FFFFFF"/>
              </a:solidFill>
            </a:endParaRPr>
          </a:p>
          <a:p>
            <a:pPr marL="359410" indent="-359410"/>
            <a:r>
              <a:rPr lang="en-GB">
                <a:solidFill>
                  <a:srgbClr val="FFFFFF"/>
                </a:solidFill>
                <a:ea typeface="+mn-lt"/>
                <a:cs typeface="+mn-lt"/>
              </a:rPr>
              <a:t>Those that had been released from Bedlam were allowed license to beg. The released patients were widely known as ‘Toms o’Bedlam’. </a:t>
            </a:r>
            <a:endParaRPr lang="en-GB"/>
          </a:p>
          <a:p>
            <a:pPr marL="359410" indent="-359410"/>
            <a:endParaRPr lang="en-GB" dirty="0"/>
          </a:p>
        </p:txBody>
      </p:sp>
    </p:spTree>
    <p:extLst>
      <p:ext uri="{BB962C8B-B14F-4D97-AF65-F5344CB8AC3E}">
        <p14:creationId xmlns:p14="http://schemas.microsoft.com/office/powerpoint/2010/main" val="3240648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8865-AEDF-4475-B40A-7CBFA5ED4CEB}"/>
              </a:ext>
            </a:extLst>
          </p:cNvPr>
          <p:cNvSpPr>
            <a:spLocks noGrp="1"/>
          </p:cNvSpPr>
          <p:nvPr>
            <p:ph type="title"/>
          </p:nvPr>
        </p:nvSpPr>
        <p:spPr/>
        <p:txBody>
          <a:bodyPr/>
          <a:lstStyle/>
          <a:p>
            <a:r>
              <a:rPr lang="en-GB"/>
              <a:t>Ballads of madness</a:t>
            </a:r>
          </a:p>
        </p:txBody>
      </p:sp>
      <p:sp>
        <p:nvSpPr>
          <p:cNvPr id="3" name="Content Placeholder 2">
            <a:extLst>
              <a:ext uri="{FF2B5EF4-FFF2-40B4-BE49-F238E27FC236}">
                <a16:creationId xmlns:a16="http://schemas.microsoft.com/office/drawing/2014/main" id="{6E4EEB95-9B76-47C7-8B7A-3AD096480AAE}"/>
              </a:ext>
            </a:extLst>
          </p:cNvPr>
          <p:cNvSpPr>
            <a:spLocks noGrp="1"/>
          </p:cNvSpPr>
          <p:nvPr>
            <p:ph idx="1"/>
          </p:nvPr>
        </p:nvSpPr>
        <p:spPr/>
        <p:txBody>
          <a:bodyPr/>
          <a:lstStyle/>
          <a:p>
            <a:pPr marL="359410" indent="-359410"/>
            <a:r>
              <a:rPr lang="en-GB" i="1">
                <a:solidFill>
                  <a:srgbClr val="FFFFFF"/>
                </a:solidFill>
                <a:ea typeface="+mn-lt"/>
                <a:cs typeface="+mn-lt"/>
              </a:rPr>
              <a:t>From forth my sad and darksome cell, </a:t>
            </a:r>
            <a:endParaRPr lang="en-GB">
              <a:solidFill>
                <a:srgbClr val="FFFFFF">
                  <a:alpha val="70000"/>
                </a:srgbClr>
              </a:solidFill>
            </a:endParaRPr>
          </a:p>
          <a:p>
            <a:pPr marL="359410" indent="-359410"/>
            <a:r>
              <a:rPr lang="en-GB" i="1">
                <a:solidFill>
                  <a:srgbClr val="FFFFFF"/>
                </a:solidFill>
                <a:ea typeface="+mn-lt"/>
                <a:cs typeface="+mn-lt"/>
              </a:rPr>
              <a:t>And from the deep abyss of hell</a:t>
            </a:r>
            <a:endParaRPr lang="en-GB">
              <a:solidFill>
                <a:srgbClr val="FFFFFF"/>
              </a:solidFill>
            </a:endParaRPr>
          </a:p>
          <a:p>
            <a:pPr marL="359410" indent="-359410"/>
            <a:r>
              <a:rPr lang="en-GB" i="1">
                <a:solidFill>
                  <a:srgbClr val="FFFFFF"/>
                </a:solidFill>
                <a:ea typeface="+mn-lt"/>
                <a:cs typeface="+mn-lt"/>
              </a:rPr>
              <a:t>Poor Tom is come to view the world again,</a:t>
            </a:r>
            <a:endParaRPr lang="en-GB">
              <a:solidFill>
                <a:srgbClr val="FFFFFF"/>
              </a:solidFill>
            </a:endParaRPr>
          </a:p>
          <a:p>
            <a:pPr marL="359410" indent="-359410"/>
            <a:r>
              <a:rPr lang="en-GB" i="1">
                <a:solidFill>
                  <a:srgbClr val="FFFFFF"/>
                </a:solidFill>
                <a:ea typeface="+mn-lt"/>
                <a:cs typeface="+mn-lt"/>
              </a:rPr>
              <a:t>To See if he can ease distempered brain.</a:t>
            </a:r>
            <a:endParaRPr lang="en-GB">
              <a:solidFill>
                <a:srgbClr val="FFFFFF"/>
              </a:solidFill>
            </a:endParaRPr>
          </a:p>
          <a:p>
            <a:pPr marL="359410" indent="-359410"/>
            <a:r>
              <a:rPr lang="en-GB" i="1">
                <a:solidFill>
                  <a:srgbClr val="FFFFFF"/>
                </a:solidFill>
                <a:ea typeface="+mn-lt"/>
                <a:cs typeface="+mn-lt"/>
              </a:rPr>
              <a:t>Fear and despair possess his soul,</a:t>
            </a:r>
            <a:endParaRPr lang="en-GB">
              <a:solidFill>
                <a:srgbClr val="FFFFFF"/>
              </a:solidFill>
            </a:endParaRPr>
          </a:p>
          <a:p>
            <a:pPr marL="359410" indent="-359410"/>
            <a:r>
              <a:rPr lang="en-GB" i="1">
                <a:ea typeface="+mn-lt"/>
                <a:cs typeface="+mn-lt"/>
              </a:rPr>
              <a:t>Hark how the angry furies howl!</a:t>
            </a:r>
            <a:endParaRPr lang="en-GB"/>
          </a:p>
          <a:p>
            <a:pPr marL="359410" indent="-359410"/>
            <a:endParaRPr lang="en-GB" dirty="0"/>
          </a:p>
        </p:txBody>
      </p:sp>
    </p:spTree>
    <p:extLst>
      <p:ext uri="{BB962C8B-B14F-4D97-AF65-F5344CB8AC3E}">
        <p14:creationId xmlns:p14="http://schemas.microsoft.com/office/powerpoint/2010/main" val="4043847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74939-C444-426C-BE49-F99992BF49B1}"/>
              </a:ext>
            </a:extLst>
          </p:cNvPr>
          <p:cNvSpPr>
            <a:spLocks noGrp="1"/>
          </p:cNvSpPr>
          <p:nvPr>
            <p:ph type="title"/>
          </p:nvPr>
        </p:nvSpPr>
        <p:spPr>
          <a:xfrm>
            <a:off x="1080000" y="862151"/>
            <a:ext cx="6120000" cy="1009486"/>
          </a:xfrm>
        </p:spPr>
        <p:txBody>
          <a:bodyPr anchor="b">
            <a:normAutofit/>
          </a:bodyPr>
          <a:lstStyle/>
          <a:p>
            <a:pPr algn="ctr"/>
            <a:r>
              <a:rPr lang="en-GB"/>
              <a:t>Shakespeare plays</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5E580A-EAE2-4E76-9ACE-1E3946365AAF}"/>
              </a:ext>
            </a:extLst>
          </p:cNvPr>
          <p:cNvSpPr>
            <a:spLocks noGrp="1"/>
          </p:cNvSpPr>
          <p:nvPr>
            <p:ph idx="1"/>
          </p:nvPr>
        </p:nvSpPr>
        <p:spPr>
          <a:xfrm>
            <a:off x="1080000" y="2759076"/>
            <a:ext cx="6121400" cy="3009899"/>
          </a:xfrm>
        </p:spPr>
        <p:txBody>
          <a:bodyPr>
            <a:normAutofit/>
          </a:bodyPr>
          <a:lstStyle/>
          <a:p>
            <a:pPr marL="359410" indent="-359410"/>
            <a:r>
              <a:rPr lang="en-GB">
                <a:solidFill>
                  <a:srgbClr val="FFFFFF"/>
                </a:solidFill>
                <a:ea typeface="+mn-lt"/>
                <a:cs typeface="+mn-lt"/>
              </a:rPr>
              <a:t>William Shakespeare</a:t>
            </a:r>
            <a:endParaRPr lang="en-GB">
              <a:solidFill>
                <a:srgbClr val="FFFFFF"/>
              </a:solidFill>
            </a:endParaRPr>
          </a:p>
          <a:p>
            <a:pPr marL="359410" indent="-359410"/>
            <a:r>
              <a:rPr lang="en-GB">
                <a:solidFill>
                  <a:srgbClr val="FFFFFF"/>
                </a:solidFill>
                <a:ea typeface="+mn-lt"/>
                <a:cs typeface="+mn-lt"/>
              </a:rPr>
              <a:t>Madness presents itself in at least 20 of his 38 plays.</a:t>
            </a:r>
            <a:endParaRPr lang="en-GB">
              <a:solidFill>
                <a:srgbClr val="FFFFFF"/>
              </a:solidFill>
            </a:endParaRPr>
          </a:p>
          <a:p>
            <a:pPr marL="359410" indent="-359410"/>
            <a:r>
              <a:rPr lang="en-GB">
                <a:solidFill>
                  <a:srgbClr val="FFFFFF"/>
                </a:solidFill>
                <a:ea typeface="+mn-lt"/>
                <a:cs typeface="+mn-lt"/>
              </a:rPr>
              <a:t>King Lear</a:t>
            </a:r>
            <a:endParaRPr lang="en-GB">
              <a:solidFill>
                <a:srgbClr val="FFFFFF"/>
              </a:solidFill>
            </a:endParaRPr>
          </a:p>
          <a:p>
            <a:pPr marL="359410" indent="-359410"/>
            <a:r>
              <a:rPr lang="en-GB">
                <a:solidFill>
                  <a:srgbClr val="FFFFFF"/>
                </a:solidFill>
                <a:ea typeface="+mn-lt"/>
                <a:cs typeface="+mn-lt"/>
              </a:rPr>
              <a:t>As you like it</a:t>
            </a:r>
            <a:endParaRPr lang="en-GB">
              <a:solidFill>
                <a:srgbClr val="FFFFFF"/>
              </a:solidFill>
            </a:endParaRPr>
          </a:p>
          <a:p>
            <a:pPr marL="359410" indent="-359410"/>
            <a:endParaRPr lang="en-GB" dirty="0"/>
          </a:p>
        </p:txBody>
      </p:sp>
      <p:pic>
        <p:nvPicPr>
          <p:cNvPr id="4" name="Picture 4" descr="A person looking at the camera&#10;&#10;Description automatically generated">
            <a:extLst>
              <a:ext uri="{FF2B5EF4-FFF2-40B4-BE49-F238E27FC236}">
                <a16:creationId xmlns:a16="http://schemas.microsoft.com/office/drawing/2014/main" id="{BF0F8352-6D94-4000-8537-779827D1A3C5}"/>
              </a:ext>
            </a:extLst>
          </p:cNvPr>
          <p:cNvPicPr>
            <a:picLocks noChangeAspect="1"/>
          </p:cNvPicPr>
          <p:nvPr/>
        </p:nvPicPr>
        <p:blipFill rotWithShape="1">
          <a:blip r:embed="rId3"/>
          <a:srcRect l="7475" r="30269"/>
          <a:stretch/>
        </p:blipFill>
        <p:spPr>
          <a:xfrm>
            <a:off x="8321011" y="10"/>
            <a:ext cx="3870989" cy="6857990"/>
          </a:xfrm>
          <a:prstGeom prst="rect">
            <a:avLst/>
          </a:prstGeom>
        </p:spPr>
      </p:pic>
    </p:spTree>
    <p:extLst>
      <p:ext uri="{BB962C8B-B14F-4D97-AF65-F5344CB8AC3E}">
        <p14:creationId xmlns:p14="http://schemas.microsoft.com/office/powerpoint/2010/main" val="1113870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C4FC2-AB11-4161-B9EF-25EB358B1F5C}"/>
              </a:ext>
            </a:extLst>
          </p:cNvPr>
          <p:cNvSpPr>
            <a:spLocks noGrp="1"/>
          </p:cNvSpPr>
          <p:nvPr>
            <p:ph type="title"/>
          </p:nvPr>
        </p:nvSpPr>
        <p:spPr>
          <a:xfrm>
            <a:off x="1080000" y="540033"/>
            <a:ext cx="4426782" cy="1331604"/>
          </a:xfrm>
        </p:spPr>
        <p:txBody>
          <a:bodyPr anchor="b">
            <a:normAutofit/>
          </a:bodyPr>
          <a:lstStyle/>
          <a:p>
            <a:pPr algn="ctr"/>
            <a:r>
              <a:rPr lang="en-GB"/>
              <a:t>Hamlet and ophelia</a:t>
            </a:r>
          </a:p>
        </p:txBody>
      </p:sp>
      <p:cxnSp>
        <p:nvCxnSpPr>
          <p:cNvPr id="10"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660CAE-FBEB-42B9-A8BB-70E39CD95185}"/>
              </a:ext>
            </a:extLst>
          </p:cNvPr>
          <p:cNvSpPr>
            <a:spLocks noGrp="1"/>
          </p:cNvSpPr>
          <p:nvPr>
            <p:ph idx="1"/>
          </p:nvPr>
        </p:nvSpPr>
        <p:spPr>
          <a:xfrm>
            <a:off x="1080000" y="2759076"/>
            <a:ext cx="4460874" cy="3009899"/>
          </a:xfrm>
        </p:spPr>
        <p:txBody>
          <a:bodyPr>
            <a:normAutofit/>
          </a:bodyPr>
          <a:lstStyle/>
          <a:p>
            <a:pPr marL="359410" indent="-359410">
              <a:lnSpc>
                <a:spcPct val="115000"/>
              </a:lnSpc>
            </a:pPr>
            <a:r>
              <a:rPr lang="en-GB" sz="1400">
                <a:ea typeface="+mn-lt"/>
                <a:cs typeface="+mn-lt"/>
              </a:rPr>
              <a:t>◦Hamlet/Ophelia</a:t>
            </a:r>
            <a:endParaRPr lang="en-GB" sz="1400"/>
          </a:p>
          <a:p>
            <a:pPr marL="359410" indent="-359410">
              <a:lnSpc>
                <a:spcPct val="115000"/>
              </a:lnSpc>
            </a:pPr>
            <a:r>
              <a:rPr lang="en-GB" sz="1400">
                <a:ea typeface="+mn-lt"/>
                <a:cs typeface="+mn-lt"/>
              </a:rPr>
              <a:t>“Fell in the weeping brook. Her clothes spread wide;</a:t>
            </a:r>
            <a:endParaRPr lang="en-GB" sz="1400"/>
          </a:p>
          <a:p>
            <a:pPr marL="359410" indent="-359410">
              <a:lnSpc>
                <a:spcPct val="115000"/>
              </a:lnSpc>
            </a:pPr>
            <a:r>
              <a:rPr lang="en-GB" sz="1400">
                <a:ea typeface="+mn-lt"/>
                <a:cs typeface="+mn-lt"/>
              </a:rPr>
              <a:t>And, mermaid-like, awhile they bore her up….</a:t>
            </a:r>
            <a:endParaRPr lang="en-GB" sz="1400"/>
          </a:p>
          <a:p>
            <a:pPr marL="359410" indent="-359410">
              <a:lnSpc>
                <a:spcPct val="115000"/>
              </a:lnSpc>
            </a:pPr>
            <a:r>
              <a:rPr lang="en-GB" sz="1400">
                <a:ea typeface="+mn-lt"/>
                <a:cs typeface="+mn-lt"/>
              </a:rPr>
              <a:t>Till that her garments, heavy with their drink,</a:t>
            </a:r>
            <a:endParaRPr lang="en-GB" sz="1400"/>
          </a:p>
          <a:p>
            <a:pPr marL="359410" indent="-359410">
              <a:lnSpc>
                <a:spcPct val="115000"/>
              </a:lnSpc>
            </a:pPr>
            <a:r>
              <a:rPr lang="en-GB" sz="1400">
                <a:ea typeface="+mn-lt"/>
                <a:cs typeface="+mn-lt"/>
              </a:rPr>
              <a:t>Pull’d the poor wretch from her melodious lay,</a:t>
            </a:r>
            <a:endParaRPr lang="en-GB" sz="1400"/>
          </a:p>
          <a:p>
            <a:pPr marL="359410" indent="-359410">
              <a:lnSpc>
                <a:spcPct val="115000"/>
              </a:lnSpc>
            </a:pPr>
            <a:r>
              <a:rPr lang="en-GB" sz="1400">
                <a:ea typeface="+mn-lt"/>
                <a:cs typeface="+mn-lt"/>
              </a:rPr>
              <a:t>To muddy Death.</a:t>
            </a:r>
            <a:endParaRPr lang="en-GB" sz="1400"/>
          </a:p>
          <a:p>
            <a:pPr marL="359410" indent="-359410">
              <a:lnSpc>
                <a:spcPct val="115000"/>
              </a:lnSpc>
            </a:pPr>
            <a:endParaRPr lang="en-GB" sz="1400"/>
          </a:p>
        </p:txBody>
      </p:sp>
      <p:pic>
        <p:nvPicPr>
          <p:cNvPr id="4" name="Picture 4" descr="A picture containing grass, outdoor, sitting, forest&#10;&#10;Description automatically generated">
            <a:extLst>
              <a:ext uri="{FF2B5EF4-FFF2-40B4-BE49-F238E27FC236}">
                <a16:creationId xmlns:a16="http://schemas.microsoft.com/office/drawing/2014/main" id="{A38D5962-F384-4B8D-8B39-CF8E0CF6A0EE}"/>
              </a:ext>
            </a:extLst>
          </p:cNvPr>
          <p:cNvPicPr>
            <a:picLocks noChangeAspect="1"/>
          </p:cNvPicPr>
          <p:nvPr/>
        </p:nvPicPr>
        <p:blipFill rotWithShape="1">
          <a:blip r:embed="rId3"/>
          <a:srcRect l="15461" r="26793" b="-1"/>
          <a:stretch/>
        </p:blipFill>
        <p:spPr>
          <a:xfrm>
            <a:off x="6654800" y="540033"/>
            <a:ext cx="4996212" cy="5775279"/>
          </a:xfrm>
          <a:prstGeom prst="rect">
            <a:avLst/>
          </a:prstGeom>
        </p:spPr>
      </p:pic>
    </p:spTree>
    <p:extLst>
      <p:ext uri="{BB962C8B-B14F-4D97-AF65-F5344CB8AC3E}">
        <p14:creationId xmlns:p14="http://schemas.microsoft.com/office/powerpoint/2010/main" val="3392321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9DC4CA-A524-4184-93AC-E13AE227D518}"/>
              </a:ext>
            </a:extLst>
          </p:cNvPr>
          <p:cNvSpPr>
            <a:spLocks noGrp="1"/>
          </p:cNvSpPr>
          <p:nvPr>
            <p:ph type="title"/>
          </p:nvPr>
        </p:nvSpPr>
        <p:spPr>
          <a:xfrm>
            <a:off x="4984750" y="1011237"/>
            <a:ext cx="6120000" cy="860400"/>
          </a:xfrm>
        </p:spPr>
        <p:txBody>
          <a:bodyPr anchor="b">
            <a:normAutofit/>
          </a:bodyPr>
          <a:lstStyle/>
          <a:p>
            <a:pPr algn="ctr"/>
            <a:r>
              <a:rPr lang="en-GB">
                <a:ea typeface="+mj-lt"/>
                <a:cs typeface="+mj-lt"/>
              </a:rPr>
              <a:t>Ludovico Arioso – Orlando Furioso</a:t>
            </a:r>
            <a:endParaRPr lang="en-US"/>
          </a:p>
        </p:txBody>
      </p:sp>
      <p:pic>
        <p:nvPicPr>
          <p:cNvPr id="4" name="Picture 4" descr="A painting of a book&#10;&#10;Description automatically generated">
            <a:extLst>
              <a:ext uri="{FF2B5EF4-FFF2-40B4-BE49-F238E27FC236}">
                <a16:creationId xmlns:a16="http://schemas.microsoft.com/office/drawing/2014/main" id="{E855EF36-34C2-45F4-AEF7-CBB92AE7D267}"/>
              </a:ext>
            </a:extLst>
          </p:cNvPr>
          <p:cNvPicPr>
            <a:picLocks noChangeAspect="1"/>
          </p:cNvPicPr>
          <p:nvPr/>
        </p:nvPicPr>
        <p:blipFill rotWithShape="1">
          <a:blip r:embed="rId3"/>
          <a:srcRect l="3722" r="10629" b="-2"/>
          <a:stretch/>
        </p:blipFill>
        <p:spPr>
          <a:xfrm>
            <a:off x="20" y="10"/>
            <a:ext cx="3870969" cy="6857990"/>
          </a:xfrm>
          <a:prstGeom prst="rect">
            <a:avLst/>
          </a:prstGeom>
        </p:spPr>
      </p:pic>
      <p:cxnSp>
        <p:nvCxnSpPr>
          <p:cNvPr id="7"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4D13C5-9964-44A4-BD48-FE40BA31B849}"/>
              </a:ext>
            </a:extLst>
          </p:cNvPr>
          <p:cNvSpPr>
            <a:spLocks noGrp="1"/>
          </p:cNvSpPr>
          <p:nvPr>
            <p:ph idx="1"/>
          </p:nvPr>
        </p:nvSpPr>
        <p:spPr>
          <a:xfrm>
            <a:off x="4984750" y="2759076"/>
            <a:ext cx="6121400" cy="3009899"/>
          </a:xfrm>
        </p:spPr>
        <p:txBody>
          <a:bodyPr>
            <a:normAutofit/>
          </a:bodyPr>
          <a:lstStyle/>
          <a:p>
            <a:pPr marL="359410" indent="-359410">
              <a:lnSpc>
                <a:spcPct val="115000"/>
              </a:lnSpc>
            </a:pPr>
            <a:r>
              <a:rPr lang="en-GB" sz="1600">
                <a:ea typeface="+mn-lt"/>
                <a:cs typeface="+mn-lt"/>
              </a:rPr>
              <a:t>◦Epic Poem on the madness of Roland:</a:t>
            </a:r>
            <a:endParaRPr lang="en-GB" sz="1600"/>
          </a:p>
          <a:p>
            <a:pPr marL="359410" indent="-359410">
              <a:lnSpc>
                <a:spcPct val="115000"/>
              </a:lnSpc>
            </a:pPr>
            <a:r>
              <a:rPr lang="en-GB" sz="1600">
                <a:ea typeface="+mn-lt"/>
                <a:cs typeface="+mn-lt"/>
              </a:rPr>
              <a:t>◦Orlando Furioso:</a:t>
            </a:r>
            <a:endParaRPr lang="en-GB" sz="1600"/>
          </a:p>
          <a:p>
            <a:pPr marL="359410" indent="-359410">
              <a:lnSpc>
                <a:spcPct val="115000"/>
              </a:lnSpc>
            </a:pPr>
            <a:r>
              <a:rPr lang="en-GB" sz="1600">
                <a:ea typeface="+mn-lt"/>
                <a:cs typeface="+mn-lt"/>
              </a:rPr>
              <a:t>◦Draws from the chivalric romances of Roland, The Arthurian tales and classical tales of Heroism and furious madness</a:t>
            </a:r>
            <a:endParaRPr lang="en-GB" sz="1600"/>
          </a:p>
          <a:p>
            <a:pPr marL="359410" indent="-359410">
              <a:lnSpc>
                <a:spcPct val="115000"/>
              </a:lnSpc>
            </a:pPr>
            <a:r>
              <a:rPr lang="en-GB" sz="1600">
                <a:ea typeface="+mn-lt"/>
                <a:cs typeface="+mn-lt"/>
              </a:rPr>
              <a:t>◦The Madness of Orlando</a:t>
            </a:r>
            <a:endParaRPr lang="en-GB" sz="1600"/>
          </a:p>
          <a:p>
            <a:pPr marL="359410" indent="-359410">
              <a:lnSpc>
                <a:spcPct val="115000"/>
              </a:lnSpc>
            </a:pPr>
            <a:r>
              <a:rPr lang="en-GB" sz="1600">
                <a:ea typeface="+mn-lt"/>
                <a:cs typeface="+mn-lt"/>
              </a:rPr>
              <a:t>◦Heavily influenced later works, including</a:t>
            </a:r>
            <a:endParaRPr lang="en-GB" sz="1600"/>
          </a:p>
          <a:p>
            <a:pPr marL="359410" indent="-359410">
              <a:lnSpc>
                <a:spcPct val="115000"/>
              </a:lnSpc>
            </a:pPr>
            <a:r>
              <a:rPr lang="en-GB" sz="1600">
                <a:ea typeface="+mn-lt"/>
                <a:cs typeface="+mn-lt"/>
              </a:rPr>
              <a:t>◦Cervantes’ </a:t>
            </a:r>
            <a:r>
              <a:rPr lang="en-GB" sz="1600" i="1">
                <a:ea typeface="+mn-lt"/>
                <a:cs typeface="+mn-lt"/>
              </a:rPr>
              <a:t>Don Quixote  </a:t>
            </a:r>
            <a:endParaRPr lang="en-GB" sz="1600"/>
          </a:p>
          <a:p>
            <a:pPr marL="359410" indent="-359410">
              <a:lnSpc>
                <a:spcPct val="115000"/>
              </a:lnSpc>
            </a:pPr>
            <a:endParaRPr lang="en-GB" sz="1600"/>
          </a:p>
        </p:txBody>
      </p:sp>
    </p:spTree>
    <p:extLst>
      <p:ext uri="{BB962C8B-B14F-4D97-AF65-F5344CB8AC3E}">
        <p14:creationId xmlns:p14="http://schemas.microsoft.com/office/powerpoint/2010/main" val="2547506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B2B23E-D1E5-489D-8C73-98FE4176B0C9}"/>
              </a:ext>
            </a:extLst>
          </p:cNvPr>
          <p:cNvSpPr>
            <a:spLocks noGrp="1"/>
          </p:cNvSpPr>
          <p:nvPr>
            <p:ph type="title"/>
          </p:nvPr>
        </p:nvSpPr>
        <p:spPr>
          <a:xfrm>
            <a:off x="1080000" y="1011236"/>
            <a:ext cx="4426782" cy="1292662"/>
          </a:xfrm>
        </p:spPr>
        <p:txBody>
          <a:bodyPr anchor="t">
            <a:normAutofit/>
          </a:bodyPr>
          <a:lstStyle/>
          <a:p>
            <a:r>
              <a:rPr lang="en-GB">
                <a:ea typeface="+mj-lt"/>
                <a:cs typeface="+mj-lt"/>
              </a:rPr>
              <a:t>Cervantes: Don Quixote</a:t>
            </a:r>
            <a:endParaRPr lang="en-US"/>
          </a:p>
        </p:txBody>
      </p:sp>
      <p:pic>
        <p:nvPicPr>
          <p:cNvPr id="4" name="Picture 4" descr="A person riding a horse&#10;&#10;Description automatically generated">
            <a:extLst>
              <a:ext uri="{FF2B5EF4-FFF2-40B4-BE49-F238E27FC236}">
                <a16:creationId xmlns:a16="http://schemas.microsoft.com/office/drawing/2014/main" id="{164EEE70-0764-4586-9E81-536B3428E332}"/>
              </a:ext>
            </a:extLst>
          </p:cNvPr>
          <p:cNvPicPr>
            <a:picLocks noChangeAspect="1"/>
          </p:cNvPicPr>
          <p:nvPr/>
        </p:nvPicPr>
        <p:blipFill>
          <a:blip r:embed="rId3"/>
          <a:stretch>
            <a:fillRect/>
          </a:stretch>
        </p:blipFill>
        <p:spPr>
          <a:xfrm>
            <a:off x="1079499" y="2901918"/>
            <a:ext cx="4457701" cy="2808351"/>
          </a:xfrm>
          <a:prstGeom prst="rect">
            <a:avLst/>
          </a:prstGeom>
        </p:spPr>
      </p:pic>
      <p:sp>
        <p:nvSpPr>
          <p:cNvPr id="3" name="Content Placeholder 2">
            <a:extLst>
              <a:ext uri="{FF2B5EF4-FFF2-40B4-BE49-F238E27FC236}">
                <a16:creationId xmlns:a16="http://schemas.microsoft.com/office/drawing/2014/main" id="{2749BF88-B23F-4EFE-AC77-92BDE5BC95FC}"/>
              </a:ext>
            </a:extLst>
          </p:cNvPr>
          <p:cNvSpPr>
            <a:spLocks noGrp="1"/>
          </p:cNvSpPr>
          <p:nvPr>
            <p:ph idx="1"/>
          </p:nvPr>
        </p:nvSpPr>
        <p:spPr>
          <a:xfrm>
            <a:off x="6096000" y="987423"/>
            <a:ext cx="5555012" cy="4781552"/>
          </a:xfrm>
        </p:spPr>
        <p:txBody>
          <a:bodyPr>
            <a:normAutofit/>
          </a:bodyPr>
          <a:lstStyle/>
          <a:p>
            <a:pPr marL="359410" indent="-359410">
              <a:lnSpc>
                <a:spcPct val="115000"/>
              </a:lnSpc>
            </a:pPr>
            <a:r>
              <a:rPr lang="en-GB" sz="1700">
                <a:ea typeface="+mn-lt"/>
                <a:cs typeface="+mn-lt"/>
              </a:rPr>
              <a:t>Don Quixote’s madness is very different to that of Orlando’s.</a:t>
            </a:r>
            <a:endParaRPr lang="en-GB" sz="1700"/>
          </a:p>
          <a:p>
            <a:pPr marL="359410" indent="-359410">
              <a:lnSpc>
                <a:spcPct val="115000"/>
              </a:lnSpc>
            </a:pPr>
            <a:r>
              <a:rPr lang="en-GB" sz="1700">
                <a:solidFill>
                  <a:srgbClr val="FFFFFF"/>
                </a:solidFill>
                <a:ea typeface="+mn-lt"/>
                <a:cs typeface="+mn-lt"/>
              </a:rPr>
              <a:t>It has fights and injuries, but they tend to be more humorous and funny, compared to the violent and frightening stories of Orlando Furioso. </a:t>
            </a:r>
            <a:endParaRPr lang="en-GB" sz="1700">
              <a:solidFill>
                <a:srgbClr val="FFFFFF"/>
              </a:solidFill>
            </a:endParaRPr>
          </a:p>
          <a:p>
            <a:pPr marL="359410" indent="-359410">
              <a:lnSpc>
                <a:spcPct val="115000"/>
              </a:lnSpc>
            </a:pPr>
            <a:r>
              <a:rPr lang="en-GB" sz="1700">
                <a:solidFill>
                  <a:srgbClr val="FFFFFF"/>
                </a:solidFill>
                <a:ea typeface="+mn-lt"/>
                <a:cs typeface="+mn-lt"/>
              </a:rPr>
              <a:t>Don Quixote does show signs of madness, he does hallucinate, he does have obsessions and he does act as a man possessed.</a:t>
            </a:r>
            <a:endParaRPr lang="en-GB" sz="1700">
              <a:solidFill>
                <a:srgbClr val="FFFFFF"/>
              </a:solidFill>
            </a:endParaRPr>
          </a:p>
          <a:p>
            <a:pPr marL="359410" indent="-359410">
              <a:lnSpc>
                <a:spcPct val="115000"/>
              </a:lnSpc>
            </a:pPr>
            <a:r>
              <a:rPr lang="en-GB" sz="1700">
                <a:solidFill>
                  <a:srgbClr val="FFFFFF"/>
                </a:solidFill>
                <a:ea typeface="+mn-lt"/>
                <a:cs typeface="+mn-lt"/>
              </a:rPr>
              <a:t>People he encounters mock and accuse him</a:t>
            </a:r>
            <a:endParaRPr lang="en-GB" sz="1700">
              <a:solidFill>
                <a:srgbClr val="FFFFFF"/>
              </a:solidFill>
            </a:endParaRPr>
          </a:p>
          <a:p>
            <a:pPr marL="359410" indent="-359410">
              <a:lnSpc>
                <a:spcPct val="115000"/>
              </a:lnSpc>
            </a:pPr>
            <a:r>
              <a:rPr lang="en-GB" sz="1700">
                <a:solidFill>
                  <a:srgbClr val="FFFFFF"/>
                </a:solidFill>
                <a:ea typeface="+mn-lt"/>
                <a:cs typeface="+mn-lt"/>
              </a:rPr>
              <a:t>We are instructed to believe that the mad cannot be reasoned with. He does recover his sanity…and promptly dies! </a:t>
            </a:r>
            <a:endParaRPr lang="en-GB" sz="1700">
              <a:solidFill>
                <a:srgbClr val="FFFFFF"/>
              </a:solidFill>
            </a:endParaRPr>
          </a:p>
          <a:p>
            <a:pPr marL="359410" indent="-359410">
              <a:lnSpc>
                <a:spcPct val="115000"/>
              </a:lnSpc>
            </a:pPr>
            <a:endParaRPr lang="en-GB" sz="1700"/>
          </a:p>
        </p:txBody>
      </p:sp>
    </p:spTree>
    <p:extLst>
      <p:ext uri="{BB962C8B-B14F-4D97-AF65-F5344CB8AC3E}">
        <p14:creationId xmlns:p14="http://schemas.microsoft.com/office/powerpoint/2010/main" val="1146065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45C26-A4B8-4C00-B8E8-3216D7929538}"/>
              </a:ext>
            </a:extLst>
          </p:cNvPr>
          <p:cNvSpPr>
            <a:spLocks noGrp="1"/>
          </p:cNvSpPr>
          <p:nvPr>
            <p:ph type="title"/>
          </p:nvPr>
        </p:nvSpPr>
        <p:spPr>
          <a:xfrm>
            <a:off x="1080000" y="540032"/>
            <a:ext cx="4426782" cy="1331605"/>
          </a:xfrm>
        </p:spPr>
        <p:txBody>
          <a:bodyPr anchor="b">
            <a:normAutofit/>
          </a:bodyPr>
          <a:lstStyle/>
          <a:p>
            <a:pPr algn="ctr"/>
            <a:r>
              <a:rPr lang="en-GB">
                <a:ea typeface="+mj-lt"/>
                <a:cs typeface="+mj-lt"/>
              </a:rPr>
              <a:t>Madness and Art</a:t>
            </a:r>
            <a:endParaRPr lang="en-US"/>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0A117A-47EE-4234-A55C-21F558C0336F}"/>
              </a:ext>
            </a:extLst>
          </p:cNvPr>
          <p:cNvSpPr>
            <a:spLocks noGrp="1"/>
          </p:cNvSpPr>
          <p:nvPr>
            <p:ph idx="1"/>
          </p:nvPr>
        </p:nvSpPr>
        <p:spPr>
          <a:xfrm>
            <a:off x="1080000" y="2759076"/>
            <a:ext cx="4460874" cy="3009899"/>
          </a:xfrm>
        </p:spPr>
        <p:txBody>
          <a:bodyPr>
            <a:normAutofit/>
          </a:bodyPr>
          <a:lstStyle/>
          <a:p>
            <a:pPr marL="359410" indent="-359410">
              <a:lnSpc>
                <a:spcPct val="115000"/>
              </a:lnSpc>
            </a:pPr>
            <a:r>
              <a:rPr lang="en-GB" sz="1700">
                <a:ea typeface="+mn-lt"/>
                <a:cs typeface="+mn-lt"/>
              </a:rPr>
              <a:t>◦A variety of visual signs and symbols were used</a:t>
            </a:r>
            <a:endParaRPr lang="en-GB" sz="1700"/>
          </a:p>
          <a:p>
            <a:pPr marL="359410" indent="-359410">
              <a:lnSpc>
                <a:spcPct val="115000"/>
              </a:lnSpc>
            </a:pPr>
            <a:r>
              <a:rPr lang="en-GB" sz="1700">
                <a:ea typeface="+mn-lt"/>
                <a:cs typeface="+mn-lt"/>
              </a:rPr>
              <a:t>◦Some were from the Medieval depictions of Hell and the Last Judgement</a:t>
            </a:r>
            <a:endParaRPr lang="en-GB" sz="1700"/>
          </a:p>
          <a:p>
            <a:pPr marL="359410" indent="-359410">
              <a:lnSpc>
                <a:spcPct val="115000"/>
              </a:lnSpc>
            </a:pPr>
            <a:r>
              <a:rPr lang="en-GB" sz="1700">
                <a:ea typeface="+mn-lt"/>
                <a:cs typeface="+mn-lt"/>
              </a:rPr>
              <a:t>◦Bedlam figures</a:t>
            </a:r>
            <a:endParaRPr lang="en-GB" sz="1700"/>
          </a:p>
          <a:p>
            <a:pPr marL="359410" indent="-359410">
              <a:lnSpc>
                <a:spcPct val="115000"/>
              </a:lnSpc>
            </a:pPr>
            <a:r>
              <a:rPr lang="en-GB" sz="1700">
                <a:ea typeface="+mn-lt"/>
                <a:cs typeface="+mn-lt"/>
              </a:rPr>
              <a:t>◦Barely clothed maniacs</a:t>
            </a:r>
            <a:endParaRPr lang="en-GB" sz="1700"/>
          </a:p>
          <a:p>
            <a:pPr marL="359410" indent="-359410">
              <a:lnSpc>
                <a:spcPct val="115000"/>
              </a:lnSpc>
            </a:pPr>
            <a:r>
              <a:rPr lang="en-GB" sz="1700">
                <a:ea typeface="+mn-lt"/>
                <a:cs typeface="+mn-lt"/>
              </a:rPr>
              <a:t>◦Pieter Xavery: </a:t>
            </a:r>
            <a:r>
              <a:rPr lang="en-GB" sz="1700" i="1">
                <a:ea typeface="+mn-lt"/>
                <a:cs typeface="+mn-lt"/>
              </a:rPr>
              <a:t>Two Madmen </a:t>
            </a:r>
            <a:endParaRPr lang="en-GB" sz="1700"/>
          </a:p>
          <a:p>
            <a:pPr marL="359410" indent="-359410">
              <a:lnSpc>
                <a:spcPct val="115000"/>
              </a:lnSpc>
            </a:pPr>
            <a:endParaRPr lang="en-GB" sz="1700"/>
          </a:p>
        </p:txBody>
      </p:sp>
      <p:sp>
        <p:nvSpPr>
          <p:cNvPr id="13" name="Rectangle 12">
            <a:extLst>
              <a:ext uri="{FF2B5EF4-FFF2-40B4-BE49-F238E27FC236}">
                <a16:creationId xmlns:a16="http://schemas.microsoft.com/office/drawing/2014/main" id="{AA11AC2B-E0EE-4BB9-8BC1-EC5DA9DBE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statue of a person&#10;&#10;Description automatically generated">
            <a:extLst>
              <a:ext uri="{FF2B5EF4-FFF2-40B4-BE49-F238E27FC236}">
                <a16:creationId xmlns:a16="http://schemas.microsoft.com/office/drawing/2014/main" id="{7CBFA5C4-40AC-466C-922F-91109B459CDD}"/>
              </a:ext>
            </a:extLst>
          </p:cNvPr>
          <p:cNvPicPr>
            <a:picLocks noChangeAspect="1"/>
          </p:cNvPicPr>
          <p:nvPr/>
        </p:nvPicPr>
        <p:blipFill>
          <a:blip r:embed="rId3"/>
          <a:stretch>
            <a:fillRect/>
          </a:stretch>
        </p:blipFill>
        <p:spPr>
          <a:xfrm>
            <a:off x="7198864" y="611217"/>
            <a:ext cx="4452148" cy="5635630"/>
          </a:xfrm>
          <a:prstGeom prst="rect">
            <a:avLst/>
          </a:prstGeom>
        </p:spPr>
      </p:pic>
    </p:spTree>
    <p:extLst>
      <p:ext uri="{BB962C8B-B14F-4D97-AF65-F5344CB8AC3E}">
        <p14:creationId xmlns:p14="http://schemas.microsoft.com/office/powerpoint/2010/main" val="93581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C627EC6-61A4-4CA2-925A-D9C31421C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old, photo, room, many&#10;&#10;Description automatically generated">
            <a:extLst>
              <a:ext uri="{FF2B5EF4-FFF2-40B4-BE49-F238E27FC236}">
                <a16:creationId xmlns:a16="http://schemas.microsoft.com/office/drawing/2014/main" id="{D5F93915-6B0C-4E62-9E3E-43A75350F500}"/>
              </a:ext>
            </a:extLst>
          </p:cNvPr>
          <p:cNvPicPr>
            <a:picLocks noGrp="1" noChangeAspect="1"/>
          </p:cNvPicPr>
          <p:nvPr>
            <p:ph idx="4294967295"/>
          </p:nvPr>
        </p:nvPicPr>
        <p:blipFill rotWithShape="1">
          <a:blip r:embed="rId3"/>
          <a:srcRect l="5778"/>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1465712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2793C-43F1-49D0-8505-96599A62DCBC}"/>
              </a:ext>
            </a:extLst>
          </p:cNvPr>
          <p:cNvSpPr>
            <a:spLocks noGrp="1"/>
          </p:cNvSpPr>
          <p:nvPr>
            <p:ph type="title"/>
          </p:nvPr>
        </p:nvSpPr>
        <p:spPr>
          <a:xfrm>
            <a:off x="1080000" y="862151"/>
            <a:ext cx="6120000" cy="1009486"/>
          </a:xfrm>
        </p:spPr>
        <p:txBody>
          <a:bodyPr anchor="b">
            <a:normAutofit/>
          </a:bodyPr>
          <a:lstStyle/>
          <a:p>
            <a:pPr algn="ctr">
              <a:lnSpc>
                <a:spcPct val="90000"/>
              </a:lnSpc>
            </a:pPr>
            <a:r>
              <a:rPr lang="en-GB" sz="2400">
                <a:ea typeface="+mj-lt"/>
                <a:cs typeface="+mj-lt"/>
              </a:rPr>
              <a:t>A tale of a tub: Jonathon Swift/Bernard Lens</a:t>
            </a:r>
            <a:endParaRPr lang="en-US" sz="2400"/>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2924C7-BFE4-4E41-B9D6-712D5243F211}"/>
              </a:ext>
            </a:extLst>
          </p:cNvPr>
          <p:cNvSpPr>
            <a:spLocks noGrp="1"/>
          </p:cNvSpPr>
          <p:nvPr>
            <p:ph idx="1"/>
          </p:nvPr>
        </p:nvSpPr>
        <p:spPr>
          <a:xfrm>
            <a:off x="1080000" y="2759076"/>
            <a:ext cx="6121400" cy="3009899"/>
          </a:xfrm>
        </p:spPr>
        <p:txBody>
          <a:bodyPr>
            <a:normAutofit/>
          </a:bodyPr>
          <a:lstStyle/>
          <a:p>
            <a:pPr marL="359410" indent="-359410"/>
            <a:r>
              <a:rPr lang="en-GB">
                <a:ea typeface="+mn-lt"/>
                <a:cs typeface="+mn-lt"/>
              </a:rPr>
              <a:t>◦Engraving of the interior of a Bedlam cell.</a:t>
            </a:r>
            <a:endParaRPr lang="en-GB"/>
          </a:p>
          <a:p>
            <a:pPr marL="359410" indent="-359410"/>
            <a:r>
              <a:rPr lang="en-GB">
                <a:ea typeface="+mn-lt"/>
                <a:cs typeface="+mn-lt"/>
              </a:rPr>
              <a:t>◦Barred windows</a:t>
            </a:r>
            <a:endParaRPr lang="en-GB"/>
          </a:p>
          <a:p>
            <a:pPr marL="359410" indent="-359410"/>
            <a:r>
              <a:rPr lang="en-GB">
                <a:ea typeface="+mn-lt"/>
                <a:cs typeface="+mn-lt"/>
              </a:rPr>
              <a:t>◦Near naked lunatic throwing the contents of a chamber pot at the viewer</a:t>
            </a:r>
            <a:endParaRPr lang="en-GB"/>
          </a:p>
          <a:p>
            <a:pPr marL="359410" indent="-359410"/>
            <a:r>
              <a:rPr lang="en-GB">
                <a:ea typeface="+mn-lt"/>
                <a:cs typeface="+mn-lt"/>
              </a:rPr>
              <a:t>◦The more passive and melancholic are seen towards the back</a:t>
            </a:r>
            <a:endParaRPr lang="en-GB"/>
          </a:p>
          <a:p>
            <a:pPr marL="359410" indent="-359410"/>
            <a:endParaRPr lang="en-GB" dirty="0"/>
          </a:p>
        </p:txBody>
      </p:sp>
      <p:pic>
        <p:nvPicPr>
          <p:cNvPr id="4" name="Picture 4" descr="An old photo of a person&#10;&#10;Description automatically generated">
            <a:extLst>
              <a:ext uri="{FF2B5EF4-FFF2-40B4-BE49-F238E27FC236}">
                <a16:creationId xmlns:a16="http://schemas.microsoft.com/office/drawing/2014/main" id="{92199409-76FA-4BF8-9BB0-58D0DA48F0CB}"/>
              </a:ext>
            </a:extLst>
          </p:cNvPr>
          <p:cNvPicPr>
            <a:picLocks noChangeAspect="1"/>
          </p:cNvPicPr>
          <p:nvPr/>
        </p:nvPicPr>
        <p:blipFill rotWithShape="1">
          <a:blip r:embed="rId2"/>
          <a:srcRect l="8481" r="21096" b="-2"/>
          <a:stretch/>
        </p:blipFill>
        <p:spPr>
          <a:xfrm>
            <a:off x="8321011" y="10"/>
            <a:ext cx="3870989" cy="6857990"/>
          </a:xfrm>
          <a:prstGeom prst="rect">
            <a:avLst/>
          </a:prstGeom>
        </p:spPr>
      </p:pic>
    </p:spTree>
    <p:extLst>
      <p:ext uri="{BB962C8B-B14F-4D97-AF65-F5344CB8AC3E}">
        <p14:creationId xmlns:p14="http://schemas.microsoft.com/office/powerpoint/2010/main" val="39896139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DE9B8-2DE1-4200-ABE4-D57E76A422EC}"/>
              </a:ext>
            </a:extLst>
          </p:cNvPr>
          <p:cNvSpPr>
            <a:spLocks noGrp="1"/>
          </p:cNvSpPr>
          <p:nvPr>
            <p:ph type="title"/>
          </p:nvPr>
        </p:nvSpPr>
        <p:spPr/>
        <p:txBody>
          <a:bodyPr/>
          <a:lstStyle/>
          <a:p>
            <a:r>
              <a:rPr lang="en-GB"/>
              <a:t>Questions</a:t>
            </a:r>
          </a:p>
        </p:txBody>
      </p:sp>
      <p:sp>
        <p:nvSpPr>
          <p:cNvPr id="3" name="Content Placeholder 2">
            <a:extLst>
              <a:ext uri="{FF2B5EF4-FFF2-40B4-BE49-F238E27FC236}">
                <a16:creationId xmlns:a16="http://schemas.microsoft.com/office/drawing/2014/main" id="{1EC03D45-9A34-495D-8F4E-A9141D834DEB}"/>
              </a:ext>
            </a:extLst>
          </p:cNvPr>
          <p:cNvSpPr>
            <a:spLocks noGrp="1"/>
          </p:cNvSpPr>
          <p:nvPr>
            <p:ph idx="1"/>
          </p:nvPr>
        </p:nvSpPr>
        <p:spPr/>
        <p:txBody>
          <a:bodyPr/>
          <a:lstStyle/>
          <a:p>
            <a:pPr marL="359410" indent="-359410"/>
            <a:r>
              <a:rPr lang="en-GB">
                <a:ea typeface="+mn-lt"/>
                <a:cs typeface="+mn-lt"/>
              </a:rPr>
              <a:t>◦Why do you think we are now starting to see more of a prevalence of insanity within the literature and artwork and even music of the period?</a:t>
            </a:r>
            <a:endParaRPr lang="en-GB">
              <a:solidFill>
                <a:srgbClr val="FFFFFF">
                  <a:alpha val="70000"/>
                </a:srgbClr>
              </a:solidFill>
            </a:endParaRPr>
          </a:p>
          <a:p>
            <a:pPr marL="359410" indent="-359410"/>
            <a:r>
              <a:rPr lang="en-GB">
                <a:ea typeface="+mn-lt"/>
                <a:cs typeface="+mn-lt"/>
              </a:rPr>
              <a:t>◦How are the insane viewed?</a:t>
            </a:r>
            <a:endParaRPr lang="en-GB"/>
          </a:p>
          <a:p>
            <a:pPr marL="359410" indent="-359410"/>
            <a:endParaRPr lang="en-GB" dirty="0"/>
          </a:p>
        </p:txBody>
      </p:sp>
    </p:spTree>
    <p:extLst>
      <p:ext uri="{BB962C8B-B14F-4D97-AF65-F5344CB8AC3E}">
        <p14:creationId xmlns:p14="http://schemas.microsoft.com/office/powerpoint/2010/main" val="349767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27EE2-733E-4A9F-9EAC-0F10CFCF8F32}"/>
              </a:ext>
            </a:extLst>
          </p:cNvPr>
          <p:cNvSpPr>
            <a:spLocks noGrp="1"/>
          </p:cNvSpPr>
          <p:nvPr>
            <p:ph type="title"/>
          </p:nvPr>
        </p:nvSpPr>
        <p:spPr/>
        <p:txBody>
          <a:bodyPr/>
          <a:lstStyle/>
          <a:p>
            <a:r>
              <a:rPr lang="en-GB"/>
              <a:t>Interpretations of insanity</a:t>
            </a:r>
          </a:p>
        </p:txBody>
      </p:sp>
      <p:sp>
        <p:nvSpPr>
          <p:cNvPr id="3" name="Content Placeholder 2">
            <a:extLst>
              <a:ext uri="{FF2B5EF4-FFF2-40B4-BE49-F238E27FC236}">
                <a16:creationId xmlns:a16="http://schemas.microsoft.com/office/drawing/2014/main" id="{DF58E119-71AE-4E39-AED4-0AFAF52104A1}"/>
              </a:ext>
            </a:extLst>
          </p:cNvPr>
          <p:cNvSpPr>
            <a:spLocks noGrp="1"/>
          </p:cNvSpPr>
          <p:nvPr>
            <p:ph idx="1"/>
          </p:nvPr>
        </p:nvSpPr>
        <p:spPr/>
        <p:txBody>
          <a:bodyPr>
            <a:normAutofit fontScale="85000" lnSpcReduction="20000"/>
          </a:bodyPr>
          <a:lstStyle/>
          <a:p>
            <a:pPr marL="359410" indent="-359410"/>
            <a:r>
              <a:rPr lang="en-GB" dirty="0">
                <a:solidFill>
                  <a:srgbClr val="FFFFFF"/>
                </a:solidFill>
                <a:ea typeface="+mn-lt"/>
                <a:cs typeface="+mn-lt"/>
              </a:rPr>
              <a:t>◦Complex: it is still viewed by many as a consequence of supernatural forces.</a:t>
            </a:r>
            <a:endParaRPr lang="en-GB" dirty="0">
              <a:solidFill>
                <a:srgbClr val="FFFFFF"/>
              </a:solidFill>
            </a:endParaRPr>
          </a:p>
          <a:p>
            <a:pPr marL="359410" indent="-359410"/>
            <a:r>
              <a:rPr lang="en-GB" dirty="0">
                <a:solidFill>
                  <a:srgbClr val="FFFFFF"/>
                </a:solidFill>
                <a:ea typeface="+mn-lt"/>
                <a:cs typeface="+mn-lt"/>
              </a:rPr>
              <a:t>◦However this view is starting to be challenged, not least because of the accessibility of challenging view points (Greeks and Romans)</a:t>
            </a:r>
            <a:endParaRPr lang="en-GB" dirty="0">
              <a:solidFill>
                <a:srgbClr val="FFFFFF"/>
              </a:solidFill>
            </a:endParaRPr>
          </a:p>
          <a:p>
            <a:pPr marL="359410" indent="-359410"/>
            <a:r>
              <a:rPr lang="en-GB" dirty="0">
                <a:solidFill>
                  <a:srgbClr val="FFFFFF"/>
                </a:solidFill>
                <a:ea typeface="+mn-lt"/>
                <a:cs typeface="+mn-lt"/>
              </a:rPr>
              <a:t>◦Still only a few individuals demonstrating signs of madness were being locked up.</a:t>
            </a:r>
            <a:endParaRPr lang="en-GB" dirty="0">
              <a:solidFill>
                <a:srgbClr val="FFFFFF"/>
              </a:solidFill>
            </a:endParaRPr>
          </a:p>
          <a:p>
            <a:pPr marL="359410" indent="-359410"/>
            <a:r>
              <a:rPr lang="en-GB" dirty="0">
                <a:solidFill>
                  <a:srgbClr val="FFFFFF"/>
                </a:solidFill>
                <a:ea typeface="+mn-lt"/>
                <a:cs typeface="+mn-lt"/>
              </a:rPr>
              <a:t>◦However those that were in Bedlam began to capture the imaginations of writers and artists.</a:t>
            </a:r>
            <a:endParaRPr lang="en-GB" dirty="0">
              <a:solidFill>
                <a:srgbClr val="FFFFFF"/>
              </a:solidFill>
            </a:endParaRPr>
          </a:p>
          <a:p>
            <a:pPr marL="359410" indent="-359410"/>
            <a:r>
              <a:rPr lang="en-GB" dirty="0">
                <a:ea typeface="+mn-lt"/>
                <a:cs typeface="+mn-lt"/>
              </a:rPr>
              <a:t>◦Around this time we have the dissolution of the abbeys, the traditional place in which sick individuals would be looked after…does this mean that more poor souls were now without a place to stay and were free to roam?</a:t>
            </a:r>
            <a:endParaRPr lang="en-GB" dirty="0"/>
          </a:p>
          <a:p>
            <a:pPr marL="359410" indent="-359410"/>
            <a:r>
              <a:rPr lang="en-GB" dirty="0">
                <a:ea typeface="+mn-lt"/>
                <a:cs typeface="+mn-lt"/>
              </a:rPr>
              <a:t>◦Is insanity in the seventeenth century about to change its course? Is it becoming more severe? More </a:t>
            </a:r>
            <a:r>
              <a:rPr lang="en-GB" dirty="0" err="1">
                <a:ea typeface="+mn-lt"/>
                <a:cs typeface="+mn-lt"/>
              </a:rPr>
              <a:t>Prevelant</a:t>
            </a:r>
            <a:r>
              <a:rPr lang="en-GB" dirty="0">
                <a:ea typeface="+mn-lt"/>
                <a:cs typeface="+mn-lt"/>
              </a:rPr>
              <a:t>?</a:t>
            </a:r>
            <a:endParaRPr lang="en-GB" dirty="0"/>
          </a:p>
          <a:p>
            <a:pPr marL="359410" indent="-359410"/>
            <a:r>
              <a:rPr lang="en-GB" dirty="0">
                <a:ea typeface="+mn-lt"/>
                <a:cs typeface="+mn-lt"/>
              </a:rPr>
              <a:t>◦Is it because populations are growing, therefore there are more mad people around?</a:t>
            </a:r>
            <a:endParaRPr lang="en-GB" dirty="0"/>
          </a:p>
          <a:p>
            <a:pPr marL="359410" indent="-359410"/>
            <a:endParaRPr lang="en-GB" dirty="0"/>
          </a:p>
        </p:txBody>
      </p:sp>
    </p:spTree>
    <p:extLst>
      <p:ext uri="{BB962C8B-B14F-4D97-AF65-F5344CB8AC3E}">
        <p14:creationId xmlns:p14="http://schemas.microsoft.com/office/powerpoint/2010/main" val="485703198"/>
      </p:ext>
    </p:extLst>
  </p:cSld>
  <p:clrMapOvr>
    <a:masterClrMapping/>
  </p:clrMapOvr>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1050</Words>
  <Application>Microsoft Office PowerPoint</Application>
  <PresentationFormat>Widescreen</PresentationFormat>
  <Paragraphs>91</Paragraphs>
  <Slides>16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Avenir Next LT Pro Light</vt:lpstr>
      <vt:lpstr>Bell MT</vt:lpstr>
      <vt:lpstr>Calibri</vt:lpstr>
      <vt:lpstr>Rockwell Nova Light</vt:lpstr>
      <vt:lpstr>Wingdings</vt:lpstr>
      <vt:lpstr>LeafVTI</vt:lpstr>
      <vt:lpstr>Creativity and Madness</vt:lpstr>
      <vt:lpstr>Aims</vt:lpstr>
      <vt:lpstr>The Changing awareness of insanity</vt:lpstr>
      <vt:lpstr>Interpretations of insanity</vt:lpstr>
      <vt:lpstr>Late 16th and Early 17th Century</vt:lpstr>
      <vt:lpstr>Ballads of madness</vt:lpstr>
      <vt:lpstr>Ballads of madness</vt:lpstr>
      <vt:lpstr>Shakespeare plays</vt:lpstr>
      <vt:lpstr>Hamlet and ophelia</vt:lpstr>
      <vt:lpstr>Ludovico Arioso – Orlando Furioso</vt:lpstr>
      <vt:lpstr>Cervantes: Don Quixote</vt:lpstr>
      <vt:lpstr>Madness and Art</vt:lpstr>
      <vt:lpstr>PowerPoint Presentation</vt:lpstr>
      <vt:lpstr>A tale of a tub: Jonathon Swift/Bernard Lens</vt:lpstr>
      <vt:lpstr>Questions</vt:lpstr>
      <vt:lpstr>Interpretations of insanity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134</cp:revision>
  <dcterms:created xsi:type="dcterms:W3CDTF">2020-10-19T19:27:27Z</dcterms:created>
  <dcterms:modified xsi:type="dcterms:W3CDTF">2023-10-23T14:12:08Z</dcterms:modified>
</cp:coreProperties>
</file>