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58" r:id="rId3"/>
    <p:sldId id="260" r:id="rId4"/>
    <p:sldId id="259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654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312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717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54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962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095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681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272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924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9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7744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89416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2802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2363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4260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5807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60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D97CFEB-9430-42CD-9FA3-0A12CEB85B77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59E72-3D3A-477B-A60B-8C981B7EE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0552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937CA73-D2D5-4F28-2B42-E5D8434E790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590" r="13593" b="-1"/>
          <a:stretch>
            <a:fillRect/>
          </a:stretch>
        </p:blipFill>
        <p:spPr>
          <a:xfrm>
            <a:off x="4654295" y="10"/>
            <a:ext cx="753770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23C4B8-8F72-4718-768F-A70B6A79E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887" y="1641860"/>
            <a:ext cx="4204298" cy="1034728"/>
          </a:xfrm>
        </p:spPr>
        <p:txBody>
          <a:bodyPr>
            <a:normAutofit/>
          </a:bodyPr>
          <a:lstStyle/>
          <a:p>
            <a:r>
              <a:rPr lang="en-GB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Riverside Bakery – 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71E22-4DBD-3DA4-B2CA-F39A24B4E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886" y="2809812"/>
            <a:ext cx="4169380" cy="2384064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“Fresh, Local, Sustainable”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Artisan breads, pastries &amp; healthy options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Locally sourced ingredients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Eco-conscious production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Community-focused business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Target: Residents, families, professionals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9D09588-A47F-EF59-AB2E-FFDDF2FDD24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8666" r="28670" b="1"/>
          <a:stretch>
            <a:fillRect/>
          </a:stretch>
        </p:blipFill>
        <p:spPr>
          <a:xfrm>
            <a:off x="1" y="10"/>
            <a:ext cx="4662829" cy="6857990"/>
          </a:xfrm>
          <a:prstGeom prst="rect">
            <a:avLst/>
          </a:prstGeom>
        </p:spPr>
      </p:pic>
      <p:pic>
        <p:nvPicPr>
          <p:cNvPr id="4" name="6">
            <a:hlinkClick r:id="" action="ppaction://media"/>
            <a:extLst>
              <a:ext uri="{FF2B5EF4-FFF2-40B4-BE49-F238E27FC236}">
                <a16:creationId xmlns:a16="http://schemas.microsoft.com/office/drawing/2014/main" id="{FEF26368-6827-BE91-DC26-9D214256DC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01972" y="635038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49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8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2C3264-F3D8-EA0E-96DF-DA4086CDF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750F8-09E2-03EF-A800-2323F4F88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Sustainability &amp; Value Creation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E79AC-21AB-9A37-4670-2C54AC3091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6420645" cy="419548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Our Sustainable Approach 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♻️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sourcing → reduces food miles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Zero-waste strategy → reuse, donate, discount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Sustainable packaging → recyclable/biodegradable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Energy-efficient equipment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stakeholder relationships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Based on circular economy principles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7C4733-5645-A0CD-3F81-5B5E9C8CE4F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631" r="8808"/>
          <a:stretch>
            <a:fillRect/>
          </a:stretch>
        </p:blipFill>
        <p:spPr>
          <a:xfrm>
            <a:off x="3" y="10"/>
            <a:ext cx="4971922" cy="3428990"/>
          </a:xfrm>
          <a:custGeom>
            <a:avLst/>
            <a:gdLst/>
            <a:ahLst/>
            <a:cxnLst/>
            <a:rect l="l" t="t" r="r" b="b"/>
            <a:pathLst>
              <a:path w="4971922" h="3429000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29000"/>
                </a:lnTo>
                <a:lnTo>
                  <a:pt x="0" y="3429000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50E70CA-E589-9BC0-6282-5099E874CE5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119" r="8104" b="2"/>
          <a:stretch>
            <a:fillRect/>
          </a:stretch>
        </p:blipFill>
        <p:spPr>
          <a:xfrm>
            <a:off x="20" y="3428999"/>
            <a:ext cx="4973079" cy="3429001"/>
          </a:xfrm>
          <a:custGeom>
            <a:avLst/>
            <a:gdLst/>
            <a:ahLst/>
            <a:cxnLst/>
            <a:rect l="l" t="t" r="r" b="b"/>
            <a:pathLst>
              <a:path w="4973099" h="3429001">
                <a:moveTo>
                  <a:pt x="0" y="0"/>
                </a:moveTo>
                <a:lnTo>
                  <a:pt x="4720965" y="0"/>
                </a:lnTo>
                <a:lnTo>
                  <a:pt x="4720965" y="56236"/>
                </a:lnTo>
                <a:lnTo>
                  <a:pt x="4722982" y="196139"/>
                </a:lnTo>
                <a:lnTo>
                  <a:pt x="4726007" y="333299"/>
                </a:lnTo>
                <a:lnTo>
                  <a:pt x="4728865" y="469087"/>
                </a:lnTo>
                <a:lnTo>
                  <a:pt x="4732059" y="602133"/>
                </a:lnTo>
                <a:lnTo>
                  <a:pt x="4736933" y="734492"/>
                </a:lnTo>
                <a:lnTo>
                  <a:pt x="4742144" y="864793"/>
                </a:lnTo>
                <a:lnTo>
                  <a:pt x="4746850" y="992352"/>
                </a:lnTo>
                <a:lnTo>
                  <a:pt x="4760130" y="1241298"/>
                </a:lnTo>
                <a:lnTo>
                  <a:pt x="4774249" y="1479956"/>
                </a:lnTo>
                <a:lnTo>
                  <a:pt x="4789041" y="1709013"/>
                </a:lnTo>
                <a:lnTo>
                  <a:pt x="4805346" y="1925726"/>
                </a:lnTo>
                <a:lnTo>
                  <a:pt x="4822323" y="2132838"/>
                </a:lnTo>
                <a:lnTo>
                  <a:pt x="4840644" y="2324862"/>
                </a:lnTo>
                <a:lnTo>
                  <a:pt x="4858630" y="2505227"/>
                </a:lnTo>
                <a:lnTo>
                  <a:pt x="4876615" y="2671191"/>
                </a:lnTo>
                <a:lnTo>
                  <a:pt x="4893592" y="2823438"/>
                </a:lnTo>
                <a:lnTo>
                  <a:pt x="4909729" y="2958541"/>
                </a:lnTo>
                <a:lnTo>
                  <a:pt x="4925025" y="3080613"/>
                </a:lnTo>
                <a:lnTo>
                  <a:pt x="4937800" y="3183483"/>
                </a:lnTo>
                <a:lnTo>
                  <a:pt x="4949902" y="3269894"/>
                </a:lnTo>
                <a:lnTo>
                  <a:pt x="4967216" y="3388538"/>
                </a:lnTo>
                <a:lnTo>
                  <a:pt x="4973099" y="3429000"/>
                </a:lnTo>
                <a:lnTo>
                  <a:pt x="4075210" y="3429000"/>
                </a:lnTo>
                <a:lnTo>
                  <a:pt x="4075210" y="3429001"/>
                </a:lnTo>
                <a:lnTo>
                  <a:pt x="0" y="3429001"/>
                </a:lnTo>
                <a:close/>
              </a:path>
            </a:pathLst>
          </a:custGeom>
        </p:spPr>
      </p:pic>
      <p:pic>
        <p:nvPicPr>
          <p:cNvPr id="4" name="9 (1)">
            <a:hlinkClick r:id="" action="ppaction://media"/>
            <a:extLst>
              <a:ext uri="{FF2B5EF4-FFF2-40B4-BE49-F238E27FC236}">
                <a16:creationId xmlns:a16="http://schemas.microsoft.com/office/drawing/2014/main" id="{ADFF12C2-60CA-E2BC-341D-BD7EB299F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58655" y="619579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03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4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81CA43-C67B-1B2E-0ECB-F8C9735E9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9628403-F714-C09C-240D-E73D701B4CD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10104" r="35850" b="-1"/>
          <a:stretch>
            <a:fillRect/>
          </a:stretch>
        </p:blipFill>
        <p:spPr>
          <a:xfrm>
            <a:off x="1642" y="10"/>
            <a:ext cx="4633038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816E9A8-EA56-61CE-6FF7-45B064FC1886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</a:blip>
          <a:srcRect l="23212" r="3230" b="-1"/>
          <a:stretch>
            <a:fillRect/>
          </a:stretch>
        </p:blipFill>
        <p:spPr>
          <a:xfrm>
            <a:off x="4634682" y="10"/>
            <a:ext cx="7557317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988C8F8-E06E-4A0E-AFC0-198F28A9D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4850" y="0"/>
            <a:ext cx="648876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5371D0-2427-D965-5655-7890633C8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004" y="295729"/>
            <a:ext cx="5757488" cy="767687"/>
          </a:xfrm>
        </p:spPr>
        <p:txBody>
          <a:bodyPr anchor="b">
            <a:no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How the Business Works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439B651-CB74-4F05-B7BA-37065911A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4680" y="1295400"/>
            <a:ext cx="6490519" cy="55626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82AD4-7820-98A5-6BD9-CEBA96BDF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3" y="1447168"/>
            <a:ext cx="5261039" cy="480123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Revenue Streams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Retail shop sales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Wholesale to cafes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Online/pre-orders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Monthly Estimate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Income: £20,000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Costs: £17,500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Profit: ~£2,500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Skilled baking team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High-footfall location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 equipment</a:t>
            </a:r>
          </a:p>
        </p:txBody>
      </p:sp>
      <p:pic>
        <p:nvPicPr>
          <p:cNvPr id="4" name="8 (1)">
            <a:hlinkClick r:id="" action="ppaction://media"/>
            <a:extLst>
              <a:ext uri="{FF2B5EF4-FFF2-40B4-BE49-F238E27FC236}">
                <a16:creationId xmlns:a16="http://schemas.microsoft.com/office/drawing/2014/main" id="{0DC21D9E-2AB8-8290-49CF-7C70A90EC6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73652" y="57334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794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421D5C-E3EB-28B8-07E2-FB5B568915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FB4BD52-A368-1435-24F4-80D986DA0875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23102" r="38223" b="1"/>
          <a:stretch>
            <a:fillRect/>
          </a:stretch>
        </p:blipFill>
        <p:spPr>
          <a:xfrm>
            <a:off x="1642" y="10"/>
            <a:ext cx="4633038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F2D878-3F6E-8AB1-2AEE-BC2DF2F45607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</a:blip>
          <a:srcRect l="39348" r="2247"/>
          <a:stretch>
            <a:fillRect/>
          </a:stretch>
        </p:blipFill>
        <p:spPr>
          <a:xfrm>
            <a:off x="4634682" y="10"/>
            <a:ext cx="755731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65E0AB-D456-363A-337E-D3640F352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004" y="295729"/>
            <a:ext cx="5261829" cy="767687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tx1">
                    <a:lumMod val="95000"/>
                  </a:schemeClr>
                </a:solidFill>
                <a:latin typeface="Arial Black" panose="020B0A04020102020204" pitchFamily="34" charset="0"/>
              </a:rPr>
              <a:t>Why It Will Succeed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9A2D0-14DC-DEAE-F171-F5C86463E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2" y="1447168"/>
            <a:ext cx="6832717" cy="480123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Success Factors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food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brand image &amp; customer loyalty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marketing (social media + local partnerships)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Diversified income streams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Flexible &amp; resilient business model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Risks managed through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Multiple suppliers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control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adaptation</a:t>
            </a:r>
          </a:p>
        </p:txBody>
      </p:sp>
      <p:pic>
        <p:nvPicPr>
          <p:cNvPr id="4" name="7">
            <a:hlinkClick r:id="" action="ppaction://media"/>
            <a:extLst>
              <a:ext uri="{FF2B5EF4-FFF2-40B4-BE49-F238E27FC236}">
                <a16:creationId xmlns:a16="http://schemas.microsoft.com/office/drawing/2014/main" id="{0F3FB567-A806-03A4-B4A9-68B9A19837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97164" y="555989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27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2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A008D-D3CC-03C0-161D-0257FFF17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605167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67126-B5D5-81F3-31F6-2AEB32DA2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1362" y="804671"/>
            <a:ext cx="7624119" cy="6053329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Anastasiou, K., Baker, P.,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Hadjikakou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Hendrie, G. A., &amp; Lawrence, M. (2022). A conceptual framework for understanding the environmental impacts of ultra-processed foods and implications for sustainable food systems.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368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133155.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Derse, O. (2026). Towards a circular economy with stakeholder engagement and key strategy approach.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Circular Economy and Sustainability, 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6.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Królak, M.,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Górska-Warsewicz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Mądra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-Sawicka, M., Rejman, K.,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Żakowska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-Biemans, S.,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Szlachciuk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J., &amp; Wojtaszek, M. (2022). Towards sustainable innovation in the bakery sector: An example of fibre-enriched bread.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(5), 2743.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Melesse, T. Y.,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Orrù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P. F. (2025). The digital revolution in the bakery sector: Innovations, challenges, and opportunities from Industry 4.0.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Foods, 14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(3), 526.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Monteiro, N. B. R., Moita Neto, J. M., &amp; da Silva, E. A. (2022). Life cycle management in bakeries: A proposed roadmap towards sustainability.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Journal of Life Cycle Assessment, 27(1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), 82–97.</a:t>
            </a:r>
          </a:p>
          <a:p>
            <a:pPr>
              <a:lnSpc>
                <a:spcPct val="9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Onukwulu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E. C.,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Dienagha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I. N.,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Digitemie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W. N.,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Egbumokei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P. I., &amp; Oladipo, O. T. (2025). Enhancing sustainability through stakeholder engagement: Strategies for effective circular economy practices.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South Asian Journal of Social Studies and Economics, 22, 135–150.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Shaposhnikov, I., Kosovan, A., Vedernikov, A., Sergeev, S., &amp; Tagiev, N. (2023). How bakery industry is changing to comply with new consumer trends on sustainability and eco-consciousness. In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BIO Web of Conferences (Vol. 64, p. 01015).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EDP Sciences.</a:t>
            </a:r>
          </a:p>
          <a:p>
            <a:pPr>
              <a:lnSpc>
                <a:spcPct val="9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Tapaninaho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R., &amp; Heikkinen, A. (2022). Value creation in circular economy business for sustainability: A stakeholder relationship perspective.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31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(6), 2728–2740.</a:t>
            </a:r>
          </a:p>
        </p:txBody>
      </p:sp>
    </p:spTree>
    <p:extLst>
      <p:ext uri="{BB962C8B-B14F-4D97-AF65-F5344CB8AC3E}">
        <p14:creationId xmlns:p14="http://schemas.microsoft.com/office/powerpoint/2010/main" val="37705253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46</TotalTime>
  <Words>530</Words>
  <PresentationFormat>Widescreen</PresentationFormat>
  <Paragraphs>48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Arial Black</vt:lpstr>
      <vt:lpstr>Century Gothic</vt:lpstr>
      <vt:lpstr>Wingdings 3</vt:lpstr>
      <vt:lpstr>Ion</vt:lpstr>
      <vt:lpstr>Riverside Bakery – Business Overview</vt:lpstr>
      <vt:lpstr>Sustainability &amp; Value Creation</vt:lpstr>
      <vt:lpstr>How the Business Works</vt:lpstr>
      <vt:lpstr>Why It Will Succeed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2026-04-17T20:51:26Z</dcterms:created>
  <dcterms:modified xsi:type="dcterms:W3CDTF">2026-04-23T11:55:08Z</dcterms:modified>
</cp:coreProperties>
</file>