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2" r:id="rId6"/>
    <p:sldId id="268" r:id="rId7"/>
    <p:sldId id="261" r:id="rId8"/>
    <p:sldId id="265" r:id="rId9"/>
    <p:sldId id="260" r:id="rId10"/>
    <p:sldId id="263" r:id="rId11"/>
    <p:sldId id="264" r:id="rId12"/>
    <p:sldId id="269" r:id="rId13"/>
    <p:sldId id="274" r:id="rId14"/>
    <p:sldId id="267" r:id="rId15"/>
    <p:sldId id="270" r:id="rId16"/>
    <p:sldId id="271" r:id="rId17"/>
    <p:sldId id="272" r:id="rId18"/>
    <p:sldId id="275" r:id="rId19"/>
    <p:sldId id="273" r:id="rId20"/>
    <p:sldId id="277" r:id="rId21"/>
    <p:sldId id="276" r:id="rId22"/>
    <p:sldId id="26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hanacademy.org/test-prep/mcat/society-and-culture/demographics/v/globalization-trade-and-transnational-corporations" TargetMode="External"/><Relationship Id="rId2" Type="http://schemas.openxmlformats.org/officeDocument/2006/relationships/hyperlink" Target="http://worldpopulationreview.com/continents/world-population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oughtco.com/cultural-hegemony-3026121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industry" TargetMode="External"/><Relationship Id="rId13" Type="http://schemas.openxmlformats.org/officeDocument/2006/relationships/hyperlink" Target="https://dictionary.cambridge.org/dictionary/english/possible" TargetMode="External"/><Relationship Id="rId3" Type="http://schemas.openxmlformats.org/officeDocument/2006/relationships/hyperlink" Target="https://dictionary.cambridge.org/dictionary/english/political" TargetMode="External"/><Relationship Id="rId7" Type="http://schemas.openxmlformats.org/officeDocument/2006/relationships/hyperlink" Target="https://dictionary.cambridge.org/dictionary/english/business" TargetMode="External"/><Relationship Id="rId12" Type="http://schemas.openxmlformats.org/officeDocument/2006/relationships/hyperlink" Target="https://dictionary.cambridge.org/dictionary/english/great" TargetMode="External"/><Relationship Id="rId17" Type="http://schemas.openxmlformats.org/officeDocument/2006/relationships/hyperlink" Target="https://dictionary.cambridge.org/dictionary/english/people" TargetMode="External"/><Relationship Id="rId2" Type="http://schemas.openxmlformats.org/officeDocument/2006/relationships/hyperlink" Target="https://dictionary.cambridge.org/dictionary/english/economic" TargetMode="External"/><Relationship Id="rId16" Type="http://schemas.openxmlformats.org/officeDocument/2006/relationships/hyperlink" Target="https://dictionary.cambridge.org/dictionary/english/organiz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property" TargetMode="External"/><Relationship Id="rId11" Type="http://schemas.openxmlformats.org/officeDocument/2006/relationships/hyperlink" Target="https://dictionary.cambridge.org/dictionary/english/direct" TargetMode="External"/><Relationship Id="rId5" Type="http://schemas.openxmlformats.org/officeDocument/2006/relationships/hyperlink" Target="https://dictionary.cambridge.org/dictionary/english/system" TargetMode="External"/><Relationship Id="rId15" Type="http://schemas.openxmlformats.org/officeDocument/2006/relationships/hyperlink" Target="https://dictionary.cambridge.org/dictionary/english/successful" TargetMode="External"/><Relationship Id="rId10" Type="http://schemas.openxmlformats.org/officeDocument/2006/relationships/hyperlink" Target="https://dictionary.cambridge.org/dictionary/english/own" TargetMode="External"/><Relationship Id="rId4" Type="http://schemas.openxmlformats.org/officeDocument/2006/relationships/hyperlink" Target="https://dictionary.cambridge.org/dictionary/english/social" TargetMode="External"/><Relationship Id="rId9" Type="http://schemas.openxmlformats.org/officeDocument/2006/relationships/hyperlink" Target="https://dictionary.cambridge.org/dictionary/english/privately" TargetMode="External"/><Relationship Id="rId14" Type="http://schemas.openxmlformats.org/officeDocument/2006/relationships/hyperlink" Target="https://dictionary.cambridge.org/dictionary/english/profit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SJSS5001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085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Examine, in depth, the implication of </a:t>
            </a:r>
            <a:r>
              <a:rPr lang="en-GB" dirty="0" smtClean="0"/>
              <a:t>globalisation </a:t>
            </a:r>
            <a:r>
              <a:rPr lang="en-GB" dirty="0"/>
              <a:t>on a group/context of your choice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Essay- 3500 words (+ or – 10%)</a:t>
            </a:r>
          </a:p>
          <a:p>
            <a:r>
              <a:rPr lang="en-GB" dirty="0" smtClean="0"/>
              <a:t>Submission Date- 27</a:t>
            </a:r>
            <a:r>
              <a:rPr lang="en-GB" baseline="30000" dirty="0" smtClean="0"/>
              <a:t>th</a:t>
            </a:r>
            <a:r>
              <a:rPr lang="en-GB" dirty="0" smtClean="0"/>
              <a:t> March 2020</a:t>
            </a:r>
          </a:p>
          <a:p>
            <a:r>
              <a:rPr lang="en-GB" dirty="0" smtClean="0"/>
              <a:t>Return Date- 15</a:t>
            </a:r>
            <a:r>
              <a:rPr lang="en-GB" baseline="30000" dirty="0" smtClean="0"/>
              <a:t>th</a:t>
            </a:r>
            <a:r>
              <a:rPr lang="en-GB" dirty="0" smtClean="0"/>
              <a:t> May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085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Develop a critical understanding of the role of power in social change and sustainability in relation to equality and globalisation.</a:t>
            </a:r>
          </a:p>
          <a:p>
            <a:r>
              <a:rPr lang="en-GB" dirty="0" smtClean="0"/>
              <a:t>Relate </a:t>
            </a:r>
            <a:r>
              <a:rPr lang="en-GB" dirty="0"/>
              <a:t>this knowledge to a critical understanding of how society is becoming more connected.</a:t>
            </a:r>
          </a:p>
          <a:p>
            <a:r>
              <a:rPr lang="en-GB" dirty="0"/>
              <a:t>	Explore in-depth external influences which may impact upon an organisation which supports individuals who are at risk of exclusion.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25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Lets look at the Question…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72321"/>
            <a:ext cx="9601196" cy="2364203"/>
          </a:xfrm>
        </p:spPr>
        <p:txBody>
          <a:bodyPr/>
          <a:lstStyle/>
          <a:p>
            <a:r>
              <a:rPr lang="en-GB" sz="3200" dirty="0"/>
              <a:t>Examine, in depth, the </a:t>
            </a:r>
            <a:r>
              <a:rPr lang="en-GB" sz="3200" dirty="0">
                <a:solidFill>
                  <a:srgbClr val="0070C0"/>
                </a:solidFill>
              </a:rPr>
              <a:t>implication</a:t>
            </a:r>
            <a:r>
              <a:rPr lang="en-GB" sz="3200" dirty="0"/>
              <a:t> of </a:t>
            </a:r>
            <a:r>
              <a:rPr lang="en-GB" sz="3200" dirty="0" smtClean="0">
                <a:solidFill>
                  <a:srgbClr val="C00000"/>
                </a:solidFill>
              </a:rPr>
              <a:t>globalisation</a:t>
            </a:r>
            <a:r>
              <a:rPr lang="en-GB" sz="3200" dirty="0" smtClean="0"/>
              <a:t> </a:t>
            </a:r>
            <a:r>
              <a:rPr lang="en-GB" sz="3200" dirty="0"/>
              <a:t>on a </a:t>
            </a:r>
            <a:r>
              <a:rPr lang="en-GB" sz="3200" dirty="0">
                <a:solidFill>
                  <a:srgbClr val="00B050"/>
                </a:solidFill>
              </a:rPr>
              <a:t>group/context</a:t>
            </a:r>
            <a:r>
              <a:rPr lang="en-GB" sz="3200" dirty="0"/>
              <a:t> of your choice.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4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Globalisation?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n </a:t>
            </a:r>
            <a:r>
              <a:rPr lang="en-GB" dirty="0"/>
              <a:t>increasing internationalisation of markets for goods and services, the means of production, financial systems, competition, corporations, technology and industries</a:t>
            </a:r>
            <a:r>
              <a:rPr lang="en-GB" dirty="0" smtClean="0"/>
              <a:t>. </a:t>
            </a:r>
            <a:endParaRPr lang="en-GB" dirty="0" smtClean="0"/>
          </a:p>
          <a:p>
            <a:r>
              <a:rPr lang="en-GB" dirty="0" smtClean="0"/>
              <a:t>Economic</a:t>
            </a:r>
            <a:r>
              <a:rPr lang="en-GB" dirty="0"/>
              <a:t>, social, cultural and political interdependence and interconnectedness with other parts of the </a:t>
            </a:r>
            <a:r>
              <a:rPr lang="en-GB" dirty="0" smtClean="0"/>
              <a:t>world</a:t>
            </a:r>
            <a:endParaRPr lang="en-GB" sz="1800" dirty="0" smtClean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7303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82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8532" r="7402" b="656"/>
          <a:stretch/>
        </p:blipFill>
        <p:spPr>
          <a:xfrm>
            <a:off x="2269375" y="691696"/>
            <a:ext cx="8026017" cy="551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68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Positives and Negatives?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Is Globalization a good or bad thing?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</a:t>
            </a:r>
            <a:r>
              <a:rPr lang="en-GB" sz="3600" dirty="0" smtClean="0"/>
              <a:t>   What do you think?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4794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Choose a Group or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Micro to Macro</a:t>
            </a:r>
          </a:p>
          <a:p>
            <a:r>
              <a:rPr lang="en-GB" sz="3200" dirty="0" smtClean="0"/>
              <a:t>Small Community to Country</a:t>
            </a:r>
          </a:p>
          <a:p>
            <a:r>
              <a:rPr lang="en-GB" sz="3200" dirty="0" smtClean="0"/>
              <a:t>Organisation or Structure</a:t>
            </a:r>
          </a:p>
          <a:p>
            <a:r>
              <a:rPr lang="en-GB" sz="3200" dirty="0" smtClean="0"/>
              <a:t>Particular Group of People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0227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Example…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 smtClean="0"/>
              <a:t>Welsh Mining Community</a:t>
            </a:r>
          </a:p>
          <a:p>
            <a:r>
              <a:rPr lang="en-GB" sz="3200" dirty="0" smtClean="0"/>
              <a:t>Disabled Individuals</a:t>
            </a:r>
          </a:p>
          <a:p>
            <a:r>
              <a:rPr lang="en-GB" sz="3200" dirty="0" smtClean="0"/>
              <a:t>Immigrants</a:t>
            </a:r>
          </a:p>
          <a:p>
            <a:r>
              <a:rPr lang="en-GB" sz="3200" dirty="0" smtClean="0"/>
              <a:t>Migratory Workers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 smtClean="0"/>
              <a:t>Education</a:t>
            </a:r>
          </a:p>
          <a:p>
            <a:r>
              <a:rPr lang="en-GB" sz="3200" dirty="0" smtClean="0"/>
              <a:t>Women</a:t>
            </a:r>
          </a:p>
          <a:p>
            <a:r>
              <a:rPr lang="en-GB" sz="3200" dirty="0" smtClean="0"/>
              <a:t>An African Village</a:t>
            </a:r>
          </a:p>
          <a:p>
            <a:r>
              <a:rPr lang="en-GB" sz="3200" dirty="0" smtClean="0"/>
              <a:t>‘The News’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34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your Chosen Group Affected?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Economically</a:t>
            </a:r>
          </a:p>
          <a:p>
            <a:r>
              <a:rPr lang="en-GB" sz="3200" dirty="0" smtClean="0"/>
              <a:t>Socially</a:t>
            </a:r>
          </a:p>
          <a:p>
            <a:r>
              <a:rPr lang="en-GB" sz="3200" dirty="0" smtClean="0"/>
              <a:t>Physically</a:t>
            </a:r>
          </a:p>
          <a:p>
            <a:r>
              <a:rPr lang="en-GB" sz="3200" dirty="0" smtClean="0"/>
              <a:t>Environmentally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92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 of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Main Body:</a:t>
            </a:r>
          </a:p>
          <a:p>
            <a:pPr lvl="1"/>
            <a:r>
              <a:rPr lang="en-GB" dirty="0" smtClean="0"/>
              <a:t>Key Definitions:</a:t>
            </a:r>
          </a:p>
          <a:p>
            <a:pPr lvl="1"/>
            <a:r>
              <a:rPr lang="en-GB" dirty="0" smtClean="0"/>
              <a:t>Globalisation </a:t>
            </a:r>
            <a:r>
              <a:rPr lang="en-GB" dirty="0" smtClean="0"/>
              <a:t>in the modern </a:t>
            </a:r>
            <a:r>
              <a:rPr lang="en-GB" dirty="0" smtClean="0"/>
              <a:t>world</a:t>
            </a:r>
          </a:p>
          <a:p>
            <a:pPr lvl="1"/>
            <a:r>
              <a:rPr lang="en-GB" dirty="0" smtClean="0"/>
              <a:t>Introduce your chosen group/ context</a:t>
            </a:r>
          </a:p>
          <a:p>
            <a:pPr lvl="1"/>
            <a:r>
              <a:rPr lang="en-GB" dirty="0" smtClean="0"/>
              <a:t>THEORY- POLICY- PRACTICE</a:t>
            </a: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81343" y="2560320"/>
            <a:ext cx="5622729" cy="3310128"/>
          </a:xfrm>
        </p:spPr>
        <p:txBody>
          <a:bodyPr>
            <a:normAutofit/>
          </a:bodyPr>
          <a:lstStyle/>
          <a:p>
            <a:r>
              <a:rPr lang="en-GB" dirty="0"/>
              <a:t>Key </a:t>
            </a:r>
            <a:r>
              <a:rPr lang="en-GB" dirty="0" smtClean="0"/>
              <a:t>Discussion Points</a:t>
            </a:r>
            <a:r>
              <a:rPr lang="en-GB" dirty="0"/>
              <a:t>:</a:t>
            </a:r>
          </a:p>
          <a:p>
            <a:pPr lvl="1"/>
            <a:r>
              <a:rPr lang="en-GB" dirty="0" smtClean="0"/>
              <a:t>What is the impact of globalization</a:t>
            </a:r>
            <a:endParaRPr lang="en-GB" dirty="0"/>
          </a:p>
          <a:p>
            <a:pPr lvl="2"/>
            <a:r>
              <a:rPr lang="en-GB" dirty="0"/>
              <a:t>What does it look like today?</a:t>
            </a:r>
          </a:p>
          <a:p>
            <a:pPr lvl="1"/>
            <a:r>
              <a:rPr lang="en-GB" dirty="0" smtClean="0"/>
              <a:t>Are the effects of globalization different for everyone</a:t>
            </a:r>
          </a:p>
          <a:p>
            <a:pPr marL="457200" lvl="1" indent="0">
              <a:buNone/>
            </a:pPr>
            <a:r>
              <a:rPr lang="en-GB" dirty="0" smtClean="0"/>
              <a:t> (depending on socio-economic factors for example)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82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Conclusion:</a:t>
            </a:r>
          </a:p>
          <a:p>
            <a:r>
              <a:rPr lang="en-GB" dirty="0" smtClean="0"/>
              <a:t>So </a:t>
            </a:r>
            <a:r>
              <a:rPr lang="en-GB" dirty="0"/>
              <a:t>what? </a:t>
            </a:r>
            <a:endParaRPr lang="en-GB" dirty="0" smtClean="0"/>
          </a:p>
          <a:p>
            <a:pPr lvl="1"/>
            <a:r>
              <a:rPr lang="en-GB" dirty="0" smtClean="0"/>
              <a:t>So </a:t>
            </a:r>
            <a:r>
              <a:rPr lang="en-GB" dirty="0"/>
              <a:t>what have you learnt?</a:t>
            </a:r>
          </a:p>
          <a:p>
            <a:r>
              <a:rPr lang="en-GB" dirty="0"/>
              <a:t>Who cares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Who </a:t>
            </a:r>
            <a:r>
              <a:rPr lang="en-GB" dirty="0"/>
              <a:t>does it impact upon?</a:t>
            </a:r>
          </a:p>
          <a:p>
            <a:r>
              <a:rPr lang="en-GB" dirty="0"/>
              <a:t>What next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needs to change?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</a:p>
          <a:p>
            <a:pPr lvl="1"/>
            <a:r>
              <a:rPr lang="en-GB" dirty="0" smtClean="0"/>
              <a:t>Alphabetical order by surname</a:t>
            </a:r>
          </a:p>
          <a:p>
            <a:r>
              <a:rPr lang="en-GB" dirty="0" smtClean="0"/>
              <a:t>Appendices if needed</a:t>
            </a:r>
          </a:p>
          <a:p>
            <a:pPr lvl="1"/>
            <a:r>
              <a:rPr lang="en-GB" dirty="0" smtClean="0"/>
              <a:t>These must be refereed to in your text e.g. </a:t>
            </a:r>
          </a:p>
          <a:p>
            <a:pPr lvl="1"/>
            <a:r>
              <a:rPr lang="en-GB" dirty="0" err="1" smtClean="0"/>
              <a:t>A;flkdsjf;lakj</a:t>
            </a:r>
            <a:r>
              <a:rPr lang="en-GB" dirty="0" smtClean="0"/>
              <a:t> </a:t>
            </a:r>
            <a:r>
              <a:rPr lang="en-GB" dirty="0" err="1" smtClean="0"/>
              <a:t>l;dksfj</a:t>
            </a:r>
            <a:r>
              <a:rPr lang="en-GB" dirty="0" smtClean="0"/>
              <a:t> </a:t>
            </a:r>
            <a:r>
              <a:rPr lang="en-GB" dirty="0" err="1" smtClean="0"/>
              <a:t>lkadjf</a:t>
            </a:r>
            <a:r>
              <a:rPr lang="en-GB" dirty="0" smtClean="0"/>
              <a:t> ;</a:t>
            </a:r>
            <a:r>
              <a:rPr lang="en-GB" dirty="0" err="1" smtClean="0"/>
              <a:t>lkadsj</a:t>
            </a:r>
            <a:r>
              <a:rPr lang="en-GB" dirty="0" smtClean="0"/>
              <a:t> </a:t>
            </a:r>
            <a:r>
              <a:rPr lang="en-GB" dirty="0" err="1" smtClean="0"/>
              <a:t>lkasdjf</a:t>
            </a:r>
            <a:r>
              <a:rPr lang="en-GB" dirty="0" smtClean="0"/>
              <a:t>  (Appendix 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54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9921073-4271-4826-9B1B-D09E8CE5F0B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/>
              <a:t>Modernist Theory: A Functionalist Approach 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FC781B18-1153-4E43-8B1F-C4D7FA8B0F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b="1" dirty="0">
                <a:ea typeface="ＭＳ Ｐゴシック" panose="020B0600070205080204" pitchFamily="34" charset="-128"/>
              </a:rPr>
              <a:t>Modernist theory beliefs: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Global inequality results form various dysfunctional characteristics of poor societies.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They lack a Western mentality: values that stress the need for savings, investment, innovation, education, high achievement, and self-control in having children.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People living in rich countries can best help poor countries by transferring Western culture and capital to them and eliminating the dysfunctions.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Only then will the poor countries be able to cap population growth, stimulate democracy, and invigorate agricultural and industrial production.</a:t>
            </a:r>
          </a:p>
        </p:txBody>
      </p:sp>
    </p:spTree>
    <p:extLst>
      <p:ext uri="{BB962C8B-B14F-4D97-AF65-F5344CB8AC3E}">
        <p14:creationId xmlns:p14="http://schemas.microsoft.com/office/powerpoint/2010/main" val="10830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World Systems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 </a:t>
            </a:r>
            <a:r>
              <a:rPr lang="en-GB" dirty="0">
                <a:hlinkClick r:id="rId2"/>
              </a:rPr>
              <a:t>World</a:t>
            </a:r>
            <a:r>
              <a:rPr lang="en-GB" dirty="0"/>
              <a:t> Systems Theory developed by Immanuel </a:t>
            </a:r>
            <a:r>
              <a:rPr lang="en-GB" dirty="0" err="1"/>
              <a:t>Wallerstein</a:t>
            </a:r>
            <a:r>
              <a:rPr lang="en-GB" dirty="0"/>
              <a:t> is a way of explaining world history that shows that some nations benefit from the world economic system, while others do not and are even exploited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https://www.khanacademy.org/test-prep/mcat/society-and-culture/demographics/v/globalization-trade-and-transnational-corporations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69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8724"/>
            <a:ext cx="12192000" cy="68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33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BA13E81E-F2FD-405C-B4A1-318C6805985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Neoliberal Globalization</a:t>
            </a:r>
            <a:endParaRPr lang="en-US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E5EC6FD2-5F52-442E-A446-0EB489A0B9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Neoliberal globalization is a policy that promotes private control of industry and minimal government interference in the running of the economy.</a:t>
            </a:r>
          </a:p>
          <a:p>
            <a:r>
              <a:rPr lang="en-US" dirty="0" smtClean="0"/>
              <a:t>Advocates of neo liberal globalization also support foreign investment and the removal of taxes, tariffs, and restrictive regulations that discourage the international buying and selling of goods and services.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72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Theories of Inequality:</a:t>
            </a:r>
            <a:br>
              <a:rPr lang="en-GB" smtClean="0"/>
            </a:br>
            <a:r>
              <a:rPr lang="en-GB" smtClean="0"/>
              <a:t>Conflict Theorists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View inequality as resulting from </a:t>
            </a:r>
          </a:p>
          <a:p>
            <a:pPr lvl="1"/>
            <a:r>
              <a:rPr lang="en-GB" smtClean="0"/>
              <a:t>groups with power dominating less powerful groups</a:t>
            </a:r>
          </a:p>
          <a:p>
            <a:pPr lvl="1"/>
            <a:r>
              <a:rPr lang="en-GB" smtClean="0"/>
              <a:t>social inequality prevents and hinders societal progress</a:t>
            </a:r>
          </a:p>
          <a:p>
            <a:pPr lvl="1"/>
            <a:r>
              <a:rPr lang="en-GB" smtClean="0"/>
              <a:t>as those in power repress the powerless people to maintain the status quo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This work of domination is achieved primarily through </a:t>
            </a:r>
          </a:p>
          <a:p>
            <a:r>
              <a:rPr lang="en-GB" dirty="0" smtClean="0"/>
              <a:t>the power of ideology</a:t>
            </a:r>
          </a:p>
          <a:p>
            <a:pPr lvl="1"/>
            <a:r>
              <a:rPr lang="en-GB" dirty="0" smtClean="0"/>
              <a:t>our thoughts, values, beliefs, worldviews, norms, and expectations, </a:t>
            </a:r>
          </a:p>
          <a:p>
            <a:r>
              <a:rPr lang="en-GB" dirty="0" smtClean="0"/>
              <a:t>Through Cultural Hegemony </a:t>
            </a:r>
            <a:r>
              <a:rPr lang="en-GB" dirty="0" smtClean="0">
                <a:hlinkClick r:id="rId2"/>
              </a:rPr>
              <a:t>Cultural Hegemony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335486" y="5501116"/>
            <a:ext cx="4853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http://people.duke.edu/~dainotto/Texts/boothman.pdf</a:t>
            </a:r>
          </a:p>
        </p:txBody>
      </p:sp>
    </p:spTree>
    <p:extLst>
      <p:ext uri="{BB962C8B-B14F-4D97-AF65-F5344CB8AC3E}">
        <p14:creationId xmlns:p14="http://schemas.microsoft.com/office/powerpoint/2010/main" val="313532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8404" y="3030757"/>
            <a:ext cx="9601196" cy="1225359"/>
          </a:xfrm>
        </p:spPr>
        <p:txBody>
          <a:bodyPr/>
          <a:lstStyle/>
          <a:p>
            <a:r>
              <a:rPr lang="en-GB" b="1" dirty="0"/>
              <a:t>an </a:t>
            </a:r>
            <a:r>
              <a:rPr lang="en-GB" b="1" dirty="0">
                <a:hlinkClick r:id="rId2" tooltip="economic"/>
              </a:rPr>
              <a:t>economic</a:t>
            </a:r>
            <a:r>
              <a:rPr lang="en-GB" b="1" dirty="0"/>
              <a:t>, </a:t>
            </a:r>
            <a:r>
              <a:rPr lang="en-GB" b="1" dirty="0">
                <a:hlinkClick r:id="rId3" tooltip="political"/>
              </a:rPr>
              <a:t>political</a:t>
            </a:r>
            <a:r>
              <a:rPr lang="en-GB" b="1" dirty="0"/>
              <a:t>, and </a:t>
            </a:r>
            <a:r>
              <a:rPr lang="en-GB" b="1" dirty="0">
                <a:hlinkClick r:id="rId4" tooltip="social"/>
              </a:rPr>
              <a:t>social</a:t>
            </a:r>
            <a:r>
              <a:rPr lang="en-GB" b="1" dirty="0"/>
              <a:t> </a:t>
            </a:r>
            <a:r>
              <a:rPr lang="en-GB" b="1" dirty="0">
                <a:hlinkClick r:id="rId5" tooltip="system"/>
              </a:rPr>
              <a:t>system</a:t>
            </a:r>
            <a:r>
              <a:rPr lang="en-GB" b="1" dirty="0"/>
              <a:t> in which </a:t>
            </a:r>
            <a:r>
              <a:rPr lang="en-GB" b="1" dirty="0">
                <a:hlinkClick r:id="rId6" tooltip="property"/>
              </a:rPr>
              <a:t>property</a:t>
            </a:r>
            <a:r>
              <a:rPr lang="en-GB" b="1" dirty="0"/>
              <a:t>, </a:t>
            </a:r>
            <a:r>
              <a:rPr lang="en-GB" b="1" dirty="0">
                <a:hlinkClick r:id="rId7" tooltip="business"/>
              </a:rPr>
              <a:t>business</a:t>
            </a:r>
            <a:r>
              <a:rPr lang="en-GB" b="1" dirty="0"/>
              <a:t>, and </a:t>
            </a:r>
            <a:r>
              <a:rPr lang="en-GB" b="1" dirty="0">
                <a:hlinkClick r:id="rId8" tooltip="industry"/>
              </a:rPr>
              <a:t>industry</a:t>
            </a:r>
            <a:r>
              <a:rPr lang="en-GB" b="1" dirty="0"/>
              <a:t> are </a:t>
            </a:r>
            <a:r>
              <a:rPr lang="en-GB" b="1" u="sng" dirty="0">
                <a:hlinkClick r:id="rId9" tooltip="privately"/>
              </a:rPr>
              <a:t>privately</a:t>
            </a:r>
            <a:r>
              <a:rPr lang="en-GB" b="1" dirty="0"/>
              <a:t> </a:t>
            </a:r>
            <a:r>
              <a:rPr lang="en-GB" b="1" dirty="0">
                <a:hlinkClick r:id="rId10" tooltip="owned"/>
              </a:rPr>
              <a:t>owned</a:t>
            </a:r>
            <a:r>
              <a:rPr lang="en-GB" b="1" dirty="0"/>
              <a:t>, </a:t>
            </a:r>
            <a:r>
              <a:rPr lang="en-GB" b="1" dirty="0">
                <a:hlinkClick r:id="rId11" tooltip="directed"/>
              </a:rPr>
              <a:t>directed</a:t>
            </a:r>
            <a:r>
              <a:rPr lang="en-GB" b="1" dirty="0"/>
              <a:t> towards making the </a:t>
            </a:r>
            <a:r>
              <a:rPr lang="en-GB" b="1" dirty="0">
                <a:hlinkClick r:id="rId12" tooltip="greatest"/>
              </a:rPr>
              <a:t>greatest</a:t>
            </a:r>
            <a:r>
              <a:rPr lang="en-GB" b="1" dirty="0"/>
              <a:t> </a:t>
            </a:r>
            <a:r>
              <a:rPr lang="en-GB" b="1" dirty="0">
                <a:hlinkClick r:id="rId13" tooltip="possible"/>
              </a:rPr>
              <a:t>possible</a:t>
            </a:r>
            <a:r>
              <a:rPr lang="en-GB" b="1" dirty="0"/>
              <a:t> </a:t>
            </a:r>
            <a:r>
              <a:rPr lang="en-GB" b="1" dirty="0">
                <a:hlinkClick r:id="rId14" tooltip="profits"/>
              </a:rPr>
              <a:t>profits</a:t>
            </a:r>
            <a:r>
              <a:rPr lang="en-GB" b="1" dirty="0"/>
              <a:t> for </a:t>
            </a:r>
            <a:r>
              <a:rPr lang="en-GB" b="1" dirty="0">
                <a:hlinkClick r:id="rId15" tooltip="successful"/>
              </a:rPr>
              <a:t>successful</a:t>
            </a:r>
            <a:r>
              <a:rPr lang="en-GB" b="1" dirty="0"/>
              <a:t> </a:t>
            </a:r>
            <a:r>
              <a:rPr lang="en-GB" b="1" dirty="0">
                <a:hlinkClick r:id="rId16" tooltip="organizations"/>
              </a:rPr>
              <a:t>organizations</a:t>
            </a:r>
            <a:r>
              <a:rPr lang="en-GB" b="1" dirty="0"/>
              <a:t> and </a:t>
            </a:r>
            <a:r>
              <a:rPr lang="en-GB" b="1" dirty="0">
                <a:hlinkClick r:id="rId17" tooltip="people"/>
              </a:rPr>
              <a:t>people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185564" y="5702532"/>
            <a:ext cx="21266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(Cambridge Dictionary,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776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Theories of Inequality:</a:t>
            </a:r>
            <a:br>
              <a:rPr lang="en-GB" dirty="0" smtClean="0"/>
            </a:br>
            <a:r>
              <a:rPr lang="en-GB" dirty="0" smtClean="0"/>
              <a:t>Functionalist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Theorists believe that inequality is </a:t>
            </a:r>
          </a:p>
          <a:p>
            <a:pPr lvl="1"/>
            <a:r>
              <a:rPr lang="en-GB" dirty="0" smtClean="0"/>
              <a:t>inevitable </a:t>
            </a:r>
          </a:p>
          <a:p>
            <a:pPr lvl="1"/>
            <a:r>
              <a:rPr lang="en-GB" dirty="0" smtClean="0"/>
              <a:t>desirable </a:t>
            </a:r>
          </a:p>
          <a:p>
            <a:pPr lvl="1"/>
            <a:r>
              <a:rPr lang="en-GB" dirty="0" smtClean="0"/>
              <a:t>plays an important function in society.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Important positions in society </a:t>
            </a:r>
          </a:p>
          <a:p>
            <a:pPr lvl="2"/>
            <a:r>
              <a:rPr lang="en-GB" dirty="0"/>
              <a:t>require more training</a:t>
            </a:r>
          </a:p>
          <a:p>
            <a:pPr lvl="2"/>
            <a:r>
              <a:rPr lang="en-GB" dirty="0"/>
              <a:t>should receive more rewards. </a:t>
            </a:r>
          </a:p>
          <a:p>
            <a:pPr lvl="1"/>
            <a:r>
              <a:rPr lang="en-GB" dirty="0"/>
              <a:t>Social inequality and social stratification, </a:t>
            </a:r>
          </a:p>
          <a:p>
            <a:pPr lvl="2"/>
            <a:r>
              <a:rPr lang="en-GB" dirty="0"/>
              <a:t>according to this view</a:t>
            </a:r>
          </a:p>
          <a:p>
            <a:pPr lvl="2"/>
            <a:r>
              <a:rPr lang="en-GB" dirty="0"/>
              <a:t>lead to a meritocracy based on ability.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944880" y="5224117"/>
            <a:ext cx="5071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https://journals.sagepub.com/doi/pdf/10.1177/1088767906292642</a:t>
            </a:r>
          </a:p>
        </p:txBody>
      </p:sp>
    </p:spTree>
    <p:extLst>
      <p:ext uri="{BB962C8B-B14F-4D97-AF65-F5344CB8AC3E}">
        <p14:creationId xmlns:p14="http://schemas.microsoft.com/office/powerpoint/2010/main" val="198712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024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5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57</TotalTime>
  <Words>738</Words>
  <Application>Microsoft Office PowerPoint</Application>
  <PresentationFormat>Widescreen</PresentationFormat>
  <Paragraphs>101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MS PGothic</vt:lpstr>
      <vt:lpstr>Arial</vt:lpstr>
      <vt:lpstr>Garamond</vt:lpstr>
      <vt:lpstr>Wingdings</vt:lpstr>
      <vt:lpstr>Organic</vt:lpstr>
      <vt:lpstr>Assignments</vt:lpstr>
      <vt:lpstr>Assignment 1</vt:lpstr>
      <vt:lpstr>Learning Outcomes</vt:lpstr>
      <vt:lpstr>Lets look at the Question…</vt:lpstr>
      <vt:lpstr>What is Globalisation?</vt:lpstr>
      <vt:lpstr>PowerPoint Presentation</vt:lpstr>
      <vt:lpstr>PowerPoint Presentation</vt:lpstr>
      <vt:lpstr>What are Positives and Negatives?</vt:lpstr>
      <vt:lpstr>Choose a Group or Context</vt:lpstr>
      <vt:lpstr>For Example…</vt:lpstr>
      <vt:lpstr>How is your Chosen Group Affected?</vt:lpstr>
      <vt:lpstr>Main Body of Assignment</vt:lpstr>
      <vt:lpstr>Conclusion</vt:lpstr>
      <vt:lpstr>Modernist Theory: A Functionalist Approach </vt:lpstr>
      <vt:lpstr>The World Systems Theory</vt:lpstr>
      <vt:lpstr>PowerPoint Presentation</vt:lpstr>
      <vt:lpstr>Neoliberal Globalization</vt:lpstr>
      <vt:lpstr>Theories of Inequality: Conflict Theorists</vt:lpstr>
      <vt:lpstr>Capitalism</vt:lpstr>
      <vt:lpstr>Theories of Inequality: Functionalist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Assignments</dc:title>
  <dc:creator>Joanne Davies (Yr Athrofa)</dc:creator>
  <cp:lastModifiedBy>Joanne Davies (Yr Athrofa)</cp:lastModifiedBy>
  <cp:revision>6</cp:revision>
  <dcterms:created xsi:type="dcterms:W3CDTF">2020-02-17T10:55:46Z</dcterms:created>
  <dcterms:modified xsi:type="dcterms:W3CDTF">2020-02-17T11:53:30Z</dcterms:modified>
</cp:coreProperties>
</file>