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9" autoAdjust="0"/>
    <p:restoredTop sz="94660"/>
  </p:normalViewPr>
  <p:slideViewPr>
    <p:cSldViewPr snapToGrid="0">
      <p:cViewPr varScale="1">
        <p:scale>
          <a:sx n="109" d="100"/>
          <a:sy n="109" d="100"/>
        </p:scale>
        <p:origin x="384"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9FBACA-C2D7-4F23-93A5-E9D3752668D9}" type="datetimeFigureOut">
              <a:rPr lang="en-IN" smtClean="0"/>
              <a:t>02-12-2022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3704924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9FBACA-C2D7-4F23-93A5-E9D3752668D9}" type="datetimeFigureOut">
              <a:rPr lang="en-IN" smtClean="0"/>
              <a:t>02-12-2022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308789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9FBACA-C2D7-4F23-93A5-E9D3752668D9}" type="datetimeFigureOut">
              <a:rPr lang="en-IN" smtClean="0"/>
              <a:t>02-12-2022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436457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261066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9FBACA-C2D7-4F23-93A5-E9D3752668D9}" type="datetimeFigureOut">
              <a:rPr lang="en-IN" smtClean="0"/>
              <a:t>02-12-2022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430461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9FBACA-C2D7-4F23-93A5-E9D3752668D9}" type="datetimeFigureOut">
              <a:rPr lang="en-IN" smtClean="0"/>
              <a:t>02-12-2022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2099263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FBACA-C2D7-4F23-93A5-E9D3752668D9}" type="datetimeFigureOut">
              <a:rPr lang="en-IN" smtClean="0"/>
              <a:t>02-12-2022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3393111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462526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230443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770932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3726970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798811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9FBACA-C2D7-4F23-93A5-E9D3752668D9}" type="datetimeFigureOut">
              <a:rPr lang="en-IN" smtClean="0"/>
              <a:t>02-12-2022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46822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9FBACA-C2D7-4F23-93A5-E9D3752668D9}" type="datetimeFigureOut">
              <a:rPr lang="en-IN" smtClean="0"/>
              <a:t>02-12-2022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42194944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9FBACA-C2D7-4F23-93A5-E9D3752668D9}" type="datetimeFigureOut">
              <a:rPr lang="en-IN" smtClean="0"/>
              <a:t>02-12-2022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33979831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9FBACA-C2D7-4F23-93A5-E9D3752668D9}" type="datetimeFigureOut">
              <a:rPr lang="en-IN" smtClean="0"/>
              <a:t>02-12-2022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1514550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9FBACA-C2D7-4F23-93A5-E9D3752668D9}" type="datetimeFigureOut">
              <a:rPr lang="en-IN" smtClean="0"/>
              <a:t>02-12-2022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66C4038-00A8-496C-AEC4-A8C4FF8D94D1}" type="slidenum">
              <a:rPr lang="en-IN" smtClean="0"/>
              <a:t>‹#›</a:t>
            </a:fld>
            <a:endParaRPr lang="en-IN"/>
          </a:p>
        </p:txBody>
      </p:sp>
    </p:spTree>
    <p:extLst>
      <p:ext uri="{BB962C8B-B14F-4D97-AF65-F5344CB8AC3E}">
        <p14:creationId xmlns:p14="http://schemas.microsoft.com/office/powerpoint/2010/main" val="293884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39FBACA-C2D7-4F23-93A5-E9D3752668D9}" type="datetimeFigureOut">
              <a:rPr lang="en-IN" smtClean="0"/>
              <a:t>02-12-2022</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E66C4038-00A8-496C-AEC4-A8C4FF8D94D1}" type="slidenum">
              <a:rPr lang="en-IN" smtClean="0"/>
              <a:t>‹#›</a:t>
            </a:fld>
            <a:endParaRPr lang="en-IN"/>
          </a:p>
        </p:txBody>
      </p:sp>
    </p:spTree>
    <p:extLst>
      <p:ext uri="{BB962C8B-B14F-4D97-AF65-F5344CB8AC3E}">
        <p14:creationId xmlns:p14="http://schemas.microsoft.com/office/powerpoint/2010/main" val="5887301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6BF60-E191-45A5-85D3-CE7867E516FA}"/>
              </a:ext>
            </a:extLst>
          </p:cNvPr>
          <p:cNvSpPr>
            <a:spLocks noGrp="1"/>
          </p:cNvSpPr>
          <p:nvPr>
            <p:ph type="ctrTitle"/>
          </p:nvPr>
        </p:nvSpPr>
        <p:spPr>
          <a:xfrm>
            <a:off x="7699056" y="0"/>
            <a:ext cx="4934985" cy="3256079"/>
          </a:xfrm>
        </p:spPr>
        <p:txBody>
          <a:bodyPr anchor="b">
            <a:normAutofit/>
          </a:bodyPr>
          <a:lstStyle/>
          <a:p>
            <a:pPr algn="just"/>
            <a:r>
              <a:rPr lang="en-IN" sz="3200" b="1" dirty="0"/>
              <a:t>LCBB4004 MARKETING FUNDAMENTALS</a:t>
            </a:r>
            <a:br>
              <a:rPr lang="en-IN" dirty="0"/>
            </a:br>
            <a:endParaRPr lang="en-IN" sz="5400" dirty="0"/>
          </a:p>
        </p:txBody>
      </p:sp>
      <p:sp>
        <p:nvSpPr>
          <p:cNvPr id="3" name="Subtitle 2">
            <a:extLst>
              <a:ext uri="{FF2B5EF4-FFF2-40B4-BE49-F238E27FC236}">
                <a16:creationId xmlns:a16="http://schemas.microsoft.com/office/drawing/2014/main" id="{45D7CF7F-21EE-47BD-8E38-1692860160ED}"/>
              </a:ext>
            </a:extLst>
          </p:cNvPr>
          <p:cNvSpPr>
            <a:spLocks noGrp="1"/>
          </p:cNvSpPr>
          <p:nvPr>
            <p:ph type="subTitle" idx="1"/>
          </p:nvPr>
        </p:nvSpPr>
        <p:spPr>
          <a:xfrm>
            <a:off x="6950827" y="3068433"/>
            <a:ext cx="4934986" cy="1147863"/>
          </a:xfrm>
        </p:spPr>
        <p:txBody>
          <a:bodyPr anchor="t">
            <a:normAutofit fontScale="92500" lnSpcReduction="10000"/>
          </a:bodyPr>
          <a:lstStyle/>
          <a:p>
            <a:pPr algn="l"/>
            <a:r>
              <a:rPr lang="en-IN" sz="3200" b="1" dirty="0"/>
              <a:t>BLOG POST OF STARBUCKS</a:t>
            </a:r>
            <a:endParaRPr lang="en-IN" sz="2800" dirty="0"/>
          </a:p>
        </p:txBody>
      </p:sp>
      <p:pic>
        <p:nvPicPr>
          <p:cNvPr id="5" name="Picture 4">
            <a:extLst>
              <a:ext uri="{FF2B5EF4-FFF2-40B4-BE49-F238E27FC236}">
                <a16:creationId xmlns:a16="http://schemas.microsoft.com/office/drawing/2014/main" id="{B46D543D-DF3F-D186-B417-1B402D5A7A98}"/>
              </a:ext>
            </a:extLst>
          </p:cNvPr>
          <p:cNvPicPr>
            <a:picLocks noChangeAspect="1"/>
          </p:cNvPicPr>
          <p:nvPr/>
        </p:nvPicPr>
        <p:blipFill rotWithShape="1">
          <a:blip r:embed="rId2"/>
          <a:srcRect l="26129" r="4180"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4" name="Rectangle 3"/>
          <p:cNvSpPr/>
          <p:nvPr/>
        </p:nvSpPr>
        <p:spPr>
          <a:xfrm>
            <a:off x="5943600" y="5324118"/>
            <a:ext cx="6949440" cy="1477328"/>
          </a:xfrm>
          <a:prstGeom prst="rect">
            <a:avLst/>
          </a:prstGeom>
        </p:spPr>
        <p:txBody>
          <a:bodyPr wrap="square">
            <a:spAutoFit/>
          </a:bodyPr>
          <a:lstStyle/>
          <a:p>
            <a:r>
              <a:rPr lang="en-US" sz="2400" b="1" dirty="0"/>
              <a:t>Name: </a:t>
            </a:r>
            <a:r>
              <a:rPr lang="en-US" sz="2400" dirty="0" err="1"/>
              <a:t>Mahmmadsahil</a:t>
            </a:r>
            <a:r>
              <a:rPr lang="en-US" sz="2400" dirty="0"/>
              <a:t> </a:t>
            </a:r>
            <a:r>
              <a:rPr lang="en-US" sz="2400" dirty="0" err="1"/>
              <a:t>Soyabbhai</a:t>
            </a:r>
            <a:r>
              <a:rPr lang="en-US" sz="2400" dirty="0"/>
              <a:t> </a:t>
            </a:r>
            <a:r>
              <a:rPr lang="en-US" sz="2400" dirty="0" err="1"/>
              <a:t>Vhora</a:t>
            </a:r>
            <a:br>
              <a:rPr lang="en-US" sz="2400" b="1" dirty="0"/>
            </a:br>
            <a:r>
              <a:rPr lang="en-US" sz="2400" b="1" dirty="0"/>
              <a:t>Student id:</a:t>
            </a:r>
            <a:r>
              <a:rPr lang="en-US" sz="2400" dirty="0"/>
              <a:t>2127447</a:t>
            </a:r>
          </a:p>
          <a:p>
            <a:r>
              <a:rPr lang="en-US" sz="2400" b="1" dirty="0"/>
              <a:t>Module </a:t>
            </a:r>
            <a:r>
              <a:rPr lang="en-US" sz="2400" b="1" dirty="0" err="1"/>
              <a:t>Coordinator:Tushara</a:t>
            </a:r>
            <a:r>
              <a:rPr lang="en-US" sz="2400" b="1" dirty="0"/>
              <a:t> </a:t>
            </a:r>
            <a:r>
              <a:rPr lang="en-US" sz="2400" b="1" dirty="0" err="1"/>
              <a:t>Balendran</a:t>
            </a:r>
            <a:br>
              <a:rPr lang="en-US" b="1" dirty="0"/>
            </a:br>
            <a:endParaRPr lang="en-IN" dirty="0"/>
          </a:p>
        </p:txBody>
      </p:sp>
    </p:spTree>
    <p:extLst>
      <p:ext uri="{BB962C8B-B14F-4D97-AF65-F5344CB8AC3E}">
        <p14:creationId xmlns:p14="http://schemas.microsoft.com/office/powerpoint/2010/main" val="418435558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B8995-8266-47A1-AFA6-A632940BB117}"/>
              </a:ext>
            </a:extLst>
          </p:cNvPr>
          <p:cNvSpPr>
            <a:spLocks noGrp="1"/>
          </p:cNvSpPr>
          <p:nvPr>
            <p:ph type="title"/>
          </p:nvPr>
        </p:nvSpPr>
        <p:spPr>
          <a:xfrm>
            <a:off x="838200" y="365125"/>
            <a:ext cx="3205480" cy="498475"/>
          </a:xfrm>
        </p:spPr>
        <p:txBody>
          <a:bodyPr>
            <a:noAutofit/>
          </a:bodyPr>
          <a:lstStyle/>
          <a:p>
            <a:r>
              <a:rPr lang="en-IN" sz="1800" b="1" dirty="0">
                <a:latin typeface="Times New Roman" panose="02020603050405020304" pitchFamily="18" charset="0"/>
                <a:cs typeface="Times New Roman" panose="02020603050405020304" pitchFamily="18" charset="0"/>
              </a:rPr>
              <a:t>History of Starbucks</a:t>
            </a:r>
            <a:br>
              <a:rPr lang="en-IN" dirty="0"/>
            </a:br>
            <a:endParaRPr lang="en-IN" sz="1600" dirty="0"/>
          </a:p>
        </p:txBody>
      </p:sp>
      <p:sp>
        <p:nvSpPr>
          <p:cNvPr id="3" name="Content Placeholder 2">
            <a:extLst>
              <a:ext uri="{FF2B5EF4-FFF2-40B4-BE49-F238E27FC236}">
                <a16:creationId xmlns:a16="http://schemas.microsoft.com/office/drawing/2014/main" id="{912A33BA-7212-462C-BDDA-05C1A6A61D12}"/>
              </a:ext>
            </a:extLst>
          </p:cNvPr>
          <p:cNvSpPr>
            <a:spLocks noGrp="1"/>
          </p:cNvSpPr>
          <p:nvPr>
            <p:ph idx="1"/>
          </p:nvPr>
        </p:nvSpPr>
        <p:spPr>
          <a:xfrm>
            <a:off x="123305" y="1010342"/>
            <a:ext cx="5230091" cy="2656589"/>
          </a:xfrm>
        </p:spPr>
        <p:txBody>
          <a:bodyPr>
            <a:normAutofit fontScale="92500" lnSpcReduction="20000"/>
          </a:bodyPr>
          <a:lstStyle/>
          <a:p>
            <a:r>
              <a:rPr lang="en-IN" b="1" dirty="0">
                <a:latin typeface="Times New Roman" panose="02020603050405020304" pitchFamily="18" charset="0"/>
                <a:cs typeface="Times New Roman" panose="02020603050405020304" pitchFamily="18" charset="0"/>
              </a:rPr>
              <a:t>The Heritage of Starbucks</a:t>
            </a:r>
          </a:p>
          <a:p>
            <a:pPr marL="0" indent="0">
              <a:buNone/>
            </a:pPr>
            <a:r>
              <a:rPr lang="en-IN" sz="1600" dirty="0">
                <a:latin typeface="Times New Roman" panose="02020603050405020304" pitchFamily="18" charset="0"/>
                <a:cs typeface="Times New Roman" panose="02020603050405020304" pitchFamily="18" charset="0"/>
              </a:rPr>
              <a:t>The story of Starbucks began in 1971 in Seattle's Pike Place Market where the coffee shop was first opened its store by the three partners Jerry Baldwin, Zev </a:t>
            </a:r>
            <a:r>
              <a:rPr lang="en-IN" sz="1600" dirty="0" err="1">
                <a:latin typeface="Times New Roman" panose="02020603050405020304" pitchFamily="18" charset="0"/>
                <a:cs typeface="Times New Roman" panose="02020603050405020304" pitchFamily="18" charset="0"/>
              </a:rPr>
              <a:t>Siegl</a:t>
            </a:r>
            <a:r>
              <a:rPr lang="en-IN" sz="1600" dirty="0">
                <a:latin typeface="Times New Roman" panose="02020603050405020304" pitchFamily="18" charset="0"/>
                <a:cs typeface="Times New Roman" panose="02020603050405020304" pitchFamily="18" charset="0"/>
              </a:rPr>
              <a:t> and Gordon Bowker giving the customers fresh-roasted coffee beans, tea and spices collected from around the world (Raghav, 2021). These three partners were influenced by one of the greatest entrepreneurs of coffee roasting, Alfred Peet who taught them the style of roasting coffee beans inspiring them to offer the customers high-quality coffee (Coffee.org, 2022).</a:t>
            </a:r>
          </a:p>
        </p:txBody>
      </p:sp>
      <p:sp>
        <p:nvSpPr>
          <p:cNvPr id="4" name="TextBox 3">
            <a:extLst>
              <a:ext uri="{FF2B5EF4-FFF2-40B4-BE49-F238E27FC236}">
                <a16:creationId xmlns:a16="http://schemas.microsoft.com/office/drawing/2014/main" id="{00633268-7E8B-4B1D-B48A-CD50EAEA7FF0}"/>
              </a:ext>
            </a:extLst>
          </p:cNvPr>
          <p:cNvSpPr txBox="1"/>
          <p:nvPr/>
        </p:nvSpPr>
        <p:spPr>
          <a:xfrm>
            <a:off x="4695135" y="3202211"/>
            <a:ext cx="7373560" cy="3847207"/>
          </a:xfrm>
          <a:prstGeom prst="rect">
            <a:avLst/>
          </a:prstGeom>
          <a:noFill/>
        </p:spPr>
        <p:txBody>
          <a:bodyPr wrap="square" rtlCol="0">
            <a:spAutoFit/>
          </a:bodyPr>
          <a:lstStyle/>
          <a:p>
            <a:pPr algn="ctr"/>
            <a:r>
              <a:rPr lang="en-IN" b="1" dirty="0"/>
              <a:t>The development of Starbucks’ name</a:t>
            </a:r>
            <a:endParaRPr lang="en-IN" dirty="0"/>
          </a:p>
          <a:p>
            <a:r>
              <a:rPr lang="en-IN" sz="1600" dirty="0"/>
              <a:t>Not only the business idea but there is also a great historical aspect of selecting the name of the company. The company used the name from the character of a book called Moby-Dick after considering the names Cargo House and Pequod. At the time of choosing the name, Bowker recalled Terry Heckler with whom he had owned an advertising agency and told that the words starting with '</a:t>
            </a:r>
            <a:r>
              <a:rPr lang="en-IN" sz="1600" dirty="0" err="1"/>
              <a:t>st</a:t>
            </a:r>
            <a:r>
              <a:rPr lang="en-IN" sz="1600" dirty="0"/>
              <a:t>' are considered powerful and effective (Coffee.org, 2022). So, the founders started brainstorming various words starting with '</a:t>
            </a:r>
            <a:r>
              <a:rPr lang="en-IN" sz="1600" dirty="0" err="1"/>
              <a:t>st</a:t>
            </a:r>
            <a:r>
              <a:rPr lang="en-IN" sz="1600" dirty="0"/>
              <a:t>'. Among them, someone got an old mining map in which they found the name '</a:t>
            </a:r>
            <a:r>
              <a:rPr lang="en-IN" sz="1600" dirty="0" err="1"/>
              <a:t>Starbo</a:t>
            </a:r>
            <a:r>
              <a:rPr lang="en-IN" sz="1600" dirty="0"/>
              <a:t>' which was the name of a mining place on that map and the name immediately struck the mind of Bowker of the character called Starbuck (Coffee.org, 2022). However, Moby-Dicks do not have a direct connection with Starbucks directly but the sound started to make sense which is coincidental.</a:t>
            </a:r>
          </a:p>
          <a:p>
            <a:endParaRPr lang="en-IN" dirty="0"/>
          </a:p>
        </p:txBody>
      </p:sp>
      <p:pic>
        <p:nvPicPr>
          <p:cNvPr id="1026" name="Picture 2" descr="History Of Starbucks - starbmag">
            <a:extLst>
              <a:ext uri="{FF2B5EF4-FFF2-40B4-BE49-F238E27FC236}">
                <a16:creationId xmlns:a16="http://schemas.microsoft.com/office/drawing/2014/main" id="{43BE0420-F439-47EC-8E5D-0992DCB2F4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1747" y="365124"/>
            <a:ext cx="6249322" cy="244457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tarbucks: Did you know Starbucks got its name from Moby Dick? - The  Economic Times">
            <a:extLst>
              <a:ext uri="{FF2B5EF4-FFF2-40B4-BE49-F238E27FC236}">
                <a16:creationId xmlns:a16="http://schemas.microsoft.com/office/drawing/2014/main" id="{DC426C5A-87B7-4A58-8169-E2C8DE31EF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6440" y="3666931"/>
            <a:ext cx="4257207" cy="2917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56604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B197D-9D39-4D82-8A97-6969BB6ED623}"/>
              </a:ext>
            </a:extLst>
          </p:cNvPr>
          <p:cNvSpPr>
            <a:spLocks noGrp="1"/>
          </p:cNvSpPr>
          <p:nvPr>
            <p:ph type="title"/>
          </p:nvPr>
        </p:nvSpPr>
        <p:spPr>
          <a:xfrm>
            <a:off x="5871859" y="3187931"/>
            <a:ext cx="5569528" cy="482138"/>
          </a:xfrm>
        </p:spPr>
        <p:txBody>
          <a:bodyPr>
            <a:noAutofit/>
          </a:bodyPr>
          <a:lstStyle/>
          <a:p>
            <a:r>
              <a:rPr lang="en-IN" sz="1800" dirty="0">
                <a:effectLst/>
              </a:rPr>
              <a:t>The revolution of Starbucks’ Logo </a:t>
            </a:r>
          </a:p>
        </p:txBody>
      </p:sp>
      <p:sp>
        <p:nvSpPr>
          <p:cNvPr id="3" name="Content Placeholder 2">
            <a:extLst>
              <a:ext uri="{FF2B5EF4-FFF2-40B4-BE49-F238E27FC236}">
                <a16:creationId xmlns:a16="http://schemas.microsoft.com/office/drawing/2014/main" id="{FBA7C6B8-CE8B-4850-8C4E-30B5474F5B18}"/>
              </a:ext>
            </a:extLst>
          </p:cNvPr>
          <p:cNvSpPr>
            <a:spLocks noGrp="1"/>
          </p:cNvSpPr>
          <p:nvPr>
            <p:ph idx="1"/>
          </p:nvPr>
        </p:nvSpPr>
        <p:spPr>
          <a:xfrm>
            <a:off x="65896" y="130861"/>
            <a:ext cx="4805361" cy="3695136"/>
          </a:xfrm>
        </p:spPr>
        <p:txBody>
          <a:bodyPr>
            <a:normAutofit fontScale="92500"/>
          </a:bodyPr>
          <a:lstStyle/>
          <a:p>
            <a:pPr marL="0" indent="0">
              <a:buNone/>
            </a:pPr>
            <a:r>
              <a:rPr lang="en-IN" sz="1800" b="1" dirty="0">
                <a:effectLst/>
              </a:rPr>
              <a:t>Coffee and Craft</a:t>
            </a:r>
            <a:endParaRPr lang="en-IN" sz="1800" dirty="0">
              <a:effectLst/>
            </a:endParaRPr>
          </a:p>
          <a:p>
            <a:pPr marL="0" indent="0">
              <a:buNone/>
            </a:pPr>
            <a:r>
              <a:rPr lang="en-IN" sz="1400" dirty="0">
                <a:effectLst/>
              </a:rPr>
              <a:t>Starbucks has made coffee the core of our heart as coffee making requires many hands to craft such as farmers who are in charge of harvesting the red-ripe cherries of coffee, the roasters who pick the best from the beans and the barista who makes every ship of the coffee tasty. Starbucks has been dominating the marketplace since its inception and now it has started operating in locations all over the world through its passion, innovation and altruism which makes Starbucks a place where the customers feel at home (Daniel, 2019). So, we are committed to providing the highest quality coffee to the customers, leading our heritage generation-wise while creating something innovative for developing new experiences to savour (Raghav, 2021). </a:t>
            </a:r>
          </a:p>
          <a:p>
            <a:pPr marL="0" indent="0">
              <a:buNone/>
            </a:pPr>
            <a:endParaRPr lang="en-IN" dirty="0"/>
          </a:p>
        </p:txBody>
      </p:sp>
      <p:sp>
        <p:nvSpPr>
          <p:cNvPr id="4" name="TextBox 3">
            <a:extLst>
              <a:ext uri="{FF2B5EF4-FFF2-40B4-BE49-F238E27FC236}">
                <a16:creationId xmlns:a16="http://schemas.microsoft.com/office/drawing/2014/main" id="{33FFCE16-7489-4C85-8EA6-E37B6A8CD380}"/>
              </a:ext>
            </a:extLst>
          </p:cNvPr>
          <p:cNvSpPr txBox="1"/>
          <p:nvPr/>
        </p:nvSpPr>
        <p:spPr>
          <a:xfrm>
            <a:off x="5187142" y="3753146"/>
            <a:ext cx="6938962" cy="2893100"/>
          </a:xfrm>
          <a:prstGeom prst="rect">
            <a:avLst/>
          </a:prstGeom>
          <a:noFill/>
        </p:spPr>
        <p:txBody>
          <a:bodyPr wrap="square" rtlCol="0">
            <a:spAutoFit/>
          </a:bodyPr>
          <a:lstStyle/>
          <a:p>
            <a:r>
              <a:rPr lang="en-IN" sz="1400" dirty="0"/>
              <a:t>The design of the Starbucks logo is one of the unique ideas and memorable emblems which is considered the brainchild of Terry Heckler who went through all the old books until he came up with an idea of a Two-tailed mermaid which is from Norse Woodcut in the 16 </a:t>
            </a:r>
            <a:r>
              <a:rPr lang="en-IN" sz="1400" dirty="0" err="1"/>
              <a:t>centure</a:t>
            </a:r>
            <a:r>
              <a:rPr lang="en-IN" sz="1400" dirty="0"/>
              <a:t> (Daniel, 2019). The logo has owned various prestigious designs for the inclusion of details and futuristic aspects. However, the logo has gone through several changes since its architectural development in 1971. The original logo, which is the two-tailed mermaid or siren, was developed in 1971 having full details but the company revolutionised it in 1987 by changing its colour from coffee brown to green and adding two words: Starbucks and coffee (Daniel, 2019). Again, in 1992, the company enlarge the sign of the siren so that the viewers could see the face, hair and tails of the mermaid and in 2011, the logo transformed completely and underwent changes as the two words were removed from the logo and that new logo has been continuing till then (Daniel, 2019). </a:t>
            </a:r>
            <a:endParaRPr lang="en-IN" dirty="0"/>
          </a:p>
        </p:txBody>
      </p:sp>
      <p:pic>
        <p:nvPicPr>
          <p:cNvPr id="5" name="Picture 6" descr="Mermaid, Siren, Princess: How The Starbucks Logo Evolved">
            <a:extLst>
              <a:ext uri="{FF2B5EF4-FFF2-40B4-BE49-F238E27FC236}">
                <a16:creationId xmlns:a16="http://schemas.microsoft.com/office/drawing/2014/main" id="{0F3CA7D3-1025-4FEC-BC35-48E4A653E39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5655" y="3878016"/>
            <a:ext cx="4405602" cy="264336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offee &amp; Craft: The Starbucks Experience - Starbucks Stories">
            <a:extLst>
              <a:ext uri="{FF2B5EF4-FFF2-40B4-BE49-F238E27FC236}">
                <a16:creationId xmlns:a16="http://schemas.microsoft.com/office/drawing/2014/main" id="{7C64F34D-AA2E-49C5-A753-D281AA8184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257" y="28966"/>
            <a:ext cx="6672957" cy="2804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8553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959CF-D65E-4791-BE09-51AD01C8B6C2}"/>
              </a:ext>
            </a:extLst>
          </p:cNvPr>
          <p:cNvSpPr>
            <a:spLocks noGrp="1"/>
          </p:cNvSpPr>
          <p:nvPr>
            <p:ph type="title"/>
          </p:nvPr>
        </p:nvSpPr>
        <p:spPr>
          <a:xfrm>
            <a:off x="913795" y="609600"/>
            <a:ext cx="10353761" cy="653935"/>
          </a:xfrm>
        </p:spPr>
        <p:txBody>
          <a:bodyPr/>
          <a:lstStyle/>
          <a:p>
            <a:r>
              <a:rPr lang="en-IN" dirty="0">
                <a:effectLst/>
              </a:rPr>
              <a:t>The mission and vision of Starbucks</a:t>
            </a:r>
            <a:endParaRPr lang="en-IN" b="0" dirty="0"/>
          </a:p>
        </p:txBody>
      </p:sp>
      <p:sp>
        <p:nvSpPr>
          <p:cNvPr id="3" name="Content Placeholder 2">
            <a:extLst>
              <a:ext uri="{FF2B5EF4-FFF2-40B4-BE49-F238E27FC236}">
                <a16:creationId xmlns:a16="http://schemas.microsoft.com/office/drawing/2014/main" id="{7E39ADC3-DC26-45BF-A3A5-01C0E31D60E0}"/>
              </a:ext>
            </a:extLst>
          </p:cNvPr>
          <p:cNvSpPr>
            <a:spLocks noGrp="1"/>
          </p:cNvSpPr>
          <p:nvPr>
            <p:ph idx="1"/>
          </p:nvPr>
        </p:nvSpPr>
        <p:spPr>
          <a:xfrm>
            <a:off x="133003" y="1414419"/>
            <a:ext cx="4372494" cy="4268715"/>
          </a:xfrm>
        </p:spPr>
        <p:txBody>
          <a:bodyPr>
            <a:normAutofit fontScale="77500" lnSpcReduction="20000"/>
          </a:bodyPr>
          <a:lstStyle/>
          <a:p>
            <a:pPr marL="0" indent="0" algn="just">
              <a:buNone/>
            </a:pPr>
            <a:r>
              <a:rPr lang="en-IN" dirty="0">
                <a:effectLst/>
              </a:rPr>
              <a:t>The mission of the company reflects it's becoming the multi-dollar company and coffee-chin that has spread its fragrance all over the world. The company with its innovative ideas and high-quality product and services has quickly taken the position of a leading coffee chain around the world (</a:t>
            </a:r>
            <a:r>
              <a:rPr lang="en-IN" dirty="0" err="1">
                <a:effectLst/>
              </a:rPr>
              <a:t>Masud</a:t>
            </a:r>
            <a:r>
              <a:rPr lang="en-IN" dirty="0">
                <a:effectLst/>
              </a:rPr>
              <a:t>, 2022). The mission statement of the company is "To inspire and nurture the human spirit - one person, one cup and one neighbourhood at a time". So, surprisingly it can be stated that the mission statement of Starbucks has nothing to do with its provision of high-quality coffee like other coffee chains in the world and thus it differentiates itself from others.</a:t>
            </a:r>
            <a:endParaRPr lang="en-IN" dirty="0"/>
          </a:p>
        </p:txBody>
      </p:sp>
      <p:sp>
        <p:nvSpPr>
          <p:cNvPr id="4" name="TextBox 3">
            <a:extLst>
              <a:ext uri="{FF2B5EF4-FFF2-40B4-BE49-F238E27FC236}">
                <a16:creationId xmlns:a16="http://schemas.microsoft.com/office/drawing/2014/main" id="{9FFE2601-299B-478C-A11D-5CA35863FF7F}"/>
              </a:ext>
            </a:extLst>
          </p:cNvPr>
          <p:cNvSpPr txBox="1"/>
          <p:nvPr/>
        </p:nvSpPr>
        <p:spPr>
          <a:xfrm>
            <a:off x="8478983" y="2990477"/>
            <a:ext cx="3580014" cy="3785652"/>
          </a:xfrm>
          <a:prstGeom prst="rect">
            <a:avLst/>
          </a:prstGeom>
          <a:noFill/>
        </p:spPr>
        <p:txBody>
          <a:bodyPr wrap="square" rtlCol="0">
            <a:spAutoFit/>
          </a:bodyPr>
          <a:lstStyle/>
          <a:p>
            <a:pPr algn="just"/>
            <a:r>
              <a:rPr lang="en-IN" sz="1600" dirty="0"/>
              <a:t>However, The mission statement of the company reflects its focus on developing a more meaningful and inspiring ideology leading to a sense of warmth and closeness. On the other hand, the vision statement of Starbucks is "to establish Starbucks as the premier purveyor of the finest in the world while maintaining our uncompromising principles while we grow". The company has visualised itself as the finest coffee maker in the world by maintaining its principles and growing rapidly (</a:t>
            </a:r>
            <a:r>
              <a:rPr lang="en-IN" sz="1600" dirty="0" err="1"/>
              <a:t>Masud</a:t>
            </a:r>
            <a:r>
              <a:rPr lang="en-IN" sz="1600" dirty="0"/>
              <a:t>, 2022). </a:t>
            </a:r>
          </a:p>
        </p:txBody>
      </p:sp>
      <p:pic>
        <p:nvPicPr>
          <p:cNvPr id="3074" name="Picture 2" descr="Art Beats Math | Starbucks jobs, Starbucks, Starbucks art">
            <a:extLst>
              <a:ext uri="{FF2B5EF4-FFF2-40B4-BE49-F238E27FC236}">
                <a16:creationId xmlns:a16="http://schemas.microsoft.com/office/drawing/2014/main" id="{E909FDA1-C940-4C28-A919-E8330B689B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5426" y="1908681"/>
            <a:ext cx="3733628" cy="486744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tarbucks. - ppt download">
            <a:extLst>
              <a:ext uri="{FF2B5EF4-FFF2-40B4-BE49-F238E27FC236}">
                <a16:creationId xmlns:a16="http://schemas.microsoft.com/office/drawing/2014/main" id="{23431DFC-0456-40A1-BD4C-71291AABD74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212" r="15758" b="12543"/>
          <a:stretch/>
        </p:blipFill>
        <p:spPr bwMode="auto">
          <a:xfrm>
            <a:off x="8391069" y="1349675"/>
            <a:ext cx="3733628" cy="1573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296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FBE4A-427C-4F1E-BABA-D7CF41BFE90A}"/>
              </a:ext>
            </a:extLst>
          </p:cNvPr>
          <p:cNvSpPr>
            <a:spLocks noGrp="1"/>
          </p:cNvSpPr>
          <p:nvPr>
            <p:ph type="title"/>
          </p:nvPr>
        </p:nvSpPr>
        <p:spPr>
          <a:xfrm>
            <a:off x="0" y="199505"/>
            <a:ext cx="8130452" cy="515389"/>
          </a:xfrm>
        </p:spPr>
        <p:txBody>
          <a:bodyPr>
            <a:normAutofit fontScale="90000"/>
          </a:bodyPr>
          <a:lstStyle/>
          <a:p>
            <a:r>
              <a:rPr lang="en-IN" sz="2700" dirty="0">
                <a:effectLst/>
              </a:rPr>
              <a:t>Products that reflect Starbucks' image</a:t>
            </a:r>
            <a:br>
              <a:rPr lang="en-IN" dirty="0">
                <a:effectLst/>
              </a:rPr>
            </a:br>
            <a:endParaRPr lang="en-IN" dirty="0"/>
          </a:p>
        </p:txBody>
      </p:sp>
      <p:sp>
        <p:nvSpPr>
          <p:cNvPr id="3" name="Content Placeholder 2">
            <a:extLst>
              <a:ext uri="{FF2B5EF4-FFF2-40B4-BE49-F238E27FC236}">
                <a16:creationId xmlns:a16="http://schemas.microsoft.com/office/drawing/2014/main" id="{F0503583-F5EC-4579-A5C7-735A06B6EF74}"/>
              </a:ext>
            </a:extLst>
          </p:cNvPr>
          <p:cNvSpPr>
            <a:spLocks noGrp="1"/>
          </p:cNvSpPr>
          <p:nvPr>
            <p:ph idx="1"/>
          </p:nvPr>
        </p:nvSpPr>
        <p:spPr>
          <a:xfrm>
            <a:off x="0" y="714895"/>
            <a:ext cx="6096000" cy="3325090"/>
          </a:xfrm>
          <a:solidFill>
            <a:schemeClr val="accent5">
              <a:lumMod val="60000"/>
              <a:lumOff val="40000"/>
            </a:schemeClr>
          </a:solidFill>
        </p:spPr>
        <p:txBody>
          <a:bodyPr>
            <a:normAutofit fontScale="70000" lnSpcReduction="20000"/>
          </a:bodyPr>
          <a:lstStyle/>
          <a:p>
            <a:pPr marL="0" indent="0" algn="just">
              <a:buNone/>
            </a:pPr>
            <a:r>
              <a:rPr lang="en-IN" dirty="0">
                <a:solidFill>
                  <a:schemeClr val="bg1"/>
                </a:solidFill>
                <a:effectLst/>
              </a:rPr>
              <a:t>A product can be the substance that the company needs to fulfil the demands and requirements of the customers. Starbucks has retained a number of products including coffee, tea-baked foods, Frappuccino, smoothies, instant coffee, mugs and other beverages and foods. There is a range of products that Starbucks provides and the customers can enjoy them in the coffee shops of the company, at home and on the go. Starbucks offers more than 30 types of blended and single-origin premium and high-quality coffees, handcrafted beverages such as fresh-brewed coffee, hot and iced espresso, Frappuccino beverages, </a:t>
            </a:r>
            <a:r>
              <a:rPr lang="en-IN" dirty="0" err="1">
                <a:solidFill>
                  <a:schemeClr val="bg1"/>
                </a:solidFill>
                <a:effectLst/>
              </a:rPr>
              <a:t>Tazo</a:t>
            </a:r>
            <a:r>
              <a:rPr lang="en-IN" dirty="0">
                <a:solidFill>
                  <a:schemeClr val="bg1"/>
                </a:solidFill>
                <a:effectLst/>
              </a:rPr>
              <a:t> teas and smoothies. These products are the result of the continuous business innovation and strategic approaches adopted over the years with an aim to offer new variants in coffee, food and beverages and attract and retain new customer segments within the brand along with gaining a competitive advantage within the market. </a:t>
            </a:r>
          </a:p>
          <a:p>
            <a:pPr marL="0" indent="0">
              <a:buNone/>
            </a:pPr>
            <a:endParaRPr lang="en-IN" dirty="0"/>
          </a:p>
        </p:txBody>
      </p:sp>
      <p:pic>
        <p:nvPicPr>
          <p:cNvPr id="4100" name="Picture 4" descr="India: Starbucks Removes Flavorings From Stores Over Health Concerns | Time">
            <a:extLst>
              <a:ext uri="{FF2B5EF4-FFF2-40B4-BE49-F238E27FC236}">
                <a16:creationId xmlns:a16="http://schemas.microsoft.com/office/drawing/2014/main" id="{AA356929-CFA8-4E92-9E98-D9CB44958F7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79655" y="833759"/>
            <a:ext cx="5921936" cy="280076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4F67001-5C62-4AB1-9F5F-F39CFB7F88A1}"/>
              </a:ext>
            </a:extLst>
          </p:cNvPr>
          <p:cNvSpPr txBox="1"/>
          <p:nvPr/>
        </p:nvSpPr>
        <p:spPr>
          <a:xfrm>
            <a:off x="6186410" y="3857728"/>
            <a:ext cx="5915181" cy="2800767"/>
          </a:xfrm>
          <a:prstGeom prst="rect">
            <a:avLst/>
          </a:prstGeom>
          <a:solidFill>
            <a:schemeClr val="accent2"/>
          </a:solidFill>
        </p:spPr>
        <p:txBody>
          <a:bodyPr wrap="square" rtlCol="0">
            <a:spAutoFit/>
          </a:bodyPr>
          <a:lstStyle/>
          <a:p>
            <a:r>
              <a:rPr lang="en-IN" sz="1600" b="1" dirty="0">
                <a:solidFill>
                  <a:schemeClr val="bg1"/>
                </a:solidFill>
              </a:rPr>
              <a:t>Pumpkin Spice Latte</a:t>
            </a:r>
            <a:endParaRPr lang="en-IN" sz="1600" dirty="0">
              <a:solidFill>
                <a:schemeClr val="bg1"/>
              </a:solidFill>
            </a:endParaRPr>
          </a:p>
          <a:p>
            <a:r>
              <a:rPr lang="en-IN" sz="1600" dirty="0">
                <a:solidFill>
                  <a:schemeClr val="bg1"/>
                </a:solidFill>
              </a:rPr>
              <a:t>PSL has an ultimate perennial product favoured by customers of Starbucks as people start swarming around the stores from August 1st of every year. The company debuted this coffee variant in 2003 for the target audience in terms of men and women aged between 25-40 years and PSL became the most popular seasonal drink around its stores through promoting the variant over social media such as Twitter, Instagram and Facebook as more than 600 million cups have been sold since its inception and the popularity has made rival companies adopt this product in the cafes (CNBC, 2022). </a:t>
            </a:r>
          </a:p>
        </p:txBody>
      </p:sp>
      <p:pic>
        <p:nvPicPr>
          <p:cNvPr id="4102" name="Picture 6" descr="How the Starbucks Pumpkin Spice Latte Became a Fall Icon">
            <a:extLst>
              <a:ext uri="{FF2B5EF4-FFF2-40B4-BE49-F238E27FC236}">
                <a16:creationId xmlns:a16="http://schemas.microsoft.com/office/drawing/2014/main" id="{FAAD1208-997B-4653-B453-7D062B6C14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10" y="3857728"/>
            <a:ext cx="3384310" cy="280076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Pumpkin Spice Latte Set to Return to Japan's Starbucks After 15 Years |  JAPANKURU | - JAPANKURU Let's share our Japanese Stories!">
            <a:extLst>
              <a:ext uri="{FF2B5EF4-FFF2-40B4-BE49-F238E27FC236}">
                <a16:creationId xmlns:a16="http://schemas.microsoft.com/office/drawing/2014/main" id="{5C3A5646-100C-4B15-8F33-635D7968CE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41912" y="3948857"/>
            <a:ext cx="3395915" cy="2800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099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C74D8-814A-4813-91A6-F0B0D6B238D5}"/>
              </a:ext>
            </a:extLst>
          </p:cNvPr>
          <p:cNvSpPr>
            <a:spLocks noGrp="1"/>
          </p:cNvSpPr>
          <p:nvPr>
            <p:ph idx="4294967295"/>
          </p:nvPr>
        </p:nvSpPr>
        <p:spPr>
          <a:xfrm>
            <a:off x="0" y="416329"/>
            <a:ext cx="6533804" cy="3695700"/>
          </a:xfrm>
        </p:spPr>
        <p:txBody>
          <a:bodyPr>
            <a:normAutofit/>
          </a:bodyPr>
          <a:lstStyle/>
          <a:p>
            <a:pPr marL="0" indent="0">
              <a:buNone/>
            </a:pPr>
            <a:r>
              <a:rPr lang="en-IN" b="1" dirty="0">
                <a:effectLst/>
              </a:rPr>
              <a:t>Vanilla Latte</a:t>
            </a:r>
            <a:endParaRPr lang="en-IN" dirty="0">
              <a:effectLst/>
            </a:endParaRPr>
          </a:p>
          <a:p>
            <a:pPr marL="0" indent="0">
              <a:buNone/>
            </a:pPr>
            <a:r>
              <a:rPr lang="en-IN" dirty="0">
                <a:effectLst/>
              </a:rPr>
              <a:t>The vanilla latte is one of the best drinks offered by Starbucks to health-conscious customers to keep their health goals in check and also fulfils the desire for the crafted coffee (</a:t>
            </a:r>
            <a:r>
              <a:rPr lang="en-IN" dirty="0" err="1">
                <a:effectLst/>
              </a:rPr>
              <a:t>Mybalancemeals</a:t>
            </a:r>
            <a:r>
              <a:rPr lang="en-IN" dirty="0">
                <a:effectLst/>
              </a:rPr>
              <a:t>, 2022). The product can be achieved by swapping it for sugar-free vanilla syrup. </a:t>
            </a:r>
          </a:p>
          <a:p>
            <a:pPr marL="0" indent="0">
              <a:buNone/>
            </a:pPr>
            <a:endParaRPr lang="en-IN" dirty="0"/>
          </a:p>
        </p:txBody>
      </p:sp>
      <p:sp>
        <p:nvSpPr>
          <p:cNvPr id="4" name="TextBox 3">
            <a:extLst>
              <a:ext uri="{FF2B5EF4-FFF2-40B4-BE49-F238E27FC236}">
                <a16:creationId xmlns:a16="http://schemas.microsoft.com/office/drawing/2014/main" id="{0A637F90-3B56-4323-81E7-F3F7370AD4FD}"/>
              </a:ext>
            </a:extLst>
          </p:cNvPr>
          <p:cNvSpPr txBox="1"/>
          <p:nvPr/>
        </p:nvSpPr>
        <p:spPr>
          <a:xfrm>
            <a:off x="4887884" y="4272739"/>
            <a:ext cx="6783185" cy="2308324"/>
          </a:xfrm>
          <a:prstGeom prst="rect">
            <a:avLst/>
          </a:prstGeom>
          <a:noFill/>
        </p:spPr>
        <p:txBody>
          <a:bodyPr wrap="square" rtlCol="0">
            <a:spAutoFit/>
          </a:bodyPr>
          <a:lstStyle/>
          <a:p>
            <a:r>
              <a:rPr lang="en-IN" b="1" dirty="0"/>
              <a:t>Iced White Chocolate Mocha</a:t>
            </a:r>
            <a:endParaRPr lang="en-IN" dirty="0"/>
          </a:p>
          <a:p>
            <a:r>
              <a:rPr lang="en-IN" dirty="0"/>
              <a:t>The white chocolate delight is considered one of the best cold drinks of Starbucks based on its unique flavour. This product contains different methods of sweetening such as vanilla syrup and white mocha sauce. Due to its premium quality, the company mainly targets premium and collar customers having an age group of 20-65 years.  </a:t>
            </a:r>
          </a:p>
          <a:p>
            <a:endParaRPr lang="en-IN" b="1" dirty="0"/>
          </a:p>
        </p:txBody>
      </p:sp>
      <p:pic>
        <p:nvPicPr>
          <p:cNvPr id="5122" name="Picture 2" descr="Vanilla Latte - DforDelhi">
            <a:extLst>
              <a:ext uri="{FF2B5EF4-FFF2-40B4-BE49-F238E27FC236}">
                <a16:creationId xmlns:a16="http://schemas.microsoft.com/office/drawing/2014/main" id="{4A8EAA28-F336-47B8-8D3E-0BBE5B3660C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33804" y="291008"/>
            <a:ext cx="4438996" cy="394634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12 Ways to Enjoy the Starbucks White Chocolate Mocha - Let's Eat Cake">
            <a:extLst>
              <a:ext uri="{FF2B5EF4-FFF2-40B4-BE49-F238E27FC236}">
                <a16:creationId xmlns:a16="http://schemas.microsoft.com/office/drawing/2014/main" id="{DA2748A5-05C5-4AE7-9EAD-C761A5FB07B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429000"/>
            <a:ext cx="4887884" cy="3258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1298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0145ED9-9372-4059-A131-985726C8AD1D}"/>
              </a:ext>
            </a:extLst>
          </p:cNvPr>
          <p:cNvSpPr txBox="1"/>
          <p:nvPr/>
        </p:nvSpPr>
        <p:spPr>
          <a:xfrm>
            <a:off x="149629" y="432261"/>
            <a:ext cx="5890952" cy="3416320"/>
          </a:xfrm>
          <a:prstGeom prst="rect">
            <a:avLst/>
          </a:prstGeom>
          <a:solidFill>
            <a:schemeClr val="accent5">
              <a:lumMod val="60000"/>
              <a:lumOff val="40000"/>
            </a:schemeClr>
          </a:solidFill>
        </p:spPr>
        <p:txBody>
          <a:bodyPr wrap="square" rtlCol="0">
            <a:spAutoFit/>
          </a:bodyPr>
          <a:lstStyle/>
          <a:p>
            <a:r>
              <a:rPr lang="en-IN" b="1" dirty="0">
                <a:solidFill>
                  <a:schemeClr val="bg1"/>
                </a:solidFill>
              </a:rPr>
              <a:t>Price</a:t>
            </a:r>
            <a:endParaRPr lang="en-IN" dirty="0">
              <a:solidFill>
                <a:schemeClr val="bg1"/>
              </a:solidFill>
            </a:endParaRPr>
          </a:p>
          <a:p>
            <a:r>
              <a:rPr lang="en-IN" dirty="0">
                <a:solidFill>
                  <a:schemeClr val="bg1"/>
                </a:solidFill>
              </a:rPr>
              <a:t>The company is famous for its wide variety of high-quality coffee and customer services and that is why Starbucks uses a premium pricing strategy in which the company can charge a relatively high price for the products from the customers. However, the company developed the pricing strategy on the basis of the customer's perception of a high price means high quality. The prices of its products are different according to the location such as Pumpkin Spice Latte which costs around $5.45 to $5.95 depending on the location (</a:t>
            </a:r>
            <a:r>
              <a:rPr lang="en-IN" dirty="0" err="1">
                <a:solidFill>
                  <a:schemeClr val="bg1"/>
                </a:solidFill>
              </a:rPr>
              <a:t>Valinsky</a:t>
            </a:r>
            <a:r>
              <a:rPr lang="en-IN" dirty="0">
                <a:solidFill>
                  <a:schemeClr val="bg1"/>
                </a:solidFill>
              </a:rPr>
              <a:t>, 2022). </a:t>
            </a:r>
          </a:p>
        </p:txBody>
      </p:sp>
      <p:sp>
        <p:nvSpPr>
          <p:cNvPr id="3" name="TextBox 2">
            <a:extLst>
              <a:ext uri="{FF2B5EF4-FFF2-40B4-BE49-F238E27FC236}">
                <a16:creationId xmlns:a16="http://schemas.microsoft.com/office/drawing/2014/main" id="{293F2270-054C-40B9-9D19-3D4DE8769D51}"/>
              </a:ext>
            </a:extLst>
          </p:cNvPr>
          <p:cNvSpPr txBox="1"/>
          <p:nvPr/>
        </p:nvSpPr>
        <p:spPr>
          <a:xfrm>
            <a:off x="6040581" y="3995678"/>
            <a:ext cx="6151419" cy="2862322"/>
          </a:xfrm>
          <a:prstGeom prst="rect">
            <a:avLst/>
          </a:prstGeom>
          <a:solidFill>
            <a:schemeClr val="accent3">
              <a:lumMod val="75000"/>
            </a:schemeClr>
          </a:solidFill>
        </p:spPr>
        <p:txBody>
          <a:bodyPr wrap="square" rtlCol="0">
            <a:spAutoFit/>
          </a:bodyPr>
          <a:lstStyle/>
          <a:p>
            <a:r>
              <a:rPr lang="en-IN" dirty="0">
                <a:solidFill>
                  <a:schemeClr val="bg1"/>
                </a:solidFill>
              </a:rPr>
              <a:t>The average price of Starbucks drinks in the US is $2.75 whereas in New York the price for a tall cappuccino is $3.25 and in the UK it is $2.88 (Goodwin, 2020). But in Berlin and Zurich a cappuccino will cost a little over $6 and the same drink in Oslo, Norway will cost $5. Starbucks set its prices of the products based on a simple idea: high value at a moderate price and the company is successful in its pricing because of its entire high-end and luxury brand image (</a:t>
            </a:r>
            <a:r>
              <a:rPr lang="en-IN" dirty="0" err="1">
                <a:solidFill>
                  <a:schemeClr val="bg1"/>
                </a:solidFill>
              </a:rPr>
              <a:t>Goodmanlantern</a:t>
            </a:r>
            <a:r>
              <a:rPr lang="en-IN" dirty="0">
                <a:solidFill>
                  <a:schemeClr val="bg1"/>
                </a:solidFill>
              </a:rPr>
              <a:t>, 2022). </a:t>
            </a:r>
          </a:p>
        </p:txBody>
      </p:sp>
      <p:pic>
        <p:nvPicPr>
          <p:cNvPr id="6146" name="Picture 2" descr="How Starbucks Uses Strategic Pricing Strategy To Affect Your Buying  Decisions | by Abhishek Chauhan | Medium">
            <a:extLst>
              <a:ext uri="{FF2B5EF4-FFF2-40B4-BE49-F238E27FC236}">
                <a16:creationId xmlns:a16="http://schemas.microsoft.com/office/drawing/2014/main" id="{C762150F-95F6-4701-90F6-FC709185E5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447019"/>
            <a:ext cx="6096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Starbucks Coffee Menu, Menu for Starbucks Coffee, Sadashiv Nagar, North  Bengaluru, Bengaluru">
            <a:extLst>
              <a:ext uri="{FF2B5EF4-FFF2-40B4-BE49-F238E27FC236}">
                <a16:creationId xmlns:a16="http://schemas.microsoft.com/office/drawing/2014/main" id="{E219467E-33D6-4E69-BD1A-EB8F5460CD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996" b="35830"/>
          <a:stretch/>
        </p:blipFill>
        <p:spPr bwMode="auto">
          <a:xfrm>
            <a:off x="149629" y="3640975"/>
            <a:ext cx="5890952" cy="3154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0712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AD728C6-2E9C-4844-995B-FAA45140705F}"/>
              </a:ext>
            </a:extLst>
          </p:cNvPr>
          <p:cNvSpPr txBox="1"/>
          <p:nvPr/>
        </p:nvSpPr>
        <p:spPr>
          <a:xfrm>
            <a:off x="1" y="0"/>
            <a:ext cx="4272742" cy="6647974"/>
          </a:xfrm>
          <a:prstGeom prst="rect">
            <a:avLst/>
          </a:prstGeom>
          <a:solidFill>
            <a:schemeClr val="accent3">
              <a:lumMod val="75000"/>
            </a:schemeClr>
          </a:solidFill>
        </p:spPr>
        <p:txBody>
          <a:bodyPr wrap="square" rtlCol="0">
            <a:spAutoFit/>
          </a:bodyPr>
          <a:lstStyle/>
          <a:p>
            <a:pPr algn="just"/>
            <a:r>
              <a:rPr lang="en-IN" sz="2400" b="1" dirty="0"/>
              <a:t>Starbucks’ Location and distribution </a:t>
            </a:r>
          </a:p>
          <a:p>
            <a:pPr algn="just"/>
            <a:r>
              <a:rPr lang="en-IN" dirty="0"/>
              <a:t>Starbucks venues or the locations where the company offers its products and services include mostly the cafes and coffee shops owned or franchised by the company, its official website and the Starbucks application. Coffee houses are the most noticeable places for Starbucks' distributing its products which are mostly located in high pedestrian traffic areas including malls and commercial centres. Again, the company utilises franchising and licensing methods to operate its distribution and extend its market reach. As per the data of 2019, the company operates 29324 stores around the world in which some stores are owned and run by the company and others are operated by its franchises in 73 countries (</a:t>
            </a:r>
            <a:r>
              <a:rPr lang="en-IN" dirty="0" err="1"/>
              <a:t>Daytranslations</a:t>
            </a:r>
            <a:r>
              <a:rPr lang="en-IN" dirty="0"/>
              <a:t>, 2019). </a:t>
            </a:r>
          </a:p>
        </p:txBody>
      </p:sp>
      <p:sp>
        <p:nvSpPr>
          <p:cNvPr id="3" name="TextBox 2">
            <a:extLst>
              <a:ext uri="{FF2B5EF4-FFF2-40B4-BE49-F238E27FC236}">
                <a16:creationId xmlns:a16="http://schemas.microsoft.com/office/drawing/2014/main" id="{64CC98B3-99A5-4D08-A86D-2FA57575C467}"/>
              </a:ext>
            </a:extLst>
          </p:cNvPr>
          <p:cNvSpPr txBox="1"/>
          <p:nvPr/>
        </p:nvSpPr>
        <p:spPr>
          <a:xfrm>
            <a:off x="8212974" y="1225689"/>
            <a:ext cx="3979025" cy="5632311"/>
          </a:xfrm>
          <a:prstGeom prst="rect">
            <a:avLst/>
          </a:prstGeom>
          <a:solidFill>
            <a:srgbClr val="C00000"/>
          </a:solidFill>
        </p:spPr>
        <p:txBody>
          <a:bodyPr wrap="square" rtlCol="0">
            <a:spAutoFit/>
          </a:bodyPr>
          <a:lstStyle/>
          <a:p>
            <a:pPr algn="just"/>
            <a:r>
              <a:rPr lang="en-IN" dirty="0"/>
              <a:t>However, the success in these locations is based on extensive research about the cultural history, local preferences and taste of that place that Starbucks always do when opening a new store in that place. The company's localisation approach adopted by Starbucks is reflected in its menus which are made keeping the customer's choices in mind and in its innovative designs of the stores that adopt the local culture like in Japan, Starbucks uses 2000 wood blocks to give a forest-like feel, in China, the stores are developed by a well-known Japanese Architect suitable for the large gathering habit of the Chinese people (</a:t>
            </a:r>
            <a:r>
              <a:rPr lang="en-IN" dirty="0" err="1"/>
              <a:t>Daytranslations</a:t>
            </a:r>
            <a:r>
              <a:rPr lang="en-IN" dirty="0"/>
              <a:t>, 2019).</a:t>
            </a:r>
          </a:p>
        </p:txBody>
      </p:sp>
      <p:pic>
        <p:nvPicPr>
          <p:cNvPr id="7170" name="Picture 2" descr="White Center Starbucks set to open with neighborhood training center  (Photos) - Puget Sound Business Journal">
            <a:extLst>
              <a:ext uri="{FF2B5EF4-FFF2-40B4-BE49-F238E27FC236}">
                <a16:creationId xmlns:a16="http://schemas.microsoft.com/office/drawing/2014/main" id="{F2F09D0D-DAA2-463F-8148-2BE17B9C3B7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52207" y="817590"/>
            <a:ext cx="3860767" cy="2611409"/>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Starbucks accused of withholding raises from union workers: report | Fox  Business">
            <a:extLst>
              <a:ext uri="{FF2B5EF4-FFF2-40B4-BE49-F238E27FC236}">
                <a16:creationId xmlns:a16="http://schemas.microsoft.com/office/drawing/2014/main" id="{9DB07C52-71A1-4D04-AC3C-32715DDEA5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784" y="3428999"/>
            <a:ext cx="4001190" cy="3143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339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A3BC223D-0D1C-407F-92B1-053C7D85EDAC}"/>
              </a:ext>
            </a:extLst>
          </p:cNvPr>
          <p:cNvSpPr/>
          <p:nvPr/>
        </p:nvSpPr>
        <p:spPr>
          <a:xfrm>
            <a:off x="0" y="0"/>
            <a:ext cx="6866313" cy="3231654"/>
          </a:xfrm>
          <a:prstGeom prst="rect">
            <a:avLst/>
          </a:prstGeom>
        </p:spPr>
        <p:txBody>
          <a:bodyPr wrap="square">
            <a:spAutoFit/>
          </a:bodyPr>
          <a:lstStyle/>
          <a:p>
            <a:pPr algn="just">
              <a:lnSpc>
                <a:spcPct val="150000"/>
              </a:lnSpc>
              <a:spcAft>
                <a:spcPts val="0"/>
              </a:spcAft>
            </a:pPr>
            <a:r>
              <a:rPr lang="en-IN" sz="2800" b="1" dirty="0"/>
              <a:t>Promotion</a:t>
            </a:r>
          </a:p>
          <a:p>
            <a:pPr algn="just"/>
            <a:r>
              <a:rPr lang="en-IN" dirty="0"/>
              <a:t>The company utilises a range of channels such as social media, TV, and ads to promote and market its products. The aim of using various channels is to make the brand recognizable so the company can spread its message all over the world and help them stand out from the competition (</a:t>
            </a:r>
            <a:r>
              <a:rPr lang="en-IN" dirty="0" err="1"/>
              <a:t>Vijayaragavan</a:t>
            </a:r>
            <a:r>
              <a:rPr lang="en-IN" dirty="0"/>
              <a:t>, 2021). Starbucks since its inception has been trying to create a space that does not exist before and that is why it did not rely heavily on commercials for retaining a deep influence on the customers. </a:t>
            </a:r>
          </a:p>
        </p:txBody>
      </p:sp>
      <p:sp>
        <p:nvSpPr>
          <p:cNvPr id="4" name="TextBox 3">
            <a:extLst>
              <a:ext uri="{FF2B5EF4-FFF2-40B4-BE49-F238E27FC236}">
                <a16:creationId xmlns:a16="http://schemas.microsoft.com/office/drawing/2014/main" id="{3AB9EFFA-B110-4C03-B911-5EC4D08C83E5}"/>
              </a:ext>
            </a:extLst>
          </p:cNvPr>
          <p:cNvSpPr txBox="1"/>
          <p:nvPr/>
        </p:nvSpPr>
        <p:spPr>
          <a:xfrm>
            <a:off x="7099069" y="3773978"/>
            <a:ext cx="4771506" cy="2892829"/>
          </a:xfrm>
          <a:prstGeom prst="rect">
            <a:avLst/>
          </a:prstGeom>
          <a:noFill/>
        </p:spPr>
        <p:txBody>
          <a:bodyPr wrap="square" rtlCol="0">
            <a:spAutoFit/>
          </a:bodyPr>
          <a:lstStyle/>
          <a:p>
            <a:r>
              <a:rPr lang="en-IN" dirty="0"/>
              <a:t>The company comes up with new promotional activities like the Loyalty programs that contribute around 40% of its sales and is accessible through the application of the company, its campaigns such as Meet me at Starbucks, a YouTube mini-documentary reflecting the core mission of the company meeting people face to face in the store (</a:t>
            </a:r>
            <a:r>
              <a:rPr lang="en-IN" dirty="0" err="1"/>
              <a:t>Vijayaragavan</a:t>
            </a:r>
            <a:r>
              <a:rPr lang="en-IN" dirty="0"/>
              <a:t>, 2021).</a:t>
            </a:r>
          </a:p>
        </p:txBody>
      </p:sp>
      <p:pic>
        <p:nvPicPr>
          <p:cNvPr id="8194" name="Picture 2" descr="Starbucks 1-for-1 promotions &amp; other deals | Singapore 2022">
            <a:extLst>
              <a:ext uri="{FF2B5EF4-FFF2-40B4-BE49-F238E27FC236}">
                <a16:creationId xmlns:a16="http://schemas.microsoft.com/office/drawing/2014/main" id="{F5AE4857-562B-4F0B-9662-EBFAF3102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368814"/>
            <a:ext cx="6866313" cy="3553703"/>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Starbucks eyes reputation recovery with 'Monday promotion'">
            <a:extLst>
              <a:ext uri="{FF2B5EF4-FFF2-40B4-BE49-F238E27FC236}">
                <a16:creationId xmlns:a16="http://schemas.microsoft.com/office/drawing/2014/main" id="{0A74BBDD-C6BF-4D4B-9D57-8422FB6D8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1170" y="376931"/>
            <a:ext cx="5350830" cy="3052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177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0161C-524B-47ED-90B1-34A134B21143}"/>
              </a:ext>
            </a:extLst>
          </p:cNvPr>
          <p:cNvSpPr>
            <a:spLocks noGrp="1"/>
          </p:cNvSpPr>
          <p:nvPr>
            <p:ph type="title"/>
          </p:nvPr>
        </p:nvSpPr>
        <p:spPr>
          <a:xfrm>
            <a:off x="919119" y="127463"/>
            <a:ext cx="10353761" cy="653934"/>
          </a:xfrm>
        </p:spPr>
        <p:txBody>
          <a:bodyPr>
            <a:normAutofit/>
          </a:bodyPr>
          <a:lstStyle/>
          <a:p>
            <a:r>
              <a:rPr lang="en-US" sz="2800" dirty="0" err="1"/>
              <a:t>REferences</a:t>
            </a:r>
            <a:endParaRPr lang="en-IN" sz="2800" dirty="0"/>
          </a:p>
        </p:txBody>
      </p:sp>
      <p:sp>
        <p:nvSpPr>
          <p:cNvPr id="3" name="TextBox 2">
            <a:extLst>
              <a:ext uri="{FF2B5EF4-FFF2-40B4-BE49-F238E27FC236}">
                <a16:creationId xmlns:a16="http://schemas.microsoft.com/office/drawing/2014/main" id="{9E519CD8-5CEC-4EB6-A207-A0FB56C4B21B}"/>
              </a:ext>
            </a:extLst>
          </p:cNvPr>
          <p:cNvSpPr txBox="1"/>
          <p:nvPr/>
        </p:nvSpPr>
        <p:spPr>
          <a:xfrm>
            <a:off x="166255" y="1413164"/>
            <a:ext cx="11654443" cy="7201972"/>
          </a:xfrm>
          <a:prstGeom prst="rect">
            <a:avLst/>
          </a:prstGeom>
          <a:noFill/>
        </p:spPr>
        <p:txBody>
          <a:bodyPr wrap="square" rtlCol="0">
            <a:spAutoFit/>
          </a:bodyPr>
          <a:lstStyle/>
          <a:p>
            <a:pPr marL="285750" indent="-285750" algn="just">
              <a:buFont typeface="Arial" panose="020B0604020202020204" pitchFamily="34" charset="0"/>
              <a:buChar char="•"/>
            </a:pPr>
            <a:r>
              <a:rPr lang="en-IN" sz="1400" dirty="0"/>
              <a:t>CNBC, 2022. </a:t>
            </a:r>
            <a:r>
              <a:rPr lang="en-IN" sz="1400" i="1" dirty="0"/>
              <a:t>Here's why pumpkin spice lattes are so popular: It's 'very simple economics,' say the experts</a:t>
            </a:r>
            <a:r>
              <a:rPr lang="en-IN" sz="1400" dirty="0"/>
              <a:t>, </a:t>
            </a:r>
            <a:r>
              <a:rPr lang="en-IN" sz="1400" i="1" dirty="0"/>
              <a:t>CNBC</a:t>
            </a:r>
            <a:r>
              <a:rPr lang="en-IN" sz="1400" dirty="0"/>
              <a:t>. CNBC. Available at: https://www.cnbc.com/2022/09/25/what-pumpkin-spice-lattes-can-teach-us-about-economics.html (Accessed: November 28, 2022). </a:t>
            </a:r>
          </a:p>
          <a:p>
            <a:pPr marL="285750" indent="-285750" algn="just">
              <a:buFont typeface="Arial" panose="020B0604020202020204" pitchFamily="34" charset="0"/>
              <a:buChar char="•"/>
            </a:pPr>
            <a:r>
              <a:rPr lang="en-IN" sz="1400" dirty="0"/>
              <a:t>Coffee.org, 2022. </a:t>
            </a:r>
            <a:r>
              <a:rPr lang="en-IN" sz="1400" i="1" dirty="0"/>
              <a:t>History of Starbucks</a:t>
            </a:r>
            <a:r>
              <a:rPr lang="en-IN" sz="1400" dirty="0"/>
              <a:t>, </a:t>
            </a:r>
            <a:r>
              <a:rPr lang="en-IN" sz="1400" i="1" dirty="0"/>
              <a:t>Coffee.org</a:t>
            </a:r>
            <a:r>
              <a:rPr lang="en-IN" sz="1400" dirty="0"/>
              <a:t>. Available at: https://coffee.org/pages/history-of-starbucks (Accessed: November 28, 2022). </a:t>
            </a:r>
          </a:p>
          <a:p>
            <a:pPr marL="285750" indent="-285750" algn="just">
              <a:buFont typeface="Arial" panose="020B0604020202020204" pitchFamily="34" charset="0"/>
              <a:buChar char="•"/>
            </a:pPr>
            <a:r>
              <a:rPr lang="en-IN" sz="1400" dirty="0"/>
              <a:t>Daniel, 2019. </a:t>
            </a:r>
            <a:r>
              <a:rPr lang="en-IN" sz="1400" i="1" dirty="0"/>
              <a:t>Creating a coffee culture: Starbucks Brand Review</a:t>
            </a:r>
            <a:r>
              <a:rPr lang="en-IN" sz="1400" dirty="0"/>
              <a:t>, </a:t>
            </a:r>
            <a:r>
              <a:rPr lang="en-IN" sz="1400" i="1" dirty="0" err="1"/>
              <a:t>Brandastic</a:t>
            </a:r>
            <a:r>
              <a:rPr lang="en-IN" sz="1400" dirty="0"/>
              <a:t>. Available at: https://brandastic.com/blog/starbucks-branding-review/ (Accessed: November 28, 2022). </a:t>
            </a:r>
          </a:p>
          <a:p>
            <a:pPr marL="285750" indent="-285750" algn="just">
              <a:buFont typeface="Arial" panose="020B0604020202020204" pitchFamily="34" charset="0"/>
              <a:buChar char="•"/>
            </a:pPr>
            <a:r>
              <a:rPr lang="en-IN" sz="1400" dirty="0" err="1"/>
              <a:t>Daytranslations</a:t>
            </a:r>
            <a:r>
              <a:rPr lang="en-IN" sz="1400" dirty="0"/>
              <a:t>, 2019. </a:t>
            </a:r>
            <a:r>
              <a:rPr lang="en-IN" sz="1400" i="1" dirty="0"/>
              <a:t>How </a:t>
            </a:r>
            <a:r>
              <a:rPr lang="en-IN" sz="1400" i="1" dirty="0" err="1"/>
              <a:t>starbucks</a:t>
            </a:r>
            <a:r>
              <a:rPr lang="en-IN" sz="1400" i="1" dirty="0"/>
              <a:t> adapts to other cultures</a:t>
            </a:r>
            <a:r>
              <a:rPr lang="en-IN" sz="1400" dirty="0"/>
              <a:t>, </a:t>
            </a:r>
            <a:r>
              <a:rPr lang="en-IN" sz="1400" i="1" dirty="0"/>
              <a:t>Day Translations Blog</a:t>
            </a:r>
            <a:r>
              <a:rPr lang="en-IN" sz="1400" dirty="0"/>
              <a:t>. Day Translations. Available at: https://www.daytranslations.com/blog/how-starbucks-expands-abroad/ (Accessed: November 28, 2022). </a:t>
            </a:r>
          </a:p>
          <a:p>
            <a:pPr marL="285750" indent="-285750" algn="just">
              <a:buFont typeface="Arial" panose="020B0604020202020204" pitchFamily="34" charset="0"/>
              <a:buChar char="•"/>
            </a:pPr>
            <a:r>
              <a:rPr lang="en-IN" sz="1400" dirty="0" err="1"/>
              <a:t>Goodmanlantern</a:t>
            </a:r>
            <a:r>
              <a:rPr lang="en-IN" sz="1400" dirty="0"/>
              <a:t>, 2022. </a:t>
            </a:r>
            <a:r>
              <a:rPr lang="en-IN" sz="1400" i="1" dirty="0"/>
              <a:t>Brand focus: Starbucks premium pricing strategy</a:t>
            </a:r>
            <a:r>
              <a:rPr lang="en-IN" sz="1400" dirty="0"/>
              <a:t>, </a:t>
            </a:r>
            <a:r>
              <a:rPr lang="en-IN" sz="1400" i="1" dirty="0"/>
              <a:t>Goodman Lantern</a:t>
            </a:r>
            <a:r>
              <a:rPr lang="en-IN" sz="1400" dirty="0"/>
              <a:t>. Available at: https://goodmanlantern.com/blog/starbucks-premium-pricing-strategy/ (Accessed: November 28, 2022). </a:t>
            </a:r>
          </a:p>
          <a:p>
            <a:pPr marL="285750" indent="-285750" algn="just">
              <a:buFont typeface="Arial" panose="020B0604020202020204" pitchFamily="34" charset="0"/>
              <a:buChar char="•"/>
            </a:pPr>
            <a:r>
              <a:rPr lang="en-IN" sz="1400" dirty="0"/>
              <a:t>Goodwin, L., 2020. </a:t>
            </a:r>
            <a:r>
              <a:rPr lang="en-IN" sz="1400" i="1" dirty="0"/>
              <a:t>Starbucks coffee prices around the world</a:t>
            </a:r>
            <a:r>
              <a:rPr lang="en-IN" sz="1400" dirty="0"/>
              <a:t>, </a:t>
            </a:r>
            <a:r>
              <a:rPr lang="en-IN" sz="1400" i="1" dirty="0"/>
              <a:t>The Spruce Eats</a:t>
            </a:r>
            <a:r>
              <a:rPr lang="en-IN" sz="1400" dirty="0"/>
              <a:t>. The Spruce Eats. Available at: https://www.thespruceeats.com/how-much-is-starbucks-coffee-766065 (Accessed: November 28, 2022). </a:t>
            </a:r>
          </a:p>
          <a:p>
            <a:pPr marL="285750" indent="-285750" algn="just">
              <a:buFont typeface="Arial" panose="020B0604020202020204" pitchFamily="34" charset="0"/>
              <a:buChar char="•"/>
            </a:pPr>
            <a:r>
              <a:rPr lang="en-IN" sz="1400" dirty="0" err="1"/>
              <a:t>Masud</a:t>
            </a:r>
            <a:r>
              <a:rPr lang="en-IN" sz="1400" dirty="0"/>
              <a:t>, M., 2022. </a:t>
            </a:r>
            <a:r>
              <a:rPr lang="en-IN" sz="1400" i="1" dirty="0"/>
              <a:t>The Brilliant Starbucks Mission Statement, Vision Statement &amp; Values</a:t>
            </a:r>
            <a:r>
              <a:rPr lang="en-IN" sz="1400" dirty="0"/>
              <a:t>, </a:t>
            </a:r>
            <a:r>
              <a:rPr lang="en-IN" sz="1400" i="1" dirty="0" err="1"/>
              <a:t>Advergize</a:t>
            </a:r>
            <a:r>
              <a:rPr lang="en-IN" sz="1400" dirty="0"/>
              <a:t>. Available at: https://www.advergize.com/marketing/starbucks-mission-statement-vision-statement-values/ (Accessed: November 28, 2022). </a:t>
            </a:r>
          </a:p>
          <a:p>
            <a:pPr marL="285750" indent="-285750" algn="just">
              <a:buFont typeface="Arial" panose="020B0604020202020204" pitchFamily="34" charset="0"/>
              <a:buChar char="•"/>
            </a:pPr>
            <a:r>
              <a:rPr lang="en-IN" sz="1400" dirty="0" err="1"/>
              <a:t>Mybalancemeals</a:t>
            </a:r>
            <a:r>
              <a:rPr lang="en-IN" sz="1400" dirty="0"/>
              <a:t>, 2022. </a:t>
            </a:r>
            <a:r>
              <a:rPr lang="en-IN" sz="1400" i="1" dirty="0"/>
              <a:t>Top 10 most popular Starbucks drinks ranked: On the table</a:t>
            </a:r>
            <a:r>
              <a:rPr lang="en-IN" sz="1400" dirty="0"/>
              <a:t>, </a:t>
            </a:r>
            <a:r>
              <a:rPr lang="en-IN" sz="1400" i="1" dirty="0"/>
              <a:t>On The Table | Balance by </a:t>
            </a:r>
            <a:r>
              <a:rPr lang="en-IN" sz="1400" i="1" dirty="0" err="1"/>
              <a:t>bistroMD</a:t>
            </a:r>
            <a:r>
              <a:rPr lang="en-IN" sz="1400" i="1" dirty="0"/>
              <a:t> Blog</a:t>
            </a:r>
            <a:r>
              <a:rPr lang="en-IN" sz="1400" dirty="0"/>
              <a:t>. Available at: https://blog.mybalancemeals.com/health/healthy-eating/the-top-10-most-popular-starbucks-drinks-ranked/ (Accessed: November 28, 2022). </a:t>
            </a:r>
          </a:p>
          <a:p>
            <a:pPr marL="285750" indent="-285750" algn="just">
              <a:buFont typeface="Arial" panose="020B0604020202020204" pitchFamily="34" charset="0"/>
              <a:buChar char="•"/>
            </a:pPr>
            <a:r>
              <a:rPr lang="en-IN" sz="1400" dirty="0"/>
              <a:t>Raghav, S., 2021. </a:t>
            </a:r>
            <a:r>
              <a:rPr lang="en-IN" sz="1400" i="1" dirty="0"/>
              <a:t>Starbucks logo – an overview of design, history and evolution</a:t>
            </a:r>
            <a:r>
              <a:rPr lang="en-IN" sz="1400" dirty="0"/>
              <a:t>, </a:t>
            </a:r>
            <a:r>
              <a:rPr lang="en-IN" sz="1400" i="1" dirty="0" err="1"/>
              <a:t>Designhill</a:t>
            </a:r>
            <a:r>
              <a:rPr lang="en-IN" sz="1400" dirty="0"/>
              <a:t>. Available at: https://www.designhill.com/design-blog/starbucks-logo-overview-of-design-history-and-evolution/ (Accessed: November 28, 2022). </a:t>
            </a:r>
          </a:p>
          <a:p>
            <a:pPr marL="285750" indent="-285750" algn="just">
              <a:buFont typeface="Arial" panose="020B0604020202020204" pitchFamily="34" charset="0"/>
              <a:buChar char="•"/>
            </a:pPr>
            <a:r>
              <a:rPr lang="en-IN" sz="1400" dirty="0" err="1"/>
              <a:t>Valinsky</a:t>
            </a:r>
            <a:r>
              <a:rPr lang="en-IN" sz="1400" dirty="0"/>
              <a:t>, J., 2022. </a:t>
            </a:r>
            <a:r>
              <a:rPr lang="en-IN" sz="1400" i="1" dirty="0"/>
              <a:t>Starbucks' pumpkin spice latte is coming back at a higher price | CNN business</a:t>
            </a:r>
            <a:r>
              <a:rPr lang="en-IN" sz="1400" dirty="0"/>
              <a:t>, </a:t>
            </a:r>
            <a:r>
              <a:rPr lang="en-IN" sz="1400" i="1" dirty="0"/>
              <a:t>CNN</a:t>
            </a:r>
            <a:r>
              <a:rPr lang="en-IN" sz="1400" dirty="0"/>
              <a:t>. Cable News Network. Available at: https://edition.cnn.com/2022/08/29/business/starbucks-pumpkin-spice-latte-2022/index.html (Accessed: November 28, 2022). </a:t>
            </a:r>
          </a:p>
          <a:p>
            <a:pPr marL="285750" indent="-285750" algn="just">
              <a:buFont typeface="Arial" panose="020B0604020202020204" pitchFamily="34" charset="0"/>
              <a:buChar char="•"/>
            </a:pPr>
            <a:r>
              <a:rPr lang="en-IN" sz="1400" dirty="0" err="1"/>
              <a:t>Vijayaragavan</a:t>
            </a:r>
            <a:r>
              <a:rPr lang="en-IN" sz="1400" dirty="0"/>
              <a:t>, S., 2021. </a:t>
            </a:r>
            <a:r>
              <a:rPr lang="en-IN" sz="1400" i="1" dirty="0"/>
              <a:t>How does Starbucks' unique promotion strategy aid in its massive success?</a:t>
            </a:r>
            <a:r>
              <a:rPr lang="en-IN" sz="1400" dirty="0"/>
              <a:t>, </a:t>
            </a:r>
            <a:r>
              <a:rPr lang="en-IN" sz="1400" i="1" dirty="0"/>
              <a:t>The Strategy Story</a:t>
            </a:r>
            <a:r>
              <a:rPr lang="en-IN" sz="1400" dirty="0"/>
              <a:t>. Available at: https://thestrategystory.com/2021/06/20/starbucks-promotion-strategy/ (Accessed: November 28, 2022). </a:t>
            </a:r>
          </a:p>
          <a:p>
            <a:r>
              <a:rPr lang="en-IN" sz="1400" dirty="0"/>
              <a:t> </a:t>
            </a:r>
          </a:p>
          <a:p>
            <a:r>
              <a:rPr lang="en-IN" dirty="0"/>
              <a:t> </a:t>
            </a:r>
          </a:p>
          <a:p>
            <a:r>
              <a:rPr lang="en-IN" dirty="0"/>
              <a:t> </a:t>
            </a:r>
          </a:p>
          <a:p>
            <a:r>
              <a:rPr lang="en-IN" dirty="0"/>
              <a:t> </a:t>
            </a:r>
          </a:p>
          <a:p>
            <a:r>
              <a:rPr lang="en-IN" dirty="0"/>
              <a:t> </a:t>
            </a:r>
          </a:p>
          <a:p>
            <a:r>
              <a:rPr lang="en-IN" dirty="0"/>
              <a:t> </a:t>
            </a:r>
          </a:p>
          <a:p>
            <a:r>
              <a:rPr lang="en-IN" dirty="0"/>
              <a:t> </a:t>
            </a:r>
          </a:p>
          <a:p>
            <a:endParaRPr lang="en-IN" dirty="0"/>
          </a:p>
        </p:txBody>
      </p:sp>
    </p:spTree>
    <p:extLst>
      <p:ext uri="{BB962C8B-B14F-4D97-AF65-F5344CB8AC3E}">
        <p14:creationId xmlns:p14="http://schemas.microsoft.com/office/powerpoint/2010/main" val="3861031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Damask">
      <a:majorFont>
        <a:latin typeface="Bookman Old Style"/>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0</TotalTime>
  <Words>2319</Words>
  <Application>Microsoft Office PowerPoint</Application>
  <PresentationFormat>Widescreen</PresentationFormat>
  <Paragraphs>52</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Bookman Old Style</vt:lpstr>
      <vt:lpstr>Rockwell</vt:lpstr>
      <vt:lpstr>Times New Roman</vt:lpstr>
      <vt:lpstr>Damask</vt:lpstr>
      <vt:lpstr>LCBB4004 MARKETING FUNDAMENTALS </vt:lpstr>
      <vt:lpstr>History of Starbucks </vt:lpstr>
      <vt:lpstr>The revolution of Starbucks’ Logo </vt:lpstr>
      <vt:lpstr>The mission and vision of Starbucks</vt:lpstr>
      <vt:lpstr>Products that reflect Starbucks' image </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 MARKETING FUNDAMENTALS</dc:title>
  <dc:creator>Pratibha Rakshit</dc:creator>
  <cp:lastModifiedBy>Manuela Dineva</cp:lastModifiedBy>
  <cp:revision>5</cp:revision>
  <dcterms:created xsi:type="dcterms:W3CDTF">2022-11-28T14:59:02Z</dcterms:created>
  <dcterms:modified xsi:type="dcterms:W3CDTF">2022-12-02T15:44:54Z</dcterms:modified>
</cp:coreProperties>
</file>